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ags/tag39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heme/theme5.xml" ContentType="application/vnd.openxmlformats-officedocument.theme+xml"/>
  <Override PartName="/ppt/tags/tag60.xml" ContentType="application/vnd.openxmlformats-officedocument.presentationml.tags+xml"/>
  <Override PartName="/ppt/notesSlides/notesSlide1.xml" ContentType="application/vnd.openxmlformats-officedocument.presentationml.notesSlide+xml"/>
  <Override PartName="/ppt/tags/tag61.xml" ContentType="application/vnd.openxmlformats-officedocument.presentationml.tags+xml"/>
  <Override PartName="/ppt/notesSlides/notesSlide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3.xml" ContentType="application/vnd.openxmlformats-officedocument.presentationml.notesSlide+xml"/>
  <Override PartName="/ppt/tags/tag64.xml" ContentType="application/vnd.openxmlformats-officedocument.presentationml.tags+xml"/>
  <Override PartName="/ppt/notesSlides/notesSlide4.xml" ContentType="application/vnd.openxmlformats-officedocument.presentationml.notesSlide+xml"/>
  <Override PartName="/ppt/tags/tag65.xml" ContentType="application/vnd.openxmlformats-officedocument.presentationml.tags+xml"/>
  <Override PartName="/ppt/notesSlides/notesSlide5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6.xml" ContentType="application/vnd.openxmlformats-officedocument.presentationml.notesSlide+xml"/>
  <Override PartName="/ppt/tags/tag73.xml" ContentType="application/vnd.openxmlformats-officedocument.presentationml.tags+xml"/>
  <Override PartName="/ppt/notesSlides/notesSlide7.xml" ContentType="application/vnd.openxmlformats-officedocument.presentationml.notesSlide+xml"/>
  <Override PartName="/ppt/tags/tag7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4"/>
    <p:sldMasterId id="2147483787" r:id="rId5"/>
    <p:sldMasterId id="2147483819" r:id="rId6"/>
    <p:sldMasterId id="2147483836" r:id="rId7"/>
  </p:sldMasterIdLst>
  <p:notesMasterIdLst>
    <p:notesMasterId r:id="rId41"/>
  </p:notesMasterIdLst>
  <p:sldIdLst>
    <p:sldId id="4526" r:id="rId8"/>
    <p:sldId id="2134807645" r:id="rId9"/>
    <p:sldId id="2134807661" r:id="rId10"/>
    <p:sldId id="2134807662" r:id="rId11"/>
    <p:sldId id="4532" r:id="rId12"/>
    <p:sldId id="2134807674" r:id="rId13"/>
    <p:sldId id="2134807665" r:id="rId14"/>
    <p:sldId id="2134807664" r:id="rId15"/>
    <p:sldId id="2134807666" r:id="rId16"/>
    <p:sldId id="2134807667" r:id="rId17"/>
    <p:sldId id="2134807669" r:id="rId18"/>
    <p:sldId id="2134807670" r:id="rId19"/>
    <p:sldId id="2134807672" r:id="rId20"/>
    <p:sldId id="2134807673" r:id="rId21"/>
    <p:sldId id="2134807660" r:id="rId22"/>
    <p:sldId id="256" r:id="rId23"/>
    <p:sldId id="291" r:id="rId24"/>
    <p:sldId id="292" r:id="rId25"/>
    <p:sldId id="258" r:id="rId26"/>
    <p:sldId id="259" r:id="rId27"/>
    <p:sldId id="260" r:id="rId28"/>
    <p:sldId id="262" r:id="rId29"/>
    <p:sldId id="263" r:id="rId30"/>
    <p:sldId id="293" r:id="rId31"/>
    <p:sldId id="270" r:id="rId32"/>
    <p:sldId id="308" r:id="rId33"/>
    <p:sldId id="282" r:id="rId34"/>
    <p:sldId id="309" r:id="rId35"/>
    <p:sldId id="284" r:id="rId36"/>
    <p:sldId id="285" r:id="rId37"/>
    <p:sldId id="287" r:id="rId38"/>
    <p:sldId id="286" r:id="rId39"/>
    <p:sldId id="290" r:id="rId40"/>
  </p:sldIdLst>
  <p:sldSz cx="12192000" cy="6858000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324136-29DA-48C7-D02D-66DCACCAA9B3}" name="Olo Okoye" initials="OO" userId="Olo Okoye" providerId="None"/>
  <p188:author id="{9F3D9F52-6E55-E9F8-58D3-535E9D8BAFB9}" name="Samuel Atanda" initials="SA" userId="S::samuel.atanda@hsdf.org.ng::13d1bb0c-dcaa-48e6-b2aa-52a41aa419d0" providerId="AD"/>
  <p188:author id="{CBC0CD7C-8E81-1A19-760B-126740F9D284}" name="Raymond Akan" initials="RA" userId="S::akan.raymond@hsdf.org.ng::469f9a46-cb1b-42f7-a206-8bf03d90c4bf" providerId="AD"/>
  <p188:author id="{B087B598-EFF8-66E0-A4C6-50EB9A1A399E}" name="raymond.akan" initials="r" userId="raymond.akan" providerId="None"/>
  <p188:author id="{5B4453C8-0AD9-3DF2-6144-FA53EF3B6065}" name="Christiana Osuji" initials="CO" userId="S::christiana.osuji@hsdf.org.ng::6831b209-d285-4bad-a742-2e2faa1f786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6" clrIdx="0"/>
  <p:cmAuthor id="2" name="Yewande Ogundeji" initials="YO" lastIdx="33" clrIdx="1">
    <p:extLst>
      <p:ext uri="{19B8F6BF-5375-455C-9EA6-DF929625EA0E}">
        <p15:presenceInfo xmlns:p15="http://schemas.microsoft.com/office/powerpoint/2012/main" userId="50f99a6b2fe1d0ae" providerId="Windows Live"/>
      </p:ext>
    </p:extLst>
  </p:cmAuthor>
  <p:cmAuthor id="3" name="Yewande Ogundeji" initials="YO [2]" lastIdx="29" clrIdx="2">
    <p:extLst>
      <p:ext uri="{19B8F6BF-5375-455C-9EA6-DF929625EA0E}">
        <p15:presenceInfo xmlns:p15="http://schemas.microsoft.com/office/powerpoint/2012/main" userId="S::yewande.ogundeji@hsdf.org.ng::442bfa64-d5b7-4db5-ad09-b978153029c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303"/>
    <a:srgbClr val="A1343C"/>
    <a:srgbClr val="002268"/>
    <a:srgbClr val="D9D9D9"/>
    <a:srgbClr val="7F7F7F"/>
    <a:srgbClr val="B6600A"/>
    <a:srgbClr val="D6DDE5"/>
    <a:srgbClr val="B4C6E7"/>
    <a:srgbClr val="C6EFCE"/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8F5E67-2C21-1045-93EB-0421C227374E}" v="1" dt="2024-08-22T18:11:59.9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82"/>
  </p:normalViewPr>
  <p:slideViewPr>
    <p:cSldViewPr snapToGrid="0">
      <p:cViewPr varScale="1">
        <p:scale>
          <a:sx n="80" d="100"/>
          <a:sy n="80" d="100"/>
        </p:scale>
        <p:origin x="9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D2ACF-4511-47D9-B183-CEF2BAE1969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DDDE6-F11A-4D50-A881-AFF681C26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10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DDE6-F11A-4D50-A881-AFF681C263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92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DDE6-F11A-4D50-A881-AFF681C263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21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DDE6-F11A-4D50-A881-AFF681C263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93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DDE6-F11A-4D50-A881-AFF681C263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953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DDE6-F11A-4D50-A881-AFF681C263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0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DDE6-F11A-4D50-A881-AFF681C263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30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DDE6-F11A-4D50-A881-AFF681C263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50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DDDE6-F11A-4D50-A881-AFF681C263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77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rgbClr val="475569"/>
                </a:solidFill>
                <a:latin typeface="Nunito" pitchFamily="2" charset="0"/>
                <a:ea typeface="Lato"/>
                <a:cs typeface="Lato"/>
                <a:sym typeface="Lato"/>
              </a:rPr>
              <a:t>How is a specific state performing overall compared to national trends?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rgbClr val="475569"/>
                </a:solidFill>
                <a:latin typeface="Nunito" pitchFamily="2" charset="0"/>
                <a:ea typeface="Lato"/>
                <a:cs typeface="Lato"/>
                <a:sym typeface="Lato"/>
              </a:rPr>
              <a:t>Which thematic framework area shows weak institutional compliance?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>
                <a:solidFill>
                  <a:srgbClr val="475569"/>
                </a:solidFill>
                <a:latin typeface="Nunito" pitchFamily="2" charset="0"/>
                <a:ea typeface="Lato"/>
                <a:cs typeface="Lato"/>
                <a:sym typeface="Lato"/>
              </a:rPr>
              <a:t>Which states are leading or lagging in active comparison groups?</a:t>
            </a:r>
          </a:p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8CC50-CA3C-4870-A6EA-3F74216A5B7D}" type="slidenum">
              <a:rPr lang="en-NG" smtClean="0"/>
              <a:t>20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063754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>
          <a:extLst>
            <a:ext uri="{FF2B5EF4-FFF2-40B4-BE49-F238E27FC236}">
              <a16:creationId xmlns:a16="http://schemas.microsoft.com/office/drawing/2014/main" id="{B67A0BAB-AF28-C4C4-A60D-528F85D52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2:notes">
            <a:extLst>
              <a:ext uri="{FF2B5EF4-FFF2-40B4-BE49-F238E27FC236}">
                <a16:creationId xmlns:a16="http://schemas.microsoft.com/office/drawing/2014/main" id="{C1C2342F-1FA7-8241-03B9-B430ED1353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2:notes">
            <a:extLst>
              <a:ext uri="{FF2B5EF4-FFF2-40B4-BE49-F238E27FC236}">
                <a16:creationId xmlns:a16="http://schemas.microsoft.com/office/drawing/2014/main" id="{6A60B1A7-BB6B-7AAA-E052-6C1676D54B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9659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8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8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9.bin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9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0.bin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62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2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 userDrawn="1"/>
        </p:nvSpPr>
        <p:spPr bwMode="ltGray">
          <a:xfrm>
            <a:off x="0" y="4357"/>
            <a:ext cx="12192000" cy="4699000"/>
          </a:xfrm>
          <a:prstGeom prst="rect">
            <a:avLst/>
          </a:prstGeom>
          <a:solidFill>
            <a:srgbClr val="002368"/>
          </a:solidFill>
          <a:ln w="25400" cap="flat" cmpd="sng" algn="ctr">
            <a:noFill/>
            <a:prstDash val="solid"/>
          </a:ln>
          <a:effectLst/>
        </p:spPr>
        <p:txBody>
          <a:bodyPr lIns="121915" tIns="60957" rIns="121915" bIns="60957" rtlCol="0" anchor="ctr"/>
          <a:lstStyle/>
          <a:p>
            <a:pPr marL="0" marR="0" lvl="0" indent="0" algn="ctr" defTabSz="12191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 userDrawn="1"/>
        </p:nvCxnSpPr>
        <p:spPr bwMode="ltGray">
          <a:xfrm>
            <a:off x="0" y="4766857"/>
            <a:ext cx="12192000" cy="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23" name="Straight Connector 22"/>
          <p:cNvCxnSpPr/>
          <p:nvPr userDrawn="1"/>
        </p:nvCxnSpPr>
        <p:spPr bwMode="auto">
          <a:xfrm>
            <a:off x="0" y="4703357"/>
            <a:ext cx="12192000" cy="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24" name="Picture 23" descr="HSDF Logo PNG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464" y="4791487"/>
            <a:ext cx="5622695" cy="1278860"/>
          </a:xfrm>
          <a:prstGeom prst="rect">
            <a:avLst/>
          </a:prstGeom>
        </p:spPr>
      </p:pic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auto">
          <a:xfrm>
            <a:off x="675488" y="2341570"/>
            <a:ext cx="8478152" cy="656591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>
              <a:defRPr lang="x-none" sz="4267" b="0" baseline="0">
                <a:solidFill>
                  <a:schemeClr val="bg1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x-none" noProof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 bwMode="auto">
          <a:xfrm>
            <a:off x="675488" y="3463179"/>
            <a:ext cx="8478152" cy="293243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lang="x-none" sz="1867" cap="none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x-none" noProof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auto">
          <a:xfrm>
            <a:off x="675489" y="4227362"/>
            <a:ext cx="5087164" cy="28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 lang="x-none"/>
            </a:pPr>
            <a:r>
              <a:rPr lang="x-none" sz="1867" baseline="0">
                <a:solidFill>
                  <a:schemeClr val="bg1"/>
                </a:solidFill>
                <a:latin typeface="+mn-lt"/>
              </a:rPr>
              <a:t>Document type | Date</a:t>
            </a:r>
          </a:p>
        </p:txBody>
      </p:sp>
      <p:sp>
        <p:nvSpPr>
          <p:cNvPr id="17" name="doc id"/>
          <p:cNvSpPr>
            <a:spLocks noChangeArrowheads="1"/>
          </p:cNvSpPr>
          <p:nvPr userDrawn="1"/>
        </p:nvSpPr>
        <p:spPr bwMode="auto">
          <a:xfrm>
            <a:off x="1099331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123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8024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1099547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123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065865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72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4699000"/>
          </a:xfrm>
          <a:prstGeom prst="rect">
            <a:avLst/>
          </a:prstGeom>
          <a:solidFill>
            <a:srgbClr val="0023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63803"/>
            <a:ext cx="10786533" cy="1054100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441705"/>
            <a:ext cx="10786533" cy="530225"/>
          </a:xfrm>
        </p:spPr>
        <p:txBody>
          <a:bodyPr/>
          <a:lstStyle>
            <a:lvl1pPr marL="0" indent="0" algn="l">
              <a:buNone/>
              <a:defRPr sz="1867">
                <a:solidFill>
                  <a:schemeClr val="bg1">
                    <a:lumMod val="85000"/>
                  </a:schemeClr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766857"/>
            <a:ext cx="12192000" cy="0"/>
          </a:xfrm>
          <a:prstGeom prst="line">
            <a:avLst/>
          </a:prstGeom>
          <a:ln w="63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4703357"/>
            <a:ext cx="12192000" cy="0"/>
          </a:xfrm>
          <a:prstGeom prst="line">
            <a:avLst/>
          </a:prstGeom>
          <a:ln w="63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HSDF Logo P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64" y="4791487"/>
            <a:ext cx="5622695" cy="127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98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ABEBD-494A-48E1-8492-00C1D9BBCC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1"/>
          </p:nvPr>
        </p:nvSpPr>
        <p:spPr>
          <a:xfrm>
            <a:off x="439723" y="1348934"/>
            <a:ext cx="11428908" cy="4641849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</a:defRPr>
            </a:lvl4pPr>
            <a:lvl5pPr>
              <a:defRPr sz="14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3563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463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62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2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 userDrawn="1"/>
        </p:nvSpPr>
        <p:spPr bwMode="ltGray">
          <a:xfrm>
            <a:off x="0" y="4357"/>
            <a:ext cx="12192000" cy="4699000"/>
          </a:xfrm>
          <a:prstGeom prst="rect">
            <a:avLst/>
          </a:prstGeom>
          <a:solidFill>
            <a:srgbClr val="002368"/>
          </a:solidFill>
          <a:ln w="25400" cap="flat" cmpd="sng" algn="ctr">
            <a:noFill/>
            <a:prstDash val="solid"/>
          </a:ln>
          <a:effectLst/>
        </p:spPr>
        <p:txBody>
          <a:bodyPr lIns="121915" tIns="60957" rIns="121915" bIns="60957" rtlCol="0" anchor="ctr"/>
          <a:lstStyle/>
          <a:p>
            <a:pPr marL="0" marR="0" lvl="0" indent="0" algn="ctr" defTabSz="12191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 userDrawn="1"/>
        </p:nvCxnSpPr>
        <p:spPr bwMode="ltGray">
          <a:xfrm>
            <a:off x="0" y="4766857"/>
            <a:ext cx="12192000" cy="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23" name="Straight Connector 22"/>
          <p:cNvCxnSpPr/>
          <p:nvPr userDrawn="1"/>
        </p:nvCxnSpPr>
        <p:spPr bwMode="auto">
          <a:xfrm>
            <a:off x="0" y="4703357"/>
            <a:ext cx="12192000" cy="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24" name="Picture 23" descr="HSDF Logo PNG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464" y="4791487"/>
            <a:ext cx="5622695" cy="1278860"/>
          </a:xfrm>
          <a:prstGeom prst="rect">
            <a:avLst/>
          </a:prstGeom>
        </p:spPr>
      </p:pic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auto">
          <a:xfrm>
            <a:off x="675488" y="2341570"/>
            <a:ext cx="8478152" cy="656591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>
              <a:defRPr lang="x-none" sz="4267" b="0" baseline="0">
                <a:solidFill>
                  <a:schemeClr val="bg1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x-none" noProof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 bwMode="auto">
          <a:xfrm>
            <a:off x="675488" y="3463179"/>
            <a:ext cx="8478152" cy="293243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lang="x-none" sz="1867" cap="none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x-none" noProof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auto">
          <a:xfrm>
            <a:off x="675489" y="4227362"/>
            <a:ext cx="5087164" cy="28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 lang="x-none"/>
            </a:pPr>
            <a:r>
              <a:rPr lang="x-none" sz="1867" baseline="0">
                <a:solidFill>
                  <a:schemeClr val="bg1"/>
                </a:solidFill>
                <a:latin typeface="+mn-lt"/>
              </a:rPr>
              <a:t>Document type | Date</a:t>
            </a:r>
          </a:p>
        </p:txBody>
      </p:sp>
      <p:sp>
        <p:nvSpPr>
          <p:cNvPr id="17" name="doc id"/>
          <p:cNvSpPr>
            <a:spLocks noChangeArrowheads="1"/>
          </p:cNvSpPr>
          <p:nvPr userDrawn="1"/>
        </p:nvSpPr>
        <p:spPr bwMode="auto">
          <a:xfrm>
            <a:off x="1099331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123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2322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think-cell Slide" r:id="rId4" imgW="396" imgH="396" progId="TCLayout.ActiveDocument.1">
                  <p:embed/>
                </p:oleObj>
              </mc:Choice>
              <mc:Fallback>
                <p:oleObj name="think-cell Slide" r:id="rId4" imgW="396" imgH="39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1099547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123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350230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289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4699000"/>
          </a:xfrm>
          <a:prstGeom prst="rect">
            <a:avLst/>
          </a:prstGeom>
          <a:solidFill>
            <a:srgbClr val="0023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63803"/>
            <a:ext cx="10786533" cy="1054100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441705"/>
            <a:ext cx="10786533" cy="530225"/>
          </a:xfrm>
        </p:spPr>
        <p:txBody>
          <a:bodyPr/>
          <a:lstStyle>
            <a:lvl1pPr marL="0" indent="0" algn="l">
              <a:buNone/>
              <a:defRPr sz="1867">
                <a:solidFill>
                  <a:schemeClr val="bg1">
                    <a:lumMod val="85000"/>
                  </a:schemeClr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766857"/>
            <a:ext cx="12192000" cy="0"/>
          </a:xfrm>
          <a:prstGeom prst="line">
            <a:avLst/>
          </a:prstGeom>
          <a:ln w="63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4703357"/>
            <a:ext cx="12192000" cy="0"/>
          </a:xfrm>
          <a:prstGeom prst="line">
            <a:avLst/>
          </a:prstGeom>
          <a:ln w="63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HSDF Logo P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64" y="4791487"/>
            <a:ext cx="5622695" cy="127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1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ABEBD-494A-48E1-8492-00C1D9BBCC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1"/>
          </p:nvPr>
        </p:nvSpPr>
        <p:spPr>
          <a:xfrm>
            <a:off x="439723" y="1348934"/>
            <a:ext cx="11428908" cy="4641849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</a:defRPr>
            </a:lvl4pPr>
            <a:lvl5pPr>
              <a:defRPr sz="14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76972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805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06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45" y="1250975"/>
            <a:ext cx="2112235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2646" y="1250975"/>
            <a:ext cx="1056117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794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14" y="3909054"/>
            <a:ext cx="1260665" cy="279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043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5391415" y="3813043"/>
            <a:ext cx="1440160" cy="144016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409" y="4013590"/>
            <a:ext cx="468171" cy="10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17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139088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251449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91344" y="123479"/>
            <a:ext cx="11809312" cy="6611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03893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207787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31168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2" name="Rectangle 11"/>
          <p:cNvSpPr/>
          <p:nvPr userDrawn="1"/>
        </p:nvSpPr>
        <p:spPr>
          <a:xfrm>
            <a:off x="3104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6208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4" name="Rectangle 13"/>
          <p:cNvSpPr/>
          <p:nvPr userDrawn="1"/>
        </p:nvSpPr>
        <p:spPr>
          <a:xfrm>
            <a:off x="9312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377018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2769769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346339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44" y="1389641"/>
            <a:ext cx="3825696" cy="46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24359" y="1681512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9895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6480043" y="0"/>
            <a:ext cx="4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3" name="Rectangle 2"/>
          <p:cNvSpPr/>
          <p:nvPr userDrawn="1"/>
        </p:nvSpPr>
        <p:spPr>
          <a:xfrm>
            <a:off x="6528043" y="1749000"/>
            <a:ext cx="240000" cy="3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008520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8773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940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48680"/>
            <a:ext cx="8592277" cy="5760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8082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96513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749448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43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592277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592277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14951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314951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5306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389107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5157192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5237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2693883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8030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63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3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 userDrawn="1"/>
        </p:nvSpPr>
        <p:spPr bwMode="ltGray">
          <a:xfrm>
            <a:off x="0" y="4357"/>
            <a:ext cx="12192000" cy="4699000"/>
          </a:xfrm>
          <a:prstGeom prst="rect">
            <a:avLst/>
          </a:prstGeom>
          <a:solidFill>
            <a:srgbClr val="002368"/>
          </a:solidFill>
          <a:ln w="25400" cap="flat" cmpd="sng" algn="ctr">
            <a:noFill/>
            <a:prstDash val="solid"/>
          </a:ln>
          <a:effectLst/>
        </p:spPr>
        <p:txBody>
          <a:bodyPr lIns="121915" tIns="60957" rIns="121915" bIns="60957" rtlCol="0" anchor="ctr"/>
          <a:lstStyle/>
          <a:p>
            <a:pPr marL="0" marR="0" lvl="0" indent="0" algn="ctr" defTabSz="12190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 userDrawn="1"/>
        </p:nvCxnSpPr>
        <p:spPr bwMode="ltGray">
          <a:xfrm>
            <a:off x="0" y="4766857"/>
            <a:ext cx="12192000" cy="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23" name="Straight Connector 22"/>
          <p:cNvCxnSpPr/>
          <p:nvPr userDrawn="1"/>
        </p:nvCxnSpPr>
        <p:spPr bwMode="auto">
          <a:xfrm>
            <a:off x="0" y="4703357"/>
            <a:ext cx="12192000" cy="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</a:ln>
          <a:effectLst/>
        </p:spPr>
      </p:cxnSp>
      <p:pic>
        <p:nvPicPr>
          <p:cNvPr id="24" name="Picture 23" descr="HSDF Logo PNG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464" y="4791487"/>
            <a:ext cx="5622695" cy="1278860"/>
          </a:xfrm>
          <a:prstGeom prst="rect">
            <a:avLst/>
          </a:prstGeom>
        </p:spPr>
      </p:pic>
      <p:sp>
        <p:nvSpPr>
          <p:cNvPr id="6" name="Working Draft" hidden="1"/>
          <p:cNvSpPr txBox="1">
            <a:spLocks noChangeArrowheads="1"/>
          </p:cNvSpPr>
          <p:nvPr userDrawn="1"/>
        </p:nvSpPr>
        <p:spPr bwMode="auto">
          <a:xfrm>
            <a:off x="675490" y="485594"/>
            <a:ext cx="4038929" cy="32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 lang="x-none"/>
            </a:pPr>
            <a:r>
              <a:rPr lang="en-US" sz="1067" baseline="0">
                <a:solidFill>
                  <a:schemeClr val="bg1"/>
                </a:solidFill>
                <a:latin typeface="+mn-lt"/>
              </a:rPr>
              <a:t>Last Modified 2017-03-02 03:58 PM W. Central Africa Standard Time</a:t>
            </a:r>
            <a:endParaRPr lang="x-none" sz="1067" baseline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Working Draft Text" hidden="1"/>
          <p:cNvSpPr txBox="1">
            <a:spLocks noChangeArrowheads="1"/>
          </p:cNvSpPr>
          <p:nvPr userDrawn="1"/>
        </p:nvSpPr>
        <p:spPr bwMode="auto">
          <a:xfrm>
            <a:off x="675488" y="330068"/>
            <a:ext cx="3795784" cy="16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 lang="x-none"/>
            </a:pPr>
            <a:r>
              <a:rPr lang="x-none" sz="1067" b="1" baseline="0">
                <a:solidFill>
                  <a:schemeClr val="bg1"/>
                </a:solidFill>
                <a:latin typeface="+mn-lt"/>
              </a:rPr>
              <a:t>WORKING DRAFT</a:t>
            </a:r>
          </a:p>
        </p:txBody>
      </p:sp>
      <p:sp>
        <p:nvSpPr>
          <p:cNvPr id="7" name="Printed" hidden="1"/>
          <p:cNvSpPr txBox="1">
            <a:spLocks noChangeArrowheads="1"/>
          </p:cNvSpPr>
          <p:nvPr userDrawn="1"/>
        </p:nvSpPr>
        <p:spPr bwMode="auto">
          <a:xfrm>
            <a:off x="675488" y="641118"/>
            <a:ext cx="3795784" cy="16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 lang="x-none"/>
            </a:pPr>
            <a:r>
              <a:rPr lang="x-none" sz="1067" baseline="0">
                <a:solidFill>
                  <a:schemeClr val="bg1"/>
                </a:solidFill>
                <a:latin typeface="+mn-lt"/>
              </a:rPr>
              <a:t>Printed</a:t>
            </a: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auto">
          <a:xfrm>
            <a:off x="675488" y="2341571"/>
            <a:ext cx="8478152" cy="656591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>
              <a:defRPr lang="x-none" sz="4267" b="0" baseline="0">
                <a:solidFill>
                  <a:schemeClr val="bg1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x-none" noProof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 bwMode="auto">
          <a:xfrm>
            <a:off x="675488" y="3463180"/>
            <a:ext cx="8478152" cy="293243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>
              <a:defRPr lang="x-none" sz="1867" cap="none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x-none" noProof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auto">
          <a:xfrm>
            <a:off x="675490" y="4227363"/>
            <a:ext cx="5087164" cy="28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 lang="x-none"/>
            </a:pPr>
            <a:r>
              <a:rPr lang="x-none" sz="1867" baseline="0">
                <a:solidFill>
                  <a:schemeClr val="bg1"/>
                </a:solidFill>
                <a:latin typeface="+mn-lt"/>
              </a:rPr>
              <a:t>Document type | Date</a:t>
            </a:r>
          </a:p>
        </p:txBody>
      </p:sp>
      <p:sp>
        <p:nvSpPr>
          <p:cNvPr id="17" name="doc id"/>
          <p:cNvSpPr>
            <a:spLocks noChangeArrowheads="1"/>
          </p:cNvSpPr>
          <p:nvPr userDrawn="1"/>
        </p:nvSpPr>
        <p:spPr bwMode="auto">
          <a:xfrm>
            <a:off x="1099331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092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152096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9" y="2119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2119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auto">
          <a:xfrm>
            <a:off x="1099547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092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417729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84814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2119" y="2119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2119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31AD-5830-473B-9CC1-377366CE5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62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4699000"/>
          </a:xfrm>
          <a:prstGeom prst="rect">
            <a:avLst/>
          </a:prstGeom>
          <a:solidFill>
            <a:srgbClr val="0023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63803"/>
            <a:ext cx="10786533" cy="1054100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441705"/>
            <a:ext cx="10786533" cy="530225"/>
          </a:xfrm>
        </p:spPr>
        <p:txBody>
          <a:bodyPr/>
          <a:lstStyle>
            <a:lvl1pPr marL="0" indent="0" algn="l">
              <a:buNone/>
              <a:defRPr sz="1867">
                <a:solidFill>
                  <a:schemeClr val="bg1">
                    <a:lumMod val="85000"/>
                  </a:schemeClr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766857"/>
            <a:ext cx="12192000" cy="0"/>
          </a:xfrm>
          <a:prstGeom prst="line">
            <a:avLst/>
          </a:prstGeom>
          <a:ln w="63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4703357"/>
            <a:ext cx="12192000" cy="0"/>
          </a:xfrm>
          <a:prstGeom prst="line">
            <a:avLst/>
          </a:prstGeom>
          <a:ln w="63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HSDF Logo P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64" y="4791487"/>
            <a:ext cx="5622695" cy="127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502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ABEBD-494A-48E1-8492-00C1D9BBCC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1"/>
          </p:nvPr>
        </p:nvSpPr>
        <p:spPr>
          <a:xfrm>
            <a:off x="439723" y="1348934"/>
            <a:ext cx="11428908" cy="4641849"/>
          </a:xfr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</a:defRPr>
            </a:lvl4pPr>
            <a:lvl5pPr>
              <a:defRPr sz="14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3259854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4553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88D6EB4-74F3-49E7-9E2A-B97F5C72AD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24836" y="1760560"/>
            <a:ext cx="5199796" cy="2088107"/>
          </a:xfrm>
          <a:custGeom>
            <a:avLst/>
            <a:gdLst>
              <a:gd name="connsiteX0" fmla="*/ 0 w 5199796"/>
              <a:gd name="connsiteY0" fmla="*/ 0 h 2088107"/>
              <a:gd name="connsiteX1" fmla="*/ 5199796 w 5199796"/>
              <a:gd name="connsiteY1" fmla="*/ 0 h 2088107"/>
              <a:gd name="connsiteX2" fmla="*/ 5199796 w 5199796"/>
              <a:gd name="connsiteY2" fmla="*/ 2088107 h 2088107"/>
              <a:gd name="connsiteX3" fmla="*/ 0 w 5199796"/>
              <a:gd name="connsiteY3" fmla="*/ 2088107 h 208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9796" h="2088107">
                <a:moveTo>
                  <a:pt x="0" y="0"/>
                </a:moveTo>
                <a:lnTo>
                  <a:pt x="5199796" y="0"/>
                </a:lnTo>
                <a:lnTo>
                  <a:pt x="5199796" y="2088107"/>
                </a:lnTo>
                <a:lnTo>
                  <a:pt x="0" y="20881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9136077-FC5C-4FC5-BE32-06C366A22D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24632" y="-1"/>
            <a:ext cx="4467367" cy="3848669"/>
          </a:xfrm>
          <a:custGeom>
            <a:avLst/>
            <a:gdLst>
              <a:gd name="connsiteX0" fmla="*/ 0 w 4467367"/>
              <a:gd name="connsiteY0" fmla="*/ 0 h 3848669"/>
              <a:gd name="connsiteX1" fmla="*/ 4467367 w 4467367"/>
              <a:gd name="connsiteY1" fmla="*/ 0 h 3848669"/>
              <a:gd name="connsiteX2" fmla="*/ 4467367 w 4467367"/>
              <a:gd name="connsiteY2" fmla="*/ 3848669 h 3848669"/>
              <a:gd name="connsiteX3" fmla="*/ 0 w 4467367"/>
              <a:gd name="connsiteY3" fmla="*/ 3848669 h 384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7367" h="3848669">
                <a:moveTo>
                  <a:pt x="0" y="0"/>
                </a:moveTo>
                <a:lnTo>
                  <a:pt x="4467367" y="0"/>
                </a:lnTo>
                <a:lnTo>
                  <a:pt x="4467367" y="3848669"/>
                </a:lnTo>
                <a:lnTo>
                  <a:pt x="0" y="38486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610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418D16E-F01A-4C58-9074-6C111244F7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110343" y="-1"/>
            <a:ext cx="8817429" cy="6858000"/>
          </a:xfrm>
          <a:custGeom>
            <a:avLst/>
            <a:gdLst>
              <a:gd name="connsiteX0" fmla="*/ 5878377 w 8817429"/>
              <a:gd name="connsiteY0" fmla="*/ 4288971 h 6858000"/>
              <a:gd name="connsiteX1" fmla="*/ 7249885 w 8817429"/>
              <a:gd name="connsiteY1" fmla="*/ 4288971 h 6858000"/>
              <a:gd name="connsiteX2" fmla="*/ 5420993 w 8817429"/>
              <a:gd name="connsiteY2" fmla="*/ 6858000 h 6858000"/>
              <a:gd name="connsiteX3" fmla="*/ 4049485 w 8817429"/>
              <a:gd name="connsiteY3" fmla="*/ 6858000 h 6858000"/>
              <a:gd name="connsiteX4" fmla="*/ 4882210 w 8817429"/>
              <a:gd name="connsiteY4" fmla="*/ 0 h 6858000"/>
              <a:gd name="connsiteX5" fmla="*/ 8817429 w 8817429"/>
              <a:gd name="connsiteY5" fmla="*/ 0 h 6858000"/>
              <a:gd name="connsiteX6" fmla="*/ 3935220 w 8817429"/>
              <a:gd name="connsiteY6" fmla="*/ 6858000 h 6858000"/>
              <a:gd name="connsiteX7" fmla="*/ 0 w 8817429"/>
              <a:gd name="connsiteY7" fmla="*/ 6858000 h 6858000"/>
              <a:gd name="connsiteX8" fmla="*/ 3396434 w 8817429"/>
              <a:gd name="connsiteY8" fmla="*/ 0 h 6858000"/>
              <a:gd name="connsiteX9" fmla="*/ 4767942 w 8817429"/>
              <a:gd name="connsiteY9" fmla="*/ 0 h 6858000"/>
              <a:gd name="connsiteX10" fmla="*/ 2939050 w 8817429"/>
              <a:gd name="connsiteY10" fmla="*/ 2569030 h 6858000"/>
              <a:gd name="connsiteX11" fmla="*/ 1567542 w 8817429"/>
              <a:gd name="connsiteY11" fmla="*/ 25690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17429" h="6858000">
                <a:moveTo>
                  <a:pt x="5878377" y="4288971"/>
                </a:moveTo>
                <a:lnTo>
                  <a:pt x="7249885" y="4288971"/>
                </a:lnTo>
                <a:lnTo>
                  <a:pt x="5420993" y="6858000"/>
                </a:lnTo>
                <a:lnTo>
                  <a:pt x="4049485" y="6858000"/>
                </a:lnTo>
                <a:close/>
                <a:moveTo>
                  <a:pt x="4882210" y="0"/>
                </a:moveTo>
                <a:lnTo>
                  <a:pt x="8817429" y="0"/>
                </a:lnTo>
                <a:lnTo>
                  <a:pt x="3935220" y="6858000"/>
                </a:lnTo>
                <a:lnTo>
                  <a:pt x="0" y="6858000"/>
                </a:lnTo>
                <a:close/>
                <a:moveTo>
                  <a:pt x="3396434" y="0"/>
                </a:moveTo>
                <a:lnTo>
                  <a:pt x="4767942" y="0"/>
                </a:lnTo>
                <a:lnTo>
                  <a:pt x="2939050" y="2569030"/>
                </a:lnTo>
                <a:lnTo>
                  <a:pt x="1567542" y="25690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852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5009301-27FE-4507-A2BE-286E84181A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87486" y="-35427"/>
            <a:ext cx="8904514" cy="6893427"/>
          </a:xfrm>
          <a:custGeom>
            <a:avLst/>
            <a:gdLst>
              <a:gd name="connsiteX0" fmla="*/ 0 w 8904514"/>
              <a:gd name="connsiteY0" fmla="*/ 0 h 6893427"/>
              <a:gd name="connsiteX1" fmla="*/ 8904514 w 8904514"/>
              <a:gd name="connsiteY1" fmla="*/ 0 h 6893427"/>
              <a:gd name="connsiteX2" fmla="*/ 8904514 w 8904514"/>
              <a:gd name="connsiteY2" fmla="*/ 6893427 h 6893427"/>
              <a:gd name="connsiteX3" fmla="*/ 0 w 8904514"/>
              <a:gd name="connsiteY3" fmla="*/ 6893427 h 6893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4514" h="6893427">
                <a:moveTo>
                  <a:pt x="0" y="0"/>
                </a:moveTo>
                <a:lnTo>
                  <a:pt x="8904514" y="0"/>
                </a:lnTo>
                <a:lnTo>
                  <a:pt x="8904514" y="6893427"/>
                </a:lnTo>
                <a:lnTo>
                  <a:pt x="0" y="68934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917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5009301-27FE-4507-A2BE-286E84181A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35427"/>
            <a:ext cx="12192000" cy="6893427"/>
          </a:xfrm>
          <a:custGeom>
            <a:avLst/>
            <a:gdLst>
              <a:gd name="connsiteX0" fmla="*/ 0 w 8904514"/>
              <a:gd name="connsiteY0" fmla="*/ 0 h 6893427"/>
              <a:gd name="connsiteX1" fmla="*/ 8904514 w 8904514"/>
              <a:gd name="connsiteY1" fmla="*/ 0 h 6893427"/>
              <a:gd name="connsiteX2" fmla="*/ 8904514 w 8904514"/>
              <a:gd name="connsiteY2" fmla="*/ 6893427 h 6893427"/>
              <a:gd name="connsiteX3" fmla="*/ 0 w 8904514"/>
              <a:gd name="connsiteY3" fmla="*/ 6893427 h 6893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4514" h="6893427">
                <a:moveTo>
                  <a:pt x="0" y="0"/>
                </a:moveTo>
                <a:lnTo>
                  <a:pt x="8904514" y="0"/>
                </a:lnTo>
                <a:lnTo>
                  <a:pt x="8904514" y="6893427"/>
                </a:lnTo>
                <a:lnTo>
                  <a:pt x="0" y="68934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3397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4B031E-AADF-4C8C-AE9F-B534181B36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886" y="-1"/>
            <a:ext cx="2656114" cy="5377543"/>
          </a:xfrm>
          <a:custGeom>
            <a:avLst/>
            <a:gdLst>
              <a:gd name="connsiteX0" fmla="*/ 0 w 2656114"/>
              <a:gd name="connsiteY0" fmla="*/ 0 h 5377543"/>
              <a:gd name="connsiteX1" fmla="*/ 2656114 w 2656114"/>
              <a:gd name="connsiteY1" fmla="*/ 0 h 5377543"/>
              <a:gd name="connsiteX2" fmla="*/ 2656114 w 2656114"/>
              <a:gd name="connsiteY2" fmla="*/ 5377543 h 5377543"/>
              <a:gd name="connsiteX3" fmla="*/ 0 w 2656114"/>
              <a:gd name="connsiteY3" fmla="*/ 5377543 h 53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114" h="5377543">
                <a:moveTo>
                  <a:pt x="0" y="0"/>
                </a:moveTo>
                <a:lnTo>
                  <a:pt x="2656114" y="0"/>
                </a:lnTo>
                <a:lnTo>
                  <a:pt x="2656114" y="5377543"/>
                </a:lnTo>
                <a:lnTo>
                  <a:pt x="0" y="5377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4D9A088-0191-4D17-BD48-43E93F8CFA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7999" y="1480457"/>
            <a:ext cx="2656114" cy="5377543"/>
          </a:xfrm>
          <a:custGeom>
            <a:avLst/>
            <a:gdLst>
              <a:gd name="connsiteX0" fmla="*/ 0 w 2656114"/>
              <a:gd name="connsiteY0" fmla="*/ 0 h 5377543"/>
              <a:gd name="connsiteX1" fmla="*/ 2656114 w 2656114"/>
              <a:gd name="connsiteY1" fmla="*/ 0 h 5377543"/>
              <a:gd name="connsiteX2" fmla="*/ 2656114 w 2656114"/>
              <a:gd name="connsiteY2" fmla="*/ 5377543 h 5377543"/>
              <a:gd name="connsiteX3" fmla="*/ 0 w 2656114"/>
              <a:gd name="connsiteY3" fmla="*/ 5377543 h 53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114" h="5377543">
                <a:moveTo>
                  <a:pt x="0" y="0"/>
                </a:moveTo>
                <a:lnTo>
                  <a:pt x="2656114" y="0"/>
                </a:lnTo>
                <a:lnTo>
                  <a:pt x="2656114" y="5377543"/>
                </a:lnTo>
                <a:lnTo>
                  <a:pt x="0" y="5377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804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BDBFCD-3908-4B35-ABC2-6DD5D27B62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12118" y="1071348"/>
            <a:ext cx="4064914" cy="4715302"/>
          </a:xfrm>
          <a:custGeom>
            <a:avLst/>
            <a:gdLst>
              <a:gd name="connsiteX0" fmla="*/ 2032457 w 4064914"/>
              <a:gd name="connsiteY0" fmla="*/ 0 h 4715302"/>
              <a:gd name="connsiteX1" fmla="*/ 4064914 w 4064914"/>
              <a:gd name="connsiteY1" fmla="*/ 1016229 h 4715302"/>
              <a:gd name="connsiteX2" fmla="*/ 4064914 w 4064914"/>
              <a:gd name="connsiteY2" fmla="*/ 3699073 h 4715302"/>
              <a:gd name="connsiteX3" fmla="*/ 2032457 w 4064914"/>
              <a:gd name="connsiteY3" fmla="*/ 4715302 h 4715302"/>
              <a:gd name="connsiteX4" fmla="*/ 0 w 4064914"/>
              <a:gd name="connsiteY4" fmla="*/ 3699073 h 4715302"/>
              <a:gd name="connsiteX5" fmla="*/ 0 w 4064914"/>
              <a:gd name="connsiteY5" fmla="*/ 1016229 h 471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4914" h="4715302">
                <a:moveTo>
                  <a:pt x="2032457" y="0"/>
                </a:moveTo>
                <a:lnTo>
                  <a:pt x="4064914" y="1016229"/>
                </a:lnTo>
                <a:lnTo>
                  <a:pt x="4064914" y="3699073"/>
                </a:lnTo>
                <a:lnTo>
                  <a:pt x="2032457" y="4715302"/>
                </a:lnTo>
                <a:lnTo>
                  <a:pt x="0" y="3699073"/>
                </a:lnTo>
                <a:lnTo>
                  <a:pt x="0" y="10162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329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FEB89D4-9927-4709-A647-DCD02CB47D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262743"/>
            <a:ext cx="3113314" cy="5595257"/>
          </a:xfrm>
          <a:custGeom>
            <a:avLst/>
            <a:gdLst>
              <a:gd name="connsiteX0" fmla="*/ 0 w 3113314"/>
              <a:gd name="connsiteY0" fmla="*/ 0 h 5595257"/>
              <a:gd name="connsiteX1" fmla="*/ 3113314 w 3113314"/>
              <a:gd name="connsiteY1" fmla="*/ 0 h 5595257"/>
              <a:gd name="connsiteX2" fmla="*/ 3113314 w 3113314"/>
              <a:gd name="connsiteY2" fmla="*/ 5595257 h 5595257"/>
              <a:gd name="connsiteX3" fmla="*/ 0 w 3113314"/>
              <a:gd name="connsiteY3" fmla="*/ 5595257 h 559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3314" h="5595257">
                <a:moveTo>
                  <a:pt x="0" y="0"/>
                </a:moveTo>
                <a:lnTo>
                  <a:pt x="3113314" y="0"/>
                </a:lnTo>
                <a:lnTo>
                  <a:pt x="3113314" y="5595257"/>
                </a:lnTo>
                <a:lnTo>
                  <a:pt x="0" y="55952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BDFA30D-D1C9-49D5-957C-67B3E215B5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69429" y="4332514"/>
            <a:ext cx="6422571" cy="2525485"/>
          </a:xfrm>
          <a:custGeom>
            <a:avLst/>
            <a:gdLst>
              <a:gd name="connsiteX0" fmla="*/ 0 w 6422571"/>
              <a:gd name="connsiteY0" fmla="*/ 0 h 2525485"/>
              <a:gd name="connsiteX1" fmla="*/ 6422571 w 6422571"/>
              <a:gd name="connsiteY1" fmla="*/ 0 h 2525485"/>
              <a:gd name="connsiteX2" fmla="*/ 6422571 w 6422571"/>
              <a:gd name="connsiteY2" fmla="*/ 2525485 h 2525485"/>
              <a:gd name="connsiteX3" fmla="*/ 0 w 6422571"/>
              <a:gd name="connsiteY3" fmla="*/ 2525485 h 2525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2571" h="2525485">
                <a:moveTo>
                  <a:pt x="0" y="0"/>
                </a:moveTo>
                <a:lnTo>
                  <a:pt x="6422571" y="0"/>
                </a:lnTo>
                <a:lnTo>
                  <a:pt x="6422571" y="2525485"/>
                </a:lnTo>
                <a:lnTo>
                  <a:pt x="0" y="25254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902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4233577"/>
            <a:ext cx="12204192" cy="2624425"/>
          </a:xfrm>
          <a:prstGeom prst="rect">
            <a:avLst/>
          </a:prstGeom>
          <a:solidFill>
            <a:srgbClr val="0023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en-US" sz="240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24933" y="4501223"/>
            <a:ext cx="10600267" cy="1562100"/>
          </a:xfrm>
          <a:prstGeom prst="rect">
            <a:avLst/>
          </a:prstGeom>
        </p:spPr>
        <p:txBody>
          <a:bodyPr anchor="t" anchorCtr="0"/>
          <a:lstStyle>
            <a:lvl1pPr algn="ctr">
              <a:defRPr sz="3733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4154497"/>
            <a:ext cx="12192000" cy="0"/>
          </a:xfrm>
          <a:prstGeom prst="line">
            <a:avLst/>
          </a:prstGeom>
          <a:ln w="63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4090997"/>
            <a:ext cx="12192000" cy="0"/>
          </a:xfrm>
          <a:prstGeom prst="line">
            <a:avLst/>
          </a:prstGeom>
          <a:ln w="6350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SDF Logo P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623" y="2737423"/>
            <a:ext cx="5622695" cy="127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0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4.xml"/><Relationship Id="rId7" Type="http://schemas.openxmlformats.org/officeDocument/2006/relationships/theme" Target="../theme/theme1.x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9.xml"/><Relationship Id="rId20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4.xml"/><Relationship Id="rId24" Type="http://schemas.openxmlformats.org/officeDocument/2006/relationships/tags" Target="../tags/tag17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28" Type="http://schemas.openxmlformats.org/officeDocument/2006/relationships/image" Target="../media/image2.png"/><Relationship Id="rId10" Type="http://schemas.openxmlformats.org/officeDocument/2006/relationships/tags" Target="../tags/tag3.xml"/><Relationship Id="rId19" Type="http://schemas.openxmlformats.org/officeDocument/2006/relationships/tags" Target="../tags/tag12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Relationship Id="rId22" Type="http://schemas.openxmlformats.org/officeDocument/2006/relationships/tags" Target="../tags/tag15.xml"/><Relationship Id="rId27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tags" Target="../tags/tag36.xml"/><Relationship Id="rId3" Type="http://schemas.openxmlformats.org/officeDocument/2006/relationships/slideLayout" Target="../slideLayouts/slideLayout9.xml"/><Relationship Id="rId21" Type="http://schemas.openxmlformats.org/officeDocument/2006/relationships/tags" Target="../tags/tag31.xml"/><Relationship Id="rId7" Type="http://schemas.openxmlformats.org/officeDocument/2006/relationships/slideLayout" Target="../slideLayouts/slideLayout13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tags" Target="../tags/tag35.xml"/><Relationship Id="rId2" Type="http://schemas.openxmlformats.org/officeDocument/2006/relationships/slideLayout" Target="../slideLayouts/slideLayout8.xml"/><Relationship Id="rId16" Type="http://schemas.openxmlformats.org/officeDocument/2006/relationships/tags" Target="../tags/tag26.xml"/><Relationship Id="rId20" Type="http://schemas.openxmlformats.org/officeDocument/2006/relationships/tags" Target="../tags/tag3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ags" Target="../tags/tag21.xml"/><Relationship Id="rId24" Type="http://schemas.openxmlformats.org/officeDocument/2006/relationships/tags" Target="../tags/tag34.xml"/><Relationship Id="rId5" Type="http://schemas.openxmlformats.org/officeDocument/2006/relationships/slideLayout" Target="../slideLayouts/slideLayout11.xml"/><Relationship Id="rId15" Type="http://schemas.openxmlformats.org/officeDocument/2006/relationships/tags" Target="../tags/tag25.xml"/><Relationship Id="rId23" Type="http://schemas.openxmlformats.org/officeDocument/2006/relationships/tags" Target="../tags/tag33.xml"/><Relationship Id="rId28" Type="http://schemas.openxmlformats.org/officeDocument/2006/relationships/image" Target="../media/image1.emf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4" Type="http://schemas.openxmlformats.org/officeDocument/2006/relationships/slideLayout" Target="../slideLayouts/slideLayout10.xml"/><Relationship Id="rId9" Type="http://schemas.openxmlformats.org/officeDocument/2006/relationships/vmlDrawing" Target="../drawings/vmlDrawing3.vml"/><Relationship Id="rId14" Type="http://schemas.openxmlformats.org/officeDocument/2006/relationships/tags" Target="../tags/tag24.xml"/><Relationship Id="rId22" Type="http://schemas.openxmlformats.org/officeDocument/2006/relationships/tags" Target="../tags/tag32.xml"/><Relationship Id="rId27" Type="http://schemas.openxmlformats.org/officeDocument/2006/relationships/oleObject" Target="../embeddings/oleObject3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vmlDrawing" Target="../drawings/vmlDrawing6.v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6.emf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oleObject" Target="../embeddings/oleObject6.bin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ags" Target="../tags/tag39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tags" Target="../tags/tag40.xml"/><Relationship Id="rId26" Type="http://schemas.openxmlformats.org/officeDocument/2006/relationships/tags" Target="../tags/tag48.xml"/><Relationship Id="rId3" Type="http://schemas.openxmlformats.org/officeDocument/2006/relationships/slideLayout" Target="../slideLayouts/slideLayout32.xml"/><Relationship Id="rId21" Type="http://schemas.openxmlformats.org/officeDocument/2006/relationships/tags" Target="../tags/tag43.xml"/><Relationship Id="rId34" Type="http://schemas.openxmlformats.org/officeDocument/2006/relationships/tags" Target="../tags/tag56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vmlDrawing" Target="../drawings/vmlDrawing7.vml"/><Relationship Id="rId25" Type="http://schemas.openxmlformats.org/officeDocument/2006/relationships/tags" Target="../tags/tag47.xml"/><Relationship Id="rId33" Type="http://schemas.openxmlformats.org/officeDocument/2006/relationships/tags" Target="../tags/tag55.xml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4.xml"/><Relationship Id="rId20" Type="http://schemas.openxmlformats.org/officeDocument/2006/relationships/tags" Target="../tags/tag42.xml"/><Relationship Id="rId29" Type="http://schemas.openxmlformats.org/officeDocument/2006/relationships/tags" Target="../tags/tag5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tags" Target="../tags/tag46.xml"/><Relationship Id="rId32" Type="http://schemas.openxmlformats.org/officeDocument/2006/relationships/tags" Target="../tags/tag54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tags" Target="../tags/tag45.xml"/><Relationship Id="rId28" Type="http://schemas.openxmlformats.org/officeDocument/2006/relationships/tags" Target="../tags/tag50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39.xml"/><Relationship Id="rId19" Type="http://schemas.openxmlformats.org/officeDocument/2006/relationships/tags" Target="../tags/tag41.xml"/><Relationship Id="rId31" Type="http://schemas.openxmlformats.org/officeDocument/2006/relationships/tags" Target="../tags/tag5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tags" Target="../tags/tag44.xml"/><Relationship Id="rId27" Type="http://schemas.openxmlformats.org/officeDocument/2006/relationships/tags" Target="../tags/tag49.xml"/><Relationship Id="rId30" Type="http://schemas.openxmlformats.org/officeDocument/2006/relationships/tags" Target="../tags/tag52.xml"/><Relationship Id="rId35" Type="http://schemas.openxmlformats.org/officeDocument/2006/relationships/oleObject" Target="../embeddings/oleObject7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115667887"/>
              </p:ext>
            </p:extLst>
          </p:nvPr>
        </p:nvGraphicFramePr>
        <p:xfrm>
          <a:off x="0" y="1"/>
          <a:ext cx="215979" cy="1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26" imgW="270" imgH="270" progId="TCLayout.ActiveDocument.1">
                  <p:embed/>
                </p:oleObj>
              </mc:Choice>
              <mc:Fallback>
                <p:oleObj name="think-cell Slide" r:id="rId26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215979" cy="16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0"/>
            </p:custDataLst>
          </p:nvPr>
        </p:nvSpPr>
        <p:spPr bwMode="auto">
          <a:xfrm>
            <a:off x="0" y="1"/>
            <a:ext cx="215979" cy="161975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667" b="0" i="0" baseline="0">
              <a:solidFill>
                <a:srgbClr val="000000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7" name="Rectangle 66"/>
          <p:cNvSpPr/>
          <p:nvPr userDrawn="1"/>
        </p:nvSpPr>
        <p:spPr bwMode="ltGray">
          <a:xfrm>
            <a:off x="0" y="0"/>
            <a:ext cx="406400" cy="6858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noFill/>
            <a:prstDash val="solid"/>
          </a:ln>
          <a:effectLst/>
        </p:spPr>
        <p:txBody>
          <a:bodyPr lIns="121915" tIns="60957" rIns="121915" bIns="60957" rtlCol="0" anchor="ctr"/>
          <a:lstStyle/>
          <a:p>
            <a:pPr marL="0" marR="0" lvl="0" indent="0" algn="ctr" defTabSz="12191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Rectangle 67"/>
          <p:cNvSpPr/>
          <p:nvPr userDrawn="1"/>
        </p:nvSpPr>
        <p:spPr bwMode="ltGray">
          <a:xfrm>
            <a:off x="-11841" y="6271963"/>
            <a:ext cx="414528" cy="586036"/>
          </a:xfrm>
          <a:prstGeom prst="rect">
            <a:avLst/>
          </a:prstGeom>
          <a:solidFill>
            <a:srgbClr val="002368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915" tIns="60957" rIns="121915" bIns="60957" rtlCol="0" anchor="ctr"/>
          <a:lstStyle/>
          <a:p>
            <a:pPr marL="0" marR="0" lvl="0" indent="0" algn="ctr" defTabSz="12191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9" name="Picture 68" descr="HSDF Logo PNG.png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19" y="6330351"/>
            <a:ext cx="2392932" cy="544263"/>
          </a:xfrm>
          <a:prstGeom prst="rect">
            <a:avLst/>
          </a:prstGeom>
        </p:spPr>
      </p:pic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710879" y="240391"/>
            <a:ext cx="11176591" cy="41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x-none" noProof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auto">
          <a:xfrm>
            <a:off x="710877" y="77303"/>
            <a:ext cx="1520491" cy="16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x-none" sz="1067" cap="all" baseline="0">
                <a:solidFill>
                  <a:schemeClr val="accent6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auto">
          <a:xfrm>
            <a:off x="710879" y="654829"/>
            <a:ext cx="11176591" cy="32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lang="x-none"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lang="x-none"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lang="x-none"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lang="x-none"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lang="x-none"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 lang="x-none"/>
            </a:pPr>
            <a:r>
              <a:rPr lang="x-none" sz="2133" baseline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12868" y="6600847"/>
            <a:ext cx="165109" cy="16421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x-none"/>
            </a:defPPr>
            <a:lvl1pPr>
              <a:defRPr lang="x-none"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x-none" sz="1067" baseline="0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x-none" sz="1067" baseline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" name="Slide Elements" hidden="1"/>
          <p:cNvGrpSpPr/>
          <p:nvPr userDrawn="1"/>
        </p:nvGrpSpPr>
        <p:grpSpPr bwMode="auto">
          <a:xfrm>
            <a:off x="710880" y="6395934"/>
            <a:ext cx="8618973" cy="370701"/>
            <a:chOff x="119063" y="6268060"/>
            <a:chExt cx="8618537" cy="363323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auto">
            <a:xfrm>
              <a:off x="119063" y="6268060"/>
              <a:ext cx="8618537" cy="160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110151" indent="-110151">
                <a:defRPr lang="x-none"/>
              </a:pPr>
              <a:r>
                <a:rPr lang="x-none" sz="1067" baseline="0">
                  <a:solidFill>
                    <a:schemeClr val="tx1"/>
                  </a:solidFill>
                  <a:latin typeface="+mn-lt"/>
                  <a:ea typeface="+mn-ea"/>
                </a:rPr>
                <a:t>1 Footnote</a:t>
              </a:r>
              <a:endParaRPr lang="en-US" sz="1067" baseline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auto">
            <a:xfrm>
              <a:off x="119063" y="6470439"/>
              <a:ext cx="8618537" cy="160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692133" indent="-692133" defTabSz="1218123">
                <a:tabLst/>
              </a:pPr>
              <a:r>
                <a:rPr lang="x-none" sz="1067" baseline="0">
                  <a:solidFill>
                    <a:schemeClr val="tx1"/>
                  </a:solidFill>
                  <a:latin typeface="+mn-lt"/>
                  <a:ea typeface="+mn-ea"/>
                </a:rPr>
                <a:t>SOURCE : Sourc</a:t>
              </a:r>
              <a:r>
                <a:rPr lang="en-US" sz="1067" baseline="0">
                  <a:solidFill>
                    <a:schemeClr val="tx1"/>
                  </a:solidFill>
                  <a:latin typeface="+mn-lt"/>
                  <a:ea typeface="+mn-ea"/>
                </a:rPr>
                <a:t>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76208" y="2685887"/>
            <a:ext cx="5853024" cy="167524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x-none"/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7" y="1906748"/>
            <a:ext cx="5801189" cy="675434"/>
            <a:chOff x="915" y="613"/>
            <a:chExt cx="2686" cy="417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613"/>
              <a:ext cx="2686" cy="41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x-none" sz="2133" b="1" baseline="0">
                  <a:solidFill>
                    <a:srgbClr val="000000"/>
                  </a:solidFill>
                  <a:latin typeface="+mn-lt"/>
                  <a:ea typeface="+mn-ea"/>
                </a:rPr>
                <a:t>Title</a:t>
              </a:r>
            </a:p>
            <a:p>
              <a:r>
                <a:rPr lang="x-none" sz="2133" baseline="0">
                  <a:solidFill>
                    <a:srgbClr val="808080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sp>
        <p:nvSpPr>
          <p:cNvPr id="23" name="doc id"/>
          <p:cNvSpPr>
            <a:spLocks noChangeArrowheads="1"/>
          </p:cNvSpPr>
          <p:nvPr userDrawn="1"/>
        </p:nvSpPr>
        <p:spPr bwMode="auto">
          <a:xfrm>
            <a:off x="1099331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123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  <p:sp>
        <p:nvSpPr>
          <p:cNvPr id="73" name="doc id"/>
          <p:cNvSpPr>
            <a:spLocks noChangeArrowheads="1"/>
          </p:cNvSpPr>
          <p:nvPr userDrawn="1"/>
        </p:nvSpPr>
        <p:spPr bwMode="auto">
          <a:xfrm>
            <a:off x="1099547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04"/>
            <a:endParaRPr lang="x-none" sz="1067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  <p:grpSp>
        <p:nvGrpSpPr>
          <p:cNvPr id="74" name="McKSticker" hidden="1"/>
          <p:cNvGrpSpPr/>
          <p:nvPr userDrawn="1"/>
        </p:nvGrpSpPr>
        <p:grpSpPr bwMode="auto">
          <a:xfrm>
            <a:off x="11265049" y="334433"/>
            <a:ext cx="622414" cy="191912"/>
            <a:chOff x="8273964" y="285750"/>
            <a:chExt cx="466811" cy="143934"/>
          </a:xfrm>
        </p:grpSpPr>
        <p:sp>
          <p:nvSpPr>
            <p:cNvPr id="75" name="StickerRectangle"/>
            <p:cNvSpPr>
              <a:spLocks noChangeArrowheads="1"/>
            </p:cNvSpPr>
            <p:nvPr/>
          </p:nvSpPr>
          <p:spPr bwMode="auto">
            <a:xfrm>
              <a:off x="8273964" y="285750"/>
              <a:ext cx="466811" cy="1439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193770">
                <a:buClr>
                  <a:srgbClr val="002960"/>
                </a:buClr>
              </a:pPr>
              <a:r>
                <a:rPr lang="x-none" sz="1067" baseline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76" name="AutoShape 31"/>
            <p:cNvCxnSpPr>
              <a:cxnSpLocks noChangeShapeType="1"/>
              <a:stCxn id="75" idx="2"/>
              <a:endCxn id="75" idx="4"/>
            </p:cNvCxnSpPr>
            <p:nvPr/>
          </p:nvCxnSpPr>
          <p:spPr bwMode="auto">
            <a:xfrm>
              <a:off x="8273964" y="285750"/>
              <a:ext cx="0" cy="143934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7" name="AutoShape 32"/>
            <p:cNvCxnSpPr>
              <a:cxnSpLocks noChangeShapeType="1"/>
              <a:stCxn id="75" idx="4"/>
              <a:endCxn id="75" idx="6"/>
            </p:cNvCxnSpPr>
            <p:nvPr/>
          </p:nvCxnSpPr>
          <p:spPr bwMode="auto">
            <a:xfrm>
              <a:off x="8273964" y="429684"/>
              <a:ext cx="466811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78" name="LegendBoxes" hidden="1"/>
          <p:cNvGrpSpPr/>
          <p:nvPr userDrawn="1"/>
        </p:nvGrpSpPr>
        <p:grpSpPr bwMode="auto">
          <a:xfrm>
            <a:off x="10869128" y="334434"/>
            <a:ext cx="1021545" cy="1329956"/>
            <a:chOff x="7835905" y="279400"/>
            <a:chExt cx="766159" cy="997467"/>
          </a:xfrm>
        </p:grpSpPr>
        <p:sp>
          <p:nvSpPr>
            <p:cNvPr id="79" name="RectangleLegend1"/>
            <p:cNvSpPr>
              <a:spLocks noChangeArrowheads="1"/>
            </p:cNvSpPr>
            <p:nvPr/>
          </p:nvSpPr>
          <p:spPr bwMode="auto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0" name="RectangleLegend2"/>
            <p:cNvSpPr>
              <a:spLocks noChangeArrowheads="1"/>
            </p:cNvSpPr>
            <p:nvPr/>
          </p:nvSpPr>
          <p:spPr bwMode="auto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1" name="RectangleLegend3"/>
            <p:cNvSpPr>
              <a:spLocks noChangeArrowheads="1"/>
            </p:cNvSpPr>
            <p:nvPr/>
          </p:nvSpPr>
          <p:spPr bwMode="auto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2" name="RectangleLegend4"/>
            <p:cNvSpPr>
              <a:spLocks noChangeArrowheads="1"/>
            </p:cNvSpPr>
            <p:nvPr/>
          </p:nvSpPr>
          <p:spPr bwMode="auto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3" name="Legend1"/>
            <p:cNvSpPr>
              <a:spLocks noChangeArrowheads="1"/>
            </p:cNvSpPr>
            <p:nvPr/>
          </p:nvSpPr>
          <p:spPr bwMode="auto">
            <a:xfrm>
              <a:off x="8089905" y="2794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4" name="Legend2"/>
            <p:cNvSpPr>
              <a:spLocks noChangeArrowheads="1"/>
            </p:cNvSpPr>
            <p:nvPr/>
          </p:nvSpPr>
          <p:spPr bwMode="auto">
            <a:xfrm>
              <a:off x="8089905" y="54927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5" name="Legend3"/>
            <p:cNvSpPr>
              <a:spLocks noChangeArrowheads="1"/>
            </p:cNvSpPr>
            <p:nvPr/>
          </p:nvSpPr>
          <p:spPr bwMode="auto">
            <a:xfrm>
              <a:off x="8089905" y="820738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6" name="Legend4"/>
            <p:cNvSpPr>
              <a:spLocks noChangeArrowheads="1"/>
            </p:cNvSpPr>
            <p:nvPr/>
          </p:nvSpPr>
          <p:spPr bwMode="auto">
            <a:xfrm>
              <a:off x="8089905" y="1092201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87" name="LegendLines" hidden="1"/>
          <p:cNvGrpSpPr/>
          <p:nvPr userDrawn="1"/>
        </p:nvGrpSpPr>
        <p:grpSpPr bwMode="auto">
          <a:xfrm>
            <a:off x="10458717" y="334433"/>
            <a:ext cx="1432178" cy="974356"/>
            <a:chOff x="7540629" y="279400"/>
            <a:chExt cx="1074134" cy="730767"/>
          </a:xfrm>
        </p:grpSpPr>
        <p:sp>
          <p:nvSpPr>
            <p:cNvPr id="88" name="LineLegend1"/>
            <p:cNvSpPr>
              <a:spLocks noChangeShapeType="1"/>
            </p:cNvSpPr>
            <p:nvPr/>
          </p:nvSpPr>
          <p:spPr bwMode="auto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9" name="LineLegend2"/>
            <p:cNvSpPr>
              <a:spLocks noChangeShapeType="1"/>
            </p:cNvSpPr>
            <p:nvPr/>
          </p:nvSpPr>
          <p:spPr bwMode="auto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90" name="LineLegend3"/>
            <p:cNvSpPr>
              <a:spLocks noChangeShapeType="1"/>
            </p:cNvSpPr>
            <p:nvPr/>
          </p:nvSpPr>
          <p:spPr bwMode="auto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91" name="Legend1"/>
            <p:cNvSpPr>
              <a:spLocks noChangeArrowheads="1"/>
            </p:cNvSpPr>
            <p:nvPr/>
          </p:nvSpPr>
          <p:spPr bwMode="auto">
            <a:xfrm>
              <a:off x="8102604" y="2794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92" name="Legend2"/>
            <p:cNvSpPr>
              <a:spLocks noChangeArrowheads="1"/>
            </p:cNvSpPr>
            <p:nvPr/>
          </p:nvSpPr>
          <p:spPr bwMode="auto">
            <a:xfrm>
              <a:off x="8102604" y="5461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93" name="Legend3"/>
            <p:cNvSpPr>
              <a:spLocks noChangeArrowheads="1"/>
            </p:cNvSpPr>
            <p:nvPr/>
          </p:nvSpPr>
          <p:spPr bwMode="auto">
            <a:xfrm>
              <a:off x="8102604" y="825501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94" name="LegendMoons" hidden="1"/>
          <p:cNvGrpSpPr/>
          <p:nvPr userDrawn="1"/>
        </p:nvGrpSpPr>
        <p:grpSpPr bwMode="auto">
          <a:xfrm>
            <a:off x="10780228" y="334433"/>
            <a:ext cx="1110445" cy="1742021"/>
            <a:chOff x="7769225" y="250825"/>
            <a:chExt cx="832834" cy="1306516"/>
          </a:xfrm>
        </p:grpSpPr>
        <p:grpSp>
          <p:nvGrpSpPr>
            <p:cNvPr id="95" name="MoonLegend1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113" name="Oval 38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4" name="Arc 39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6" name="MoonLegend2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111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2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7" name="MoonLegend4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109" name="Oval 47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0" name="Arc 48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8" name="MoonLegend5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107" name="Oval 50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08" name="Oval 5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9" name="MoonLegend3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105" name="Oval 47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06" name="Arc 48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sp>
          <p:nvSpPr>
            <p:cNvPr id="100" name="Legend1"/>
            <p:cNvSpPr>
              <a:spLocks noChangeArrowheads="1"/>
            </p:cNvSpPr>
            <p:nvPr/>
          </p:nvSpPr>
          <p:spPr bwMode="auto">
            <a:xfrm>
              <a:off x="8089900" y="26352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1" name="Legend2"/>
            <p:cNvSpPr>
              <a:spLocks noChangeArrowheads="1"/>
            </p:cNvSpPr>
            <p:nvPr/>
          </p:nvSpPr>
          <p:spPr bwMode="auto">
            <a:xfrm>
              <a:off x="8089900" y="538163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2" name="Legend3"/>
            <p:cNvSpPr>
              <a:spLocks noChangeArrowheads="1"/>
            </p:cNvSpPr>
            <p:nvPr/>
          </p:nvSpPr>
          <p:spPr bwMode="auto">
            <a:xfrm>
              <a:off x="8089900" y="812802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3" name="Legend4"/>
            <p:cNvSpPr>
              <a:spLocks noChangeArrowheads="1"/>
            </p:cNvSpPr>
            <p:nvPr/>
          </p:nvSpPr>
          <p:spPr bwMode="auto">
            <a:xfrm>
              <a:off x="8089900" y="108426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4" name="Legend5"/>
            <p:cNvSpPr>
              <a:spLocks noChangeArrowheads="1"/>
            </p:cNvSpPr>
            <p:nvPr/>
          </p:nvSpPr>
          <p:spPr bwMode="auto">
            <a:xfrm>
              <a:off x="8089900" y="136049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059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976" r:id="rId4"/>
    <p:sldLayoutId id="2147483977" r:id="rId5"/>
    <p:sldLayoutId id="2147483978" r:id="rId6"/>
  </p:sldLayoutIdLst>
  <p:hf hdr="0" ftr="0" dt="0"/>
  <p:txStyles>
    <p:titleStyle>
      <a:lvl1pPr algn="l" defTabSz="1218123" rtl="0" eaLnBrk="1" fontAlgn="base" hangingPunct="1">
        <a:spcBef>
          <a:spcPct val="0"/>
        </a:spcBef>
        <a:spcAft>
          <a:spcPct val="0"/>
        </a:spcAft>
        <a:tabLst>
          <a:tab pos="367164" algn="l"/>
        </a:tabLst>
        <a:defRPr lang="x-none" sz="2667" b="0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2pPr>
      <a:lvl3pPr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3pPr>
      <a:lvl4pPr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4pPr>
      <a:lvl5pPr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5pPr>
      <a:lvl6pPr marL="622020"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6pPr>
      <a:lvl7pPr marL="1244041"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7pPr>
      <a:lvl8pPr marL="1866061"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8pPr>
      <a:lvl9pPr marL="2488082"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9pPr>
    </p:titleStyle>
    <p:bodyStyle>
      <a:lvl1pPr marL="0" indent="0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x-none" sz="2133" baseline="0">
          <a:solidFill>
            <a:schemeClr val="tx1"/>
          </a:solidFill>
          <a:latin typeface="+mn-lt"/>
          <a:ea typeface="+mn-ea"/>
          <a:cs typeface="+mn-cs"/>
        </a:defRPr>
      </a:lvl1pPr>
      <a:lvl2pPr marL="263495" indent="-261336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lang="x-none" sz="2133" baseline="0">
          <a:solidFill>
            <a:schemeClr val="tx1"/>
          </a:solidFill>
          <a:latin typeface="+mn-lt"/>
        </a:defRPr>
      </a:lvl2pPr>
      <a:lvl3pPr marL="622020" indent="-356367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x-none" sz="2133" baseline="0">
          <a:solidFill>
            <a:schemeClr val="tx1"/>
          </a:solidFill>
          <a:latin typeface="+mn-lt"/>
        </a:defRPr>
      </a:lvl3pPr>
      <a:lvl4pPr marL="835840" indent="-211660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lang="x-none" sz="2133" baseline="0">
          <a:solidFill>
            <a:schemeClr val="tx1"/>
          </a:solidFill>
          <a:latin typeface="+mn-lt"/>
        </a:defRPr>
      </a:lvl4pPr>
      <a:lvl5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33" baseline="0">
          <a:solidFill>
            <a:schemeClr val="tx1"/>
          </a:solidFill>
          <a:latin typeface="+mn-lt"/>
        </a:defRPr>
      </a:lvl5pPr>
      <a:lvl6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6pPr>
      <a:lvl7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7pPr>
      <a:lvl8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8pPr>
      <a:lvl9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9pPr>
    </p:bodyStyle>
    <p:otherStyle>
      <a:defPPr>
        <a:defRPr lang="x-none"/>
      </a:defPPr>
      <a:lvl1pPr marL="0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1pPr>
      <a:lvl2pPr marL="622020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2pPr>
      <a:lvl3pPr marL="1244041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3pPr>
      <a:lvl4pPr marL="1866061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4pPr>
      <a:lvl5pPr marL="2488082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5pPr>
      <a:lvl6pPr marL="3110101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6pPr>
      <a:lvl7pPr marL="3732121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7pPr>
      <a:lvl8pPr marL="4354142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8pPr>
      <a:lvl9pPr marL="4976162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711017551"/>
              </p:ext>
            </p:extLst>
          </p:nvPr>
        </p:nvGraphicFramePr>
        <p:xfrm>
          <a:off x="0" y="1"/>
          <a:ext cx="215979" cy="1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215979" cy="16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1"/>
            </p:custDataLst>
          </p:nvPr>
        </p:nvSpPr>
        <p:spPr bwMode="auto">
          <a:xfrm>
            <a:off x="0" y="1"/>
            <a:ext cx="215979" cy="161975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667" b="0" i="0" baseline="0">
              <a:solidFill>
                <a:srgbClr val="000000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7" name="Rectangle 66"/>
          <p:cNvSpPr/>
          <p:nvPr userDrawn="1"/>
        </p:nvSpPr>
        <p:spPr bwMode="ltGray">
          <a:xfrm>
            <a:off x="0" y="0"/>
            <a:ext cx="406400" cy="6858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noFill/>
            <a:prstDash val="solid"/>
          </a:ln>
          <a:effectLst/>
        </p:spPr>
        <p:txBody>
          <a:bodyPr lIns="121915" tIns="60957" rIns="121915" bIns="60957" rtlCol="0" anchor="ctr"/>
          <a:lstStyle/>
          <a:p>
            <a:pPr marL="0" marR="0" lvl="0" indent="0" algn="ctr" defTabSz="12191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Rectangle 67"/>
          <p:cNvSpPr/>
          <p:nvPr userDrawn="1"/>
        </p:nvSpPr>
        <p:spPr bwMode="ltGray">
          <a:xfrm>
            <a:off x="-11841" y="6271963"/>
            <a:ext cx="414528" cy="586036"/>
          </a:xfrm>
          <a:prstGeom prst="rect">
            <a:avLst/>
          </a:prstGeom>
          <a:solidFill>
            <a:srgbClr val="002368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915" tIns="60957" rIns="121915" bIns="60957" rtlCol="0" anchor="ctr"/>
          <a:lstStyle/>
          <a:p>
            <a:pPr marL="0" marR="0" lvl="0" indent="0" algn="ctr" defTabSz="12191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9" name="Picture 68" descr="HSDF Logo PNG.png"/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19" y="6330351"/>
            <a:ext cx="2392932" cy="544263"/>
          </a:xfrm>
          <a:prstGeom prst="rect">
            <a:avLst/>
          </a:prstGeom>
        </p:spPr>
      </p:pic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710879" y="240391"/>
            <a:ext cx="11176591" cy="41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x-none" noProof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auto">
          <a:xfrm>
            <a:off x="710877" y="77303"/>
            <a:ext cx="1520491" cy="16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x-none" sz="1067" cap="all" baseline="0">
                <a:solidFill>
                  <a:schemeClr val="accent6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auto">
          <a:xfrm>
            <a:off x="710879" y="654829"/>
            <a:ext cx="11176591" cy="32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lang="x-none"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lang="x-none"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lang="x-none"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lang="x-none"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lang="x-none"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 lang="x-none"/>
            </a:pPr>
            <a:r>
              <a:rPr lang="x-none" sz="2133" baseline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12868" y="6600847"/>
            <a:ext cx="165109" cy="16421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x-none"/>
            </a:defPPr>
            <a:lvl1pPr>
              <a:defRPr lang="x-none"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x-none" sz="1067" baseline="0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x-none" sz="1067" baseline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" name="Slide Elements" hidden="1"/>
          <p:cNvGrpSpPr/>
          <p:nvPr userDrawn="1"/>
        </p:nvGrpSpPr>
        <p:grpSpPr bwMode="auto">
          <a:xfrm>
            <a:off x="710880" y="6395934"/>
            <a:ext cx="8618973" cy="370701"/>
            <a:chOff x="119063" y="6268060"/>
            <a:chExt cx="8618537" cy="363323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auto">
            <a:xfrm>
              <a:off x="119063" y="6268060"/>
              <a:ext cx="8618537" cy="160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110151" indent="-110151">
                <a:defRPr lang="x-none"/>
              </a:pPr>
              <a:r>
                <a:rPr lang="x-none" sz="1067" baseline="0">
                  <a:solidFill>
                    <a:schemeClr val="tx1"/>
                  </a:solidFill>
                  <a:latin typeface="+mn-lt"/>
                  <a:ea typeface="+mn-ea"/>
                </a:rPr>
                <a:t>1 Footnote</a:t>
              </a:r>
              <a:endParaRPr lang="en-US" sz="1067" baseline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auto">
            <a:xfrm>
              <a:off x="119063" y="6470439"/>
              <a:ext cx="8618537" cy="160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692133" indent="-692133" defTabSz="1218123">
                <a:tabLst/>
              </a:pPr>
              <a:r>
                <a:rPr lang="x-none" sz="1067" baseline="0">
                  <a:solidFill>
                    <a:schemeClr val="tx1"/>
                  </a:solidFill>
                  <a:latin typeface="+mn-lt"/>
                  <a:ea typeface="+mn-ea"/>
                </a:rPr>
                <a:t>SOURCE : Sourc</a:t>
              </a:r>
              <a:r>
                <a:rPr lang="en-US" sz="1067" baseline="0">
                  <a:solidFill>
                    <a:schemeClr val="tx1"/>
                  </a:solidFill>
                  <a:latin typeface="+mn-lt"/>
                  <a:ea typeface="+mn-ea"/>
                </a:rPr>
                <a:t>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76208" y="2685887"/>
            <a:ext cx="5853024" cy="167524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x-none"/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7" y="1906748"/>
            <a:ext cx="5801189" cy="675434"/>
            <a:chOff x="915" y="613"/>
            <a:chExt cx="2686" cy="417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613"/>
              <a:ext cx="2686" cy="41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x-none" sz="2133" b="1" baseline="0">
                  <a:solidFill>
                    <a:srgbClr val="000000"/>
                  </a:solidFill>
                  <a:latin typeface="+mn-lt"/>
                  <a:ea typeface="+mn-ea"/>
                </a:rPr>
                <a:t>Title</a:t>
              </a:r>
            </a:p>
            <a:p>
              <a:r>
                <a:rPr lang="x-none" sz="2133" baseline="0">
                  <a:solidFill>
                    <a:srgbClr val="808080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sp>
        <p:nvSpPr>
          <p:cNvPr id="23" name="doc id"/>
          <p:cNvSpPr>
            <a:spLocks noChangeArrowheads="1"/>
          </p:cNvSpPr>
          <p:nvPr userDrawn="1"/>
        </p:nvSpPr>
        <p:spPr bwMode="auto">
          <a:xfrm>
            <a:off x="1099331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123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  <p:sp>
        <p:nvSpPr>
          <p:cNvPr id="73" name="doc id"/>
          <p:cNvSpPr>
            <a:spLocks noChangeArrowheads="1"/>
          </p:cNvSpPr>
          <p:nvPr userDrawn="1"/>
        </p:nvSpPr>
        <p:spPr bwMode="auto">
          <a:xfrm>
            <a:off x="1099547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504"/>
            <a:endParaRPr lang="x-none" sz="1067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  <p:grpSp>
        <p:nvGrpSpPr>
          <p:cNvPr id="74" name="McKSticker" hidden="1"/>
          <p:cNvGrpSpPr/>
          <p:nvPr userDrawn="1"/>
        </p:nvGrpSpPr>
        <p:grpSpPr bwMode="auto">
          <a:xfrm>
            <a:off x="11265049" y="334433"/>
            <a:ext cx="622414" cy="191912"/>
            <a:chOff x="8273964" y="285750"/>
            <a:chExt cx="466811" cy="143934"/>
          </a:xfrm>
        </p:grpSpPr>
        <p:sp>
          <p:nvSpPr>
            <p:cNvPr id="75" name="StickerRectangle"/>
            <p:cNvSpPr>
              <a:spLocks noChangeArrowheads="1"/>
            </p:cNvSpPr>
            <p:nvPr/>
          </p:nvSpPr>
          <p:spPr bwMode="auto">
            <a:xfrm>
              <a:off x="8273964" y="285750"/>
              <a:ext cx="466811" cy="1439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193770">
                <a:buClr>
                  <a:srgbClr val="002960"/>
                </a:buClr>
              </a:pPr>
              <a:r>
                <a:rPr lang="x-none" sz="1067" baseline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76" name="AutoShape 31"/>
            <p:cNvCxnSpPr>
              <a:cxnSpLocks noChangeShapeType="1"/>
              <a:stCxn id="75" idx="2"/>
              <a:endCxn id="75" idx="4"/>
            </p:cNvCxnSpPr>
            <p:nvPr/>
          </p:nvCxnSpPr>
          <p:spPr bwMode="auto">
            <a:xfrm>
              <a:off x="8273964" y="285750"/>
              <a:ext cx="0" cy="143934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7" name="AutoShape 32"/>
            <p:cNvCxnSpPr>
              <a:cxnSpLocks noChangeShapeType="1"/>
              <a:stCxn id="75" idx="4"/>
              <a:endCxn id="75" idx="6"/>
            </p:cNvCxnSpPr>
            <p:nvPr/>
          </p:nvCxnSpPr>
          <p:spPr bwMode="auto">
            <a:xfrm>
              <a:off x="8273964" y="429684"/>
              <a:ext cx="466811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78" name="LegendBoxes" hidden="1"/>
          <p:cNvGrpSpPr/>
          <p:nvPr userDrawn="1"/>
        </p:nvGrpSpPr>
        <p:grpSpPr bwMode="auto">
          <a:xfrm>
            <a:off x="10869128" y="334434"/>
            <a:ext cx="1021545" cy="1329956"/>
            <a:chOff x="7835905" y="279400"/>
            <a:chExt cx="766159" cy="997467"/>
          </a:xfrm>
        </p:grpSpPr>
        <p:sp>
          <p:nvSpPr>
            <p:cNvPr id="79" name="RectangleLegend1"/>
            <p:cNvSpPr>
              <a:spLocks noChangeArrowheads="1"/>
            </p:cNvSpPr>
            <p:nvPr/>
          </p:nvSpPr>
          <p:spPr bwMode="auto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0" name="RectangleLegend2"/>
            <p:cNvSpPr>
              <a:spLocks noChangeArrowheads="1"/>
            </p:cNvSpPr>
            <p:nvPr/>
          </p:nvSpPr>
          <p:spPr bwMode="auto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1" name="RectangleLegend3"/>
            <p:cNvSpPr>
              <a:spLocks noChangeArrowheads="1"/>
            </p:cNvSpPr>
            <p:nvPr/>
          </p:nvSpPr>
          <p:spPr bwMode="auto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2" name="RectangleLegend4"/>
            <p:cNvSpPr>
              <a:spLocks noChangeArrowheads="1"/>
            </p:cNvSpPr>
            <p:nvPr/>
          </p:nvSpPr>
          <p:spPr bwMode="auto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3" name="Legend1"/>
            <p:cNvSpPr>
              <a:spLocks noChangeArrowheads="1"/>
            </p:cNvSpPr>
            <p:nvPr/>
          </p:nvSpPr>
          <p:spPr bwMode="auto">
            <a:xfrm>
              <a:off x="8089905" y="2794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4" name="Legend2"/>
            <p:cNvSpPr>
              <a:spLocks noChangeArrowheads="1"/>
            </p:cNvSpPr>
            <p:nvPr/>
          </p:nvSpPr>
          <p:spPr bwMode="auto">
            <a:xfrm>
              <a:off x="8089905" y="54927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5" name="Legend3"/>
            <p:cNvSpPr>
              <a:spLocks noChangeArrowheads="1"/>
            </p:cNvSpPr>
            <p:nvPr/>
          </p:nvSpPr>
          <p:spPr bwMode="auto">
            <a:xfrm>
              <a:off x="8089905" y="820738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6" name="Legend4"/>
            <p:cNvSpPr>
              <a:spLocks noChangeArrowheads="1"/>
            </p:cNvSpPr>
            <p:nvPr/>
          </p:nvSpPr>
          <p:spPr bwMode="auto">
            <a:xfrm>
              <a:off x="8089905" y="1092201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87" name="LegendLines" hidden="1"/>
          <p:cNvGrpSpPr/>
          <p:nvPr userDrawn="1"/>
        </p:nvGrpSpPr>
        <p:grpSpPr bwMode="auto">
          <a:xfrm>
            <a:off x="10458717" y="334433"/>
            <a:ext cx="1432178" cy="974356"/>
            <a:chOff x="7540629" y="279400"/>
            <a:chExt cx="1074134" cy="730767"/>
          </a:xfrm>
        </p:grpSpPr>
        <p:sp>
          <p:nvSpPr>
            <p:cNvPr id="88" name="LineLegend1"/>
            <p:cNvSpPr>
              <a:spLocks noChangeShapeType="1"/>
            </p:cNvSpPr>
            <p:nvPr/>
          </p:nvSpPr>
          <p:spPr bwMode="auto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9" name="LineLegend2"/>
            <p:cNvSpPr>
              <a:spLocks noChangeShapeType="1"/>
            </p:cNvSpPr>
            <p:nvPr/>
          </p:nvSpPr>
          <p:spPr bwMode="auto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90" name="LineLegend3"/>
            <p:cNvSpPr>
              <a:spLocks noChangeShapeType="1"/>
            </p:cNvSpPr>
            <p:nvPr/>
          </p:nvSpPr>
          <p:spPr bwMode="auto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91" name="Legend1"/>
            <p:cNvSpPr>
              <a:spLocks noChangeArrowheads="1"/>
            </p:cNvSpPr>
            <p:nvPr/>
          </p:nvSpPr>
          <p:spPr bwMode="auto">
            <a:xfrm>
              <a:off x="8102604" y="2794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92" name="Legend2"/>
            <p:cNvSpPr>
              <a:spLocks noChangeArrowheads="1"/>
            </p:cNvSpPr>
            <p:nvPr/>
          </p:nvSpPr>
          <p:spPr bwMode="auto">
            <a:xfrm>
              <a:off x="8102604" y="5461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93" name="Legend3"/>
            <p:cNvSpPr>
              <a:spLocks noChangeArrowheads="1"/>
            </p:cNvSpPr>
            <p:nvPr/>
          </p:nvSpPr>
          <p:spPr bwMode="auto">
            <a:xfrm>
              <a:off x="8102604" y="825501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94" name="LegendMoons" hidden="1"/>
          <p:cNvGrpSpPr/>
          <p:nvPr userDrawn="1"/>
        </p:nvGrpSpPr>
        <p:grpSpPr bwMode="auto">
          <a:xfrm>
            <a:off x="10780228" y="334433"/>
            <a:ext cx="1110445" cy="1742021"/>
            <a:chOff x="7769225" y="250825"/>
            <a:chExt cx="832834" cy="1306516"/>
          </a:xfrm>
        </p:grpSpPr>
        <p:grpSp>
          <p:nvGrpSpPr>
            <p:cNvPr id="95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113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4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6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111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2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7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109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0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8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107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08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9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105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06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sp>
          <p:nvSpPr>
            <p:cNvPr id="100" name="Legend1"/>
            <p:cNvSpPr>
              <a:spLocks noChangeArrowheads="1"/>
            </p:cNvSpPr>
            <p:nvPr/>
          </p:nvSpPr>
          <p:spPr bwMode="auto">
            <a:xfrm>
              <a:off x="8089900" y="26352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1" name="Legend2"/>
            <p:cNvSpPr>
              <a:spLocks noChangeArrowheads="1"/>
            </p:cNvSpPr>
            <p:nvPr/>
          </p:nvSpPr>
          <p:spPr bwMode="auto">
            <a:xfrm>
              <a:off x="8089900" y="538163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2" name="Legend3"/>
            <p:cNvSpPr>
              <a:spLocks noChangeArrowheads="1"/>
            </p:cNvSpPr>
            <p:nvPr/>
          </p:nvSpPr>
          <p:spPr bwMode="auto">
            <a:xfrm>
              <a:off x="8089900" y="812802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3" name="Legend4"/>
            <p:cNvSpPr>
              <a:spLocks noChangeArrowheads="1"/>
            </p:cNvSpPr>
            <p:nvPr/>
          </p:nvSpPr>
          <p:spPr bwMode="auto">
            <a:xfrm>
              <a:off x="8089900" y="108426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4" name="Legend5"/>
            <p:cNvSpPr>
              <a:spLocks noChangeArrowheads="1"/>
            </p:cNvSpPr>
            <p:nvPr/>
          </p:nvSpPr>
          <p:spPr bwMode="auto">
            <a:xfrm>
              <a:off x="8089900" y="136049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70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651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994" r:id="rId4"/>
    <p:sldLayoutId id="2147483995" r:id="rId5"/>
    <p:sldLayoutId id="2147483996" r:id="rId6"/>
    <p:sldLayoutId id="2147483997" r:id="rId7"/>
  </p:sldLayoutIdLst>
  <p:hf hdr="0" ftr="0" dt="0"/>
  <p:txStyles>
    <p:titleStyle>
      <a:lvl1pPr algn="l" defTabSz="1218123" rtl="0" eaLnBrk="1" fontAlgn="base" hangingPunct="1">
        <a:spcBef>
          <a:spcPct val="0"/>
        </a:spcBef>
        <a:spcAft>
          <a:spcPct val="0"/>
        </a:spcAft>
        <a:tabLst>
          <a:tab pos="367164" algn="l"/>
        </a:tabLst>
        <a:defRPr lang="x-none" sz="2667" b="0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2pPr>
      <a:lvl3pPr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3pPr>
      <a:lvl4pPr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4pPr>
      <a:lvl5pPr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5pPr>
      <a:lvl6pPr marL="622020"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6pPr>
      <a:lvl7pPr marL="1244041"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7pPr>
      <a:lvl8pPr marL="1866061"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8pPr>
      <a:lvl9pPr marL="2488082" algn="l" defTabSz="1218123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9pPr>
    </p:titleStyle>
    <p:bodyStyle>
      <a:lvl1pPr marL="0" indent="0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x-none" sz="2133" baseline="0">
          <a:solidFill>
            <a:schemeClr val="tx1"/>
          </a:solidFill>
          <a:latin typeface="+mn-lt"/>
          <a:ea typeface="+mn-ea"/>
          <a:cs typeface="+mn-cs"/>
        </a:defRPr>
      </a:lvl1pPr>
      <a:lvl2pPr marL="263495" indent="-261336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lang="x-none" sz="2133" baseline="0">
          <a:solidFill>
            <a:schemeClr val="tx1"/>
          </a:solidFill>
          <a:latin typeface="+mn-lt"/>
        </a:defRPr>
      </a:lvl2pPr>
      <a:lvl3pPr marL="622020" indent="-356367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x-none" sz="2133" baseline="0">
          <a:solidFill>
            <a:schemeClr val="tx1"/>
          </a:solidFill>
          <a:latin typeface="+mn-lt"/>
        </a:defRPr>
      </a:lvl3pPr>
      <a:lvl4pPr marL="835840" indent="-211660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lang="x-none" sz="2133" baseline="0">
          <a:solidFill>
            <a:schemeClr val="tx1"/>
          </a:solidFill>
          <a:latin typeface="+mn-lt"/>
        </a:defRPr>
      </a:lvl4pPr>
      <a:lvl5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33" baseline="0">
          <a:solidFill>
            <a:schemeClr val="tx1"/>
          </a:solidFill>
          <a:latin typeface="+mn-lt"/>
        </a:defRPr>
      </a:lvl5pPr>
      <a:lvl6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6pPr>
      <a:lvl7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7pPr>
      <a:lvl8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8pPr>
      <a:lvl9pPr marL="1020113" indent="-177104" algn="l" defTabSz="121812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9pPr>
    </p:bodyStyle>
    <p:otherStyle>
      <a:defPPr>
        <a:defRPr lang="x-none"/>
      </a:defPPr>
      <a:lvl1pPr marL="0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1pPr>
      <a:lvl2pPr marL="622020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2pPr>
      <a:lvl3pPr marL="1244041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3pPr>
      <a:lvl4pPr marL="1866061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4pPr>
      <a:lvl5pPr marL="2488082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5pPr>
      <a:lvl6pPr marL="3110101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6pPr>
      <a:lvl7pPr marL="3732121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7pPr>
      <a:lvl8pPr marL="4354142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8pPr>
      <a:lvl9pPr marL="4976162" algn="l" defTabSz="1244041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44F6FF6F-2699-C442-B44D-4F9DB58F27E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72994379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think-cell Slide" r:id="rId20" imgW="7772400" imgH="10058400" progId="TCLayout.ActiveDocument.1">
                  <p:embed/>
                </p:oleObj>
              </mc:Choice>
              <mc:Fallback>
                <p:oleObj name="think-cell Slide" r:id="rId20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44F6FF6F-2699-C442-B44D-4F9DB58F27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689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0" y="2"/>
          <a:ext cx="215979" cy="1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think-cell Slide" r:id="rId35" imgW="270" imgH="270" progId="TCLayout.ActiveDocument.1">
                  <p:embed/>
                </p:oleObj>
              </mc:Choice>
              <mc:Fallback>
                <p:oleObj name="think-cell Slide" r:id="rId3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0" y="2"/>
                        <a:ext cx="215979" cy="16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9"/>
            </p:custDataLst>
          </p:nvPr>
        </p:nvSpPr>
        <p:spPr bwMode="auto">
          <a:xfrm>
            <a:off x="0" y="2"/>
            <a:ext cx="215979" cy="161975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x-none" sz="2177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7" name="Rectangle 66"/>
          <p:cNvSpPr/>
          <p:nvPr userDrawn="1"/>
        </p:nvSpPr>
        <p:spPr bwMode="ltGray">
          <a:xfrm>
            <a:off x="0" y="0"/>
            <a:ext cx="406400" cy="685800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noFill/>
            <a:prstDash val="solid"/>
          </a:ln>
          <a:effectLst/>
        </p:spPr>
        <p:txBody>
          <a:bodyPr lIns="121915" tIns="60957" rIns="121915" bIns="60957" rtlCol="0" anchor="ctr"/>
          <a:lstStyle/>
          <a:p>
            <a:pPr marL="0" marR="0" lvl="0" indent="0" algn="ctr" defTabSz="12190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Rectangle 67"/>
          <p:cNvSpPr/>
          <p:nvPr userDrawn="1"/>
        </p:nvSpPr>
        <p:spPr bwMode="ltGray">
          <a:xfrm>
            <a:off x="-11841" y="6271963"/>
            <a:ext cx="414528" cy="586036"/>
          </a:xfrm>
          <a:prstGeom prst="rect">
            <a:avLst/>
          </a:prstGeom>
          <a:solidFill>
            <a:srgbClr val="002368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915" tIns="60957" rIns="121915" bIns="60957" rtlCol="0" anchor="ctr"/>
          <a:lstStyle/>
          <a:p>
            <a:pPr marL="0" marR="0" lvl="0" indent="0" algn="ctr" defTabSz="121908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9" name="Picture 68" descr="HSDF Logo PNG.png"/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19" y="6330353"/>
            <a:ext cx="2392932" cy="544263"/>
          </a:xfrm>
          <a:prstGeom prst="rect">
            <a:avLst/>
          </a:prstGeom>
        </p:spPr>
      </p:pic>
      <p:sp>
        <p:nvSpPr>
          <p:cNvPr id="1034" name="Working Draft" hidden="1"/>
          <p:cNvSpPr txBox="1">
            <a:spLocks noChangeArrowheads="1"/>
          </p:cNvSpPr>
          <p:nvPr/>
        </p:nvSpPr>
        <p:spPr bwMode="auto">
          <a:xfrm rot="5400000">
            <a:off x="10501982" y="1964339"/>
            <a:ext cx="3189976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 lang="x-none"/>
            </a:pPr>
            <a:r>
              <a:rPr lang="en-US" sz="816" baseline="0">
                <a:solidFill>
                  <a:srgbClr val="808080"/>
                </a:solidFill>
                <a:latin typeface="+mn-lt"/>
                <a:ea typeface="+mn-ea"/>
              </a:rPr>
              <a:t>Last Modified 2017-03-02 03:58 PM W. Central Africa Standard Time</a:t>
            </a:r>
            <a:endParaRPr lang="x-none" sz="2177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auto">
          <a:xfrm rot="5400000">
            <a:off x="11931059" y="4182319"/>
            <a:ext cx="331822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x-none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x-none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 lang="x-none"/>
            </a:pPr>
            <a:r>
              <a:rPr lang="x-none" sz="816" baseline="0">
                <a:solidFill>
                  <a:srgbClr val="808080"/>
                </a:solidFill>
                <a:latin typeface="+mn-lt"/>
                <a:ea typeface="+mn-ea"/>
              </a:rPr>
              <a:t>Printed</a:t>
            </a:r>
            <a:endParaRPr lang="x-none" sz="2177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710881" y="240392"/>
            <a:ext cx="11176591" cy="41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x-none" noProof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auto">
          <a:xfrm>
            <a:off x="710877" y="77304"/>
            <a:ext cx="1520491" cy="16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x-none" sz="1067" cap="all" baseline="0">
                <a:solidFill>
                  <a:schemeClr val="accent6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auto">
          <a:xfrm>
            <a:off x="710881" y="654830"/>
            <a:ext cx="11176591" cy="32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lang="x-none"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lang="x-none"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lang="x-none"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lang="x-none"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lang="x-none"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lang="x-none"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 lang="x-none"/>
            </a:pPr>
            <a:r>
              <a:rPr lang="x-none" sz="2133" baseline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12870" y="6600847"/>
            <a:ext cx="165109" cy="164212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x-none"/>
            </a:defPPr>
            <a:lvl1pPr>
              <a:defRPr lang="x-none"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x-none" sz="1067" baseline="0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x-none" sz="1067" baseline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" name="Slide Elements" hidden="1"/>
          <p:cNvGrpSpPr/>
          <p:nvPr userDrawn="1"/>
        </p:nvGrpSpPr>
        <p:grpSpPr bwMode="auto">
          <a:xfrm>
            <a:off x="710880" y="6395929"/>
            <a:ext cx="8618973" cy="370702"/>
            <a:chOff x="119063" y="6268059"/>
            <a:chExt cx="8618537" cy="363324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auto">
            <a:xfrm>
              <a:off x="119063" y="6268059"/>
              <a:ext cx="8618537" cy="160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lang="x-none"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lang="x-none"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110148" indent="-110148">
                <a:defRPr lang="x-none"/>
              </a:pPr>
              <a:r>
                <a:rPr lang="x-none" sz="1067" baseline="0">
                  <a:solidFill>
                    <a:schemeClr val="tx1"/>
                  </a:solidFill>
                  <a:latin typeface="+mn-lt"/>
                  <a:ea typeface="+mn-ea"/>
                </a:rPr>
                <a:t>1 Footnote</a:t>
              </a:r>
              <a:endParaRPr lang="en-US" sz="1067" baseline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auto">
            <a:xfrm>
              <a:off x="119063" y="6470439"/>
              <a:ext cx="8618537" cy="1609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/>
            <a:p>
              <a:pPr marL="692116" indent="-692116" defTabSz="1218092">
                <a:tabLst/>
              </a:pPr>
              <a:r>
                <a:rPr lang="x-none" sz="1067" baseline="0">
                  <a:solidFill>
                    <a:schemeClr val="tx1"/>
                  </a:solidFill>
                  <a:latin typeface="+mn-lt"/>
                  <a:ea typeface="+mn-ea"/>
                </a:rPr>
                <a:t>SOURCE : Sourc</a:t>
              </a:r>
              <a:r>
                <a:rPr lang="en-US" sz="1067" baseline="0">
                  <a:solidFill>
                    <a:schemeClr val="tx1"/>
                  </a:solidFill>
                  <a:latin typeface="+mn-lt"/>
                  <a:ea typeface="+mn-ea"/>
                </a:rPr>
                <a:t>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76208" y="2685888"/>
            <a:ext cx="5853024" cy="167524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x-none"/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76208" y="1906747"/>
            <a:ext cx="5801189" cy="675434"/>
            <a:chOff x="915" y="613"/>
            <a:chExt cx="2686" cy="417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613"/>
              <a:ext cx="2686" cy="41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x-none" sz="2133" b="1" baseline="0">
                  <a:solidFill>
                    <a:srgbClr val="000000"/>
                  </a:solidFill>
                  <a:latin typeface="+mn-lt"/>
                  <a:ea typeface="+mn-ea"/>
                </a:rPr>
                <a:t>Title</a:t>
              </a:r>
            </a:p>
            <a:p>
              <a:r>
                <a:rPr lang="x-none" sz="2133" baseline="0">
                  <a:solidFill>
                    <a:srgbClr val="808080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sp>
        <p:nvSpPr>
          <p:cNvPr id="23" name="doc id"/>
          <p:cNvSpPr>
            <a:spLocks noChangeArrowheads="1"/>
          </p:cNvSpPr>
          <p:nvPr userDrawn="1"/>
        </p:nvSpPr>
        <p:spPr bwMode="auto">
          <a:xfrm>
            <a:off x="1099331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8092"/>
            <a:endParaRPr lang="x-none" sz="1088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  <p:sp>
        <p:nvSpPr>
          <p:cNvPr id="73" name="doc id"/>
          <p:cNvSpPr>
            <a:spLocks noChangeArrowheads="1"/>
          </p:cNvSpPr>
          <p:nvPr userDrawn="1"/>
        </p:nvSpPr>
        <p:spPr bwMode="auto">
          <a:xfrm>
            <a:off x="10995479" y="51833"/>
            <a:ext cx="89415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913481"/>
            <a:endParaRPr lang="x-none" sz="1067" baseline="0">
              <a:solidFill>
                <a:srgbClr val="808080"/>
              </a:solidFill>
              <a:latin typeface="+mn-lt"/>
              <a:ea typeface="+mn-ea"/>
            </a:endParaRPr>
          </a:p>
        </p:txBody>
      </p:sp>
      <p:grpSp>
        <p:nvGrpSpPr>
          <p:cNvPr id="74" name="McKSticker" hidden="1"/>
          <p:cNvGrpSpPr/>
          <p:nvPr userDrawn="1"/>
        </p:nvGrpSpPr>
        <p:grpSpPr bwMode="auto">
          <a:xfrm>
            <a:off x="11265044" y="334434"/>
            <a:ext cx="622413" cy="191912"/>
            <a:chOff x="8273964" y="285750"/>
            <a:chExt cx="466811" cy="143934"/>
          </a:xfrm>
        </p:grpSpPr>
        <p:sp>
          <p:nvSpPr>
            <p:cNvPr id="75" name="StickerRectangle"/>
            <p:cNvSpPr>
              <a:spLocks noChangeArrowheads="1"/>
            </p:cNvSpPr>
            <p:nvPr/>
          </p:nvSpPr>
          <p:spPr bwMode="auto">
            <a:xfrm>
              <a:off x="8273964" y="285750"/>
              <a:ext cx="466811" cy="1439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193741">
                <a:buClr>
                  <a:srgbClr val="002960"/>
                </a:buClr>
              </a:pPr>
              <a:r>
                <a:rPr lang="x-none" sz="1067" baseline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76" name="AutoShape 31"/>
            <p:cNvCxnSpPr>
              <a:cxnSpLocks noChangeShapeType="1"/>
              <a:stCxn id="75" idx="2"/>
              <a:endCxn id="75" idx="4"/>
            </p:cNvCxnSpPr>
            <p:nvPr/>
          </p:nvCxnSpPr>
          <p:spPr bwMode="auto">
            <a:xfrm>
              <a:off x="8273964" y="285750"/>
              <a:ext cx="0" cy="143934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7" name="AutoShape 32"/>
            <p:cNvCxnSpPr>
              <a:cxnSpLocks noChangeShapeType="1"/>
              <a:stCxn id="75" idx="4"/>
              <a:endCxn id="75" idx="6"/>
            </p:cNvCxnSpPr>
            <p:nvPr/>
          </p:nvCxnSpPr>
          <p:spPr bwMode="auto">
            <a:xfrm>
              <a:off x="8273964" y="429684"/>
              <a:ext cx="466811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78" name="LegendBoxes" hidden="1"/>
          <p:cNvGrpSpPr/>
          <p:nvPr userDrawn="1"/>
        </p:nvGrpSpPr>
        <p:grpSpPr bwMode="auto">
          <a:xfrm>
            <a:off x="10869126" y="334435"/>
            <a:ext cx="1021545" cy="1329956"/>
            <a:chOff x="7835905" y="279400"/>
            <a:chExt cx="766159" cy="997467"/>
          </a:xfrm>
        </p:grpSpPr>
        <p:sp>
          <p:nvSpPr>
            <p:cNvPr id="79" name="RectangleLegend1"/>
            <p:cNvSpPr>
              <a:spLocks noChangeArrowheads="1"/>
            </p:cNvSpPr>
            <p:nvPr/>
          </p:nvSpPr>
          <p:spPr bwMode="auto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0" name="RectangleLegend2"/>
            <p:cNvSpPr>
              <a:spLocks noChangeArrowheads="1"/>
            </p:cNvSpPr>
            <p:nvPr/>
          </p:nvSpPr>
          <p:spPr bwMode="auto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1" name="RectangleLegend3"/>
            <p:cNvSpPr>
              <a:spLocks noChangeArrowheads="1"/>
            </p:cNvSpPr>
            <p:nvPr/>
          </p:nvSpPr>
          <p:spPr bwMode="auto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2" name="RectangleLegend4"/>
            <p:cNvSpPr>
              <a:spLocks noChangeArrowheads="1"/>
            </p:cNvSpPr>
            <p:nvPr/>
          </p:nvSpPr>
          <p:spPr bwMode="auto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3" name="Legend1"/>
            <p:cNvSpPr>
              <a:spLocks noChangeArrowheads="1"/>
            </p:cNvSpPr>
            <p:nvPr/>
          </p:nvSpPr>
          <p:spPr bwMode="auto">
            <a:xfrm>
              <a:off x="8089905" y="2794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4" name="Legend2"/>
            <p:cNvSpPr>
              <a:spLocks noChangeArrowheads="1"/>
            </p:cNvSpPr>
            <p:nvPr/>
          </p:nvSpPr>
          <p:spPr bwMode="auto">
            <a:xfrm>
              <a:off x="8089905" y="54927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5" name="Legend3"/>
            <p:cNvSpPr>
              <a:spLocks noChangeArrowheads="1"/>
            </p:cNvSpPr>
            <p:nvPr/>
          </p:nvSpPr>
          <p:spPr bwMode="auto">
            <a:xfrm>
              <a:off x="8089905" y="820738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86" name="Legend4"/>
            <p:cNvSpPr>
              <a:spLocks noChangeArrowheads="1"/>
            </p:cNvSpPr>
            <p:nvPr/>
          </p:nvSpPr>
          <p:spPr bwMode="auto">
            <a:xfrm>
              <a:off x="8089905" y="1092201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87" name="LegendLines" hidden="1"/>
          <p:cNvGrpSpPr/>
          <p:nvPr userDrawn="1"/>
        </p:nvGrpSpPr>
        <p:grpSpPr bwMode="auto">
          <a:xfrm>
            <a:off x="10458713" y="334433"/>
            <a:ext cx="1432178" cy="974356"/>
            <a:chOff x="7540629" y="279400"/>
            <a:chExt cx="1074134" cy="730767"/>
          </a:xfrm>
        </p:grpSpPr>
        <p:sp>
          <p:nvSpPr>
            <p:cNvPr id="88" name="LineLegend1"/>
            <p:cNvSpPr>
              <a:spLocks noChangeShapeType="1"/>
            </p:cNvSpPr>
            <p:nvPr/>
          </p:nvSpPr>
          <p:spPr bwMode="auto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89" name="LineLegend2"/>
            <p:cNvSpPr>
              <a:spLocks noChangeShapeType="1"/>
            </p:cNvSpPr>
            <p:nvPr/>
          </p:nvSpPr>
          <p:spPr bwMode="auto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90" name="LineLegend3"/>
            <p:cNvSpPr>
              <a:spLocks noChangeShapeType="1"/>
            </p:cNvSpPr>
            <p:nvPr/>
          </p:nvSpPr>
          <p:spPr bwMode="auto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x-none" sz="2400" baseline="0">
                <a:latin typeface="+mn-lt"/>
                <a:ea typeface="+mn-ea"/>
              </a:endParaRPr>
            </a:p>
          </p:txBody>
        </p:sp>
        <p:sp>
          <p:nvSpPr>
            <p:cNvPr id="91" name="Legend1"/>
            <p:cNvSpPr>
              <a:spLocks noChangeArrowheads="1"/>
            </p:cNvSpPr>
            <p:nvPr/>
          </p:nvSpPr>
          <p:spPr bwMode="auto">
            <a:xfrm>
              <a:off x="8102604" y="2794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92" name="Legend2"/>
            <p:cNvSpPr>
              <a:spLocks noChangeArrowheads="1"/>
            </p:cNvSpPr>
            <p:nvPr/>
          </p:nvSpPr>
          <p:spPr bwMode="auto">
            <a:xfrm>
              <a:off x="8102604" y="54610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93" name="Legend3"/>
            <p:cNvSpPr>
              <a:spLocks noChangeArrowheads="1"/>
            </p:cNvSpPr>
            <p:nvPr/>
          </p:nvSpPr>
          <p:spPr bwMode="auto">
            <a:xfrm>
              <a:off x="8102604" y="825501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94" name="LegendMoons" hidden="1"/>
          <p:cNvGrpSpPr/>
          <p:nvPr userDrawn="1"/>
        </p:nvGrpSpPr>
        <p:grpSpPr bwMode="auto">
          <a:xfrm>
            <a:off x="10780225" y="334433"/>
            <a:ext cx="1110445" cy="1742021"/>
            <a:chOff x="7769225" y="250825"/>
            <a:chExt cx="832834" cy="1306516"/>
          </a:xfrm>
        </p:grpSpPr>
        <p:grpSp>
          <p:nvGrpSpPr>
            <p:cNvPr id="95" name="MoonLegend1"/>
            <p:cNvGrpSpPr>
              <a:grpSpLocks noChangeAspect="1"/>
            </p:cNvGrpSpPr>
            <p:nvPr>
              <p:custDataLst>
                <p:tags r:id="rId20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113" name="Oval 38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4" name="Arc 39"/>
              <p:cNvSpPr>
                <a:spLocks noChangeAspect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6" name="MoonLegend2"/>
            <p:cNvGrpSpPr>
              <a:grpSpLocks noChangeAspect="1"/>
            </p:cNvGrpSpPr>
            <p:nvPr>
              <p:custDataLst>
                <p:tags r:id="rId21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111" name="Oval 41"/>
              <p:cNvSpPr>
                <a:spLocks noChangeAspect="1"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2" name="Arc 42"/>
              <p:cNvSpPr>
                <a:spLocks noChangeAspect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7" name="MoonLegend4"/>
            <p:cNvGrpSpPr>
              <a:grpSpLocks noChangeAspect="1"/>
            </p:cNvGrpSpPr>
            <p:nvPr>
              <p:custDataLst>
                <p:tags r:id="rId22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109" name="Oval 47"/>
              <p:cNvSpPr>
                <a:spLocks noChangeAspect="1"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10" name="Arc 48"/>
              <p:cNvSpPr>
                <a:spLocks noChangeAspect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8" name="MoonLegend5"/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107" name="Oval 50"/>
              <p:cNvSpPr>
                <a:spLocks noChangeAspect="1"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08" name="Oval 51"/>
              <p:cNvSpPr>
                <a:spLocks noChangeAspect="1"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grpSp>
          <p:nvGrpSpPr>
            <p:cNvPr id="99" name="MoonLegend3"/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105" name="Oval 47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  <p:sp>
            <p:nvSpPr>
              <p:cNvPr id="106" name="Arc 48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x-none" sz="2400" baseline="0">
                  <a:latin typeface="+mn-lt"/>
                  <a:ea typeface="+mn-ea"/>
                </a:endParaRPr>
              </a:p>
            </p:txBody>
          </p:sp>
        </p:grpSp>
        <p:sp>
          <p:nvSpPr>
            <p:cNvPr id="100" name="Legend1"/>
            <p:cNvSpPr>
              <a:spLocks noChangeArrowheads="1"/>
            </p:cNvSpPr>
            <p:nvPr/>
          </p:nvSpPr>
          <p:spPr bwMode="auto">
            <a:xfrm>
              <a:off x="8089900" y="26352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1" name="Legend2"/>
            <p:cNvSpPr>
              <a:spLocks noChangeArrowheads="1"/>
            </p:cNvSpPr>
            <p:nvPr/>
          </p:nvSpPr>
          <p:spPr bwMode="auto">
            <a:xfrm>
              <a:off x="8089900" y="538163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2" name="Legend3"/>
            <p:cNvSpPr>
              <a:spLocks noChangeArrowheads="1"/>
            </p:cNvSpPr>
            <p:nvPr/>
          </p:nvSpPr>
          <p:spPr bwMode="auto">
            <a:xfrm>
              <a:off x="8089900" y="812802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3" name="Legend4"/>
            <p:cNvSpPr>
              <a:spLocks noChangeArrowheads="1"/>
            </p:cNvSpPr>
            <p:nvPr/>
          </p:nvSpPr>
          <p:spPr bwMode="auto">
            <a:xfrm>
              <a:off x="8089900" y="1084265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104" name="Legend5"/>
            <p:cNvSpPr>
              <a:spLocks noChangeArrowheads="1"/>
            </p:cNvSpPr>
            <p:nvPr/>
          </p:nvSpPr>
          <p:spPr bwMode="auto">
            <a:xfrm>
              <a:off x="8089900" y="1360490"/>
              <a:ext cx="512159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193741">
                <a:buClr>
                  <a:schemeClr val="tx2"/>
                </a:buClr>
              </a:pPr>
              <a:r>
                <a:rPr lang="x-none" sz="1600" baseline="0">
                  <a:latin typeface="+mn-lt"/>
                  <a:ea typeface="+mn-ea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404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973" r:id="rId5"/>
    <p:sldLayoutId id="2147483974" r:id="rId6"/>
    <p:sldLayoutId id="2147483975" r:id="rId7"/>
    <p:sldLayoutId id="2147483963" r:id="rId8"/>
    <p:sldLayoutId id="2147483692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71" r:id="rId15"/>
  </p:sldLayoutIdLst>
  <p:hf hdr="0" ftr="0" dt="0"/>
  <p:txStyles>
    <p:titleStyle>
      <a:lvl1pPr algn="l" defTabSz="1218092" rtl="0" eaLnBrk="1" fontAlgn="base" hangingPunct="1">
        <a:spcBef>
          <a:spcPct val="0"/>
        </a:spcBef>
        <a:spcAft>
          <a:spcPct val="0"/>
        </a:spcAft>
        <a:tabLst>
          <a:tab pos="367155" algn="l"/>
        </a:tabLst>
        <a:defRPr lang="x-none" sz="2667" b="0" baseline="0">
          <a:solidFill>
            <a:schemeClr val="tx1"/>
          </a:solidFill>
          <a:latin typeface="+mj-lt"/>
          <a:ea typeface="+mj-ea"/>
          <a:cs typeface="+mj-cs"/>
        </a:defRPr>
      </a:lvl1pPr>
      <a:lvl2pPr algn="l" defTabSz="1218092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2pPr>
      <a:lvl3pPr algn="l" defTabSz="1218092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3pPr>
      <a:lvl4pPr algn="l" defTabSz="1218092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4pPr>
      <a:lvl5pPr algn="l" defTabSz="1218092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5pPr>
      <a:lvl6pPr marL="622004" algn="l" defTabSz="1218092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6pPr>
      <a:lvl7pPr marL="1244010" algn="l" defTabSz="1218092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7pPr>
      <a:lvl8pPr marL="1866015" algn="l" defTabSz="1218092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8pPr>
      <a:lvl9pPr marL="2488020" algn="l" defTabSz="1218092" rtl="0" eaLnBrk="1" fontAlgn="base" hangingPunct="1">
        <a:spcBef>
          <a:spcPct val="0"/>
        </a:spcBef>
        <a:spcAft>
          <a:spcPct val="0"/>
        </a:spcAft>
        <a:defRPr lang="x-none" sz="2585" b="1">
          <a:solidFill>
            <a:schemeClr val="tx2"/>
          </a:solidFill>
          <a:latin typeface="Arial" charset="0"/>
        </a:defRPr>
      </a:lvl9pPr>
    </p:titleStyle>
    <p:bodyStyle>
      <a:lvl1pPr marL="0" indent="0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x-none" sz="2133" baseline="0">
          <a:solidFill>
            <a:schemeClr val="tx1"/>
          </a:solidFill>
          <a:latin typeface="+mn-lt"/>
          <a:ea typeface="+mn-ea"/>
          <a:cs typeface="+mn-cs"/>
        </a:defRPr>
      </a:lvl1pPr>
      <a:lvl2pPr marL="263488" indent="-261329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lang="x-none" sz="2133" baseline="0">
          <a:solidFill>
            <a:schemeClr val="tx1"/>
          </a:solidFill>
          <a:latin typeface="+mn-lt"/>
        </a:defRPr>
      </a:lvl2pPr>
      <a:lvl3pPr marL="622004" indent="-356358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lang="x-none" sz="2133" baseline="0">
          <a:solidFill>
            <a:schemeClr val="tx1"/>
          </a:solidFill>
          <a:latin typeface="+mn-lt"/>
        </a:defRPr>
      </a:lvl3pPr>
      <a:lvl4pPr marL="835819" indent="-211655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lang="x-none" sz="2133" baseline="0">
          <a:solidFill>
            <a:schemeClr val="tx1"/>
          </a:solidFill>
          <a:latin typeface="+mn-lt"/>
        </a:defRPr>
      </a:lvl4pPr>
      <a:lvl5pPr marL="1020088" indent="-177100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33" baseline="0">
          <a:solidFill>
            <a:schemeClr val="tx1"/>
          </a:solidFill>
          <a:latin typeface="+mn-lt"/>
        </a:defRPr>
      </a:lvl5pPr>
      <a:lvl6pPr marL="1020088" indent="-177100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6pPr>
      <a:lvl7pPr marL="1020088" indent="-177100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7pPr>
      <a:lvl8pPr marL="1020088" indent="-177100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8pPr>
      <a:lvl9pPr marL="1020088" indent="-177100" algn="l" defTabSz="121809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x-none" sz="2177" baseline="0">
          <a:solidFill>
            <a:schemeClr val="tx1"/>
          </a:solidFill>
          <a:latin typeface="+mn-lt"/>
        </a:defRPr>
      </a:lvl9pPr>
    </p:bodyStyle>
    <p:otherStyle>
      <a:defPPr>
        <a:defRPr lang="x-none"/>
      </a:defPPr>
      <a:lvl1pPr marL="0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1pPr>
      <a:lvl2pPr marL="622004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2pPr>
      <a:lvl3pPr marL="1244010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3pPr>
      <a:lvl4pPr marL="1866015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4pPr>
      <a:lvl5pPr marL="2488020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5pPr>
      <a:lvl6pPr marL="3110024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6pPr>
      <a:lvl7pPr marL="3732028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7pPr>
      <a:lvl8pPr marL="4354034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8pPr>
      <a:lvl9pPr marL="4976038" algn="l" defTabSz="1244010" rtl="0" eaLnBrk="1" latinLnBrk="0" hangingPunct="1">
        <a:defRPr lang="x-none" sz="24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5.png"/><Relationship Id="rId2" Type="http://schemas.openxmlformats.org/officeDocument/2006/relationships/tags" Target="../tags/tag60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5.png"/><Relationship Id="rId2" Type="http://schemas.openxmlformats.org/officeDocument/2006/relationships/tags" Target="../tags/tag6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5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5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20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1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9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2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70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3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71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4.pn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2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5.png"/><Relationship Id="rId2" Type="http://schemas.openxmlformats.org/officeDocument/2006/relationships/tags" Target="../tags/tag7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5.png"/><Relationship Id="rId2" Type="http://schemas.openxmlformats.org/officeDocument/2006/relationships/tags" Target="../tags/tag73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4.bin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5.png"/><Relationship Id="rId2" Type="http://schemas.openxmlformats.org/officeDocument/2006/relationships/tags" Target="../tags/tag74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5.bin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55.png"/><Relationship Id="rId3" Type="http://schemas.openxmlformats.org/officeDocument/2006/relationships/image" Target="../media/image33.png"/><Relationship Id="rId7" Type="http://schemas.openxmlformats.org/officeDocument/2006/relationships/image" Target="../media/image49.svg"/><Relationship Id="rId12" Type="http://schemas.openxmlformats.org/officeDocument/2006/relationships/image" Target="../media/image5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Relationship Id="rId14" Type="http://schemas.openxmlformats.org/officeDocument/2006/relationships/image" Target="../media/image5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4.png"/><Relationship Id="rId7" Type="http://schemas.openxmlformats.org/officeDocument/2006/relationships/image" Target="../media/image7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image" Target="../media/image69.svg"/><Relationship Id="rId10" Type="http://schemas.openxmlformats.org/officeDocument/2006/relationships/image" Target="../media/image33.png"/><Relationship Id="rId4" Type="http://schemas.openxmlformats.org/officeDocument/2006/relationships/image" Target="../media/image68.png"/><Relationship Id="rId9" Type="http://schemas.openxmlformats.org/officeDocument/2006/relationships/image" Target="../media/image73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8.png"/><Relationship Id="rId7" Type="http://schemas.openxmlformats.org/officeDocument/2006/relationships/image" Target="../media/image75.sv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D971035F-50AC-01EB-56AC-2491DC6D891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141514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D971035F-50AC-01EB-56AC-2491DC6D89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804" y="2391508"/>
            <a:ext cx="9355971" cy="752146"/>
          </a:xfrm>
        </p:spPr>
        <p:txBody>
          <a:bodyPr vert="horz">
            <a:normAutofit/>
          </a:bodyPr>
          <a:lstStyle/>
          <a:p>
            <a:r>
              <a:rPr lang="en-US">
                <a:latin typeface="Montserrat"/>
                <a:cs typeface="Aharoni"/>
              </a:rPr>
              <a:t>State of Nutrition Dashboard</a:t>
            </a:r>
          </a:p>
        </p:txBody>
      </p:sp>
      <p:sp>
        <p:nvSpPr>
          <p:cNvPr id="61" name="Subtitle 2">
            <a:extLst>
              <a:ext uri="{FF2B5EF4-FFF2-40B4-BE49-F238E27FC236}">
                <a16:creationId xmlns:a16="http://schemas.microsoft.com/office/drawing/2014/main" id="{BE9C4BA2-DDA4-7E47-A1E2-6D6258662935}"/>
              </a:ext>
            </a:extLst>
          </p:cNvPr>
          <p:cNvSpPr txBox="1">
            <a:spLocks/>
          </p:cNvSpPr>
          <p:nvPr/>
        </p:nvSpPr>
        <p:spPr>
          <a:xfrm>
            <a:off x="366634" y="1861283"/>
            <a:ext cx="8728724" cy="5302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67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5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1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66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21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77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327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88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43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>
                <a:latin typeface="Montserrat"/>
                <a:cs typeface="Aharoni"/>
              </a:rPr>
              <a:t>Unveiling the New</a:t>
            </a: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C574C5-078C-9D58-40D4-5568DB31AE76}"/>
              </a:ext>
            </a:extLst>
          </p:cNvPr>
          <p:cNvSpPr/>
          <p:nvPr/>
        </p:nvSpPr>
        <p:spPr>
          <a:xfrm>
            <a:off x="401804" y="4913194"/>
            <a:ext cx="7418363" cy="13920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err="1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BE06FA-03FC-55D1-3811-3B571B9F44B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616" b="7232"/>
          <a:stretch/>
        </p:blipFill>
        <p:spPr>
          <a:xfrm>
            <a:off x="0" y="5690681"/>
            <a:ext cx="11929509" cy="5836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3CF1E2-80DE-5007-8867-033FE2A38D52}"/>
              </a:ext>
            </a:extLst>
          </p:cNvPr>
          <p:cNvSpPr txBox="1"/>
          <p:nvPr/>
        </p:nvSpPr>
        <p:spPr>
          <a:xfrm>
            <a:off x="87549" y="5163438"/>
            <a:ext cx="1200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Stakeholders:</a:t>
            </a:r>
          </a:p>
        </p:txBody>
      </p:sp>
    </p:spTree>
    <p:extLst>
      <p:ext uri="{BB962C8B-B14F-4D97-AF65-F5344CB8AC3E}">
        <p14:creationId xmlns:p14="http://schemas.microsoft.com/office/powerpoint/2010/main" val="464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719F721-7A34-4529-9F98-AF3E81D7A39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945190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719F721-7A34-4529-9F98-AF3E81D7A3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3ECFD77-9E04-B57E-AC9D-622642E5AD43}"/>
              </a:ext>
            </a:extLst>
          </p:cNvPr>
          <p:cNvSpPr/>
          <p:nvPr/>
        </p:nvSpPr>
        <p:spPr>
          <a:xfrm>
            <a:off x="9444180" y="5712278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A80F6630-4031-F631-9495-6C224A26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590"/>
            <a:ext cx="5257800" cy="504000"/>
          </a:xfrm>
        </p:spPr>
        <p:txBody>
          <a:bodyPr vert="horz">
            <a:noAutofit/>
          </a:bodyPr>
          <a:lstStyle/>
          <a:p>
            <a:r>
              <a:rPr lang="en-US" sz="3200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Areas of Discussion</a:t>
            </a:r>
            <a:endParaRPr lang="en-US" sz="3200" b="1">
              <a:solidFill>
                <a:srgbClr val="74747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AFC05F2-2445-EEBE-F31B-AEA9364D8B34}"/>
              </a:ext>
            </a:extLst>
          </p:cNvPr>
          <p:cNvSpPr/>
          <p:nvPr/>
        </p:nvSpPr>
        <p:spPr>
          <a:xfrm>
            <a:off x="1074827" y="1490919"/>
            <a:ext cx="5533865" cy="3237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 defTabSz="685800">
              <a:lnSpc>
                <a:spcPct val="150000"/>
              </a:lnSpc>
              <a:buClr>
                <a:srgbClr val="747474"/>
              </a:buClr>
              <a:buAutoNum type="arabicPeriod"/>
              <a:defRPr/>
            </a:pPr>
            <a:r>
              <a:rPr lang="en-GB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</a:p>
          <a:p>
            <a:pPr marL="457200" indent="-457200" defTabSz="685800">
              <a:lnSpc>
                <a:spcPct val="150000"/>
              </a:lnSpc>
              <a:buClr>
                <a:srgbClr val="747474"/>
              </a:buClr>
              <a:buAutoNum type="arabicPeriod"/>
              <a:defRPr/>
            </a:pPr>
            <a:r>
              <a:rPr lang="en-GB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Dashboard Implementation Process</a:t>
            </a:r>
          </a:p>
          <a:p>
            <a:pPr marL="457200" indent="-457200" defTabSz="685800">
              <a:lnSpc>
                <a:spcPct val="150000"/>
              </a:lnSpc>
              <a:buClr>
                <a:srgbClr val="747474"/>
              </a:buClr>
              <a:buAutoNum type="arabicPeriod"/>
              <a:defRPr/>
            </a:pPr>
            <a:r>
              <a:rPr lang="en-GB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Indicators</a:t>
            </a:r>
          </a:p>
          <a:p>
            <a:pPr marL="457200" indent="-457200" defTabSz="685800">
              <a:lnSpc>
                <a:spcPct val="150000"/>
              </a:lnSpc>
              <a:buClr>
                <a:srgbClr val="747474"/>
              </a:buClr>
              <a:buAutoNum type="arabicPeriod"/>
              <a:defRPr/>
            </a:pPr>
            <a:r>
              <a:rPr lang="en-GB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Dashboard Design</a:t>
            </a:r>
          </a:p>
          <a:p>
            <a:pPr marL="457200" indent="-457200" defTabSz="685800">
              <a:lnSpc>
                <a:spcPct val="150000"/>
              </a:lnSpc>
              <a:buClr>
                <a:srgbClr val="747474"/>
              </a:buClr>
              <a:buAutoNum type="arabicPeriod"/>
              <a:defRPr/>
            </a:pPr>
            <a:r>
              <a:rPr lang="en-GB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Cases for the SON Dashboard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EE1084-21A8-0FC3-04C3-0804D739188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616" b="7232"/>
          <a:stretch/>
        </p:blipFill>
        <p:spPr>
          <a:xfrm>
            <a:off x="835925" y="6184918"/>
            <a:ext cx="11353800" cy="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42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4EEFCA9-F5A4-BB90-3505-964297F36E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6475150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EEFCA9-F5A4-BB90-3505-964297F36E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7544D48-77A9-822C-5CAC-83E6AEE67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590"/>
            <a:ext cx="10515600" cy="784800"/>
          </a:xfrm>
        </p:spPr>
        <p:txBody>
          <a:bodyPr vert="horz">
            <a:normAutofit/>
          </a:bodyPr>
          <a:lstStyle/>
          <a:p>
            <a:r>
              <a:rPr lang="en-GB" sz="32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  <a:endParaRPr lang="en-US" sz="3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791E6-F0DC-2C51-C4FD-B9EFCCA172B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7451" y="1348934"/>
            <a:ext cx="6676898" cy="464184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One of the critical factors that inform and guarantee successful global health strategies is knowledge sharing. The state of nutrition dashboard exemplifies this by integrating data from various sources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to provide a comprehensive view of a nation’s nutritional status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. This dashboard supports informed decision-making, enabling evidence-based policy formulation and efficient resource allocation. It also allows for continuous monitoring and impact assessment of nutritional initiatives. This dashboard is created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to foster collaboration among stakeholders, raise public awareness, and ensure coordinated efforts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improve nutrition in Nigeria. It also seeks to address regional disparities,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combat malnutrition, and enhance food security,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thereby contributing to improved health outcomes and socio-economic development.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0378E9-70E4-ACBE-DCC7-9FC0F9B81CC3}"/>
              </a:ext>
            </a:extLst>
          </p:cNvPr>
          <p:cNvSpPr>
            <a:spLocks noChangeAspect="1"/>
          </p:cNvSpPr>
          <p:nvPr/>
        </p:nvSpPr>
        <p:spPr>
          <a:xfrm>
            <a:off x="7492671" y="2958829"/>
            <a:ext cx="2304000" cy="2303996"/>
          </a:xfrm>
          <a:prstGeom prst="ellipse">
            <a:avLst/>
          </a:prstGeom>
          <a:solidFill>
            <a:srgbClr val="002268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324000"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Calibri" panose="020F0502020204030204" pitchFamily="34" charset="0"/>
                <a:ea typeface="League Spartan" charset="0"/>
                <a:cs typeface="Calibri" panose="020F0502020204030204" pitchFamily="34" charset="0"/>
              </a:rPr>
              <a:t>Evidence-based Policy Formulation</a:t>
            </a:r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23CC160-9B7C-7046-F913-E1428096D1FF}"/>
              </a:ext>
            </a:extLst>
          </p:cNvPr>
          <p:cNvSpPr>
            <a:spLocks noChangeAspect="1"/>
          </p:cNvSpPr>
          <p:nvPr/>
        </p:nvSpPr>
        <p:spPr>
          <a:xfrm>
            <a:off x="8282449" y="1490919"/>
            <a:ext cx="2304000" cy="2303996"/>
          </a:xfrm>
          <a:prstGeom prst="ellipse">
            <a:avLst/>
          </a:prstGeom>
          <a:solidFill>
            <a:srgbClr val="002268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288000" rtlCol="0" anchor="ctr"/>
          <a:lstStyle/>
          <a:p>
            <a:pPr algn="ctr"/>
            <a:r>
              <a:rPr lang="en-US" sz="2000" b="1">
                <a:latin typeface="Calibri" panose="020F0502020204030204" pitchFamily="34" charset="0"/>
                <a:cs typeface="Calibri" panose="020F0502020204030204" pitchFamily="34" charset="0"/>
              </a:rPr>
              <a:t>Informed decision-making</a:t>
            </a:r>
            <a:endParaRPr 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6F5FDBE-5EBE-FB42-6023-EDE75E9ADB83}"/>
              </a:ext>
            </a:extLst>
          </p:cNvPr>
          <p:cNvSpPr>
            <a:spLocks noChangeAspect="1"/>
          </p:cNvSpPr>
          <p:nvPr/>
        </p:nvSpPr>
        <p:spPr>
          <a:xfrm>
            <a:off x="9280549" y="2908029"/>
            <a:ext cx="2304000" cy="2303996"/>
          </a:xfrm>
          <a:prstGeom prst="ellipse">
            <a:avLst/>
          </a:prstGeom>
          <a:solidFill>
            <a:srgbClr val="002268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68000" rIns="0"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Calibri" panose="020F0502020204030204" pitchFamily="34" charset="0"/>
                <a:ea typeface="League Spartan" charset="0"/>
                <a:cs typeface="Calibri" panose="020F0502020204030204" pitchFamily="34" charset="0"/>
              </a:rPr>
              <a:t>Efficient Resource Allocation</a:t>
            </a:r>
            <a:endParaRPr 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CC0199-C9E1-C292-E848-90D7B0016DFB}"/>
              </a:ext>
            </a:extLst>
          </p:cNvPr>
          <p:cNvSpPr/>
          <p:nvPr/>
        </p:nvSpPr>
        <p:spPr>
          <a:xfrm>
            <a:off x="9444180" y="5712278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B3381F-D27C-8184-F666-56B547EE5E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616" b="7232"/>
          <a:stretch/>
        </p:blipFill>
        <p:spPr>
          <a:xfrm>
            <a:off x="835925" y="6184918"/>
            <a:ext cx="11353800" cy="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6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4EEFCA9-F5A4-BB90-3505-964297F36E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8245277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EEFCA9-F5A4-BB90-3505-964297F36E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7544D48-77A9-822C-5CAC-83E6AEE67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92"/>
            <a:ext cx="10515600" cy="788527"/>
          </a:xfrm>
        </p:spPr>
        <p:txBody>
          <a:bodyPr vert="horz">
            <a:normAutofit/>
          </a:bodyPr>
          <a:lstStyle/>
          <a:p>
            <a:pPr defTabSz="685800">
              <a:lnSpc>
                <a:spcPct val="150000"/>
              </a:lnSpc>
              <a:buClr>
                <a:srgbClr val="747474"/>
              </a:buClr>
              <a:defRPr/>
            </a:pPr>
            <a:r>
              <a:rPr lang="en-GB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Dashboard Implementation Process (Activities)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285E523-DA1B-5A25-1343-E0D7333F6BAC}"/>
              </a:ext>
            </a:extLst>
          </p:cNvPr>
          <p:cNvSpPr/>
          <p:nvPr/>
        </p:nvSpPr>
        <p:spPr>
          <a:xfrm>
            <a:off x="637035" y="4888347"/>
            <a:ext cx="2459214" cy="19828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33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404DF57-ADC5-AA05-965F-C6B866FF87BF}"/>
              </a:ext>
            </a:extLst>
          </p:cNvPr>
          <p:cNvSpPr/>
          <p:nvPr/>
        </p:nvSpPr>
        <p:spPr>
          <a:xfrm>
            <a:off x="3773248" y="4935121"/>
            <a:ext cx="2459214" cy="198286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33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B4166AA-80DA-4FA3-97C2-FD59FE1A9CEF}"/>
              </a:ext>
            </a:extLst>
          </p:cNvPr>
          <p:cNvSpPr/>
          <p:nvPr/>
        </p:nvSpPr>
        <p:spPr>
          <a:xfrm>
            <a:off x="7192891" y="4941807"/>
            <a:ext cx="1679676" cy="135432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50000"/>
                  <a:lumOff val="50000"/>
                  <a:alpha val="33000"/>
                </a:sys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reeform 28">
            <a:extLst>
              <a:ext uri="{FF2B5EF4-FFF2-40B4-BE49-F238E27FC236}">
                <a16:creationId xmlns:a16="http://schemas.microsoft.com/office/drawing/2014/main" id="{240BD638-788B-ADF6-149C-E28650F61151}"/>
              </a:ext>
            </a:extLst>
          </p:cNvPr>
          <p:cNvSpPr>
            <a:spLocks/>
          </p:cNvSpPr>
          <p:nvPr/>
        </p:nvSpPr>
        <p:spPr bwMode="auto">
          <a:xfrm>
            <a:off x="1042048" y="3215687"/>
            <a:ext cx="1035240" cy="1789949"/>
          </a:xfrm>
          <a:custGeom>
            <a:avLst/>
            <a:gdLst>
              <a:gd name="T0" fmla="*/ 12 w 703"/>
              <a:gd name="T1" fmla="*/ 0 h 1573"/>
              <a:gd name="T2" fmla="*/ 236 w 703"/>
              <a:gd name="T3" fmla="*/ 22 h 1573"/>
              <a:gd name="T4" fmla="*/ 463 w 703"/>
              <a:gd name="T5" fmla="*/ 45 h 1573"/>
              <a:gd name="T6" fmla="*/ 461 w 703"/>
              <a:gd name="T7" fmla="*/ 53 h 1573"/>
              <a:gd name="T8" fmla="*/ 461 w 703"/>
              <a:gd name="T9" fmla="*/ 73 h 1573"/>
              <a:gd name="T10" fmla="*/ 459 w 703"/>
              <a:gd name="T11" fmla="*/ 106 h 1573"/>
              <a:gd name="T12" fmla="*/ 457 w 703"/>
              <a:gd name="T13" fmla="*/ 151 h 1573"/>
              <a:gd name="T14" fmla="*/ 455 w 703"/>
              <a:gd name="T15" fmla="*/ 203 h 1573"/>
              <a:gd name="T16" fmla="*/ 455 w 703"/>
              <a:gd name="T17" fmla="*/ 268 h 1573"/>
              <a:gd name="T18" fmla="*/ 455 w 703"/>
              <a:gd name="T19" fmla="*/ 340 h 1573"/>
              <a:gd name="T20" fmla="*/ 457 w 703"/>
              <a:gd name="T21" fmla="*/ 418 h 1573"/>
              <a:gd name="T22" fmla="*/ 461 w 703"/>
              <a:gd name="T23" fmla="*/ 506 h 1573"/>
              <a:gd name="T24" fmla="*/ 467 w 703"/>
              <a:gd name="T25" fmla="*/ 597 h 1573"/>
              <a:gd name="T26" fmla="*/ 477 w 703"/>
              <a:gd name="T27" fmla="*/ 697 h 1573"/>
              <a:gd name="T28" fmla="*/ 490 w 703"/>
              <a:gd name="T29" fmla="*/ 798 h 1573"/>
              <a:gd name="T30" fmla="*/ 506 w 703"/>
              <a:gd name="T31" fmla="*/ 906 h 1573"/>
              <a:gd name="T32" fmla="*/ 527 w 703"/>
              <a:gd name="T33" fmla="*/ 1013 h 1573"/>
              <a:gd name="T34" fmla="*/ 551 w 703"/>
              <a:gd name="T35" fmla="*/ 1124 h 1573"/>
              <a:gd name="T36" fmla="*/ 582 w 703"/>
              <a:gd name="T37" fmla="*/ 1237 h 1573"/>
              <a:gd name="T38" fmla="*/ 617 w 703"/>
              <a:gd name="T39" fmla="*/ 1348 h 1573"/>
              <a:gd name="T40" fmla="*/ 656 w 703"/>
              <a:gd name="T41" fmla="*/ 1462 h 1573"/>
              <a:gd name="T42" fmla="*/ 703 w 703"/>
              <a:gd name="T43" fmla="*/ 1573 h 1573"/>
              <a:gd name="T44" fmla="*/ 180 w 703"/>
              <a:gd name="T45" fmla="*/ 1475 h 1573"/>
              <a:gd name="T46" fmla="*/ 141 w 703"/>
              <a:gd name="T47" fmla="*/ 1348 h 1573"/>
              <a:gd name="T48" fmla="*/ 107 w 703"/>
              <a:gd name="T49" fmla="*/ 1222 h 1573"/>
              <a:gd name="T50" fmla="*/ 80 w 703"/>
              <a:gd name="T51" fmla="*/ 1097 h 1573"/>
              <a:gd name="T52" fmla="*/ 57 w 703"/>
              <a:gd name="T53" fmla="*/ 974 h 1573"/>
              <a:gd name="T54" fmla="*/ 39 w 703"/>
              <a:gd name="T55" fmla="*/ 855 h 1573"/>
              <a:gd name="T56" fmla="*/ 25 w 703"/>
              <a:gd name="T57" fmla="*/ 742 h 1573"/>
              <a:gd name="T58" fmla="*/ 14 w 703"/>
              <a:gd name="T59" fmla="*/ 632 h 1573"/>
              <a:gd name="T60" fmla="*/ 8 w 703"/>
              <a:gd name="T61" fmla="*/ 529 h 1573"/>
              <a:gd name="T62" fmla="*/ 2 w 703"/>
              <a:gd name="T63" fmla="*/ 432 h 1573"/>
              <a:gd name="T64" fmla="*/ 0 w 703"/>
              <a:gd name="T65" fmla="*/ 344 h 1573"/>
              <a:gd name="T66" fmla="*/ 0 w 703"/>
              <a:gd name="T67" fmla="*/ 262 h 1573"/>
              <a:gd name="T68" fmla="*/ 2 w 703"/>
              <a:gd name="T69" fmla="*/ 192 h 1573"/>
              <a:gd name="T70" fmla="*/ 4 w 703"/>
              <a:gd name="T71" fmla="*/ 129 h 1573"/>
              <a:gd name="T72" fmla="*/ 6 w 703"/>
              <a:gd name="T73" fmla="*/ 78 h 1573"/>
              <a:gd name="T74" fmla="*/ 8 w 703"/>
              <a:gd name="T75" fmla="*/ 39 h 1573"/>
              <a:gd name="T76" fmla="*/ 10 w 703"/>
              <a:gd name="T77" fmla="*/ 14 h 1573"/>
              <a:gd name="T78" fmla="*/ 12 w 703"/>
              <a:gd name="T79" fmla="*/ 0 h 1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3" h="1573">
                <a:moveTo>
                  <a:pt x="12" y="0"/>
                </a:moveTo>
                <a:lnTo>
                  <a:pt x="236" y="22"/>
                </a:lnTo>
                <a:lnTo>
                  <a:pt x="463" y="45"/>
                </a:lnTo>
                <a:lnTo>
                  <a:pt x="461" y="53"/>
                </a:lnTo>
                <a:lnTo>
                  <a:pt x="461" y="73"/>
                </a:lnTo>
                <a:lnTo>
                  <a:pt x="459" y="106"/>
                </a:lnTo>
                <a:lnTo>
                  <a:pt x="457" y="151"/>
                </a:lnTo>
                <a:lnTo>
                  <a:pt x="455" y="203"/>
                </a:lnTo>
                <a:lnTo>
                  <a:pt x="455" y="268"/>
                </a:lnTo>
                <a:lnTo>
                  <a:pt x="455" y="340"/>
                </a:lnTo>
                <a:lnTo>
                  <a:pt x="457" y="418"/>
                </a:lnTo>
                <a:lnTo>
                  <a:pt x="461" y="506"/>
                </a:lnTo>
                <a:lnTo>
                  <a:pt x="467" y="597"/>
                </a:lnTo>
                <a:lnTo>
                  <a:pt x="477" y="697"/>
                </a:lnTo>
                <a:lnTo>
                  <a:pt x="490" y="798"/>
                </a:lnTo>
                <a:lnTo>
                  <a:pt x="506" y="906"/>
                </a:lnTo>
                <a:lnTo>
                  <a:pt x="527" y="1013"/>
                </a:lnTo>
                <a:lnTo>
                  <a:pt x="551" y="1124"/>
                </a:lnTo>
                <a:lnTo>
                  <a:pt x="582" y="1237"/>
                </a:lnTo>
                <a:lnTo>
                  <a:pt x="617" y="1348"/>
                </a:lnTo>
                <a:lnTo>
                  <a:pt x="656" y="1462"/>
                </a:lnTo>
                <a:lnTo>
                  <a:pt x="703" y="1573"/>
                </a:lnTo>
                <a:lnTo>
                  <a:pt x="180" y="1475"/>
                </a:lnTo>
                <a:lnTo>
                  <a:pt x="141" y="1348"/>
                </a:lnTo>
                <a:lnTo>
                  <a:pt x="107" y="1222"/>
                </a:lnTo>
                <a:lnTo>
                  <a:pt x="80" y="1097"/>
                </a:lnTo>
                <a:lnTo>
                  <a:pt x="57" y="974"/>
                </a:lnTo>
                <a:lnTo>
                  <a:pt x="39" y="855"/>
                </a:lnTo>
                <a:lnTo>
                  <a:pt x="25" y="742"/>
                </a:lnTo>
                <a:lnTo>
                  <a:pt x="14" y="632"/>
                </a:lnTo>
                <a:lnTo>
                  <a:pt x="8" y="529"/>
                </a:lnTo>
                <a:lnTo>
                  <a:pt x="2" y="432"/>
                </a:lnTo>
                <a:lnTo>
                  <a:pt x="0" y="344"/>
                </a:lnTo>
                <a:lnTo>
                  <a:pt x="0" y="262"/>
                </a:lnTo>
                <a:lnTo>
                  <a:pt x="2" y="192"/>
                </a:lnTo>
                <a:lnTo>
                  <a:pt x="4" y="129"/>
                </a:lnTo>
                <a:lnTo>
                  <a:pt x="6" y="78"/>
                </a:lnTo>
                <a:lnTo>
                  <a:pt x="8" y="39"/>
                </a:lnTo>
                <a:lnTo>
                  <a:pt x="10" y="14"/>
                </a:lnTo>
                <a:lnTo>
                  <a:pt x="1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62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eform 29">
            <a:extLst>
              <a:ext uri="{FF2B5EF4-FFF2-40B4-BE49-F238E27FC236}">
                <a16:creationId xmlns:a16="http://schemas.microsoft.com/office/drawing/2014/main" id="{E22D4D60-3DB5-347D-CB23-FD2D1FE0BDE0}"/>
              </a:ext>
            </a:extLst>
          </p:cNvPr>
          <p:cNvSpPr>
            <a:spLocks/>
          </p:cNvSpPr>
          <p:nvPr/>
        </p:nvSpPr>
        <p:spPr bwMode="auto">
          <a:xfrm>
            <a:off x="3742803" y="2281453"/>
            <a:ext cx="1515309" cy="2748078"/>
          </a:xfrm>
          <a:custGeom>
            <a:avLst/>
            <a:gdLst>
              <a:gd name="T0" fmla="*/ 420 w 1029"/>
              <a:gd name="T1" fmla="*/ 0 h 2415"/>
              <a:gd name="T2" fmla="*/ 455 w 1029"/>
              <a:gd name="T3" fmla="*/ 49 h 2415"/>
              <a:gd name="T4" fmla="*/ 494 w 1029"/>
              <a:gd name="T5" fmla="*/ 107 h 2415"/>
              <a:gd name="T6" fmla="*/ 537 w 1029"/>
              <a:gd name="T7" fmla="*/ 176 h 2415"/>
              <a:gd name="T8" fmla="*/ 582 w 1029"/>
              <a:gd name="T9" fmla="*/ 252 h 2415"/>
              <a:gd name="T10" fmla="*/ 629 w 1029"/>
              <a:gd name="T11" fmla="*/ 338 h 2415"/>
              <a:gd name="T12" fmla="*/ 678 w 1029"/>
              <a:gd name="T13" fmla="*/ 431 h 2415"/>
              <a:gd name="T14" fmla="*/ 726 w 1029"/>
              <a:gd name="T15" fmla="*/ 533 h 2415"/>
              <a:gd name="T16" fmla="*/ 775 w 1029"/>
              <a:gd name="T17" fmla="*/ 642 h 2415"/>
              <a:gd name="T18" fmla="*/ 849 w 1029"/>
              <a:gd name="T19" fmla="*/ 835 h 2415"/>
              <a:gd name="T20" fmla="*/ 910 w 1029"/>
              <a:gd name="T21" fmla="*/ 1032 h 2415"/>
              <a:gd name="T22" fmla="*/ 959 w 1029"/>
              <a:gd name="T23" fmla="*/ 1229 h 2415"/>
              <a:gd name="T24" fmla="*/ 996 w 1029"/>
              <a:gd name="T25" fmla="*/ 1426 h 2415"/>
              <a:gd name="T26" fmla="*/ 1019 w 1029"/>
              <a:gd name="T27" fmla="*/ 1625 h 2415"/>
              <a:gd name="T28" fmla="*/ 1029 w 1029"/>
              <a:gd name="T29" fmla="*/ 1824 h 2415"/>
              <a:gd name="T30" fmla="*/ 1025 w 1029"/>
              <a:gd name="T31" fmla="*/ 2023 h 2415"/>
              <a:gd name="T32" fmla="*/ 1010 w 1029"/>
              <a:gd name="T33" fmla="*/ 2220 h 2415"/>
              <a:gd name="T34" fmla="*/ 980 w 1029"/>
              <a:gd name="T35" fmla="*/ 2415 h 2415"/>
              <a:gd name="T36" fmla="*/ 527 w 1029"/>
              <a:gd name="T37" fmla="*/ 2372 h 2415"/>
              <a:gd name="T38" fmla="*/ 551 w 1029"/>
              <a:gd name="T39" fmla="*/ 2232 h 2415"/>
              <a:gd name="T40" fmla="*/ 566 w 1029"/>
              <a:gd name="T41" fmla="*/ 2093 h 2415"/>
              <a:gd name="T42" fmla="*/ 574 w 1029"/>
              <a:gd name="T43" fmla="*/ 1959 h 2415"/>
              <a:gd name="T44" fmla="*/ 576 w 1029"/>
              <a:gd name="T45" fmla="*/ 1826 h 2415"/>
              <a:gd name="T46" fmla="*/ 570 w 1029"/>
              <a:gd name="T47" fmla="*/ 1697 h 2415"/>
              <a:gd name="T48" fmla="*/ 558 w 1029"/>
              <a:gd name="T49" fmla="*/ 1574 h 2415"/>
              <a:gd name="T50" fmla="*/ 541 w 1029"/>
              <a:gd name="T51" fmla="*/ 1453 h 2415"/>
              <a:gd name="T52" fmla="*/ 519 w 1029"/>
              <a:gd name="T53" fmla="*/ 1336 h 2415"/>
              <a:gd name="T54" fmla="*/ 494 w 1029"/>
              <a:gd name="T55" fmla="*/ 1225 h 2415"/>
              <a:gd name="T56" fmla="*/ 463 w 1029"/>
              <a:gd name="T57" fmla="*/ 1116 h 2415"/>
              <a:gd name="T58" fmla="*/ 432 w 1029"/>
              <a:gd name="T59" fmla="*/ 1015 h 2415"/>
              <a:gd name="T60" fmla="*/ 396 w 1029"/>
              <a:gd name="T61" fmla="*/ 917 h 2415"/>
              <a:gd name="T62" fmla="*/ 359 w 1029"/>
              <a:gd name="T63" fmla="*/ 823 h 2415"/>
              <a:gd name="T64" fmla="*/ 322 w 1029"/>
              <a:gd name="T65" fmla="*/ 737 h 2415"/>
              <a:gd name="T66" fmla="*/ 283 w 1029"/>
              <a:gd name="T67" fmla="*/ 656 h 2415"/>
              <a:gd name="T68" fmla="*/ 244 w 1029"/>
              <a:gd name="T69" fmla="*/ 579 h 2415"/>
              <a:gd name="T70" fmla="*/ 207 w 1029"/>
              <a:gd name="T71" fmla="*/ 511 h 2415"/>
              <a:gd name="T72" fmla="*/ 170 w 1029"/>
              <a:gd name="T73" fmla="*/ 447 h 2415"/>
              <a:gd name="T74" fmla="*/ 137 w 1029"/>
              <a:gd name="T75" fmla="*/ 390 h 2415"/>
              <a:gd name="T76" fmla="*/ 105 w 1029"/>
              <a:gd name="T77" fmla="*/ 339 h 2415"/>
              <a:gd name="T78" fmla="*/ 76 w 1029"/>
              <a:gd name="T79" fmla="*/ 297 h 2415"/>
              <a:gd name="T80" fmla="*/ 51 w 1029"/>
              <a:gd name="T81" fmla="*/ 261 h 2415"/>
              <a:gd name="T82" fmla="*/ 29 w 1029"/>
              <a:gd name="T83" fmla="*/ 232 h 2415"/>
              <a:gd name="T84" fmla="*/ 14 w 1029"/>
              <a:gd name="T85" fmla="*/ 213 h 2415"/>
              <a:gd name="T86" fmla="*/ 4 w 1029"/>
              <a:gd name="T87" fmla="*/ 199 h 2415"/>
              <a:gd name="T88" fmla="*/ 0 w 1029"/>
              <a:gd name="T89" fmla="*/ 193 h 2415"/>
              <a:gd name="T90" fmla="*/ 191 w 1029"/>
              <a:gd name="T91" fmla="*/ 33 h 2415"/>
              <a:gd name="T92" fmla="*/ 420 w 1029"/>
              <a:gd name="T93" fmla="*/ 0 h 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29" h="2415">
                <a:moveTo>
                  <a:pt x="420" y="0"/>
                </a:moveTo>
                <a:lnTo>
                  <a:pt x="455" y="49"/>
                </a:lnTo>
                <a:lnTo>
                  <a:pt x="494" y="107"/>
                </a:lnTo>
                <a:lnTo>
                  <a:pt x="537" y="176"/>
                </a:lnTo>
                <a:lnTo>
                  <a:pt x="582" y="252"/>
                </a:lnTo>
                <a:lnTo>
                  <a:pt x="629" y="338"/>
                </a:lnTo>
                <a:lnTo>
                  <a:pt x="678" y="431"/>
                </a:lnTo>
                <a:lnTo>
                  <a:pt x="726" y="533"/>
                </a:lnTo>
                <a:lnTo>
                  <a:pt x="775" y="642"/>
                </a:lnTo>
                <a:lnTo>
                  <a:pt x="849" y="835"/>
                </a:lnTo>
                <a:lnTo>
                  <a:pt x="910" y="1032"/>
                </a:lnTo>
                <a:lnTo>
                  <a:pt x="959" y="1229"/>
                </a:lnTo>
                <a:lnTo>
                  <a:pt x="996" y="1426"/>
                </a:lnTo>
                <a:lnTo>
                  <a:pt x="1019" y="1625"/>
                </a:lnTo>
                <a:lnTo>
                  <a:pt x="1029" y="1824"/>
                </a:lnTo>
                <a:lnTo>
                  <a:pt x="1025" y="2023"/>
                </a:lnTo>
                <a:lnTo>
                  <a:pt x="1010" y="2220"/>
                </a:lnTo>
                <a:lnTo>
                  <a:pt x="980" y="2415"/>
                </a:lnTo>
                <a:lnTo>
                  <a:pt x="527" y="2372"/>
                </a:lnTo>
                <a:lnTo>
                  <a:pt x="551" y="2232"/>
                </a:lnTo>
                <a:lnTo>
                  <a:pt x="566" y="2093"/>
                </a:lnTo>
                <a:lnTo>
                  <a:pt x="574" y="1959"/>
                </a:lnTo>
                <a:lnTo>
                  <a:pt x="576" y="1826"/>
                </a:lnTo>
                <a:lnTo>
                  <a:pt x="570" y="1697"/>
                </a:lnTo>
                <a:lnTo>
                  <a:pt x="558" y="1574"/>
                </a:lnTo>
                <a:lnTo>
                  <a:pt x="541" y="1453"/>
                </a:lnTo>
                <a:lnTo>
                  <a:pt x="519" y="1336"/>
                </a:lnTo>
                <a:lnTo>
                  <a:pt x="494" y="1225"/>
                </a:lnTo>
                <a:lnTo>
                  <a:pt x="463" y="1116"/>
                </a:lnTo>
                <a:lnTo>
                  <a:pt x="432" y="1015"/>
                </a:lnTo>
                <a:lnTo>
                  <a:pt x="396" y="917"/>
                </a:lnTo>
                <a:lnTo>
                  <a:pt x="359" y="823"/>
                </a:lnTo>
                <a:lnTo>
                  <a:pt x="322" y="737"/>
                </a:lnTo>
                <a:lnTo>
                  <a:pt x="283" y="656"/>
                </a:lnTo>
                <a:lnTo>
                  <a:pt x="244" y="579"/>
                </a:lnTo>
                <a:lnTo>
                  <a:pt x="207" y="511"/>
                </a:lnTo>
                <a:lnTo>
                  <a:pt x="170" y="447"/>
                </a:lnTo>
                <a:lnTo>
                  <a:pt x="137" y="390"/>
                </a:lnTo>
                <a:lnTo>
                  <a:pt x="105" y="339"/>
                </a:lnTo>
                <a:lnTo>
                  <a:pt x="76" y="297"/>
                </a:lnTo>
                <a:lnTo>
                  <a:pt x="51" y="261"/>
                </a:lnTo>
                <a:lnTo>
                  <a:pt x="29" y="232"/>
                </a:lnTo>
                <a:lnTo>
                  <a:pt x="14" y="213"/>
                </a:lnTo>
                <a:lnTo>
                  <a:pt x="4" y="199"/>
                </a:lnTo>
                <a:lnTo>
                  <a:pt x="0" y="193"/>
                </a:lnTo>
                <a:lnTo>
                  <a:pt x="191" y="33"/>
                </a:lnTo>
                <a:lnTo>
                  <a:pt x="42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62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reeform 33">
            <a:extLst>
              <a:ext uri="{FF2B5EF4-FFF2-40B4-BE49-F238E27FC236}">
                <a16:creationId xmlns:a16="http://schemas.microsoft.com/office/drawing/2014/main" id="{72118C44-D194-107F-8E1B-2E9200DC641A}"/>
              </a:ext>
            </a:extLst>
          </p:cNvPr>
          <p:cNvSpPr>
            <a:spLocks/>
          </p:cNvSpPr>
          <p:nvPr/>
        </p:nvSpPr>
        <p:spPr bwMode="auto">
          <a:xfrm>
            <a:off x="6316912" y="2743450"/>
            <a:ext cx="1918802" cy="1989085"/>
          </a:xfrm>
          <a:custGeom>
            <a:avLst/>
            <a:gdLst>
              <a:gd name="T0" fmla="*/ 541 w 1303"/>
              <a:gd name="T1" fmla="*/ 0 h 1748"/>
              <a:gd name="T2" fmla="*/ 637 w 1303"/>
              <a:gd name="T3" fmla="*/ 129 h 1748"/>
              <a:gd name="T4" fmla="*/ 726 w 1303"/>
              <a:gd name="T5" fmla="*/ 259 h 1748"/>
              <a:gd name="T6" fmla="*/ 806 w 1303"/>
              <a:gd name="T7" fmla="*/ 390 h 1748"/>
              <a:gd name="T8" fmla="*/ 881 w 1303"/>
              <a:gd name="T9" fmla="*/ 521 h 1748"/>
              <a:gd name="T10" fmla="*/ 947 w 1303"/>
              <a:gd name="T11" fmla="*/ 649 h 1748"/>
              <a:gd name="T12" fmla="*/ 1008 w 1303"/>
              <a:gd name="T13" fmla="*/ 774 h 1748"/>
              <a:gd name="T14" fmla="*/ 1060 w 1303"/>
              <a:gd name="T15" fmla="*/ 897 h 1748"/>
              <a:gd name="T16" fmla="*/ 1109 w 1303"/>
              <a:gd name="T17" fmla="*/ 1014 h 1748"/>
              <a:gd name="T18" fmla="*/ 1152 w 1303"/>
              <a:gd name="T19" fmla="*/ 1126 h 1748"/>
              <a:gd name="T20" fmla="*/ 1187 w 1303"/>
              <a:gd name="T21" fmla="*/ 1231 h 1748"/>
              <a:gd name="T22" fmla="*/ 1221 w 1303"/>
              <a:gd name="T23" fmla="*/ 1330 h 1748"/>
              <a:gd name="T24" fmla="*/ 1248 w 1303"/>
              <a:gd name="T25" fmla="*/ 1420 h 1748"/>
              <a:gd name="T26" fmla="*/ 1269 w 1303"/>
              <a:gd name="T27" fmla="*/ 1502 h 1748"/>
              <a:gd name="T28" fmla="*/ 1287 w 1303"/>
              <a:gd name="T29" fmla="*/ 1572 h 1748"/>
              <a:gd name="T30" fmla="*/ 1303 w 1303"/>
              <a:gd name="T31" fmla="*/ 1633 h 1748"/>
              <a:gd name="T32" fmla="*/ 863 w 1303"/>
              <a:gd name="T33" fmla="*/ 1748 h 1748"/>
              <a:gd name="T34" fmla="*/ 851 w 1303"/>
              <a:gd name="T35" fmla="*/ 1699 h 1748"/>
              <a:gd name="T36" fmla="*/ 836 w 1303"/>
              <a:gd name="T37" fmla="*/ 1639 h 1748"/>
              <a:gd name="T38" fmla="*/ 816 w 1303"/>
              <a:gd name="T39" fmla="*/ 1566 h 1748"/>
              <a:gd name="T40" fmla="*/ 793 w 1303"/>
              <a:gd name="T41" fmla="*/ 1486 h 1748"/>
              <a:gd name="T42" fmla="*/ 764 w 1303"/>
              <a:gd name="T43" fmla="*/ 1397 h 1748"/>
              <a:gd name="T44" fmla="*/ 728 w 1303"/>
              <a:gd name="T45" fmla="*/ 1299 h 1748"/>
              <a:gd name="T46" fmla="*/ 689 w 1303"/>
              <a:gd name="T47" fmla="*/ 1194 h 1748"/>
              <a:gd name="T48" fmla="*/ 642 w 1303"/>
              <a:gd name="T49" fmla="*/ 1085 h 1748"/>
              <a:gd name="T50" fmla="*/ 590 w 1303"/>
              <a:gd name="T51" fmla="*/ 967 h 1748"/>
              <a:gd name="T52" fmla="*/ 529 w 1303"/>
              <a:gd name="T53" fmla="*/ 848 h 1748"/>
              <a:gd name="T54" fmla="*/ 463 w 1303"/>
              <a:gd name="T55" fmla="*/ 724 h 1748"/>
              <a:gd name="T56" fmla="*/ 387 w 1303"/>
              <a:gd name="T57" fmla="*/ 597 h 1748"/>
              <a:gd name="T58" fmla="*/ 305 w 1303"/>
              <a:gd name="T59" fmla="*/ 468 h 1748"/>
              <a:gd name="T60" fmla="*/ 211 w 1303"/>
              <a:gd name="T61" fmla="*/ 337 h 1748"/>
              <a:gd name="T62" fmla="*/ 111 w 1303"/>
              <a:gd name="T63" fmla="*/ 207 h 1748"/>
              <a:gd name="T64" fmla="*/ 0 w 1303"/>
              <a:gd name="T65" fmla="*/ 76 h 1748"/>
              <a:gd name="T66" fmla="*/ 172 w 1303"/>
              <a:gd name="T67" fmla="*/ 52 h 1748"/>
              <a:gd name="T68" fmla="*/ 541 w 1303"/>
              <a:gd name="T69" fmla="*/ 0 h 1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03" h="1748">
                <a:moveTo>
                  <a:pt x="541" y="0"/>
                </a:moveTo>
                <a:lnTo>
                  <a:pt x="637" y="129"/>
                </a:lnTo>
                <a:lnTo>
                  <a:pt x="726" y="259"/>
                </a:lnTo>
                <a:lnTo>
                  <a:pt x="806" y="390"/>
                </a:lnTo>
                <a:lnTo>
                  <a:pt x="881" y="521"/>
                </a:lnTo>
                <a:lnTo>
                  <a:pt x="947" y="649"/>
                </a:lnTo>
                <a:lnTo>
                  <a:pt x="1008" y="774"/>
                </a:lnTo>
                <a:lnTo>
                  <a:pt x="1060" y="897"/>
                </a:lnTo>
                <a:lnTo>
                  <a:pt x="1109" y="1014"/>
                </a:lnTo>
                <a:lnTo>
                  <a:pt x="1152" y="1126"/>
                </a:lnTo>
                <a:lnTo>
                  <a:pt x="1187" y="1231"/>
                </a:lnTo>
                <a:lnTo>
                  <a:pt x="1221" y="1330"/>
                </a:lnTo>
                <a:lnTo>
                  <a:pt x="1248" y="1420"/>
                </a:lnTo>
                <a:lnTo>
                  <a:pt x="1269" y="1502"/>
                </a:lnTo>
                <a:lnTo>
                  <a:pt x="1287" y="1572"/>
                </a:lnTo>
                <a:lnTo>
                  <a:pt x="1303" y="1633"/>
                </a:lnTo>
                <a:lnTo>
                  <a:pt x="863" y="1748"/>
                </a:lnTo>
                <a:lnTo>
                  <a:pt x="851" y="1699"/>
                </a:lnTo>
                <a:lnTo>
                  <a:pt x="836" y="1639"/>
                </a:lnTo>
                <a:lnTo>
                  <a:pt x="816" y="1566"/>
                </a:lnTo>
                <a:lnTo>
                  <a:pt x="793" y="1486"/>
                </a:lnTo>
                <a:lnTo>
                  <a:pt x="764" y="1397"/>
                </a:lnTo>
                <a:lnTo>
                  <a:pt x="728" y="1299"/>
                </a:lnTo>
                <a:lnTo>
                  <a:pt x="689" y="1194"/>
                </a:lnTo>
                <a:lnTo>
                  <a:pt x="642" y="1085"/>
                </a:lnTo>
                <a:lnTo>
                  <a:pt x="590" y="967"/>
                </a:lnTo>
                <a:lnTo>
                  <a:pt x="529" y="848"/>
                </a:lnTo>
                <a:lnTo>
                  <a:pt x="463" y="724"/>
                </a:lnTo>
                <a:lnTo>
                  <a:pt x="387" y="597"/>
                </a:lnTo>
                <a:lnTo>
                  <a:pt x="305" y="468"/>
                </a:lnTo>
                <a:lnTo>
                  <a:pt x="211" y="337"/>
                </a:lnTo>
                <a:lnTo>
                  <a:pt x="111" y="207"/>
                </a:lnTo>
                <a:lnTo>
                  <a:pt x="0" y="76"/>
                </a:lnTo>
                <a:lnTo>
                  <a:pt x="172" y="52"/>
                </a:lnTo>
                <a:lnTo>
                  <a:pt x="541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62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Freeform 34">
            <a:extLst>
              <a:ext uri="{FF2B5EF4-FFF2-40B4-BE49-F238E27FC236}">
                <a16:creationId xmlns:a16="http://schemas.microsoft.com/office/drawing/2014/main" id="{D15C3BE7-4A7B-E215-80DF-7CEB721C551A}"/>
              </a:ext>
            </a:extLst>
          </p:cNvPr>
          <p:cNvSpPr>
            <a:spLocks/>
          </p:cNvSpPr>
          <p:nvPr/>
        </p:nvSpPr>
        <p:spPr bwMode="auto">
          <a:xfrm>
            <a:off x="8203317" y="3166755"/>
            <a:ext cx="2055754" cy="1085576"/>
          </a:xfrm>
          <a:custGeom>
            <a:avLst/>
            <a:gdLst>
              <a:gd name="T0" fmla="*/ 584 w 1396"/>
              <a:gd name="T1" fmla="*/ 0 h 954"/>
              <a:gd name="T2" fmla="*/ 645 w 1396"/>
              <a:gd name="T3" fmla="*/ 75 h 954"/>
              <a:gd name="T4" fmla="*/ 709 w 1396"/>
              <a:gd name="T5" fmla="*/ 139 h 954"/>
              <a:gd name="T6" fmla="*/ 773 w 1396"/>
              <a:gd name="T7" fmla="*/ 199 h 954"/>
              <a:gd name="T8" fmla="*/ 842 w 1396"/>
              <a:gd name="T9" fmla="*/ 252 h 954"/>
              <a:gd name="T10" fmla="*/ 908 w 1396"/>
              <a:gd name="T11" fmla="*/ 299 h 954"/>
              <a:gd name="T12" fmla="*/ 977 w 1396"/>
              <a:gd name="T13" fmla="*/ 340 h 954"/>
              <a:gd name="T14" fmla="*/ 1041 w 1396"/>
              <a:gd name="T15" fmla="*/ 377 h 954"/>
              <a:gd name="T16" fmla="*/ 1104 w 1396"/>
              <a:gd name="T17" fmla="*/ 408 h 954"/>
              <a:gd name="T18" fmla="*/ 1164 w 1396"/>
              <a:gd name="T19" fmla="*/ 434 h 954"/>
              <a:gd name="T20" fmla="*/ 1219 w 1396"/>
              <a:gd name="T21" fmla="*/ 455 h 954"/>
              <a:gd name="T22" fmla="*/ 1268 w 1396"/>
              <a:gd name="T23" fmla="*/ 473 h 954"/>
              <a:gd name="T24" fmla="*/ 1311 w 1396"/>
              <a:gd name="T25" fmla="*/ 486 h 954"/>
              <a:gd name="T26" fmla="*/ 1346 w 1396"/>
              <a:gd name="T27" fmla="*/ 496 h 954"/>
              <a:gd name="T28" fmla="*/ 1373 w 1396"/>
              <a:gd name="T29" fmla="*/ 504 h 954"/>
              <a:gd name="T30" fmla="*/ 1389 w 1396"/>
              <a:gd name="T31" fmla="*/ 508 h 954"/>
              <a:gd name="T32" fmla="*/ 1396 w 1396"/>
              <a:gd name="T33" fmla="*/ 508 h 954"/>
              <a:gd name="T34" fmla="*/ 1316 w 1396"/>
              <a:gd name="T35" fmla="*/ 954 h 954"/>
              <a:gd name="T36" fmla="*/ 1305 w 1396"/>
              <a:gd name="T37" fmla="*/ 953 h 954"/>
              <a:gd name="T38" fmla="*/ 1281 w 1396"/>
              <a:gd name="T39" fmla="*/ 947 h 954"/>
              <a:gd name="T40" fmla="*/ 1246 w 1396"/>
              <a:gd name="T41" fmla="*/ 937 h 954"/>
              <a:gd name="T42" fmla="*/ 1201 w 1396"/>
              <a:gd name="T43" fmla="*/ 925 h 954"/>
              <a:gd name="T44" fmla="*/ 1146 w 1396"/>
              <a:gd name="T45" fmla="*/ 908 h 954"/>
              <a:gd name="T46" fmla="*/ 1084 w 1396"/>
              <a:gd name="T47" fmla="*/ 884 h 954"/>
              <a:gd name="T48" fmla="*/ 1016 w 1396"/>
              <a:gd name="T49" fmla="*/ 857 h 954"/>
              <a:gd name="T50" fmla="*/ 939 w 1396"/>
              <a:gd name="T51" fmla="*/ 822 h 954"/>
              <a:gd name="T52" fmla="*/ 855 w 1396"/>
              <a:gd name="T53" fmla="*/ 783 h 954"/>
              <a:gd name="T54" fmla="*/ 770 w 1396"/>
              <a:gd name="T55" fmla="*/ 734 h 954"/>
              <a:gd name="T56" fmla="*/ 678 w 1396"/>
              <a:gd name="T57" fmla="*/ 679 h 954"/>
              <a:gd name="T58" fmla="*/ 584 w 1396"/>
              <a:gd name="T59" fmla="*/ 615 h 954"/>
              <a:gd name="T60" fmla="*/ 486 w 1396"/>
              <a:gd name="T61" fmla="*/ 545 h 954"/>
              <a:gd name="T62" fmla="*/ 389 w 1396"/>
              <a:gd name="T63" fmla="*/ 463 h 954"/>
              <a:gd name="T64" fmla="*/ 291 w 1396"/>
              <a:gd name="T65" fmla="*/ 373 h 954"/>
              <a:gd name="T66" fmla="*/ 191 w 1396"/>
              <a:gd name="T67" fmla="*/ 272 h 954"/>
              <a:gd name="T68" fmla="*/ 96 w 1396"/>
              <a:gd name="T69" fmla="*/ 160 h 954"/>
              <a:gd name="T70" fmla="*/ 0 w 1396"/>
              <a:gd name="T71" fmla="*/ 38 h 954"/>
              <a:gd name="T72" fmla="*/ 221 w 1396"/>
              <a:gd name="T73" fmla="*/ 24 h 954"/>
              <a:gd name="T74" fmla="*/ 584 w 1396"/>
              <a:gd name="T75" fmla="*/ 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96" h="954">
                <a:moveTo>
                  <a:pt x="584" y="0"/>
                </a:moveTo>
                <a:lnTo>
                  <a:pt x="645" y="75"/>
                </a:lnTo>
                <a:lnTo>
                  <a:pt x="709" y="139"/>
                </a:lnTo>
                <a:lnTo>
                  <a:pt x="773" y="199"/>
                </a:lnTo>
                <a:lnTo>
                  <a:pt x="842" y="252"/>
                </a:lnTo>
                <a:lnTo>
                  <a:pt x="908" y="299"/>
                </a:lnTo>
                <a:lnTo>
                  <a:pt x="977" y="340"/>
                </a:lnTo>
                <a:lnTo>
                  <a:pt x="1041" y="377"/>
                </a:lnTo>
                <a:lnTo>
                  <a:pt x="1104" y="408"/>
                </a:lnTo>
                <a:lnTo>
                  <a:pt x="1164" y="434"/>
                </a:lnTo>
                <a:lnTo>
                  <a:pt x="1219" y="455"/>
                </a:lnTo>
                <a:lnTo>
                  <a:pt x="1268" y="473"/>
                </a:lnTo>
                <a:lnTo>
                  <a:pt x="1311" y="486"/>
                </a:lnTo>
                <a:lnTo>
                  <a:pt x="1346" y="496"/>
                </a:lnTo>
                <a:lnTo>
                  <a:pt x="1373" y="504"/>
                </a:lnTo>
                <a:lnTo>
                  <a:pt x="1389" y="508"/>
                </a:lnTo>
                <a:lnTo>
                  <a:pt x="1396" y="508"/>
                </a:lnTo>
                <a:lnTo>
                  <a:pt x="1316" y="954"/>
                </a:lnTo>
                <a:lnTo>
                  <a:pt x="1305" y="953"/>
                </a:lnTo>
                <a:lnTo>
                  <a:pt x="1281" y="947"/>
                </a:lnTo>
                <a:lnTo>
                  <a:pt x="1246" y="937"/>
                </a:lnTo>
                <a:lnTo>
                  <a:pt x="1201" y="925"/>
                </a:lnTo>
                <a:lnTo>
                  <a:pt x="1146" y="908"/>
                </a:lnTo>
                <a:lnTo>
                  <a:pt x="1084" y="884"/>
                </a:lnTo>
                <a:lnTo>
                  <a:pt x="1016" y="857"/>
                </a:lnTo>
                <a:lnTo>
                  <a:pt x="939" y="822"/>
                </a:lnTo>
                <a:lnTo>
                  <a:pt x="855" y="783"/>
                </a:lnTo>
                <a:lnTo>
                  <a:pt x="770" y="734"/>
                </a:lnTo>
                <a:lnTo>
                  <a:pt x="678" y="679"/>
                </a:lnTo>
                <a:lnTo>
                  <a:pt x="584" y="615"/>
                </a:lnTo>
                <a:lnTo>
                  <a:pt x="486" y="545"/>
                </a:lnTo>
                <a:lnTo>
                  <a:pt x="389" y="463"/>
                </a:lnTo>
                <a:lnTo>
                  <a:pt x="291" y="373"/>
                </a:lnTo>
                <a:lnTo>
                  <a:pt x="191" y="272"/>
                </a:lnTo>
                <a:lnTo>
                  <a:pt x="96" y="160"/>
                </a:lnTo>
                <a:lnTo>
                  <a:pt x="0" y="38"/>
                </a:lnTo>
                <a:lnTo>
                  <a:pt x="221" y="24"/>
                </a:lnTo>
                <a:lnTo>
                  <a:pt x="584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62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Freeform 30">
            <a:extLst>
              <a:ext uri="{FF2B5EF4-FFF2-40B4-BE49-F238E27FC236}">
                <a16:creationId xmlns:a16="http://schemas.microsoft.com/office/drawing/2014/main" id="{EBE13E56-9E70-64D0-A388-23229D66B01D}"/>
              </a:ext>
            </a:extLst>
          </p:cNvPr>
          <p:cNvSpPr>
            <a:spLocks/>
          </p:cNvSpPr>
          <p:nvPr/>
        </p:nvSpPr>
        <p:spPr bwMode="auto">
          <a:xfrm>
            <a:off x="7587769" y="3169032"/>
            <a:ext cx="1429898" cy="1563503"/>
          </a:xfrm>
          <a:custGeom>
            <a:avLst/>
            <a:gdLst>
              <a:gd name="T0" fmla="*/ 971 w 971"/>
              <a:gd name="T1" fmla="*/ 0 h 1374"/>
              <a:gd name="T2" fmla="*/ 967 w 971"/>
              <a:gd name="T3" fmla="*/ 6 h 1374"/>
              <a:gd name="T4" fmla="*/ 959 w 971"/>
              <a:gd name="T5" fmla="*/ 18 h 1374"/>
              <a:gd name="T6" fmla="*/ 945 w 971"/>
              <a:gd name="T7" fmla="*/ 39 h 1374"/>
              <a:gd name="T8" fmla="*/ 928 w 971"/>
              <a:gd name="T9" fmla="*/ 69 h 1374"/>
              <a:gd name="T10" fmla="*/ 906 w 971"/>
              <a:gd name="T11" fmla="*/ 104 h 1374"/>
              <a:gd name="T12" fmla="*/ 883 w 971"/>
              <a:gd name="T13" fmla="*/ 147 h 1374"/>
              <a:gd name="T14" fmla="*/ 856 w 971"/>
              <a:gd name="T15" fmla="*/ 195 h 1374"/>
              <a:gd name="T16" fmla="*/ 826 w 971"/>
              <a:gd name="T17" fmla="*/ 250 h 1374"/>
              <a:gd name="T18" fmla="*/ 795 w 971"/>
              <a:gd name="T19" fmla="*/ 311 h 1374"/>
              <a:gd name="T20" fmla="*/ 762 w 971"/>
              <a:gd name="T21" fmla="*/ 377 h 1374"/>
              <a:gd name="T22" fmla="*/ 729 w 971"/>
              <a:gd name="T23" fmla="*/ 447 h 1374"/>
              <a:gd name="T24" fmla="*/ 695 w 971"/>
              <a:gd name="T25" fmla="*/ 523 h 1374"/>
              <a:gd name="T26" fmla="*/ 662 w 971"/>
              <a:gd name="T27" fmla="*/ 601 h 1374"/>
              <a:gd name="T28" fmla="*/ 629 w 971"/>
              <a:gd name="T29" fmla="*/ 685 h 1374"/>
              <a:gd name="T30" fmla="*/ 600 w 971"/>
              <a:gd name="T31" fmla="*/ 773 h 1374"/>
              <a:gd name="T32" fmla="*/ 570 w 971"/>
              <a:gd name="T33" fmla="*/ 863 h 1374"/>
              <a:gd name="T34" fmla="*/ 543 w 971"/>
              <a:gd name="T35" fmla="*/ 956 h 1374"/>
              <a:gd name="T36" fmla="*/ 520 w 971"/>
              <a:gd name="T37" fmla="*/ 1052 h 1374"/>
              <a:gd name="T38" fmla="*/ 498 w 971"/>
              <a:gd name="T39" fmla="*/ 1150 h 1374"/>
              <a:gd name="T40" fmla="*/ 483 w 971"/>
              <a:gd name="T41" fmla="*/ 1247 h 1374"/>
              <a:gd name="T42" fmla="*/ 57 w 971"/>
              <a:gd name="T43" fmla="*/ 1360 h 1374"/>
              <a:gd name="T44" fmla="*/ 0 w 971"/>
              <a:gd name="T45" fmla="*/ 1374 h 1374"/>
              <a:gd name="T46" fmla="*/ 16 w 971"/>
              <a:gd name="T47" fmla="*/ 1228 h 1374"/>
              <a:gd name="T48" fmla="*/ 39 w 971"/>
              <a:gd name="T49" fmla="*/ 1087 h 1374"/>
              <a:gd name="T50" fmla="*/ 68 w 971"/>
              <a:gd name="T51" fmla="*/ 949 h 1374"/>
              <a:gd name="T52" fmla="*/ 102 w 971"/>
              <a:gd name="T53" fmla="*/ 818 h 1374"/>
              <a:gd name="T54" fmla="*/ 139 w 971"/>
              <a:gd name="T55" fmla="*/ 693 h 1374"/>
              <a:gd name="T56" fmla="*/ 178 w 971"/>
              <a:gd name="T57" fmla="*/ 576 h 1374"/>
              <a:gd name="T58" fmla="*/ 219 w 971"/>
              <a:gd name="T59" fmla="*/ 465 h 1374"/>
              <a:gd name="T60" fmla="*/ 262 w 971"/>
              <a:gd name="T61" fmla="*/ 361 h 1374"/>
              <a:gd name="T62" fmla="*/ 303 w 971"/>
              <a:gd name="T63" fmla="*/ 268 h 1374"/>
              <a:gd name="T64" fmla="*/ 344 w 971"/>
              <a:gd name="T65" fmla="*/ 180 h 1374"/>
              <a:gd name="T66" fmla="*/ 383 w 971"/>
              <a:gd name="T67" fmla="*/ 104 h 1374"/>
              <a:gd name="T68" fmla="*/ 418 w 971"/>
              <a:gd name="T69" fmla="*/ 36 h 1374"/>
              <a:gd name="T70" fmla="*/ 770 w 971"/>
              <a:gd name="T71" fmla="*/ 14 h 1374"/>
              <a:gd name="T72" fmla="*/ 772 w 971"/>
              <a:gd name="T73" fmla="*/ 14 h 1374"/>
              <a:gd name="T74" fmla="*/ 971 w 971"/>
              <a:gd name="T75" fmla="*/ 0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71" h="1374">
                <a:moveTo>
                  <a:pt x="971" y="0"/>
                </a:moveTo>
                <a:lnTo>
                  <a:pt x="967" y="6"/>
                </a:lnTo>
                <a:lnTo>
                  <a:pt x="959" y="18"/>
                </a:lnTo>
                <a:lnTo>
                  <a:pt x="945" y="39"/>
                </a:lnTo>
                <a:lnTo>
                  <a:pt x="928" y="69"/>
                </a:lnTo>
                <a:lnTo>
                  <a:pt x="906" y="104"/>
                </a:lnTo>
                <a:lnTo>
                  <a:pt x="883" y="147"/>
                </a:lnTo>
                <a:lnTo>
                  <a:pt x="856" y="195"/>
                </a:lnTo>
                <a:lnTo>
                  <a:pt x="826" y="250"/>
                </a:lnTo>
                <a:lnTo>
                  <a:pt x="795" y="311"/>
                </a:lnTo>
                <a:lnTo>
                  <a:pt x="762" y="377"/>
                </a:lnTo>
                <a:lnTo>
                  <a:pt x="729" y="447"/>
                </a:lnTo>
                <a:lnTo>
                  <a:pt x="695" y="523"/>
                </a:lnTo>
                <a:lnTo>
                  <a:pt x="662" y="601"/>
                </a:lnTo>
                <a:lnTo>
                  <a:pt x="629" y="685"/>
                </a:lnTo>
                <a:lnTo>
                  <a:pt x="600" y="773"/>
                </a:lnTo>
                <a:lnTo>
                  <a:pt x="570" y="863"/>
                </a:lnTo>
                <a:lnTo>
                  <a:pt x="543" y="956"/>
                </a:lnTo>
                <a:lnTo>
                  <a:pt x="520" y="1052"/>
                </a:lnTo>
                <a:lnTo>
                  <a:pt x="498" y="1150"/>
                </a:lnTo>
                <a:lnTo>
                  <a:pt x="483" y="1247"/>
                </a:lnTo>
                <a:lnTo>
                  <a:pt x="57" y="1360"/>
                </a:lnTo>
                <a:lnTo>
                  <a:pt x="0" y="1374"/>
                </a:lnTo>
                <a:lnTo>
                  <a:pt x="16" y="1228"/>
                </a:lnTo>
                <a:lnTo>
                  <a:pt x="39" y="1087"/>
                </a:lnTo>
                <a:lnTo>
                  <a:pt x="68" y="949"/>
                </a:lnTo>
                <a:lnTo>
                  <a:pt x="102" y="818"/>
                </a:lnTo>
                <a:lnTo>
                  <a:pt x="139" y="693"/>
                </a:lnTo>
                <a:lnTo>
                  <a:pt x="178" y="576"/>
                </a:lnTo>
                <a:lnTo>
                  <a:pt x="219" y="465"/>
                </a:lnTo>
                <a:lnTo>
                  <a:pt x="262" y="361"/>
                </a:lnTo>
                <a:lnTo>
                  <a:pt x="303" y="268"/>
                </a:lnTo>
                <a:lnTo>
                  <a:pt x="344" y="180"/>
                </a:lnTo>
                <a:lnTo>
                  <a:pt x="383" y="104"/>
                </a:lnTo>
                <a:lnTo>
                  <a:pt x="418" y="36"/>
                </a:lnTo>
                <a:lnTo>
                  <a:pt x="770" y="14"/>
                </a:lnTo>
                <a:lnTo>
                  <a:pt x="772" y="14"/>
                </a:lnTo>
                <a:lnTo>
                  <a:pt x="971" y="0"/>
                </a:lnTo>
                <a:close/>
              </a:path>
            </a:pathLst>
          </a:custGeom>
          <a:gradFill>
            <a:gsLst>
              <a:gs pos="0">
                <a:srgbClr val="7F7F7F"/>
              </a:gs>
              <a:gs pos="99000">
                <a:srgbClr val="002268"/>
              </a:gs>
            </a:gsLst>
            <a:lin ang="162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Freeform 31">
            <a:extLst>
              <a:ext uri="{FF2B5EF4-FFF2-40B4-BE49-F238E27FC236}">
                <a16:creationId xmlns:a16="http://schemas.microsoft.com/office/drawing/2014/main" id="{9064436F-B004-A7EF-085B-7E5FA9D9A1D2}"/>
              </a:ext>
            </a:extLst>
          </p:cNvPr>
          <p:cNvSpPr>
            <a:spLocks/>
          </p:cNvSpPr>
          <p:nvPr/>
        </p:nvSpPr>
        <p:spPr bwMode="auto">
          <a:xfrm>
            <a:off x="1407254" y="2286006"/>
            <a:ext cx="2921644" cy="2764009"/>
          </a:xfrm>
          <a:custGeom>
            <a:avLst/>
            <a:gdLst>
              <a:gd name="T0" fmla="*/ 1984 w 1984"/>
              <a:gd name="T1" fmla="*/ 0 h 2429"/>
              <a:gd name="T2" fmla="*/ 1980 w 1984"/>
              <a:gd name="T3" fmla="*/ 29 h 2429"/>
              <a:gd name="T4" fmla="*/ 1975 w 1984"/>
              <a:gd name="T5" fmla="*/ 72 h 2429"/>
              <a:gd name="T6" fmla="*/ 1969 w 1984"/>
              <a:gd name="T7" fmla="*/ 125 h 2429"/>
              <a:gd name="T8" fmla="*/ 1959 w 1984"/>
              <a:gd name="T9" fmla="*/ 187 h 2429"/>
              <a:gd name="T10" fmla="*/ 1945 w 1984"/>
              <a:gd name="T11" fmla="*/ 259 h 2429"/>
              <a:gd name="T12" fmla="*/ 1930 w 1984"/>
              <a:gd name="T13" fmla="*/ 341 h 2429"/>
              <a:gd name="T14" fmla="*/ 1910 w 1984"/>
              <a:gd name="T15" fmla="*/ 429 h 2429"/>
              <a:gd name="T16" fmla="*/ 1887 w 1984"/>
              <a:gd name="T17" fmla="*/ 527 h 2429"/>
              <a:gd name="T18" fmla="*/ 1859 w 1984"/>
              <a:gd name="T19" fmla="*/ 628 h 2429"/>
              <a:gd name="T20" fmla="*/ 1826 w 1984"/>
              <a:gd name="T21" fmla="*/ 735 h 2429"/>
              <a:gd name="T22" fmla="*/ 1789 w 1984"/>
              <a:gd name="T23" fmla="*/ 849 h 2429"/>
              <a:gd name="T24" fmla="*/ 1748 w 1984"/>
              <a:gd name="T25" fmla="*/ 966 h 2429"/>
              <a:gd name="T26" fmla="*/ 1699 w 1984"/>
              <a:gd name="T27" fmla="*/ 1085 h 2429"/>
              <a:gd name="T28" fmla="*/ 1623 w 1984"/>
              <a:gd name="T29" fmla="*/ 1256 h 2429"/>
              <a:gd name="T30" fmla="*/ 1539 w 1984"/>
              <a:gd name="T31" fmla="*/ 1420 h 2429"/>
              <a:gd name="T32" fmla="*/ 1449 w 1984"/>
              <a:gd name="T33" fmla="*/ 1576 h 2429"/>
              <a:gd name="T34" fmla="*/ 1354 w 1984"/>
              <a:gd name="T35" fmla="*/ 1727 h 2429"/>
              <a:gd name="T36" fmla="*/ 1250 w 1984"/>
              <a:gd name="T37" fmla="*/ 1869 h 2429"/>
              <a:gd name="T38" fmla="*/ 1139 w 1984"/>
              <a:gd name="T39" fmla="*/ 2004 h 2429"/>
              <a:gd name="T40" fmla="*/ 1031 w 1984"/>
              <a:gd name="T41" fmla="*/ 2121 h 2429"/>
              <a:gd name="T42" fmla="*/ 918 w 1984"/>
              <a:gd name="T43" fmla="*/ 2230 h 2429"/>
              <a:gd name="T44" fmla="*/ 801 w 1984"/>
              <a:gd name="T45" fmla="*/ 2333 h 2429"/>
              <a:gd name="T46" fmla="*/ 678 w 1984"/>
              <a:gd name="T47" fmla="*/ 2429 h 2429"/>
              <a:gd name="T48" fmla="*/ 0 w 1984"/>
              <a:gd name="T49" fmla="*/ 2304 h 2429"/>
              <a:gd name="T50" fmla="*/ 131 w 1984"/>
              <a:gd name="T51" fmla="*/ 2240 h 2429"/>
              <a:gd name="T52" fmla="*/ 256 w 1984"/>
              <a:gd name="T53" fmla="*/ 2167 h 2429"/>
              <a:gd name="T54" fmla="*/ 371 w 1984"/>
              <a:gd name="T55" fmla="*/ 2091 h 2429"/>
              <a:gd name="T56" fmla="*/ 481 w 1984"/>
              <a:gd name="T57" fmla="*/ 2009 h 2429"/>
              <a:gd name="T58" fmla="*/ 584 w 1984"/>
              <a:gd name="T59" fmla="*/ 1922 h 2429"/>
              <a:gd name="T60" fmla="*/ 678 w 1984"/>
              <a:gd name="T61" fmla="*/ 1832 h 2429"/>
              <a:gd name="T62" fmla="*/ 768 w 1984"/>
              <a:gd name="T63" fmla="*/ 1738 h 2429"/>
              <a:gd name="T64" fmla="*/ 850 w 1984"/>
              <a:gd name="T65" fmla="*/ 1641 h 2429"/>
              <a:gd name="T66" fmla="*/ 926 w 1984"/>
              <a:gd name="T67" fmla="*/ 1543 h 2429"/>
              <a:gd name="T68" fmla="*/ 996 w 1984"/>
              <a:gd name="T69" fmla="*/ 1442 h 2429"/>
              <a:gd name="T70" fmla="*/ 1063 w 1984"/>
              <a:gd name="T71" fmla="*/ 1340 h 2429"/>
              <a:gd name="T72" fmla="*/ 1121 w 1984"/>
              <a:gd name="T73" fmla="*/ 1237 h 2429"/>
              <a:gd name="T74" fmla="*/ 1176 w 1984"/>
              <a:gd name="T75" fmla="*/ 1135 h 2429"/>
              <a:gd name="T76" fmla="*/ 1225 w 1984"/>
              <a:gd name="T77" fmla="*/ 1034 h 2429"/>
              <a:gd name="T78" fmla="*/ 1270 w 1984"/>
              <a:gd name="T79" fmla="*/ 934 h 2429"/>
              <a:gd name="T80" fmla="*/ 1311 w 1984"/>
              <a:gd name="T81" fmla="*/ 835 h 2429"/>
              <a:gd name="T82" fmla="*/ 1348 w 1984"/>
              <a:gd name="T83" fmla="*/ 739 h 2429"/>
              <a:gd name="T84" fmla="*/ 1379 w 1984"/>
              <a:gd name="T85" fmla="*/ 646 h 2429"/>
              <a:gd name="T86" fmla="*/ 1406 w 1984"/>
              <a:gd name="T87" fmla="*/ 554 h 2429"/>
              <a:gd name="T88" fmla="*/ 1432 w 1984"/>
              <a:gd name="T89" fmla="*/ 468 h 2429"/>
              <a:gd name="T90" fmla="*/ 1453 w 1984"/>
              <a:gd name="T91" fmla="*/ 386 h 2429"/>
              <a:gd name="T92" fmla="*/ 1471 w 1984"/>
              <a:gd name="T93" fmla="*/ 310 h 2429"/>
              <a:gd name="T94" fmla="*/ 1486 w 1984"/>
              <a:gd name="T95" fmla="*/ 240 h 2429"/>
              <a:gd name="T96" fmla="*/ 1500 w 1984"/>
              <a:gd name="T97" fmla="*/ 175 h 2429"/>
              <a:gd name="T98" fmla="*/ 1510 w 1984"/>
              <a:gd name="T99" fmla="*/ 117 h 2429"/>
              <a:gd name="T100" fmla="*/ 1518 w 1984"/>
              <a:gd name="T101" fmla="*/ 66 h 2429"/>
              <a:gd name="T102" fmla="*/ 1984 w 1984"/>
              <a:gd name="T103" fmla="*/ 0 h 2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84" h="2429">
                <a:moveTo>
                  <a:pt x="1984" y="0"/>
                </a:moveTo>
                <a:lnTo>
                  <a:pt x="1980" y="29"/>
                </a:lnTo>
                <a:lnTo>
                  <a:pt x="1975" y="72"/>
                </a:lnTo>
                <a:lnTo>
                  <a:pt x="1969" y="125"/>
                </a:lnTo>
                <a:lnTo>
                  <a:pt x="1959" y="187"/>
                </a:lnTo>
                <a:lnTo>
                  <a:pt x="1945" y="259"/>
                </a:lnTo>
                <a:lnTo>
                  <a:pt x="1930" y="341"/>
                </a:lnTo>
                <a:lnTo>
                  <a:pt x="1910" y="429"/>
                </a:lnTo>
                <a:lnTo>
                  <a:pt x="1887" y="527"/>
                </a:lnTo>
                <a:lnTo>
                  <a:pt x="1859" y="628"/>
                </a:lnTo>
                <a:lnTo>
                  <a:pt x="1826" y="735"/>
                </a:lnTo>
                <a:lnTo>
                  <a:pt x="1789" y="849"/>
                </a:lnTo>
                <a:lnTo>
                  <a:pt x="1748" y="966"/>
                </a:lnTo>
                <a:lnTo>
                  <a:pt x="1699" y="1085"/>
                </a:lnTo>
                <a:lnTo>
                  <a:pt x="1623" y="1256"/>
                </a:lnTo>
                <a:lnTo>
                  <a:pt x="1539" y="1420"/>
                </a:lnTo>
                <a:lnTo>
                  <a:pt x="1449" y="1576"/>
                </a:lnTo>
                <a:lnTo>
                  <a:pt x="1354" y="1727"/>
                </a:lnTo>
                <a:lnTo>
                  <a:pt x="1250" y="1869"/>
                </a:lnTo>
                <a:lnTo>
                  <a:pt x="1139" y="2004"/>
                </a:lnTo>
                <a:lnTo>
                  <a:pt x="1031" y="2121"/>
                </a:lnTo>
                <a:lnTo>
                  <a:pt x="918" y="2230"/>
                </a:lnTo>
                <a:lnTo>
                  <a:pt x="801" y="2333"/>
                </a:lnTo>
                <a:lnTo>
                  <a:pt x="678" y="2429"/>
                </a:lnTo>
                <a:lnTo>
                  <a:pt x="0" y="2304"/>
                </a:lnTo>
                <a:lnTo>
                  <a:pt x="131" y="2240"/>
                </a:lnTo>
                <a:lnTo>
                  <a:pt x="256" y="2167"/>
                </a:lnTo>
                <a:lnTo>
                  <a:pt x="371" y="2091"/>
                </a:lnTo>
                <a:lnTo>
                  <a:pt x="481" y="2009"/>
                </a:lnTo>
                <a:lnTo>
                  <a:pt x="584" y="1922"/>
                </a:lnTo>
                <a:lnTo>
                  <a:pt x="678" y="1832"/>
                </a:lnTo>
                <a:lnTo>
                  <a:pt x="768" y="1738"/>
                </a:lnTo>
                <a:lnTo>
                  <a:pt x="850" y="1641"/>
                </a:lnTo>
                <a:lnTo>
                  <a:pt x="926" y="1543"/>
                </a:lnTo>
                <a:lnTo>
                  <a:pt x="996" y="1442"/>
                </a:lnTo>
                <a:lnTo>
                  <a:pt x="1063" y="1340"/>
                </a:lnTo>
                <a:lnTo>
                  <a:pt x="1121" y="1237"/>
                </a:lnTo>
                <a:lnTo>
                  <a:pt x="1176" y="1135"/>
                </a:lnTo>
                <a:lnTo>
                  <a:pt x="1225" y="1034"/>
                </a:lnTo>
                <a:lnTo>
                  <a:pt x="1270" y="934"/>
                </a:lnTo>
                <a:lnTo>
                  <a:pt x="1311" y="835"/>
                </a:lnTo>
                <a:lnTo>
                  <a:pt x="1348" y="739"/>
                </a:lnTo>
                <a:lnTo>
                  <a:pt x="1379" y="646"/>
                </a:lnTo>
                <a:lnTo>
                  <a:pt x="1406" y="554"/>
                </a:lnTo>
                <a:lnTo>
                  <a:pt x="1432" y="468"/>
                </a:lnTo>
                <a:lnTo>
                  <a:pt x="1453" y="386"/>
                </a:lnTo>
                <a:lnTo>
                  <a:pt x="1471" y="310"/>
                </a:lnTo>
                <a:lnTo>
                  <a:pt x="1486" y="240"/>
                </a:lnTo>
                <a:lnTo>
                  <a:pt x="1500" y="175"/>
                </a:lnTo>
                <a:lnTo>
                  <a:pt x="1510" y="117"/>
                </a:lnTo>
                <a:lnTo>
                  <a:pt x="1518" y="66"/>
                </a:lnTo>
                <a:lnTo>
                  <a:pt x="1984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75000"/>
                </a:schemeClr>
              </a:gs>
              <a:gs pos="100000">
                <a:srgbClr val="002268"/>
              </a:gs>
            </a:gsLst>
            <a:lin ang="162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Freeform 32">
            <a:extLst>
              <a:ext uri="{FF2B5EF4-FFF2-40B4-BE49-F238E27FC236}">
                <a16:creationId xmlns:a16="http://schemas.microsoft.com/office/drawing/2014/main" id="{2E74B086-E954-6B10-6762-14B510935331}"/>
              </a:ext>
            </a:extLst>
          </p:cNvPr>
          <p:cNvSpPr>
            <a:spLocks/>
          </p:cNvSpPr>
          <p:nvPr/>
        </p:nvSpPr>
        <p:spPr bwMode="auto">
          <a:xfrm>
            <a:off x="4518864" y="2754828"/>
            <a:ext cx="2485754" cy="2290634"/>
          </a:xfrm>
          <a:custGeom>
            <a:avLst/>
            <a:gdLst>
              <a:gd name="T0" fmla="*/ 1688 w 1688"/>
              <a:gd name="T1" fmla="*/ 0 h 2013"/>
              <a:gd name="T2" fmla="*/ 1688 w 1688"/>
              <a:gd name="T3" fmla="*/ 0 h 2013"/>
              <a:gd name="T4" fmla="*/ 1688 w 1688"/>
              <a:gd name="T5" fmla="*/ 11 h 2013"/>
              <a:gd name="T6" fmla="*/ 1684 w 1688"/>
              <a:gd name="T7" fmla="*/ 35 h 2013"/>
              <a:gd name="T8" fmla="*/ 1680 w 1688"/>
              <a:gd name="T9" fmla="*/ 70 h 2013"/>
              <a:gd name="T10" fmla="*/ 1672 w 1688"/>
              <a:gd name="T11" fmla="*/ 117 h 2013"/>
              <a:gd name="T12" fmla="*/ 1662 w 1688"/>
              <a:gd name="T13" fmla="*/ 173 h 2013"/>
              <a:gd name="T14" fmla="*/ 1649 w 1688"/>
              <a:gd name="T15" fmla="*/ 240 h 2013"/>
              <a:gd name="T16" fmla="*/ 1633 w 1688"/>
              <a:gd name="T17" fmla="*/ 316 h 2013"/>
              <a:gd name="T18" fmla="*/ 1611 w 1688"/>
              <a:gd name="T19" fmla="*/ 400 h 2013"/>
              <a:gd name="T20" fmla="*/ 1586 w 1688"/>
              <a:gd name="T21" fmla="*/ 491 h 2013"/>
              <a:gd name="T22" fmla="*/ 1555 w 1688"/>
              <a:gd name="T23" fmla="*/ 589 h 2013"/>
              <a:gd name="T24" fmla="*/ 1518 w 1688"/>
              <a:gd name="T25" fmla="*/ 692 h 2013"/>
              <a:gd name="T26" fmla="*/ 1477 w 1688"/>
              <a:gd name="T27" fmla="*/ 799 h 2013"/>
              <a:gd name="T28" fmla="*/ 1406 w 1688"/>
              <a:gd name="T29" fmla="*/ 957 h 2013"/>
              <a:gd name="T30" fmla="*/ 1330 w 1688"/>
              <a:gd name="T31" fmla="*/ 1110 h 2013"/>
              <a:gd name="T32" fmla="*/ 1246 w 1688"/>
              <a:gd name="T33" fmla="*/ 1256 h 2013"/>
              <a:gd name="T34" fmla="*/ 1154 w 1688"/>
              <a:gd name="T35" fmla="*/ 1398 h 2013"/>
              <a:gd name="T36" fmla="*/ 1057 w 1688"/>
              <a:gd name="T37" fmla="*/ 1533 h 2013"/>
              <a:gd name="T38" fmla="*/ 953 w 1688"/>
              <a:gd name="T39" fmla="*/ 1664 h 2013"/>
              <a:gd name="T40" fmla="*/ 842 w 1688"/>
              <a:gd name="T41" fmla="*/ 1787 h 2013"/>
              <a:gd name="T42" fmla="*/ 723 w 1688"/>
              <a:gd name="T43" fmla="*/ 1904 h 2013"/>
              <a:gd name="T44" fmla="*/ 600 w 1688"/>
              <a:gd name="T45" fmla="*/ 2013 h 2013"/>
              <a:gd name="T46" fmla="*/ 192 w 1688"/>
              <a:gd name="T47" fmla="*/ 1974 h 2013"/>
              <a:gd name="T48" fmla="*/ 0 w 1688"/>
              <a:gd name="T49" fmla="*/ 1956 h 2013"/>
              <a:gd name="T50" fmla="*/ 123 w 1688"/>
              <a:gd name="T51" fmla="*/ 1869 h 2013"/>
              <a:gd name="T52" fmla="*/ 239 w 1688"/>
              <a:gd name="T53" fmla="*/ 1773 h 2013"/>
              <a:gd name="T54" fmla="*/ 348 w 1688"/>
              <a:gd name="T55" fmla="*/ 1674 h 2013"/>
              <a:gd name="T56" fmla="*/ 449 w 1688"/>
              <a:gd name="T57" fmla="*/ 1570 h 2013"/>
              <a:gd name="T58" fmla="*/ 543 w 1688"/>
              <a:gd name="T59" fmla="*/ 1463 h 2013"/>
              <a:gd name="T60" fmla="*/ 629 w 1688"/>
              <a:gd name="T61" fmla="*/ 1354 h 2013"/>
              <a:gd name="T62" fmla="*/ 709 w 1688"/>
              <a:gd name="T63" fmla="*/ 1244 h 2013"/>
              <a:gd name="T64" fmla="*/ 781 w 1688"/>
              <a:gd name="T65" fmla="*/ 1133 h 2013"/>
              <a:gd name="T66" fmla="*/ 850 w 1688"/>
              <a:gd name="T67" fmla="*/ 1022 h 2013"/>
              <a:gd name="T68" fmla="*/ 910 w 1688"/>
              <a:gd name="T69" fmla="*/ 911 h 2013"/>
              <a:gd name="T70" fmla="*/ 965 w 1688"/>
              <a:gd name="T71" fmla="*/ 803 h 2013"/>
              <a:gd name="T72" fmla="*/ 1014 w 1688"/>
              <a:gd name="T73" fmla="*/ 698 h 2013"/>
              <a:gd name="T74" fmla="*/ 1057 w 1688"/>
              <a:gd name="T75" fmla="*/ 597 h 2013"/>
              <a:gd name="T76" fmla="*/ 1096 w 1688"/>
              <a:gd name="T77" fmla="*/ 499 h 2013"/>
              <a:gd name="T78" fmla="*/ 1127 w 1688"/>
              <a:gd name="T79" fmla="*/ 409 h 2013"/>
              <a:gd name="T80" fmla="*/ 1156 w 1688"/>
              <a:gd name="T81" fmla="*/ 323 h 2013"/>
              <a:gd name="T82" fmla="*/ 1178 w 1688"/>
              <a:gd name="T83" fmla="*/ 245 h 2013"/>
              <a:gd name="T84" fmla="*/ 1197 w 1688"/>
              <a:gd name="T85" fmla="*/ 177 h 2013"/>
              <a:gd name="T86" fmla="*/ 1211 w 1688"/>
              <a:gd name="T87" fmla="*/ 117 h 2013"/>
              <a:gd name="T88" fmla="*/ 1221 w 1688"/>
              <a:gd name="T89" fmla="*/ 66 h 2013"/>
              <a:gd name="T90" fmla="*/ 1688 w 1688"/>
              <a:gd name="T91" fmla="*/ 0 h 2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88" h="2013">
                <a:moveTo>
                  <a:pt x="1688" y="0"/>
                </a:moveTo>
                <a:lnTo>
                  <a:pt x="1688" y="0"/>
                </a:lnTo>
                <a:lnTo>
                  <a:pt x="1688" y="11"/>
                </a:lnTo>
                <a:lnTo>
                  <a:pt x="1684" y="35"/>
                </a:lnTo>
                <a:lnTo>
                  <a:pt x="1680" y="70"/>
                </a:lnTo>
                <a:lnTo>
                  <a:pt x="1672" y="117"/>
                </a:lnTo>
                <a:lnTo>
                  <a:pt x="1662" y="173"/>
                </a:lnTo>
                <a:lnTo>
                  <a:pt x="1649" y="240"/>
                </a:lnTo>
                <a:lnTo>
                  <a:pt x="1633" y="316"/>
                </a:lnTo>
                <a:lnTo>
                  <a:pt x="1611" y="400"/>
                </a:lnTo>
                <a:lnTo>
                  <a:pt x="1586" y="491"/>
                </a:lnTo>
                <a:lnTo>
                  <a:pt x="1555" y="589"/>
                </a:lnTo>
                <a:lnTo>
                  <a:pt x="1518" y="692"/>
                </a:lnTo>
                <a:lnTo>
                  <a:pt x="1477" y="799"/>
                </a:lnTo>
                <a:lnTo>
                  <a:pt x="1406" y="957"/>
                </a:lnTo>
                <a:lnTo>
                  <a:pt x="1330" y="1110"/>
                </a:lnTo>
                <a:lnTo>
                  <a:pt x="1246" y="1256"/>
                </a:lnTo>
                <a:lnTo>
                  <a:pt x="1154" y="1398"/>
                </a:lnTo>
                <a:lnTo>
                  <a:pt x="1057" y="1533"/>
                </a:lnTo>
                <a:lnTo>
                  <a:pt x="953" y="1664"/>
                </a:lnTo>
                <a:lnTo>
                  <a:pt x="842" y="1787"/>
                </a:lnTo>
                <a:lnTo>
                  <a:pt x="723" y="1904"/>
                </a:lnTo>
                <a:lnTo>
                  <a:pt x="600" y="2013"/>
                </a:lnTo>
                <a:lnTo>
                  <a:pt x="192" y="1974"/>
                </a:lnTo>
                <a:lnTo>
                  <a:pt x="0" y="1956"/>
                </a:lnTo>
                <a:lnTo>
                  <a:pt x="123" y="1869"/>
                </a:lnTo>
                <a:lnTo>
                  <a:pt x="239" y="1773"/>
                </a:lnTo>
                <a:lnTo>
                  <a:pt x="348" y="1674"/>
                </a:lnTo>
                <a:lnTo>
                  <a:pt x="449" y="1570"/>
                </a:lnTo>
                <a:lnTo>
                  <a:pt x="543" y="1463"/>
                </a:lnTo>
                <a:lnTo>
                  <a:pt x="629" y="1354"/>
                </a:lnTo>
                <a:lnTo>
                  <a:pt x="709" y="1244"/>
                </a:lnTo>
                <a:lnTo>
                  <a:pt x="781" y="1133"/>
                </a:lnTo>
                <a:lnTo>
                  <a:pt x="850" y="1022"/>
                </a:lnTo>
                <a:lnTo>
                  <a:pt x="910" y="911"/>
                </a:lnTo>
                <a:lnTo>
                  <a:pt x="965" y="803"/>
                </a:lnTo>
                <a:lnTo>
                  <a:pt x="1014" y="698"/>
                </a:lnTo>
                <a:lnTo>
                  <a:pt x="1057" y="597"/>
                </a:lnTo>
                <a:lnTo>
                  <a:pt x="1096" y="499"/>
                </a:lnTo>
                <a:lnTo>
                  <a:pt x="1127" y="409"/>
                </a:lnTo>
                <a:lnTo>
                  <a:pt x="1156" y="323"/>
                </a:lnTo>
                <a:lnTo>
                  <a:pt x="1178" y="245"/>
                </a:lnTo>
                <a:lnTo>
                  <a:pt x="1197" y="177"/>
                </a:lnTo>
                <a:lnTo>
                  <a:pt x="1211" y="117"/>
                </a:lnTo>
                <a:lnTo>
                  <a:pt x="1221" y="66"/>
                </a:lnTo>
                <a:lnTo>
                  <a:pt x="1688" y="0"/>
                </a:lnTo>
                <a:close/>
              </a:path>
            </a:pathLst>
          </a:custGeom>
          <a:gradFill>
            <a:gsLst>
              <a:gs pos="0">
                <a:srgbClr val="7F7F7F"/>
              </a:gs>
              <a:gs pos="100000">
                <a:srgbClr val="002268"/>
              </a:gs>
            </a:gsLst>
            <a:lin ang="16200000" scaled="1"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685170-B529-7D55-30F2-159C6F9305DB}"/>
              </a:ext>
            </a:extLst>
          </p:cNvPr>
          <p:cNvGrpSpPr/>
          <p:nvPr/>
        </p:nvGrpSpPr>
        <p:grpSpPr>
          <a:xfrm>
            <a:off x="8333487" y="3278379"/>
            <a:ext cx="244076" cy="277378"/>
            <a:chOff x="1497013" y="2566988"/>
            <a:chExt cx="2757488" cy="3133725"/>
          </a:xfrm>
          <a:solidFill>
            <a:schemeClr val="bg1"/>
          </a:solidFill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0D180A74-6D18-884B-3E7C-7E46C8219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275" y="3282950"/>
              <a:ext cx="842963" cy="850900"/>
            </a:xfrm>
            <a:custGeom>
              <a:avLst/>
              <a:gdLst>
                <a:gd name="T0" fmla="*/ 89 w 1062"/>
                <a:gd name="T1" fmla="*/ 0 h 1073"/>
                <a:gd name="T2" fmla="*/ 973 w 1062"/>
                <a:gd name="T3" fmla="*/ 0 h 1073"/>
                <a:gd name="T4" fmla="*/ 994 w 1062"/>
                <a:gd name="T5" fmla="*/ 3 h 1073"/>
                <a:gd name="T6" fmla="*/ 1014 w 1062"/>
                <a:gd name="T7" fmla="*/ 10 h 1073"/>
                <a:gd name="T8" fmla="*/ 1031 w 1062"/>
                <a:gd name="T9" fmla="*/ 23 h 1073"/>
                <a:gd name="T10" fmla="*/ 1046 w 1062"/>
                <a:gd name="T11" fmla="*/ 39 h 1073"/>
                <a:gd name="T12" fmla="*/ 1056 w 1062"/>
                <a:gd name="T13" fmla="*/ 57 h 1073"/>
                <a:gd name="T14" fmla="*/ 1061 w 1062"/>
                <a:gd name="T15" fmla="*/ 79 h 1073"/>
                <a:gd name="T16" fmla="*/ 1062 w 1062"/>
                <a:gd name="T17" fmla="*/ 100 h 1073"/>
                <a:gd name="T18" fmla="*/ 1057 w 1062"/>
                <a:gd name="T19" fmla="*/ 121 h 1073"/>
                <a:gd name="T20" fmla="*/ 1018 w 1062"/>
                <a:gd name="T21" fmla="*/ 221 h 1073"/>
                <a:gd name="T22" fmla="*/ 972 w 1062"/>
                <a:gd name="T23" fmla="*/ 321 h 1073"/>
                <a:gd name="T24" fmla="*/ 920 w 1062"/>
                <a:gd name="T25" fmla="*/ 417 h 1073"/>
                <a:gd name="T26" fmla="*/ 861 w 1062"/>
                <a:gd name="T27" fmla="*/ 513 h 1073"/>
                <a:gd name="T28" fmla="*/ 796 w 1062"/>
                <a:gd name="T29" fmla="*/ 605 h 1073"/>
                <a:gd name="T30" fmla="*/ 725 w 1062"/>
                <a:gd name="T31" fmla="*/ 697 h 1073"/>
                <a:gd name="T32" fmla="*/ 694 w 1062"/>
                <a:gd name="T33" fmla="*/ 738 h 1073"/>
                <a:gd name="T34" fmla="*/ 668 w 1062"/>
                <a:gd name="T35" fmla="*/ 784 h 1073"/>
                <a:gd name="T36" fmla="*/ 647 w 1062"/>
                <a:gd name="T37" fmla="*/ 831 h 1073"/>
                <a:gd name="T38" fmla="*/ 632 w 1062"/>
                <a:gd name="T39" fmla="*/ 880 h 1073"/>
                <a:gd name="T40" fmla="*/ 623 w 1062"/>
                <a:gd name="T41" fmla="*/ 931 h 1073"/>
                <a:gd name="T42" fmla="*/ 621 w 1062"/>
                <a:gd name="T43" fmla="*/ 983 h 1073"/>
                <a:gd name="T44" fmla="*/ 617 w 1062"/>
                <a:gd name="T45" fmla="*/ 1007 h 1073"/>
                <a:gd name="T46" fmla="*/ 609 w 1062"/>
                <a:gd name="T47" fmla="*/ 1028 h 1073"/>
                <a:gd name="T48" fmla="*/ 594 w 1062"/>
                <a:gd name="T49" fmla="*/ 1047 h 1073"/>
                <a:gd name="T50" fmla="*/ 577 w 1062"/>
                <a:gd name="T51" fmla="*/ 1060 h 1073"/>
                <a:gd name="T52" fmla="*/ 554 w 1062"/>
                <a:gd name="T53" fmla="*/ 1070 h 1073"/>
                <a:gd name="T54" fmla="*/ 531 w 1062"/>
                <a:gd name="T55" fmla="*/ 1073 h 1073"/>
                <a:gd name="T56" fmla="*/ 508 w 1062"/>
                <a:gd name="T57" fmla="*/ 1070 h 1073"/>
                <a:gd name="T58" fmla="*/ 487 w 1062"/>
                <a:gd name="T59" fmla="*/ 1060 h 1073"/>
                <a:gd name="T60" fmla="*/ 468 w 1062"/>
                <a:gd name="T61" fmla="*/ 1047 h 1073"/>
                <a:gd name="T62" fmla="*/ 455 w 1062"/>
                <a:gd name="T63" fmla="*/ 1028 h 1073"/>
                <a:gd name="T64" fmla="*/ 445 w 1062"/>
                <a:gd name="T65" fmla="*/ 1007 h 1073"/>
                <a:gd name="T66" fmla="*/ 442 w 1062"/>
                <a:gd name="T67" fmla="*/ 983 h 1073"/>
                <a:gd name="T68" fmla="*/ 439 w 1062"/>
                <a:gd name="T69" fmla="*/ 931 h 1073"/>
                <a:gd name="T70" fmla="*/ 430 w 1062"/>
                <a:gd name="T71" fmla="*/ 880 h 1073"/>
                <a:gd name="T72" fmla="*/ 415 w 1062"/>
                <a:gd name="T73" fmla="*/ 831 h 1073"/>
                <a:gd name="T74" fmla="*/ 394 w 1062"/>
                <a:gd name="T75" fmla="*/ 784 h 1073"/>
                <a:gd name="T76" fmla="*/ 368 w 1062"/>
                <a:gd name="T77" fmla="*/ 738 h 1073"/>
                <a:gd name="T78" fmla="*/ 338 w 1062"/>
                <a:gd name="T79" fmla="*/ 697 h 1073"/>
                <a:gd name="T80" fmla="*/ 266 w 1062"/>
                <a:gd name="T81" fmla="*/ 605 h 1073"/>
                <a:gd name="T82" fmla="*/ 201 w 1062"/>
                <a:gd name="T83" fmla="*/ 513 h 1073"/>
                <a:gd name="T84" fmla="*/ 142 w 1062"/>
                <a:gd name="T85" fmla="*/ 417 h 1073"/>
                <a:gd name="T86" fmla="*/ 90 w 1062"/>
                <a:gd name="T87" fmla="*/ 321 h 1073"/>
                <a:gd name="T88" fmla="*/ 44 w 1062"/>
                <a:gd name="T89" fmla="*/ 221 h 1073"/>
                <a:gd name="T90" fmla="*/ 5 w 1062"/>
                <a:gd name="T91" fmla="*/ 121 h 1073"/>
                <a:gd name="T92" fmla="*/ 0 w 1062"/>
                <a:gd name="T93" fmla="*/ 100 h 1073"/>
                <a:gd name="T94" fmla="*/ 0 w 1062"/>
                <a:gd name="T95" fmla="*/ 79 h 1073"/>
                <a:gd name="T96" fmla="*/ 6 w 1062"/>
                <a:gd name="T97" fmla="*/ 57 h 1073"/>
                <a:gd name="T98" fmla="*/ 16 w 1062"/>
                <a:gd name="T99" fmla="*/ 39 h 1073"/>
                <a:gd name="T100" fmla="*/ 31 w 1062"/>
                <a:gd name="T101" fmla="*/ 23 h 1073"/>
                <a:gd name="T102" fmla="*/ 48 w 1062"/>
                <a:gd name="T103" fmla="*/ 10 h 1073"/>
                <a:gd name="T104" fmla="*/ 68 w 1062"/>
                <a:gd name="T105" fmla="*/ 3 h 1073"/>
                <a:gd name="T106" fmla="*/ 89 w 1062"/>
                <a:gd name="T107" fmla="*/ 0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62" h="1073">
                  <a:moveTo>
                    <a:pt x="89" y="0"/>
                  </a:moveTo>
                  <a:lnTo>
                    <a:pt x="973" y="0"/>
                  </a:lnTo>
                  <a:lnTo>
                    <a:pt x="994" y="3"/>
                  </a:lnTo>
                  <a:lnTo>
                    <a:pt x="1014" y="10"/>
                  </a:lnTo>
                  <a:lnTo>
                    <a:pt x="1031" y="23"/>
                  </a:lnTo>
                  <a:lnTo>
                    <a:pt x="1046" y="39"/>
                  </a:lnTo>
                  <a:lnTo>
                    <a:pt x="1056" y="57"/>
                  </a:lnTo>
                  <a:lnTo>
                    <a:pt x="1061" y="79"/>
                  </a:lnTo>
                  <a:lnTo>
                    <a:pt x="1062" y="100"/>
                  </a:lnTo>
                  <a:lnTo>
                    <a:pt x="1057" y="121"/>
                  </a:lnTo>
                  <a:lnTo>
                    <a:pt x="1018" y="221"/>
                  </a:lnTo>
                  <a:lnTo>
                    <a:pt x="972" y="321"/>
                  </a:lnTo>
                  <a:lnTo>
                    <a:pt x="920" y="417"/>
                  </a:lnTo>
                  <a:lnTo>
                    <a:pt x="861" y="513"/>
                  </a:lnTo>
                  <a:lnTo>
                    <a:pt x="796" y="605"/>
                  </a:lnTo>
                  <a:lnTo>
                    <a:pt x="725" y="697"/>
                  </a:lnTo>
                  <a:lnTo>
                    <a:pt x="694" y="738"/>
                  </a:lnTo>
                  <a:lnTo>
                    <a:pt x="668" y="784"/>
                  </a:lnTo>
                  <a:lnTo>
                    <a:pt x="647" y="831"/>
                  </a:lnTo>
                  <a:lnTo>
                    <a:pt x="632" y="880"/>
                  </a:lnTo>
                  <a:lnTo>
                    <a:pt x="623" y="931"/>
                  </a:lnTo>
                  <a:lnTo>
                    <a:pt x="621" y="983"/>
                  </a:lnTo>
                  <a:lnTo>
                    <a:pt x="617" y="1007"/>
                  </a:lnTo>
                  <a:lnTo>
                    <a:pt x="609" y="1028"/>
                  </a:lnTo>
                  <a:lnTo>
                    <a:pt x="594" y="1047"/>
                  </a:lnTo>
                  <a:lnTo>
                    <a:pt x="577" y="1060"/>
                  </a:lnTo>
                  <a:lnTo>
                    <a:pt x="554" y="1070"/>
                  </a:lnTo>
                  <a:lnTo>
                    <a:pt x="531" y="1073"/>
                  </a:lnTo>
                  <a:lnTo>
                    <a:pt x="508" y="1070"/>
                  </a:lnTo>
                  <a:lnTo>
                    <a:pt x="487" y="1060"/>
                  </a:lnTo>
                  <a:lnTo>
                    <a:pt x="468" y="1047"/>
                  </a:lnTo>
                  <a:lnTo>
                    <a:pt x="455" y="1028"/>
                  </a:lnTo>
                  <a:lnTo>
                    <a:pt x="445" y="1007"/>
                  </a:lnTo>
                  <a:lnTo>
                    <a:pt x="442" y="983"/>
                  </a:lnTo>
                  <a:lnTo>
                    <a:pt x="439" y="931"/>
                  </a:lnTo>
                  <a:lnTo>
                    <a:pt x="430" y="880"/>
                  </a:lnTo>
                  <a:lnTo>
                    <a:pt x="415" y="831"/>
                  </a:lnTo>
                  <a:lnTo>
                    <a:pt x="394" y="784"/>
                  </a:lnTo>
                  <a:lnTo>
                    <a:pt x="368" y="738"/>
                  </a:lnTo>
                  <a:lnTo>
                    <a:pt x="338" y="697"/>
                  </a:lnTo>
                  <a:lnTo>
                    <a:pt x="266" y="605"/>
                  </a:lnTo>
                  <a:lnTo>
                    <a:pt x="201" y="513"/>
                  </a:lnTo>
                  <a:lnTo>
                    <a:pt x="142" y="417"/>
                  </a:lnTo>
                  <a:lnTo>
                    <a:pt x="90" y="321"/>
                  </a:lnTo>
                  <a:lnTo>
                    <a:pt x="44" y="221"/>
                  </a:lnTo>
                  <a:lnTo>
                    <a:pt x="5" y="121"/>
                  </a:lnTo>
                  <a:lnTo>
                    <a:pt x="0" y="100"/>
                  </a:lnTo>
                  <a:lnTo>
                    <a:pt x="0" y="79"/>
                  </a:lnTo>
                  <a:lnTo>
                    <a:pt x="6" y="57"/>
                  </a:lnTo>
                  <a:lnTo>
                    <a:pt x="16" y="39"/>
                  </a:lnTo>
                  <a:lnTo>
                    <a:pt x="31" y="23"/>
                  </a:lnTo>
                  <a:lnTo>
                    <a:pt x="48" y="10"/>
                  </a:lnTo>
                  <a:lnTo>
                    <a:pt x="68" y="3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0FD784A1-DE07-2949-545B-8FA653726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8675" y="4276725"/>
              <a:ext cx="1555750" cy="1033463"/>
            </a:xfrm>
            <a:custGeom>
              <a:avLst/>
              <a:gdLst>
                <a:gd name="T0" fmla="*/ 980 w 1961"/>
                <a:gd name="T1" fmla="*/ 0 h 1301"/>
                <a:gd name="T2" fmla="*/ 1003 w 1961"/>
                <a:gd name="T3" fmla="*/ 2 h 1301"/>
                <a:gd name="T4" fmla="*/ 1026 w 1961"/>
                <a:gd name="T5" fmla="*/ 12 h 1301"/>
                <a:gd name="T6" fmla="*/ 1043 w 1961"/>
                <a:gd name="T7" fmla="*/ 26 h 1301"/>
                <a:gd name="T8" fmla="*/ 1058 w 1961"/>
                <a:gd name="T9" fmla="*/ 43 h 1301"/>
                <a:gd name="T10" fmla="*/ 1066 w 1961"/>
                <a:gd name="T11" fmla="*/ 66 h 1301"/>
                <a:gd name="T12" fmla="*/ 1070 w 1961"/>
                <a:gd name="T13" fmla="*/ 89 h 1301"/>
                <a:gd name="T14" fmla="*/ 1072 w 1961"/>
                <a:gd name="T15" fmla="*/ 138 h 1301"/>
                <a:gd name="T16" fmla="*/ 1084 w 1961"/>
                <a:gd name="T17" fmla="*/ 186 h 1301"/>
                <a:gd name="T18" fmla="*/ 1101 w 1961"/>
                <a:gd name="T19" fmla="*/ 233 h 1301"/>
                <a:gd name="T20" fmla="*/ 1125 w 1961"/>
                <a:gd name="T21" fmla="*/ 279 h 1301"/>
                <a:gd name="T22" fmla="*/ 1156 w 1961"/>
                <a:gd name="T23" fmla="*/ 325 h 1301"/>
                <a:gd name="T24" fmla="*/ 1193 w 1961"/>
                <a:gd name="T25" fmla="*/ 369 h 1301"/>
                <a:gd name="T26" fmla="*/ 1236 w 1961"/>
                <a:gd name="T27" fmla="*/ 411 h 1301"/>
                <a:gd name="T28" fmla="*/ 1286 w 1961"/>
                <a:gd name="T29" fmla="*/ 451 h 1301"/>
                <a:gd name="T30" fmla="*/ 1394 w 1961"/>
                <a:gd name="T31" fmla="*/ 535 h 1301"/>
                <a:gd name="T32" fmla="*/ 1495 w 1961"/>
                <a:gd name="T33" fmla="*/ 621 h 1301"/>
                <a:gd name="T34" fmla="*/ 1589 w 1961"/>
                <a:gd name="T35" fmla="*/ 707 h 1301"/>
                <a:gd name="T36" fmla="*/ 1676 w 1961"/>
                <a:gd name="T37" fmla="*/ 797 h 1301"/>
                <a:gd name="T38" fmla="*/ 1755 w 1961"/>
                <a:gd name="T39" fmla="*/ 887 h 1301"/>
                <a:gd name="T40" fmla="*/ 1828 w 1961"/>
                <a:gd name="T41" fmla="*/ 979 h 1301"/>
                <a:gd name="T42" fmla="*/ 1892 w 1961"/>
                <a:gd name="T43" fmla="*/ 1072 h 1301"/>
                <a:gd name="T44" fmla="*/ 1949 w 1961"/>
                <a:gd name="T45" fmla="*/ 1167 h 1301"/>
                <a:gd name="T46" fmla="*/ 1957 w 1961"/>
                <a:gd name="T47" fmla="*/ 1189 h 1301"/>
                <a:gd name="T48" fmla="*/ 1961 w 1961"/>
                <a:gd name="T49" fmla="*/ 1211 h 1301"/>
                <a:gd name="T50" fmla="*/ 1957 w 1961"/>
                <a:gd name="T51" fmla="*/ 1234 h 1301"/>
                <a:gd name="T52" fmla="*/ 1949 w 1961"/>
                <a:gd name="T53" fmla="*/ 1256 h 1301"/>
                <a:gd name="T54" fmla="*/ 1934 w 1961"/>
                <a:gd name="T55" fmla="*/ 1275 h 1301"/>
                <a:gd name="T56" fmla="*/ 1915 w 1961"/>
                <a:gd name="T57" fmla="*/ 1288 h 1301"/>
                <a:gd name="T58" fmla="*/ 1894 w 1961"/>
                <a:gd name="T59" fmla="*/ 1297 h 1301"/>
                <a:gd name="T60" fmla="*/ 1871 w 1961"/>
                <a:gd name="T61" fmla="*/ 1301 h 1301"/>
                <a:gd name="T62" fmla="*/ 89 w 1961"/>
                <a:gd name="T63" fmla="*/ 1301 h 1301"/>
                <a:gd name="T64" fmla="*/ 66 w 1961"/>
                <a:gd name="T65" fmla="*/ 1297 h 1301"/>
                <a:gd name="T66" fmla="*/ 45 w 1961"/>
                <a:gd name="T67" fmla="*/ 1288 h 1301"/>
                <a:gd name="T68" fmla="*/ 26 w 1961"/>
                <a:gd name="T69" fmla="*/ 1275 h 1301"/>
                <a:gd name="T70" fmla="*/ 13 w 1961"/>
                <a:gd name="T71" fmla="*/ 1256 h 1301"/>
                <a:gd name="T72" fmla="*/ 3 w 1961"/>
                <a:gd name="T73" fmla="*/ 1234 h 1301"/>
                <a:gd name="T74" fmla="*/ 0 w 1961"/>
                <a:gd name="T75" fmla="*/ 1211 h 1301"/>
                <a:gd name="T76" fmla="*/ 3 w 1961"/>
                <a:gd name="T77" fmla="*/ 1189 h 1301"/>
                <a:gd name="T78" fmla="*/ 11 w 1961"/>
                <a:gd name="T79" fmla="*/ 1167 h 1301"/>
                <a:gd name="T80" fmla="*/ 68 w 1961"/>
                <a:gd name="T81" fmla="*/ 1072 h 1301"/>
                <a:gd name="T82" fmla="*/ 133 w 1961"/>
                <a:gd name="T83" fmla="*/ 979 h 1301"/>
                <a:gd name="T84" fmla="*/ 205 w 1961"/>
                <a:gd name="T85" fmla="*/ 887 h 1301"/>
                <a:gd name="T86" fmla="*/ 285 w 1961"/>
                <a:gd name="T87" fmla="*/ 797 h 1301"/>
                <a:gd name="T88" fmla="*/ 371 w 1961"/>
                <a:gd name="T89" fmla="*/ 707 h 1301"/>
                <a:gd name="T90" fmla="*/ 465 w 1961"/>
                <a:gd name="T91" fmla="*/ 621 h 1301"/>
                <a:gd name="T92" fmla="*/ 566 w 1961"/>
                <a:gd name="T93" fmla="*/ 535 h 1301"/>
                <a:gd name="T94" fmla="*/ 674 w 1961"/>
                <a:gd name="T95" fmla="*/ 451 h 1301"/>
                <a:gd name="T96" fmla="*/ 724 w 1961"/>
                <a:gd name="T97" fmla="*/ 411 h 1301"/>
                <a:gd name="T98" fmla="*/ 767 w 1961"/>
                <a:gd name="T99" fmla="*/ 369 h 1301"/>
                <a:gd name="T100" fmla="*/ 804 w 1961"/>
                <a:gd name="T101" fmla="*/ 325 h 1301"/>
                <a:gd name="T102" fmla="*/ 835 w 1961"/>
                <a:gd name="T103" fmla="*/ 279 h 1301"/>
                <a:gd name="T104" fmla="*/ 859 w 1961"/>
                <a:gd name="T105" fmla="*/ 233 h 1301"/>
                <a:gd name="T106" fmla="*/ 877 w 1961"/>
                <a:gd name="T107" fmla="*/ 186 h 1301"/>
                <a:gd name="T108" fmla="*/ 888 w 1961"/>
                <a:gd name="T109" fmla="*/ 138 h 1301"/>
                <a:gd name="T110" fmla="*/ 891 w 1961"/>
                <a:gd name="T111" fmla="*/ 89 h 1301"/>
                <a:gd name="T112" fmla="*/ 894 w 1961"/>
                <a:gd name="T113" fmla="*/ 66 h 1301"/>
                <a:gd name="T114" fmla="*/ 904 w 1961"/>
                <a:gd name="T115" fmla="*/ 43 h 1301"/>
                <a:gd name="T116" fmla="*/ 917 w 1961"/>
                <a:gd name="T117" fmla="*/ 26 h 1301"/>
                <a:gd name="T118" fmla="*/ 936 w 1961"/>
                <a:gd name="T119" fmla="*/ 12 h 1301"/>
                <a:gd name="T120" fmla="*/ 957 w 1961"/>
                <a:gd name="T121" fmla="*/ 2 h 1301"/>
                <a:gd name="T122" fmla="*/ 980 w 1961"/>
                <a:gd name="T123" fmla="*/ 0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1" h="1301">
                  <a:moveTo>
                    <a:pt x="980" y="0"/>
                  </a:moveTo>
                  <a:lnTo>
                    <a:pt x="1003" y="2"/>
                  </a:lnTo>
                  <a:lnTo>
                    <a:pt x="1026" y="12"/>
                  </a:lnTo>
                  <a:lnTo>
                    <a:pt x="1043" y="26"/>
                  </a:lnTo>
                  <a:lnTo>
                    <a:pt x="1058" y="43"/>
                  </a:lnTo>
                  <a:lnTo>
                    <a:pt x="1066" y="66"/>
                  </a:lnTo>
                  <a:lnTo>
                    <a:pt x="1070" y="89"/>
                  </a:lnTo>
                  <a:lnTo>
                    <a:pt x="1072" y="138"/>
                  </a:lnTo>
                  <a:lnTo>
                    <a:pt x="1084" y="186"/>
                  </a:lnTo>
                  <a:lnTo>
                    <a:pt x="1101" y="233"/>
                  </a:lnTo>
                  <a:lnTo>
                    <a:pt x="1125" y="279"/>
                  </a:lnTo>
                  <a:lnTo>
                    <a:pt x="1156" y="325"/>
                  </a:lnTo>
                  <a:lnTo>
                    <a:pt x="1193" y="369"/>
                  </a:lnTo>
                  <a:lnTo>
                    <a:pt x="1236" y="411"/>
                  </a:lnTo>
                  <a:lnTo>
                    <a:pt x="1286" y="451"/>
                  </a:lnTo>
                  <a:lnTo>
                    <a:pt x="1394" y="535"/>
                  </a:lnTo>
                  <a:lnTo>
                    <a:pt x="1495" y="621"/>
                  </a:lnTo>
                  <a:lnTo>
                    <a:pt x="1589" y="707"/>
                  </a:lnTo>
                  <a:lnTo>
                    <a:pt x="1676" y="797"/>
                  </a:lnTo>
                  <a:lnTo>
                    <a:pt x="1755" y="887"/>
                  </a:lnTo>
                  <a:lnTo>
                    <a:pt x="1828" y="979"/>
                  </a:lnTo>
                  <a:lnTo>
                    <a:pt x="1892" y="1072"/>
                  </a:lnTo>
                  <a:lnTo>
                    <a:pt x="1949" y="1167"/>
                  </a:lnTo>
                  <a:lnTo>
                    <a:pt x="1957" y="1189"/>
                  </a:lnTo>
                  <a:lnTo>
                    <a:pt x="1961" y="1211"/>
                  </a:lnTo>
                  <a:lnTo>
                    <a:pt x="1957" y="1234"/>
                  </a:lnTo>
                  <a:lnTo>
                    <a:pt x="1949" y="1256"/>
                  </a:lnTo>
                  <a:lnTo>
                    <a:pt x="1934" y="1275"/>
                  </a:lnTo>
                  <a:lnTo>
                    <a:pt x="1915" y="1288"/>
                  </a:lnTo>
                  <a:lnTo>
                    <a:pt x="1894" y="1297"/>
                  </a:lnTo>
                  <a:lnTo>
                    <a:pt x="1871" y="1301"/>
                  </a:lnTo>
                  <a:lnTo>
                    <a:pt x="89" y="1301"/>
                  </a:lnTo>
                  <a:lnTo>
                    <a:pt x="66" y="1297"/>
                  </a:lnTo>
                  <a:lnTo>
                    <a:pt x="45" y="1288"/>
                  </a:lnTo>
                  <a:lnTo>
                    <a:pt x="26" y="1275"/>
                  </a:lnTo>
                  <a:lnTo>
                    <a:pt x="13" y="1256"/>
                  </a:lnTo>
                  <a:lnTo>
                    <a:pt x="3" y="1234"/>
                  </a:lnTo>
                  <a:lnTo>
                    <a:pt x="0" y="1211"/>
                  </a:lnTo>
                  <a:lnTo>
                    <a:pt x="3" y="1189"/>
                  </a:lnTo>
                  <a:lnTo>
                    <a:pt x="11" y="1167"/>
                  </a:lnTo>
                  <a:lnTo>
                    <a:pt x="68" y="1072"/>
                  </a:lnTo>
                  <a:lnTo>
                    <a:pt x="133" y="979"/>
                  </a:lnTo>
                  <a:lnTo>
                    <a:pt x="205" y="887"/>
                  </a:lnTo>
                  <a:lnTo>
                    <a:pt x="285" y="797"/>
                  </a:lnTo>
                  <a:lnTo>
                    <a:pt x="371" y="707"/>
                  </a:lnTo>
                  <a:lnTo>
                    <a:pt x="465" y="621"/>
                  </a:lnTo>
                  <a:lnTo>
                    <a:pt x="566" y="535"/>
                  </a:lnTo>
                  <a:lnTo>
                    <a:pt x="674" y="451"/>
                  </a:lnTo>
                  <a:lnTo>
                    <a:pt x="724" y="411"/>
                  </a:lnTo>
                  <a:lnTo>
                    <a:pt x="767" y="369"/>
                  </a:lnTo>
                  <a:lnTo>
                    <a:pt x="804" y="325"/>
                  </a:lnTo>
                  <a:lnTo>
                    <a:pt x="835" y="279"/>
                  </a:lnTo>
                  <a:lnTo>
                    <a:pt x="859" y="233"/>
                  </a:lnTo>
                  <a:lnTo>
                    <a:pt x="877" y="186"/>
                  </a:lnTo>
                  <a:lnTo>
                    <a:pt x="888" y="138"/>
                  </a:lnTo>
                  <a:lnTo>
                    <a:pt x="891" y="89"/>
                  </a:lnTo>
                  <a:lnTo>
                    <a:pt x="894" y="66"/>
                  </a:lnTo>
                  <a:lnTo>
                    <a:pt x="904" y="43"/>
                  </a:lnTo>
                  <a:lnTo>
                    <a:pt x="917" y="26"/>
                  </a:lnTo>
                  <a:lnTo>
                    <a:pt x="936" y="12"/>
                  </a:lnTo>
                  <a:lnTo>
                    <a:pt x="957" y="2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3E18B59A-F21C-84C0-A76B-972FC3115D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7013" y="2566988"/>
              <a:ext cx="2757488" cy="3133725"/>
            </a:xfrm>
            <a:custGeom>
              <a:avLst/>
              <a:gdLst>
                <a:gd name="T0" fmla="*/ 648 w 3475"/>
                <a:gd name="T1" fmla="*/ 663 h 3948"/>
                <a:gd name="T2" fmla="*/ 794 w 3475"/>
                <a:gd name="T3" fmla="*/ 1032 h 3948"/>
                <a:gd name="T4" fmla="*/ 992 w 3475"/>
                <a:gd name="T5" fmla="*/ 1359 h 3948"/>
                <a:gd name="T6" fmla="*/ 1208 w 3475"/>
                <a:gd name="T7" fmla="*/ 1647 h 3948"/>
                <a:gd name="T8" fmla="*/ 1383 w 3475"/>
                <a:gd name="T9" fmla="*/ 1858 h 3948"/>
                <a:gd name="T10" fmla="*/ 1425 w 3475"/>
                <a:gd name="T11" fmla="*/ 1975 h 3948"/>
                <a:gd name="T12" fmla="*/ 1383 w 3475"/>
                <a:gd name="T13" fmla="*/ 2090 h 3948"/>
                <a:gd name="T14" fmla="*/ 1208 w 3475"/>
                <a:gd name="T15" fmla="*/ 2301 h 3948"/>
                <a:gd name="T16" fmla="*/ 992 w 3475"/>
                <a:gd name="T17" fmla="*/ 2591 h 3948"/>
                <a:gd name="T18" fmla="*/ 794 w 3475"/>
                <a:gd name="T19" fmla="*/ 2918 h 3948"/>
                <a:gd name="T20" fmla="*/ 648 w 3475"/>
                <a:gd name="T21" fmla="*/ 3287 h 3948"/>
                <a:gd name="T22" fmla="*/ 2886 w 3475"/>
                <a:gd name="T23" fmla="*/ 3590 h 3948"/>
                <a:gd name="T24" fmla="*/ 2796 w 3475"/>
                <a:gd name="T25" fmla="*/ 3190 h 3948"/>
                <a:gd name="T26" fmla="*/ 2634 w 3475"/>
                <a:gd name="T27" fmla="*/ 2833 h 3948"/>
                <a:gd name="T28" fmla="*/ 2430 w 3475"/>
                <a:gd name="T29" fmla="*/ 2515 h 3948"/>
                <a:gd name="T30" fmla="*/ 2213 w 3475"/>
                <a:gd name="T31" fmla="*/ 2236 h 3948"/>
                <a:gd name="T32" fmla="*/ 2072 w 3475"/>
                <a:gd name="T33" fmla="*/ 2064 h 3948"/>
                <a:gd name="T34" fmla="*/ 2051 w 3475"/>
                <a:gd name="T35" fmla="*/ 1944 h 3948"/>
                <a:gd name="T36" fmla="*/ 2107 w 3475"/>
                <a:gd name="T37" fmla="*/ 1840 h 3948"/>
                <a:gd name="T38" fmla="*/ 2320 w 3475"/>
                <a:gd name="T39" fmla="*/ 1579 h 3948"/>
                <a:gd name="T40" fmla="*/ 2536 w 3475"/>
                <a:gd name="T41" fmla="*/ 1281 h 3948"/>
                <a:gd name="T42" fmla="*/ 2722 w 3475"/>
                <a:gd name="T43" fmla="*/ 942 h 3948"/>
                <a:gd name="T44" fmla="*/ 2851 w 3475"/>
                <a:gd name="T45" fmla="*/ 564 h 3948"/>
                <a:gd name="T46" fmla="*/ 178 w 3475"/>
                <a:gd name="T47" fmla="*/ 0 h 3948"/>
                <a:gd name="T48" fmla="*/ 3396 w 3475"/>
                <a:gd name="T49" fmla="*/ 30 h 3948"/>
                <a:gd name="T50" fmla="*/ 3471 w 3475"/>
                <a:gd name="T51" fmla="*/ 143 h 3948"/>
                <a:gd name="T52" fmla="*/ 3444 w 3475"/>
                <a:gd name="T53" fmla="*/ 279 h 3948"/>
                <a:gd name="T54" fmla="*/ 3333 w 3475"/>
                <a:gd name="T55" fmla="*/ 355 h 3948"/>
                <a:gd name="T56" fmla="*/ 3211 w 3475"/>
                <a:gd name="T57" fmla="*/ 586 h 3948"/>
                <a:gd name="T58" fmla="*/ 3083 w 3475"/>
                <a:gd name="T59" fmla="*/ 1003 h 3948"/>
                <a:gd name="T60" fmla="*/ 2897 w 3475"/>
                <a:gd name="T61" fmla="*/ 1374 h 3948"/>
                <a:gd name="T62" fmla="*/ 2680 w 3475"/>
                <a:gd name="T63" fmla="*/ 1698 h 3948"/>
                <a:gd name="T64" fmla="*/ 2460 w 3475"/>
                <a:gd name="T65" fmla="*/ 1975 h 3948"/>
                <a:gd name="T66" fmla="*/ 2680 w 3475"/>
                <a:gd name="T67" fmla="*/ 2252 h 3948"/>
                <a:gd name="T68" fmla="*/ 2897 w 3475"/>
                <a:gd name="T69" fmla="*/ 2574 h 3948"/>
                <a:gd name="T70" fmla="*/ 3083 w 3475"/>
                <a:gd name="T71" fmla="*/ 2946 h 3948"/>
                <a:gd name="T72" fmla="*/ 3211 w 3475"/>
                <a:gd name="T73" fmla="*/ 3363 h 3948"/>
                <a:gd name="T74" fmla="*/ 3333 w 3475"/>
                <a:gd name="T75" fmla="*/ 3594 h 3948"/>
                <a:gd name="T76" fmla="*/ 3444 w 3475"/>
                <a:gd name="T77" fmla="*/ 3669 h 3948"/>
                <a:gd name="T78" fmla="*/ 3471 w 3475"/>
                <a:gd name="T79" fmla="*/ 3806 h 3948"/>
                <a:gd name="T80" fmla="*/ 3396 w 3475"/>
                <a:gd name="T81" fmla="*/ 3919 h 3948"/>
                <a:gd name="T82" fmla="*/ 178 w 3475"/>
                <a:gd name="T83" fmla="*/ 3948 h 3948"/>
                <a:gd name="T84" fmla="*/ 51 w 3475"/>
                <a:gd name="T85" fmla="*/ 3896 h 3948"/>
                <a:gd name="T86" fmla="*/ 0 w 3475"/>
                <a:gd name="T87" fmla="*/ 3770 h 3948"/>
                <a:gd name="T88" fmla="*/ 51 w 3475"/>
                <a:gd name="T89" fmla="*/ 3642 h 3948"/>
                <a:gd name="T90" fmla="*/ 178 w 3475"/>
                <a:gd name="T91" fmla="*/ 3590 h 3948"/>
                <a:gd name="T92" fmla="*/ 288 w 3475"/>
                <a:gd name="T93" fmla="*/ 3255 h 3948"/>
                <a:gd name="T94" fmla="*/ 433 w 3475"/>
                <a:gd name="T95" fmla="*/ 2849 h 3948"/>
                <a:gd name="T96" fmla="*/ 630 w 3475"/>
                <a:gd name="T97" fmla="*/ 2490 h 3948"/>
                <a:gd name="T98" fmla="*/ 851 w 3475"/>
                <a:gd name="T99" fmla="*/ 2177 h 3948"/>
                <a:gd name="T100" fmla="*/ 961 w 3475"/>
                <a:gd name="T101" fmla="*/ 1909 h 3948"/>
                <a:gd name="T102" fmla="*/ 739 w 3475"/>
                <a:gd name="T103" fmla="*/ 1621 h 3948"/>
                <a:gd name="T104" fmla="*/ 527 w 3475"/>
                <a:gd name="T105" fmla="*/ 1286 h 3948"/>
                <a:gd name="T106" fmla="*/ 353 w 3475"/>
                <a:gd name="T107" fmla="*/ 904 h 3948"/>
                <a:gd name="T108" fmla="*/ 245 w 3475"/>
                <a:gd name="T109" fmla="*/ 474 h 3948"/>
                <a:gd name="T110" fmla="*/ 108 w 3475"/>
                <a:gd name="T111" fmla="*/ 345 h 3948"/>
                <a:gd name="T112" fmla="*/ 13 w 3475"/>
                <a:gd name="T113" fmla="*/ 250 h 3948"/>
                <a:gd name="T114" fmla="*/ 13 w 3475"/>
                <a:gd name="T115" fmla="*/ 109 h 3948"/>
                <a:gd name="T116" fmla="*/ 108 w 3475"/>
                <a:gd name="T117" fmla="*/ 14 h 3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75" h="3948">
                  <a:moveTo>
                    <a:pt x="589" y="359"/>
                  </a:moveTo>
                  <a:lnTo>
                    <a:pt x="602" y="463"/>
                  </a:lnTo>
                  <a:lnTo>
                    <a:pt x="623" y="564"/>
                  </a:lnTo>
                  <a:lnTo>
                    <a:pt x="648" y="663"/>
                  </a:lnTo>
                  <a:lnTo>
                    <a:pt x="679" y="759"/>
                  </a:lnTo>
                  <a:lnTo>
                    <a:pt x="713" y="852"/>
                  </a:lnTo>
                  <a:lnTo>
                    <a:pt x="752" y="942"/>
                  </a:lnTo>
                  <a:lnTo>
                    <a:pt x="794" y="1032"/>
                  </a:lnTo>
                  <a:lnTo>
                    <a:pt x="840" y="1117"/>
                  </a:lnTo>
                  <a:lnTo>
                    <a:pt x="889" y="1200"/>
                  </a:lnTo>
                  <a:lnTo>
                    <a:pt x="940" y="1281"/>
                  </a:lnTo>
                  <a:lnTo>
                    <a:pt x="992" y="1359"/>
                  </a:lnTo>
                  <a:lnTo>
                    <a:pt x="1045" y="1435"/>
                  </a:lnTo>
                  <a:lnTo>
                    <a:pt x="1099" y="1508"/>
                  </a:lnTo>
                  <a:lnTo>
                    <a:pt x="1154" y="1579"/>
                  </a:lnTo>
                  <a:lnTo>
                    <a:pt x="1208" y="1647"/>
                  </a:lnTo>
                  <a:lnTo>
                    <a:pt x="1263" y="1714"/>
                  </a:lnTo>
                  <a:lnTo>
                    <a:pt x="1316" y="1778"/>
                  </a:lnTo>
                  <a:lnTo>
                    <a:pt x="1367" y="1840"/>
                  </a:lnTo>
                  <a:lnTo>
                    <a:pt x="1383" y="1858"/>
                  </a:lnTo>
                  <a:lnTo>
                    <a:pt x="1402" y="1886"/>
                  </a:lnTo>
                  <a:lnTo>
                    <a:pt x="1415" y="1914"/>
                  </a:lnTo>
                  <a:lnTo>
                    <a:pt x="1423" y="1944"/>
                  </a:lnTo>
                  <a:lnTo>
                    <a:pt x="1425" y="1975"/>
                  </a:lnTo>
                  <a:lnTo>
                    <a:pt x="1423" y="2005"/>
                  </a:lnTo>
                  <a:lnTo>
                    <a:pt x="1415" y="2036"/>
                  </a:lnTo>
                  <a:lnTo>
                    <a:pt x="1402" y="2064"/>
                  </a:lnTo>
                  <a:lnTo>
                    <a:pt x="1383" y="2090"/>
                  </a:lnTo>
                  <a:lnTo>
                    <a:pt x="1367" y="2110"/>
                  </a:lnTo>
                  <a:lnTo>
                    <a:pt x="1316" y="2171"/>
                  </a:lnTo>
                  <a:lnTo>
                    <a:pt x="1263" y="2236"/>
                  </a:lnTo>
                  <a:lnTo>
                    <a:pt x="1208" y="2301"/>
                  </a:lnTo>
                  <a:lnTo>
                    <a:pt x="1154" y="2371"/>
                  </a:lnTo>
                  <a:lnTo>
                    <a:pt x="1099" y="2442"/>
                  </a:lnTo>
                  <a:lnTo>
                    <a:pt x="1045" y="2515"/>
                  </a:lnTo>
                  <a:lnTo>
                    <a:pt x="992" y="2591"/>
                  </a:lnTo>
                  <a:lnTo>
                    <a:pt x="940" y="2669"/>
                  </a:lnTo>
                  <a:lnTo>
                    <a:pt x="889" y="2749"/>
                  </a:lnTo>
                  <a:lnTo>
                    <a:pt x="840" y="2833"/>
                  </a:lnTo>
                  <a:lnTo>
                    <a:pt x="794" y="2918"/>
                  </a:lnTo>
                  <a:lnTo>
                    <a:pt x="752" y="3006"/>
                  </a:lnTo>
                  <a:lnTo>
                    <a:pt x="713" y="3097"/>
                  </a:lnTo>
                  <a:lnTo>
                    <a:pt x="679" y="3190"/>
                  </a:lnTo>
                  <a:lnTo>
                    <a:pt x="648" y="3287"/>
                  </a:lnTo>
                  <a:lnTo>
                    <a:pt x="623" y="3385"/>
                  </a:lnTo>
                  <a:lnTo>
                    <a:pt x="602" y="3487"/>
                  </a:lnTo>
                  <a:lnTo>
                    <a:pt x="589" y="3590"/>
                  </a:lnTo>
                  <a:lnTo>
                    <a:pt x="2886" y="3590"/>
                  </a:lnTo>
                  <a:lnTo>
                    <a:pt x="2872" y="3487"/>
                  </a:lnTo>
                  <a:lnTo>
                    <a:pt x="2851" y="3385"/>
                  </a:lnTo>
                  <a:lnTo>
                    <a:pt x="2826" y="3287"/>
                  </a:lnTo>
                  <a:lnTo>
                    <a:pt x="2796" y="3190"/>
                  </a:lnTo>
                  <a:lnTo>
                    <a:pt x="2761" y="3097"/>
                  </a:lnTo>
                  <a:lnTo>
                    <a:pt x="2722" y="3006"/>
                  </a:lnTo>
                  <a:lnTo>
                    <a:pt x="2680" y="2918"/>
                  </a:lnTo>
                  <a:lnTo>
                    <a:pt x="2634" y="2833"/>
                  </a:lnTo>
                  <a:lnTo>
                    <a:pt x="2586" y="2749"/>
                  </a:lnTo>
                  <a:lnTo>
                    <a:pt x="2536" y="2669"/>
                  </a:lnTo>
                  <a:lnTo>
                    <a:pt x="2483" y="2591"/>
                  </a:lnTo>
                  <a:lnTo>
                    <a:pt x="2430" y="2515"/>
                  </a:lnTo>
                  <a:lnTo>
                    <a:pt x="2375" y="2442"/>
                  </a:lnTo>
                  <a:lnTo>
                    <a:pt x="2321" y="2371"/>
                  </a:lnTo>
                  <a:lnTo>
                    <a:pt x="2266" y="2301"/>
                  </a:lnTo>
                  <a:lnTo>
                    <a:pt x="2213" y="2236"/>
                  </a:lnTo>
                  <a:lnTo>
                    <a:pt x="2158" y="2171"/>
                  </a:lnTo>
                  <a:lnTo>
                    <a:pt x="2108" y="2110"/>
                  </a:lnTo>
                  <a:lnTo>
                    <a:pt x="2091" y="2090"/>
                  </a:lnTo>
                  <a:lnTo>
                    <a:pt x="2072" y="2064"/>
                  </a:lnTo>
                  <a:lnTo>
                    <a:pt x="2060" y="2036"/>
                  </a:lnTo>
                  <a:lnTo>
                    <a:pt x="2051" y="2005"/>
                  </a:lnTo>
                  <a:lnTo>
                    <a:pt x="2049" y="1975"/>
                  </a:lnTo>
                  <a:lnTo>
                    <a:pt x="2051" y="1944"/>
                  </a:lnTo>
                  <a:lnTo>
                    <a:pt x="2060" y="1914"/>
                  </a:lnTo>
                  <a:lnTo>
                    <a:pt x="2072" y="1886"/>
                  </a:lnTo>
                  <a:lnTo>
                    <a:pt x="2091" y="1858"/>
                  </a:lnTo>
                  <a:lnTo>
                    <a:pt x="2107" y="1840"/>
                  </a:lnTo>
                  <a:lnTo>
                    <a:pt x="2158" y="1778"/>
                  </a:lnTo>
                  <a:lnTo>
                    <a:pt x="2211" y="1714"/>
                  </a:lnTo>
                  <a:lnTo>
                    <a:pt x="2266" y="1647"/>
                  </a:lnTo>
                  <a:lnTo>
                    <a:pt x="2320" y="1579"/>
                  </a:lnTo>
                  <a:lnTo>
                    <a:pt x="2375" y="1508"/>
                  </a:lnTo>
                  <a:lnTo>
                    <a:pt x="2430" y="1435"/>
                  </a:lnTo>
                  <a:lnTo>
                    <a:pt x="2483" y="1359"/>
                  </a:lnTo>
                  <a:lnTo>
                    <a:pt x="2536" y="1281"/>
                  </a:lnTo>
                  <a:lnTo>
                    <a:pt x="2586" y="1200"/>
                  </a:lnTo>
                  <a:lnTo>
                    <a:pt x="2634" y="1117"/>
                  </a:lnTo>
                  <a:lnTo>
                    <a:pt x="2680" y="1032"/>
                  </a:lnTo>
                  <a:lnTo>
                    <a:pt x="2722" y="942"/>
                  </a:lnTo>
                  <a:lnTo>
                    <a:pt x="2761" y="852"/>
                  </a:lnTo>
                  <a:lnTo>
                    <a:pt x="2796" y="759"/>
                  </a:lnTo>
                  <a:lnTo>
                    <a:pt x="2826" y="663"/>
                  </a:lnTo>
                  <a:lnTo>
                    <a:pt x="2851" y="564"/>
                  </a:lnTo>
                  <a:lnTo>
                    <a:pt x="2872" y="463"/>
                  </a:lnTo>
                  <a:lnTo>
                    <a:pt x="2886" y="359"/>
                  </a:lnTo>
                  <a:lnTo>
                    <a:pt x="589" y="359"/>
                  </a:lnTo>
                  <a:close/>
                  <a:moveTo>
                    <a:pt x="178" y="0"/>
                  </a:moveTo>
                  <a:lnTo>
                    <a:pt x="3296" y="0"/>
                  </a:lnTo>
                  <a:lnTo>
                    <a:pt x="3333" y="4"/>
                  </a:lnTo>
                  <a:lnTo>
                    <a:pt x="3366" y="14"/>
                  </a:lnTo>
                  <a:lnTo>
                    <a:pt x="3396" y="30"/>
                  </a:lnTo>
                  <a:lnTo>
                    <a:pt x="3423" y="52"/>
                  </a:lnTo>
                  <a:lnTo>
                    <a:pt x="3444" y="80"/>
                  </a:lnTo>
                  <a:lnTo>
                    <a:pt x="3461" y="109"/>
                  </a:lnTo>
                  <a:lnTo>
                    <a:pt x="3471" y="143"/>
                  </a:lnTo>
                  <a:lnTo>
                    <a:pt x="3475" y="179"/>
                  </a:lnTo>
                  <a:lnTo>
                    <a:pt x="3471" y="215"/>
                  </a:lnTo>
                  <a:lnTo>
                    <a:pt x="3461" y="250"/>
                  </a:lnTo>
                  <a:lnTo>
                    <a:pt x="3444" y="279"/>
                  </a:lnTo>
                  <a:lnTo>
                    <a:pt x="3423" y="307"/>
                  </a:lnTo>
                  <a:lnTo>
                    <a:pt x="3396" y="328"/>
                  </a:lnTo>
                  <a:lnTo>
                    <a:pt x="3366" y="345"/>
                  </a:lnTo>
                  <a:lnTo>
                    <a:pt x="3333" y="355"/>
                  </a:lnTo>
                  <a:lnTo>
                    <a:pt x="3296" y="359"/>
                  </a:lnTo>
                  <a:lnTo>
                    <a:pt x="3243" y="359"/>
                  </a:lnTo>
                  <a:lnTo>
                    <a:pt x="3229" y="474"/>
                  </a:lnTo>
                  <a:lnTo>
                    <a:pt x="3211" y="586"/>
                  </a:lnTo>
                  <a:lnTo>
                    <a:pt x="3186" y="695"/>
                  </a:lnTo>
                  <a:lnTo>
                    <a:pt x="3155" y="801"/>
                  </a:lnTo>
                  <a:lnTo>
                    <a:pt x="3122" y="904"/>
                  </a:lnTo>
                  <a:lnTo>
                    <a:pt x="3083" y="1003"/>
                  </a:lnTo>
                  <a:lnTo>
                    <a:pt x="3041" y="1101"/>
                  </a:lnTo>
                  <a:lnTo>
                    <a:pt x="2995" y="1194"/>
                  </a:lnTo>
                  <a:lnTo>
                    <a:pt x="2947" y="1286"/>
                  </a:lnTo>
                  <a:lnTo>
                    <a:pt x="2897" y="1374"/>
                  </a:lnTo>
                  <a:lnTo>
                    <a:pt x="2844" y="1460"/>
                  </a:lnTo>
                  <a:lnTo>
                    <a:pt x="2789" y="1542"/>
                  </a:lnTo>
                  <a:lnTo>
                    <a:pt x="2735" y="1621"/>
                  </a:lnTo>
                  <a:lnTo>
                    <a:pt x="2680" y="1698"/>
                  </a:lnTo>
                  <a:lnTo>
                    <a:pt x="2623" y="1771"/>
                  </a:lnTo>
                  <a:lnTo>
                    <a:pt x="2568" y="1842"/>
                  </a:lnTo>
                  <a:lnTo>
                    <a:pt x="2513" y="1909"/>
                  </a:lnTo>
                  <a:lnTo>
                    <a:pt x="2460" y="1975"/>
                  </a:lnTo>
                  <a:lnTo>
                    <a:pt x="2513" y="2040"/>
                  </a:lnTo>
                  <a:lnTo>
                    <a:pt x="2568" y="2108"/>
                  </a:lnTo>
                  <a:lnTo>
                    <a:pt x="2623" y="2177"/>
                  </a:lnTo>
                  <a:lnTo>
                    <a:pt x="2680" y="2252"/>
                  </a:lnTo>
                  <a:lnTo>
                    <a:pt x="2735" y="2327"/>
                  </a:lnTo>
                  <a:lnTo>
                    <a:pt x="2789" y="2407"/>
                  </a:lnTo>
                  <a:lnTo>
                    <a:pt x="2844" y="2490"/>
                  </a:lnTo>
                  <a:lnTo>
                    <a:pt x="2897" y="2574"/>
                  </a:lnTo>
                  <a:lnTo>
                    <a:pt x="2947" y="2663"/>
                  </a:lnTo>
                  <a:lnTo>
                    <a:pt x="2995" y="2754"/>
                  </a:lnTo>
                  <a:lnTo>
                    <a:pt x="3041" y="2849"/>
                  </a:lnTo>
                  <a:lnTo>
                    <a:pt x="3083" y="2946"/>
                  </a:lnTo>
                  <a:lnTo>
                    <a:pt x="3122" y="3045"/>
                  </a:lnTo>
                  <a:lnTo>
                    <a:pt x="3155" y="3148"/>
                  </a:lnTo>
                  <a:lnTo>
                    <a:pt x="3186" y="3255"/>
                  </a:lnTo>
                  <a:lnTo>
                    <a:pt x="3211" y="3363"/>
                  </a:lnTo>
                  <a:lnTo>
                    <a:pt x="3229" y="3476"/>
                  </a:lnTo>
                  <a:lnTo>
                    <a:pt x="3243" y="3590"/>
                  </a:lnTo>
                  <a:lnTo>
                    <a:pt x="3296" y="3590"/>
                  </a:lnTo>
                  <a:lnTo>
                    <a:pt x="3333" y="3594"/>
                  </a:lnTo>
                  <a:lnTo>
                    <a:pt x="3366" y="3605"/>
                  </a:lnTo>
                  <a:lnTo>
                    <a:pt x="3396" y="3621"/>
                  </a:lnTo>
                  <a:lnTo>
                    <a:pt x="3423" y="3642"/>
                  </a:lnTo>
                  <a:lnTo>
                    <a:pt x="3444" y="3669"/>
                  </a:lnTo>
                  <a:lnTo>
                    <a:pt x="3461" y="3699"/>
                  </a:lnTo>
                  <a:lnTo>
                    <a:pt x="3471" y="3734"/>
                  </a:lnTo>
                  <a:lnTo>
                    <a:pt x="3475" y="3770"/>
                  </a:lnTo>
                  <a:lnTo>
                    <a:pt x="3471" y="3806"/>
                  </a:lnTo>
                  <a:lnTo>
                    <a:pt x="3461" y="3839"/>
                  </a:lnTo>
                  <a:lnTo>
                    <a:pt x="3444" y="3870"/>
                  </a:lnTo>
                  <a:lnTo>
                    <a:pt x="3423" y="3896"/>
                  </a:lnTo>
                  <a:lnTo>
                    <a:pt x="3396" y="3919"/>
                  </a:lnTo>
                  <a:lnTo>
                    <a:pt x="3366" y="3935"/>
                  </a:lnTo>
                  <a:lnTo>
                    <a:pt x="3333" y="3946"/>
                  </a:lnTo>
                  <a:lnTo>
                    <a:pt x="3296" y="3948"/>
                  </a:lnTo>
                  <a:lnTo>
                    <a:pt x="178" y="3948"/>
                  </a:lnTo>
                  <a:lnTo>
                    <a:pt x="141" y="3946"/>
                  </a:lnTo>
                  <a:lnTo>
                    <a:pt x="108" y="3935"/>
                  </a:lnTo>
                  <a:lnTo>
                    <a:pt x="78" y="3919"/>
                  </a:lnTo>
                  <a:lnTo>
                    <a:pt x="51" y="3896"/>
                  </a:lnTo>
                  <a:lnTo>
                    <a:pt x="30" y="3870"/>
                  </a:lnTo>
                  <a:lnTo>
                    <a:pt x="13" y="3839"/>
                  </a:lnTo>
                  <a:lnTo>
                    <a:pt x="3" y="3806"/>
                  </a:lnTo>
                  <a:lnTo>
                    <a:pt x="0" y="3770"/>
                  </a:lnTo>
                  <a:lnTo>
                    <a:pt x="3" y="3734"/>
                  </a:lnTo>
                  <a:lnTo>
                    <a:pt x="13" y="3699"/>
                  </a:lnTo>
                  <a:lnTo>
                    <a:pt x="30" y="3669"/>
                  </a:lnTo>
                  <a:lnTo>
                    <a:pt x="51" y="3642"/>
                  </a:lnTo>
                  <a:lnTo>
                    <a:pt x="78" y="3621"/>
                  </a:lnTo>
                  <a:lnTo>
                    <a:pt x="108" y="3605"/>
                  </a:lnTo>
                  <a:lnTo>
                    <a:pt x="141" y="3594"/>
                  </a:lnTo>
                  <a:lnTo>
                    <a:pt x="178" y="3590"/>
                  </a:lnTo>
                  <a:lnTo>
                    <a:pt x="231" y="3590"/>
                  </a:lnTo>
                  <a:lnTo>
                    <a:pt x="245" y="3476"/>
                  </a:lnTo>
                  <a:lnTo>
                    <a:pt x="263" y="3363"/>
                  </a:lnTo>
                  <a:lnTo>
                    <a:pt x="288" y="3255"/>
                  </a:lnTo>
                  <a:lnTo>
                    <a:pt x="319" y="3148"/>
                  </a:lnTo>
                  <a:lnTo>
                    <a:pt x="353" y="3045"/>
                  </a:lnTo>
                  <a:lnTo>
                    <a:pt x="391" y="2946"/>
                  </a:lnTo>
                  <a:lnTo>
                    <a:pt x="433" y="2849"/>
                  </a:lnTo>
                  <a:lnTo>
                    <a:pt x="479" y="2754"/>
                  </a:lnTo>
                  <a:lnTo>
                    <a:pt x="527" y="2663"/>
                  </a:lnTo>
                  <a:lnTo>
                    <a:pt x="577" y="2574"/>
                  </a:lnTo>
                  <a:lnTo>
                    <a:pt x="630" y="2490"/>
                  </a:lnTo>
                  <a:lnTo>
                    <a:pt x="685" y="2407"/>
                  </a:lnTo>
                  <a:lnTo>
                    <a:pt x="740" y="2327"/>
                  </a:lnTo>
                  <a:lnTo>
                    <a:pt x="796" y="2252"/>
                  </a:lnTo>
                  <a:lnTo>
                    <a:pt x="851" y="2177"/>
                  </a:lnTo>
                  <a:lnTo>
                    <a:pt x="907" y="2108"/>
                  </a:lnTo>
                  <a:lnTo>
                    <a:pt x="961" y="2040"/>
                  </a:lnTo>
                  <a:lnTo>
                    <a:pt x="1014" y="1975"/>
                  </a:lnTo>
                  <a:lnTo>
                    <a:pt x="961" y="1909"/>
                  </a:lnTo>
                  <a:lnTo>
                    <a:pt x="907" y="1842"/>
                  </a:lnTo>
                  <a:lnTo>
                    <a:pt x="851" y="1771"/>
                  </a:lnTo>
                  <a:lnTo>
                    <a:pt x="796" y="1698"/>
                  </a:lnTo>
                  <a:lnTo>
                    <a:pt x="739" y="1621"/>
                  </a:lnTo>
                  <a:lnTo>
                    <a:pt x="685" y="1542"/>
                  </a:lnTo>
                  <a:lnTo>
                    <a:pt x="630" y="1460"/>
                  </a:lnTo>
                  <a:lnTo>
                    <a:pt x="577" y="1374"/>
                  </a:lnTo>
                  <a:lnTo>
                    <a:pt x="527" y="1286"/>
                  </a:lnTo>
                  <a:lnTo>
                    <a:pt x="479" y="1194"/>
                  </a:lnTo>
                  <a:lnTo>
                    <a:pt x="433" y="1101"/>
                  </a:lnTo>
                  <a:lnTo>
                    <a:pt x="391" y="1003"/>
                  </a:lnTo>
                  <a:lnTo>
                    <a:pt x="353" y="904"/>
                  </a:lnTo>
                  <a:lnTo>
                    <a:pt x="319" y="801"/>
                  </a:lnTo>
                  <a:lnTo>
                    <a:pt x="288" y="695"/>
                  </a:lnTo>
                  <a:lnTo>
                    <a:pt x="263" y="586"/>
                  </a:lnTo>
                  <a:lnTo>
                    <a:pt x="245" y="474"/>
                  </a:lnTo>
                  <a:lnTo>
                    <a:pt x="231" y="359"/>
                  </a:lnTo>
                  <a:lnTo>
                    <a:pt x="178" y="359"/>
                  </a:lnTo>
                  <a:lnTo>
                    <a:pt x="141" y="355"/>
                  </a:lnTo>
                  <a:lnTo>
                    <a:pt x="108" y="345"/>
                  </a:lnTo>
                  <a:lnTo>
                    <a:pt x="78" y="328"/>
                  </a:lnTo>
                  <a:lnTo>
                    <a:pt x="51" y="307"/>
                  </a:lnTo>
                  <a:lnTo>
                    <a:pt x="30" y="279"/>
                  </a:lnTo>
                  <a:lnTo>
                    <a:pt x="13" y="250"/>
                  </a:lnTo>
                  <a:lnTo>
                    <a:pt x="3" y="215"/>
                  </a:lnTo>
                  <a:lnTo>
                    <a:pt x="0" y="179"/>
                  </a:lnTo>
                  <a:lnTo>
                    <a:pt x="3" y="143"/>
                  </a:lnTo>
                  <a:lnTo>
                    <a:pt x="13" y="109"/>
                  </a:lnTo>
                  <a:lnTo>
                    <a:pt x="30" y="80"/>
                  </a:lnTo>
                  <a:lnTo>
                    <a:pt x="51" y="52"/>
                  </a:lnTo>
                  <a:lnTo>
                    <a:pt x="78" y="30"/>
                  </a:lnTo>
                  <a:lnTo>
                    <a:pt x="108" y="14"/>
                  </a:lnTo>
                  <a:lnTo>
                    <a:pt x="141" y="4"/>
                  </a:lnTo>
                  <a:lnTo>
                    <a:pt x="17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4579D3-8A54-1335-9873-2632DE3841F8}"/>
              </a:ext>
            </a:extLst>
          </p:cNvPr>
          <p:cNvGrpSpPr/>
          <p:nvPr/>
        </p:nvGrpSpPr>
        <p:grpSpPr>
          <a:xfrm>
            <a:off x="3806928" y="2500045"/>
            <a:ext cx="269750" cy="267210"/>
            <a:chOff x="-1214438" y="931824"/>
            <a:chExt cx="2867026" cy="2840037"/>
          </a:xfrm>
          <a:solidFill>
            <a:schemeClr val="bg1"/>
          </a:solidFill>
        </p:grpSpPr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8A5521DD-E32F-771C-6E3B-D8CB1749C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" y="1217574"/>
              <a:ext cx="1579563" cy="2511425"/>
            </a:xfrm>
            <a:custGeom>
              <a:avLst/>
              <a:gdLst>
                <a:gd name="T0" fmla="*/ 749 w 1988"/>
                <a:gd name="T1" fmla="*/ 33 h 3165"/>
                <a:gd name="T2" fmla="*/ 938 w 1988"/>
                <a:gd name="T3" fmla="*/ 274 h 3165"/>
                <a:gd name="T4" fmla="*/ 1200 w 1988"/>
                <a:gd name="T5" fmla="*/ 585 h 3165"/>
                <a:gd name="T6" fmla="*/ 1340 w 1988"/>
                <a:gd name="T7" fmla="*/ 476 h 3165"/>
                <a:gd name="T8" fmla="*/ 1683 w 1988"/>
                <a:gd name="T9" fmla="*/ 433 h 3165"/>
                <a:gd name="T10" fmla="*/ 1788 w 1988"/>
                <a:gd name="T11" fmla="*/ 611 h 3165"/>
                <a:gd name="T12" fmla="*/ 1873 w 1988"/>
                <a:gd name="T13" fmla="*/ 801 h 3165"/>
                <a:gd name="T14" fmla="*/ 1935 w 1988"/>
                <a:gd name="T15" fmla="*/ 1001 h 3165"/>
                <a:gd name="T16" fmla="*/ 1974 w 1988"/>
                <a:gd name="T17" fmla="*/ 1210 h 3165"/>
                <a:gd name="T18" fmla="*/ 1988 w 1988"/>
                <a:gd name="T19" fmla="*/ 1428 h 3165"/>
                <a:gd name="T20" fmla="*/ 1974 w 1988"/>
                <a:gd name="T21" fmla="*/ 1654 h 3165"/>
                <a:gd name="T22" fmla="*/ 1932 w 1988"/>
                <a:gd name="T23" fmla="*/ 1872 h 3165"/>
                <a:gd name="T24" fmla="*/ 1865 w 1988"/>
                <a:gd name="T25" fmla="*/ 2079 h 3165"/>
                <a:gd name="T26" fmla="*/ 1773 w 1988"/>
                <a:gd name="T27" fmla="*/ 2275 h 3165"/>
                <a:gd name="T28" fmla="*/ 1659 w 1988"/>
                <a:gd name="T29" fmla="*/ 2457 h 3165"/>
                <a:gd name="T30" fmla="*/ 1525 w 1988"/>
                <a:gd name="T31" fmla="*/ 2623 h 3165"/>
                <a:gd name="T32" fmla="*/ 1372 w 1988"/>
                <a:gd name="T33" fmla="*/ 2772 h 3165"/>
                <a:gd name="T34" fmla="*/ 1202 w 1988"/>
                <a:gd name="T35" fmla="*/ 2903 h 3165"/>
                <a:gd name="T36" fmla="*/ 1016 w 1988"/>
                <a:gd name="T37" fmla="*/ 3013 h 3165"/>
                <a:gd name="T38" fmla="*/ 817 w 1988"/>
                <a:gd name="T39" fmla="*/ 3101 h 3165"/>
                <a:gd name="T40" fmla="*/ 607 w 1988"/>
                <a:gd name="T41" fmla="*/ 3165 h 3165"/>
                <a:gd name="T42" fmla="*/ 949 w 1988"/>
                <a:gd name="T43" fmla="*/ 2841 h 3165"/>
                <a:gd name="T44" fmla="*/ 1245 w 1988"/>
                <a:gd name="T45" fmla="*/ 2523 h 3165"/>
                <a:gd name="T46" fmla="*/ 1133 w 1988"/>
                <a:gd name="T47" fmla="*/ 1957 h 3165"/>
                <a:gd name="T48" fmla="*/ 876 w 1988"/>
                <a:gd name="T49" fmla="*/ 1763 h 3165"/>
                <a:gd name="T50" fmla="*/ 517 w 1988"/>
                <a:gd name="T51" fmla="*/ 1686 h 3165"/>
                <a:gd name="T52" fmla="*/ 284 w 1988"/>
                <a:gd name="T53" fmla="*/ 1627 h 3165"/>
                <a:gd name="T54" fmla="*/ 203 w 1988"/>
                <a:gd name="T55" fmla="*/ 1470 h 3165"/>
                <a:gd name="T56" fmla="*/ 35 w 1988"/>
                <a:gd name="T57" fmla="*/ 1544 h 3165"/>
                <a:gd name="T58" fmla="*/ 141 w 1988"/>
                <a:gd name="T59" fmla="*/ 1332 h 3165"/>
                <a:gd name="T60" fmla="*/ 362 w 1988"/>
                <a:gd name="T61" fmla="*/ 1397 h 3165"/>
                <a:gd name="T62" fmla="*/ 605 w 1988"/>
                <a:gd name="T63" fmla="*/ 1028 h 3165"/>
                <a:gd name="T64" fmla="*/ 1078 w 1988"/>
                <a:gd name="T65" fmla="*/ 900 h 3165"/>
                <a:gd name="T66" fmla="*/ 878 w 1988"/>
                <a:gd name="T67" fmla="*/ 599 h 3165"/>
                <a:gd name="T68" fmla="*/ 680 w 1988"/>
                <a:gd name="T69" fmla="*/ 438 h 3165"/>
                <a:gd name="T70" fmla="*/ 447 w 1988"/>
                <a:gd name="T71" fmla="*/ 373 h 3165"/>
                <a:gd name="T72" fmla="*/ 221 w 1988"/>
                <a:gd name="T73" fmla="*/ 523 h 3165"/>
                <a:gd name="T74" fmla="*/ 355 w 1988"/>
                <a:gd name="T75" fmla="*/ 373 h 3165"/>
                <a:gd name="T76" fmla="*/ 550 w 1988"/>
                <a:gd name="T77" fmla="*/ 223 h 3165"/>
                <a:gd name="T78" fmla="*/ 657 w 1988"/>
                <a:gd name="T79" fmla="*/ 358 h 3165"/>
                <a:gd name="T80" fmla="*/ 823 w 1988"/>
                <a:gd name="T81" fmla="*/ 332 h 3165"/>
                <a:gd name="T82" fmla="*/ 576 w 1988"/>
                <a:gd name="T83" fmla="*/ 77 h 3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8" h="3165">
                  <a:moveTo>
                    <a:pt x="580" y="0"/>
                  </a:moveTo>
                  <a:lnTo>
                    <a:pt x="749" y="33"/>
                  </a:lnTo>
                  <a:lnTo>
                    <a:pt x="894" y="161"/>
                  </a:lnTo>
                  <a:lnTo>
                    <a:pt x="938" y="274"/>
                  </a:lnTo>
                  <a:lnTo>
                    <a:pt x="971" y="380"/>
                  </a:lnTo>
                  <a:lnTo>
                    <a:pt x="1200" y="585"/>
                  </a:lnTo>
                  <a:lnTo>
                    <a:pt x="1259" y="604"/>
                  </a:lnTo>
                  <a:lnTo>
                    <a:pt x="1340" y="476"/>
                  </a:lnTo>
                  <a:lnTo>
                    <a:pt x="1629" y="450"/>
                  </a:lnTo>
                  <a:lnTo>
                    <a:pt x="1683" y="433"/>
                  </a:lnTo>
                  <a:lnTo>
                    <a:pt x="1738" y="520"/>
                  </a:lnTo>
                  <a:lnTo>
                    <a:pt x="1788" y="611"/>
                  </a:lnTo>
                  <a:lnTo>
                    <a:pt x="1833" y="704"/>
                  </a:lnTo>
                  <a:lnTo>
                    <a:pt x="1873" y="801"/>
                  </a:lnTo>
                  <a:lnTo>
                    <a:pt x="1907" y="900"/>
                  </a:lnTo>
                  <a:lnTo>
                    <a:pt x="1935" y="1001"/>
                  </a:lnTo>
                  <a:lnTo>
                    <a:pt x="1959" y="1105"/>
                  </a:lnTo>
                  <a:lnTo>
                    <a:pt x="1974" y="1210"/>
                  </a:lnTo>
                  <a:lnTo>
                    <a:pt x="1985" y="1319"/>
                  </a:lnTo>
                  <a:lnTo>
                    <a:pt x="1988" y="1428"/>
                  </a:lnTo>
                  <a:lnTo>
                    <a:pt x="1985" y="1542"/>
                  </a:lnTo>
                  <a:lnTo>
                    <a:pt x="1974" y="1654"/>
                  </a:lnTo>
                  <a:lnTo>
                    <a:pt x="1957" y="1765"/>
                  </a:lnTo>
                  <a:lnTo>
                    <a:pt x="1932" y="1872"/>
                  </a:lnTo>
                  <a:lnTo>
                    <a:pt x="1901" y="1977"/>
                  </a:lnTo>
                  <a:lnTo>
                    <a:pt x="1865" y="2079"/>
                  </a:lnTo>
                  <a:lnTo>
                    <a:pt x="1821" y="2178"/>
                  </a:lnTo>
                  <a:lnTo>
                    <a:pt x="1773" y="2275"/>
                  </a:lnTo>
                  <a:lnTo>
                    <a:pt x="1719" y="2367"/>
                  </a:lnTo>
                  <a:lnTo>
                    <a:pt x="1659" y="2457"/>
                  </a:lnTo>
                  <a:lnTo>
                    <a:pt x="1594" y="2542"/>
                  </a:lnTo>
                  <a:lnTo>
                    <a:pt x="1525" y="2623"/>
                  </a:lnTo>
                  <a:lnTo>
                    <a:pt x="1451" y="2700"/>
                  </a:lnTo>
                  <a:lnTo>
                    <a:pt x="1372" y="2772"/>
                  </a:lnTo>
                  <a:lnTo>
                    <a:pt x="1289" y="2840"/>
                  </a:lnTo>
                  <a:lnTo>
                    <a:pt x="1202" y="2903"/>
                  </a:lnTo>
                  <a:lnTo>
                    <a:pt x="1110" y="2961"/>
                  </a:lnTo>
                  <a:lnTo>
                    <a:pt x="1016" y="3013"/>
                  </a:lnTo>
                  <a:lnTo>
                    <a:pt x="918" y="3060"/>
                  </a:lnTo>
                  <a:lnTo>
                    <a:pt x="817" y="3101"/>
                  </a:lnTo>
                  <a:lnTo>
                    <a:pt x="712" y="3137"/>
                  </a:lnTo>
                  <a:lnTo>
                    <a:pt x="607" y="3165"/>
                  </a:lnTo>
                  <a:lnTo>
                    <a:pt x="640" y="3047"/>
                  </a:lnTo>
                  <a:lnTo>
                    <a:pt x="949" y="2841"/>
                  </a:lnTo>
                  <a:lnTo>
                    <a:pt x="1030" y="2622"/>
                  </a:lnTo>
                  <a:lnTo>
                    <a:pt x="1245" y="2523"/>
                  </a:lnTo>
                  <a:lnTo>
                    <a:pt x="1447" y="2140"/>
                  </a:lnTo>
                  <a:lnTo>
                    <a:pt x="1133" y="1957"/>
                  </a:lnTo>
                  <a:lnTo>
                    <a:pt x="971" y="1774"/>
                  </a:lnTo>
                  <a:lnTo>
                    <a:pt x="876" y="1763"/>
                  </a:lnTo>
                  <a:lnTo>
                    <a:pt x="683" y="1711"/>
                  </a:lnTo>
                  <a:lnTo>
                    <a:pt x="517" y="1686"/>
                  </a:lnTo>
                  <a:lnTo>
                    <a:pt x="373" y="1726"/>
                  </a:lnTo>
                  <a:lnTo>
                    <a:pt x="284" y="1627"/>
                  </a:lnTo>
                  <a:lnTo>
                    <a:pt x="195" y="1602"/>
                  </a:lnTo>
                  <a:lnTo>
                    <a:pt x="203" y="1470"/>
                  </a:lnTo>
                  <a:lnTo>
                    <a:pt x="96" y="1474"/>
                  </a:lnTo>
                  <a:lnTo>
                    <a:pt x="35" y="1544"/>
                  </a:lnTo>
                  <a:lnTo>
                    <a:pt x="0" y="1397"/>
                  </a:lnTo>
                  <a:lnTo>
                    <a:pt x="141" y="1332"/>
                  </a:lnTo>
                  <a:lnTo>
                    <a:pt x="284" y="1397"/>
                  </a:lnTo>
                  <a:lnTo>
                    <a:pt x="362" y="1397"/>
                  </a:lnTo>
                  <a:lnTo>
                    <a:pt x="390" y="1284"/>
                  </a:lnTo>
                  <a:lnTo>
                    <a:pt x="605" y="1028"/>
                  </a:lnTo>
                  <a:lnTo>
                    <a:pt x="905" y="877"/>
                  </a:lnTo>
                  <a:lnTo>
                    <a:pt x="1078" y="900"/>
                  </a:lnTo>
                  <a:lnTo>
                    <a:pt x="1093" y="816"/>
                  </a:lnTo>
                  <a:lnTo>
                    <a:pt x="878" y="599"/>
                  </a:lnTo>
                  <a:lnTo>
                    <a:pt x="798" y="438"/>
                  </a:lnTo>
                  <a:lnTo>
                    <a:pt x="680" y="438"/>
                  </a:lnTo>
                  <a:lnTo>
                    <a:pt x="607" y="396"/>
                  </a:lnTo>
                  <a:lnTo>
                    <a:pt x="447" y="373"/>
                  </a:lnTo>
                  <a:lnTo>
                    <a:pt x="414" y="561"/>
                  </a:lnTo>
                  <a:lnTo>
                    <a:pt x="221" y="523"/>
                  </a:lnTo>
                  <a:lnTo>
                    <a:pt x="207" y="406"/>
                  </a:lnTo>
                  <a:lnTo>
                    <a:pt x="355" y="373"/>
                  </a:lnTo>
                  <a:lnTo>
                    <a:pt x="403" y="164"/>
                  </a:lnTo>
                  <a:lnTo>
                    <a:pt x="550" y="223"/>
                  </a:lnTo>
                  <a:lnTo>
                    <a:pt x="545" y="313"/>
                  </a:lnTo>
                  <a:lnTo>
                    <a:pt x="657" y="358"/>
                  </a:lnTo>
                  <a:lnTo>
                    <a:pt x="731" y="380"/>
                  </a:lnTo>
                  <a:lnTo>
                    <a:pt x="823" y="332"/>
                  </a:lnTo>
                  <a:lnTo>
                    <a:pt x="742" y="238"/>
                  </a:lnTo>
                  <a:lnTo>
                    <a:pt x="576" y="77"/>
                  </a:lnTo>
                  <a:lnTo>
                    <a:pt x="5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082AB7A-A4B9-C127-7AC6-F753EBE04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4438" y="1612861"/>
              <a:ext cx="1663701" cy="2159000"/>
            </a:xfrm>
            <a:custGeom>
              <a:avLst/>
              <a:gdLst>
                <a:gd name="T0" fmla="*/ 247 w 2096"/>
                <a:gd name="T1" fmla="*/ 101 h 2719"/>
                <a:gd name="T2" fmla="*/ 552 w 2096"/>
                <a:gd name="T3" fmla="*/ 167 h 2719"/>
                <a:gd name="T4" fmla="*/ 1043 w 2096"/>
                <a:gd name="T5" fmla="*/ 420 h 2719"/>
                <a:gd name="T6" fmla="*/ 1302 w 2096"/>
                <a:gd name="T7" fmla="*/ 1053 h 2719"/>
                <a:gd name="T8" fmla="*/ 1345 w 2096"/>
                <a:gd name="T9" fmla="*/ 930 h 2719"/>
                <a:gd name="T10" fmla="*/ 1745 w 2096"/>
                <a:gd name="T11" fmla="*/ 1204 h 2719"/>
                <a:gd name="T12" fmla="*/ 2003 w 2096"/>
                <a:gd name="T13" fmla="*/ 1374 h 2719"/>
                <a:gd name="T14" fmla="*/ 2013 w 2096"/>
                <a:gd name="T15" fmla="*/ 1864 h 2719"/>
                <a:gd name="T16" fmla="*/ 2017 w 2096"/>
                <a:gd name="T17" fmla="*/ 1877 h 2719"/>
                <a:gd name="T18" fmla="*/ 2026 w 2096"/>
                <a:gd name="T19" fmla="*/ 1909 h 2719"/>
                <a:gd name="T20" fmla="*/ 2039 w 2096"/>
                <a:gd name="T21" fmla="*/ 1953 h 2719"/>
                <a:gd name="T22" fmla="*/ 2054 w 2096"/>
                <a:gd name="T23" fmla="*/ 2005 h 2719"/>
                <a:gd name="T24" fmla="*/ 2070 w 2096"/>
                <a:gd name="T25" fmla="*/ 2058 h 2719"/>
                <a:gd name="T26" fmla="*/ 2083 w 2096"/>
                <a:gd name="T27" fmla="*/ 2104 h 2719"/>
                <a:gd name="T28" fmla="*/ 2092 w 2096"/>
                <a:gd name="T29" fmla="*/ 2138 h 2719"/>
                <a:gd name="T30" fmla="*/ 2096 w 2096"/>
                <a:gd name="T31" fmla="*/ 2154 h 2719"/>
                <a:gd name="T32" fmla="*/ 2093 w 2096"/>
                <a:gd name="T33" fmla="*/ 2169 h 2719"/>
                <a:gd name="T34" fmla="*/ 2084 w 2096"/>
                <a:gd name="T35" fmla="*/ 2204 h 2719"/>
                <a:gd name="T36" fmla="*/ 2072 w 2096"/>
                <a:gd name="T37" fmla="*/ 2253 h 2719"/>
                <a:gd name="T38" fmla="*/ 2058 w 2096"/>
                <a:gd name="T39" fmla="*/ 2309 h 2719"/>
                <a:gd name="T40" fmla="*/ 2044 w 2096"/>
                <a:gd name="T41" fmla="*/ 2367 h 2719"/>
                <a:gd name="T42" fmla="*/ 2030 w 2096"/>
                <a:gd name="T43" fmla="*/ 2419 h 2719"/>
                <a:gd name="T44" fmla="*/ 2020 w 2096"/>
                <a:gd name="T45" fmla="*/ 2459 h 2719"/>
                <a:gd name="T46" fmla="*/ 2013 w 2096"/>
                <a:gd name="T47" fmla="*/ 2483 h 2719"/>
                <a:gd name="T48" fmla="*/ 2032 w 2096"/>
                <a:gd name="T49" fmla="*/ 2703 h 2719"/>
                <a:gd name="T50" fmla="*/ 1882 w 2096"/>
                <a:gd name="T51" fmla="*/ 2717 h 2719"/>
                <a:gd name="T52" fmla="*/ 1691 w 2096"/>
                <a:gd name="T53" fmla="*/ 2716 h 2719"/>
                <a:gd name="T54" fmla="*/ 1469 w 2096"/>
                <a:gd name="T55" fmla="*/ 2688 h 2719"/>
                <a:gd name="T56" fmla="*/ 1255 w 2096"/>
                <a:gd name="T57" fmla="*/ 2634 h 2719"/>
                <a:gd name="T58" fmla="*/ 1052 w 2096"/>
                <a:gd name="T59" fmla="*/ 2556 h 2719"/>
                <a:gd name="T60" fmla="*/ 863 w 2096"/>
                <a:gd name="T61" fmla="*/ 2456 h 2719"/>
                <a:gd name="T62" fmla="*/ 688 w 2096"/>
                <a:gd name="T63" fmla="*/ 2335 h 2719"/>
                <a:gd name="T64" fmla="*/ 528 w 2096"/>
                <a:gd name="T65" fmla="*/ 2195 h 2719"/>
                <a:gd name="T66" fmla="*/ 387 w 2096"/>
                <a:gd name="T67" fmla="*/ 2037 h 2719"/>
                <a:gd name="T68" fmla="*/ 265 w 2096"/>
                <a:gd name="T69" fmla="*/ 1863 h 2719"/>
                <a:gd name="T70" fmla="*/ 163 w 2096"/>
                <a:gd name="T71" fmla="*/ 1676 h 2719"/>
                <a:gd name="T72" fmla="*/ 85 w 2096"/>
                <a:gd name="T73" fmla="*/ 1475 h 2719"/>
                <a:gd name="T74" fmla="*/ 31 w 2096"/>
                <a:gd name="T75" fmla="*/ 1263 h 2719"/>
                <a:gd name="T76" fmla="*/ 4 w 2096"/>
                <a:gd name="T77" fmla="*/ 1043 h 2719"/>
                <a:gd name="T78" fmla="*/ 2 w 2096"/>
                <a:gd name="T79" fmla="*/ 821 h 2719"/>
                <a:gd name="T80" fmla="*/ 29 w 2096"/>
                <a:gd name="T81" fmla="*/ 609 h 2719"/>
                <a:gd name="T82" fmla="*/ 80 w 2096"/>
                <a:gd name="T83" fmla="*/ 405 h 2719"/>
                <a:gd name="T84" fmla="*/ 153 w 2096"/>
                <a:gd name="T85" fmla="*/ 212 h 2719"/>
                <a:gd name="T86" fmla="*/ 247 w 2096"/>
                <a:gd name="T87" fmla="*/ 29 h 2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96" h="2719">
                  <a:moveTo>
                    <a:pt x="377" y="0"/>
                  </a:moveTo>
                  <a:lnTo>
                    <a:pt x="247" y="101"/>
                  </a:lnTo>
                  <a:lnTo>
                    <a:pt x="349" y="167"/>
                  </a:lnTo>
                  <a:lnTo>
                    <a:pt x="552" y="167"/>
                  </a:lnTo>
                  <a:lnTo>
                    <a:pt x="854" y="114"/>
                  </a:lnTo>
                  <a:lnTo>
                    <a:pt x="1043" y="420"/>
                  </a:lnTo>
                  <a:lnTo>
                    <a:pt x="1043" y="705"/>
                  </a:lnTo>
                  <a:lnTo>
                    <a:pt x="1302" y="1053"/>
                  </a:lnTo>
                  <a:lnTo>
                    <a:pt x="1345" y="1053"/>
                  </a:lnTo>
                  <a:lnTo>
                    <a:pt x="1345" y="930"/>
                  </a:lnTo>
                  <a:lnTo>
                    <a:pt x="1445" y="1138"/>
                  </a:lnTo>
                  <a:lnTo>
                    <a:pt x="1745" y="1204"/>
                  </a:lnTo>
                  <a:lnTo>
                    <a:pt x="1882" y="1338"/>
                  </a:lnTo>
                  <a:lnTo>
                    <a:pt x="2003" y="1374"/>
                  </a:lnTo>
                  <a:lnTo>
                    <a:pt x="1882" y="1623"/>
                  </a:lnTo>
                  <a:lnTo>
                    <a:pt x="2013" y="1864"/>
                  </a:lnTo>
                  <a:lnTo>
                    <a:pt x="2013" y="1868"/>
                  </a:lnTo>
                  <a:lnTo>
                    <a:pt x="2017" y="1877"/>
                  </a:lnTo>
                  <a:lnTo>
                    <a:pt x="2020" y="1891"/>
                  </a:lnTo>
                  <a:lnTo>
                    <a:pt x="2026" y="1909"/>
                  </a:lnTo>
                  <a:lnTo>
                    <a:pt x="2032" y="1929"/>
                  </a:lnTo>
                  <a:lnTo>
                    <a:pt x="2039" y="1953"/>
                  </a:lnTo>
                  <a:lnTo>
                    <a:pt x="2046" y="1978"/>
                  </a:lnTo>
                  <a:lnTo>
                    <a:pt x="2054" y="2005"/>
                  </a:lnTo>
                  <a:lnTo>
                    <a:pt x="2063" y="2032"/>
                  </a:lnTo>
                  <a:lnTo>
                    <a:pt x="2070" y="2058"/>
                  </a:lnTo>
                  <a:lnTo>
                    <a:pt x="2077" y="2082"/>
                  </a:lnTo>
                  <a:lnTo>
                    <a:pt x="2083" y="2104"/>
                  </a:lnTo>
                  <a:lnTo>
                    <a:pt x="2088" y="2123"/>
                  </a:lnTo>
                  <a:lnTo>
                    <a:pt x="2092" y="2138"/>
                  </a:lnTo>
                  <a:lnTo>
                    <a:pt x="2096" y="2148"/>
                  </a:lnTo>
                  <a:lnTo>
                    <a:pt x="2096" y="2154"/>
                  </a:lnTo>
                  <a:lnTo>
                    <a:pt x="2096" y="2159"/>
                  </a:lnTo>
                  <a:lnTo>
                    <a:pt x="2093" y="2169"/>
                  </a:lnTo>
                  <a:lnTo>
                    <a:pt x="2090" y="2185"/>
                  </a:lnTo>
                  <a:lnTo>
                    <a:pt x="2084" y="2204"/>
                  </a:lnTo>
                  <a:lnTo>
                    <a:pt x="2079" y="2228"/>
                  </a:lnTo>
                  <a:lnTo>
                    <a:pt x="2072" y="2253"/>
                  </a:lnTo>
                  <a:lnTo>
                    <a:pt x="2065" y="2281"/>
                  </a:lnTo>
                  <a:lnTo>
                    <a:pt x="2058" y="2309"/>
                  </a:lnTo>
                  <a:lnTo>
                    <a:pt x="2051" y="2338"/>
                  </a:lnTo>
                  <a:lnTo>
                    <a:pt x="2044" y="2367"/>
                  </a:lnTo>
                  <a:lnTo>
                    <a:pt x="2037" y="2394"/>
                  </a:lnTo>
                  <a:lnTo>
                    <a:pt x="2030" y="2419"/>
                  </a:lnTo>
                  <a:lnTo>
                    <a:pt x="2025" y="2441"/>
                  </a:lnTo>
                  <a:lnTo>
                    <a:pt x="2020" y="2459"/>
                  </a:lnTo>
                  <a:lnTo>
                    <a:pt x="2016" y="2475"/>
                  </a:lnTo>
                  <a:lnTo>
                    <a:pt x="2013" y="2483"/>
                  </a:lnTo>
                  <a:lnTo>
                    <a:pt x="2013" y="2486"/>
                  </a:lnTo>
                  <a:lnTo>
                    <a:pt x="2032" y="2703"/>
                  </a:lnTo>
                  <a:lnTo>
                    <a:pt x="1957" y="2711"/>
                  </a:lnTo>
                  <a:lnTo>
                    <a:pt x="1882" y="2717"/>
                  </a:lnTo>
                  <a:lnTo>
                    <a:pt x="1805" y="2719"/>
                  </a:lnTo>
                  <a:lnTo>
                    <a:pt x="1691" y="2716"/>
                  </a:lnTo>
                  <a:lnTo>
                    <a:pt x="1578" y="2705"/>
                  </a:lnTo>
                  <a:lnTo>
                    <a:pt x="1469" y="2688"/>
                  </a:lnTo>
                  <a:lnTo>
                    <a:pt x="1361" y="2664"/>
                  </a:lnTo>
                  <a:lnTo>
                    <a:pt x="1255" y="2634"/>
                  </a:lnTo>
                  <a:lnTo>
                    <a:pt x="1152" y="2598"/>
                  </a:lnTo>
                  <a:lnTo>
                    <a:pt x="1052" y="2556"/>
                  </a:lnTo>
                  <a:lnTo>
                    <a:pt x="956" y="2509"/>
                  </a:lnTo>
                  <a:lnTo>
                    <a:pt x="863" y="2456"/>
                  </a:lnTo>
                  <a:lnTo>
                    <a:pt x="774" y="2399"/>
                  </a:lnTo>
                  <a:lnTo>
                    <a:pt x="688" y="2335"/>
                  </a:lnTo>
                  <a:lnTo>
                    <a:pt x="606" y="2267"/>
                  </a:lnTo>
                  <a:lnTo>
                    <a:pt x="528" y="2195"/>
                  </a:lnTo>
                  <a:lnTo>
                    <a:pt x="455" y="2118"/>
                  </a:lnTo>
                  <a:lnTo>
                    <a:pt x="387" y="2037"/>
                  </a:lnTo>
                  <a:lnTo>
                    <a:pt x="323" y="1952"/>
                  </a:lnTo>
                  <a:lnTo>
                    <a:pt x="265" y="1863"/>
                  </a:lnTo>
                  <a:lnTo>
                    <a:pt x="212" y="1771"/>
                  </a:lnTo>
                  <a:lnTo>
                    <a:pt x="163" y="1676"/>
                  </a:lnTo>
                  <a:lnTo>
                    <a:pt x="121" y="1577"/>
                  </a:lnTo>
                  <a:lnTo>
                    <a:pt x="85" y="1475"/>
                  </a:lnTo>
                  <a:lnTo>
                    <a:pt x="54" y="1370"/>
                  </a:lnTo>
                  <a:lnTo>
                    <a:pt x="31" y="1263"/>
                  </a:lnTo>
                  <a:lnTo>
                    <a:pt x="14" y="1155"/>
                  </a:lnTo>
                  <a:lnTo>
                    <a:pt x="4" y="1043"/>
                  </a:lnTo>
                  <a:lnTo>
                    <a:pt x="0" y="930"/>
                  </a:lnTo>
                  <a:lnTo>
                    <a:pt x="2" y="821"/>
                  </a:lnTo>
                  <a:lnTo>
                    <a:pt x="13" y="714"/>
                  </a:lnTo>
                  <a:lnTo>
                    <a:pt x="29" y="609"/>
                  </a:lnTo>
                  <a:lnTo>
                    <a:pt x="52" y="506"/>
                  </a:lnTo>
                  <a:lnTo>
                    <a:pt x="80" y="405"/>
                  </a:lnTo>
                  <a:lnTo>
                    <a:pt x="113" y="307"/>
                  </a:lnTo>
                  <a:lnTo>
                    <a:pt x="153" y="212"/>
                  </a:lnTo>
                  <a:lnTo>
                    <a:pt x="198" y="119"/>
                  </a:lnTo>
                  <a:lnTo>
                    <a:pt x="247" y="29"/>
                  </a:lnTo>
                  <a:lnTo>
                    <a:pt x="3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407D69D0-82C4-4743-2F2D-E2F372FB11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87413" y="931824"/>
              <a:ext cx="1716088" cy="515937"/>
            </a:xfrm>
            <a:custGeom>
              <a:avLst/>
              <a:gdLst>
                <a:gd name="T0" fmla="*/ 923 w 2162"/>
                <a:gd name="T1" fmla="*/ 193 h 651"/>
                <a:gd name="T2" fmla="*/ 920 w 2162"/>
                <a:gd name="T3" fmla="*/ 200 h 651"/>
                <a:gd name="T4" fmla="*/ 912 w 2162"/>
                <a:gd name="T5" fmla="*/ 209 h 651"/>
                <a:gd name="T6" fmla="*/ 900 w 2162"/>
                <a:gd name="T7" fmla="*/ 219 h 651"/>
                <a:gd name="T8" fmla="*/ 886 w 2162"/>
                <a:gd name="T9" fmla="*/ 231 h 651"/>
                <a:gd name="T10" fmla="*/ 871 w 2162"/>
                <a:gd name="T11" fmla="*/ 243 h 651"/>
                <a:gd name="T12" fmla="*/ 855 w 2162"/>
                <a:gd name="T13" fmla="*/ 254 h 651"/>
                <a:gd name="T14" fmla="*/ 839 w 2162"/>
                <a:gd name="T15" fmla="*/ 265 h 651"/>
                <a:gd name="T16" fmla="*/ 826 w 2162"/>
                <a:gd name="T17" fmla="*/ 274 h 651"/>
                <a:gd name="T18" fmla="*/ 815 w 2162"/>
                <a:gd name="T19" fmla="*/ 281 h 651"/>
                <a:gd name="T20" fmla="*/ 807 w 2162"/>
                <a:gd name="T21" fmla="*/ 286 h 651"/>
                <a:gd name="T22" fmla="*/ 805 w 2162"/>
                <a:gd name="T23" fmla="*/ 288 h 651"/>
                <a:gd name="T24" fmla="*/ 923 w 2162"/>
                <a:gd name="T25" fmla="*/ 357 h 651"/>
                <a:gd name="T26" fmla="*/ 1170 w 2162"/>
                <a:gd name="T27" fmla="*/ 293 h 651"/>
                <a:gd name="T28" fmla="*/ 1111 w 2162"/>
                <a:gd name="T29" fmla="*/ 193 h 651"/>
                <a:gd name="T30" fmla="*/ 1005 w 2162"/>
                <a:gd name="T31" fmla="*/ 226 h 651"/>
                <a:gd name="T32" fmla="*/ 923 w 2162"/>
                <a:gd name="T33" fmla="*/ 193 h 651"/>
                <a:gd name="T34" fmla="*/ 1654 w 2162"/>
                <a:gd name="T35" fmla="*/ 77 h 651"/>
                <a:gd name="T36" fmla="*/ 1470 w 2162"/>
                <a:gd name="T37" fmla="*/ 179 h 651"/>
                <a:gd name="T38" fmla="*/ 1364 w 2162"/>
                <a:gd name="T39" fmla="*/ 244 h 651"/>
                <a:gd name="T40" fmla="*/ 1437 w 2162"/>
                <a:gd name="T41" fmla="*/ 292 h 651"/>
                <a:gd name="T42" fmla="*/ 1601 w 2162"/>
                <a:gd name="T43" fmla="*/ 274 h 651"/>
                <a:gd name="T44" fmla="*/ 1772 w 2162"/>
                <a:gd name="T45" fmla="*/ 146 h 651"/>
                <a:gd name="T46" fmla="*/ 1654 w 2162"/>
                <a:gd name="T47" fmla="*/ 77 h 651"/>
                <a:gd name="T48" fmla="*/ 1393 w 2162"/>
                <a:gd name="T49" fmla="*/ 0 h 651"/>
                <a:gd name="T50" fmla="*/ 1495 w 2162"/>
                <a:gd name="T51" fmla="*/ 3 h 651"/>
                <a:gd name="T52" fmla="*/ 1597 w 2162"/>
                <a:gd name="T53" fmla="*/ 12 h 651"/>
                <a:gd name="T54" fmla="*/ 1695 w 2162"/>
                <a:gd name="T55" fmla="*/ 26 h 651"/>
                <a:gd name="T56" fmla="*/ 1793 w 2162"/>
                <a:gd name="T57" fmla="*/ 46 h 651"/>
                <a:gd name="T58" fmla="*/ 1888 w 2162"/>
                <a:gd name="T59" fmla="*/ 70 h 651"/>
                <a:gd name="T60" fmla="*/ 1982 w 2162"/>
                <a:gd name="T61" fmla="*/ 99 h 651"/>
                <a:gd name="T62" fmla="*/ 2073 w 2162"/>
                <a:gd name="T63" fmla="*/ 133 h 651"/>
                <a:gd name="T64" fmla="*/ 2162 w 2162"/>
                <a:gd name="T65" fmla="*/ 172 h 651"/>
                <a:gd name="T66" fmla="*/ 2097 w 2162"/>
                <a:gd name="T67" fmla="*/ 182 h 651"/>
                <a:gd name="T68" fmla="*/ 1920 w 2162"/>
                <a:gd name="T69" fmla="*/ 155 h 651"/>
                <a:gd name="T70" fmla="*/ 1794 w 2162"/>
                <a:gd name="T71" fmla="*/ 238 h 651"/>
                <a:gd name="T72" fmla="*/ 1706 w 2162"/>
                <a:gd name="T73" fmla="*/ 336 h 651"/>
                <a:gd name="T74" fmla="*/ 1383 w 2162"/>
                <a:gd name="T75" fmla="*/ 365 h 651"/>
                <a:gd name="T76" fmla="*/ 1251 w 2162"/>
                <a:gd name="T77" fmla="*/ 344 h 651"/>
                <a:gd name="T78" fmla="*/ 1159 w 2162"/>
                <a:gd name="T79" fmla="*/ 485 h 651"/>
                <a:gd name="T80" fmla="*/ 893 w 2162"/>
                <a:gd name="T81" fmla="*/ 500 h 651"/>
                <a:gd name="T82" fmla="*/ 727 w 2162"/>
                <a:gd name="T83" fmla="*/ 452 h 651"/>
                <a:gd name="T84" fmla="*/ 579 w 2162"/>
                <a:gd name="T85" fmla="*/ 533 h 651"/>
                <a:gd name="T86" fmla="*/ 258 w 2162"/>
                <a:gd name="T87" fmla="*/ 577 h 651"/>
                <a:gd name="T88" fmla="*/ 1 w 2162"/>
                <a:gd name="T89" fmla="*/ 651 h 651"/>
                <a:gd name="T90" fmla="*/ 0 w 2162"/>
                <a:gd name="T91" fmla="*/ 651 h 651"/>
                <a:gd name="T92" fmla="*/ 69 w 2162"/>
                <a:gd name="T93" fmla="*/ 573 h 651"/>
                <a:gd name="T94" fmla="*/ 142 w 2162"/>
                <a:gd name="T95" fmla="*/ 500 h 651"/>
                <a:gd name="T96" fmla="*/ 218 w 2162"/>
                <a:gd name="T97" fmla="*/ 430 h 651"/>
                <a:gd name="T98" fmla="*/ 299 w 2162"/>
                <a:gd name="T99" fmla="*/ 366 h 651"/>
                <a:gd name="T100" fmla="*/ 384 w 2162"/>
                <a:gd name="T101" fmla="*/ 306 h 651"/>
                <a:gd name="T102" fmla="*/ 472 w 2162"/>
                <a:gd name="T103" fmla="*/ 251 h 651"/>
                <a:gd name="T104" fmla="*/ 564 w 2162"/>
                <a:gd name="T105" fmla="*/ 200 h 651"/>
                <a:gd name="T106" fmla="*/ 658 w 2162"/>
                <a:gd name="T107" fmla="*/ 154 h 651"/>
                <a:gd name="T108" fmla="*/ 756 w 2162"/>
                <a:gd name="T109" fmla="*/ 115 h 651"/>
                <a:gd name="T110" fmla="*/ 857 w 2162"/>
                <a:gd name="T111" fmla="*/ 81 h 651"/>
                <a:gd name="T112" fmla="*/ 959 w 2162"/>
                <a:gd name="T113" fmla="*/ 53 h 651"/>
                <a:gd name="T114" fmla="*/ 1065 w 2162"/>
                <a:gd name="T115" fmla="*/ 30 h 651"/>
                <a:gd name="T116" fmla="*/ 1172 w 2162"/>
                <a:gd name="T117" fmla="*/ 13 h 651"/>
                <a:gd name="T118" fmla="*/ 1281 w 2162"/>
                <a:gd name="T119" fmla="*/ 4 h 651"/>
                <a:gd name="T120" fmla="*/ 1393 w 2162"/>
                <a:gd name="T121" fmla="*/ 0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62" h="651">
                  <a:moveTo>
                    <a:pt x="923" y="193"/>
                  </a:moveTo>
                  <a:lnTo>
                    <a:pt x="920" y="200"/>
                  </a:lnTo>
                  <a:lnTo>
                    <a:pt x="912" y="209"/>
                  </a:lnTo>
                  <a:lnTo>
                    <a:pt x="900" y="219"/>
                  </a:lnTo>
                  <a:lnTo>
                    <a:pt x="886" y="231"/>
                  </a:lnTo>
                  <a:lnTo>
                    <a:pt x="871" y="243"/>
                  </a:lnTo>
                  <a:lnTo>
                    <a:pt x="855" y="254"/>
                  </a:lnTo>
                  <a:lnTo>
                    <a:pt x="839" y="265"/>
                  </a:lnTo>
                  <a:lnTo>
                    <a:pt x="826" y="274"/>
                  </a:lnTo>
                  <a:lnTo>
                    <a:pt x="815" y="281"/>
                  </a:lnTo>
                  <a:lnTo>
                    <a:pt x="807" y="286"/>
                  </a:lnTo>
                  <a:lnTo>
                    <a:pt x="805" y="288"/>
                  </a:lnTo>
                  <a:lnTo>
                    <a:pt x="923" y="357"/>
                  </a:lnTo>
                  <a:lnTo>
                    <a:pt x="1170" y="293"/>
                  </a:lnTo>
                  <a:lnTo>
                    <a:pt x="1111" y="193"/>
                  </a:lnTo>
                  <a:lnTo>
                    <a:pt x="1005" y="226"/>
                  </a:lnTo>
                  <a:lnTo>
                    <a:pt x="923" y="193"/>
                  </a:lnTo>
                  <a:close/>
                  <a:moveTo>
                    <a:pt x="1654" y="77"/>
                  </a:moveTo>
                  <a:lnTo>
                    <a:pt x="1470" y="179"/>
                  </a:lnTo>
                  <a:lnTo>
                    <a:pt x="1364" y="244"/>
                  </a:lnTo>
                  <a:lnTo>
                    <a:pt x="1437" y="292"/>
                  </a:lnTo>
                  <a:lnTo>
                    <a:pt x="1601" y="274"/>
                  </a:lnTo>
                  <a:lnTo>
                    <a:pt x="1772" y="146"/>
                  </a:lnTo>
                  <a:lnTo>
                    <a:pt x="1654" y="77"/>
                  </a:lnTo>
                  <a:close/>
                  <a:moveTo>
                    <a:pt x="1393" y="0"/>
                  </a:moveTo>
                  <a:lnTo>
                    <a:pt x="1495" y="3"/>
                  </a:lnTo>
                  <a:lnTo>
                    <a:pt x="1597" y="12"/>
                  </a:lnTo>
                  <a:lnTo>
                    <a:pt x="1695" y="26"/>
                  </a:lnTo>
                  <a:lnTo>
                    <a:pt x="1793" y="46"/>
                  </a:lnTo>
                  <a:lnTo>
                    <a:pt x="1888" y="70"/>
                  </a:lnTo>
                  <a:lnTo>
                    <a:pt x="1982" y="99"/>
                  </a:lnTo>
                  <a:lnTo>
                    <a:pt x="2073" y="133"/>
                  </a:lnTo>
                  <a:lnTo>
                    <a:pt x="2162" y="172"/>
                  </a:lnTo>
                  <a:lnTo>
                    <a:pt x="2097" y="182"/>
                  </a:lnTo>
                  <a:lnTo>
                    <a:pt x="1920" y="155"/>
                  </a:lnTo>
                  <a:lnTo>
                    <a:pt x="1794" y="238"/>
                  </a:lnTo>
                  <a:lnTo>
                    <a:pt x="1706" y="336"/>
                  </a:lnTo>
                  <a:lnTo>
                    <a:pt x="1383" y="365"/>
                  </a:lnTo>
                  <a:lnTo>
                    <a:pt x="1251" y="344"/>
                  </a:lnTo>
                  <a:lnTo>
                    <a:pt x="1159" y="485"/>
                  </a:lnTo>
                  <a:lnTo>
                    <a:pt x="893" y="500"/>
                  </a:lnTo>
                  <a:lnTo>
                    <a:pt x="727" y="452"/>
                  </a:lnTo>
                  <a:lnTo>
                    <a:pt x="579" y="533"/>
                  </a:lnTo>
                  <a:lnTo>
                    <a:pt x="258" y="577"/>
                  </a:lnTo>
                  <a:lnTo>
                    <a:pt x="1" y="651"/>
                  </a:lnTo>
                  <a:lnTo>
                    <a:pt x="0" y="651"/>
                  </a:lnTo>
                  <a:lnTo>
                    <a:pt x="69" y="573"/>
                  </a:lnTo>
                  <a:lnTo>
                    <a:pt x="142" y="500"/>
                  </a:lnTo>
                  <a:lnTo>
                    <a:pt x="218" y="430"/>
                  </a:lnTo>
                  <a:lnTo>
                    <a:pt x="299" y="366"/>
                  </a:lnTo>
                  <a:lnTo>
                    <a:pt x="384" y="306"/>
                  </a:lnTo>
                  <a:lnTo>
                    <a:pt x="472" y="251"/>
                  </a:lnTo>
                  <a:lnTo>
                    <a:pt x="564" y="200"/>
                  </a:lnTo>
                  <a:lnTo>
                    <a:pt x="658" y="154"/>
                  </a:lnTo>
                  <a:lnTo>
                    <a:pt x="756" y="115"/>
                  </a:lnTo>
                  <a:lnTo>
                    <a:pt x="857" y="81"/>
                  </a:lnTo>
                  <a:lnTo>
                    <a:pt x="959" y="53"/>
                  </a:lnTo>
                  <a:lnTo>
                    <a:pt x="1065" y="30"/>
                  </a:lnTo>
                  <a:lnTo>
                    <a:pt x="1172" y="13"/>
                  </a:lnTo>
                  <a:lnTo>
                    <a:pt x="1281" y="4"/>
                  </a:lnTo>
                  <a:lnTo>
                    <a:pt x="13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EE518F-5E2A-25A4-3560-951A8F3DD16F}"/>
              </a:ext>
            </a:extLst>
          </p:cNvPr>
          <p:cNvGrpSpPr/>
          <p:nvPr/>
        </p:nvGrpSpPr>
        <p:grpSpPr>
          <a:xfrm>
            <a:off x="2075271" y="4636626"/>
            <a:ext cx="380642" cy="227776"/>
            <a:chOff x="3162300" y="3738563"/>
            <a:chExt cx="4960938" cy="2968625"/>
          </a:xfrm>
          <a:solidFill>
            <a:schemeClr val="bg1"/>
          </a:solidFill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0449861-3973-3A63-5334-B4147EFB0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5" y="3738563"/>
              <a:ext cx="1131888" cy="1452563"/>
            </a:xfrm>
            <a:custGeom>
              <a:avLst/>
              <a:gdLst>
                <a:gd name="T0" fmla="*/ 713 w 1426"/>
                <a:gd name="T1" fmla="*/ 0 h 1830"/>
                <a:gd name="T2" fmla="*/ 740 w 1426"/>
                <a:gd name="T3" fmla="*/ 0 h 1830"/>
                <a:gd name="T4" fmla="*/ 789 w 1426"/>
                <a:gd name="T5" fmla="*/ 2 h 1830"/>
                <a:gd name="T6" fmla="*/ 853 w 1426"/>
                <a:gd name="T7" fmla="*/ 10 h 1830"/>
                <a:gd name="T8" fmla="*/ 929 w 1426"/>
                <a:gd name="T9" fmla="*/ 27 h 1830"/>
                <a:gd name="T10" fmla="*/ 1012 w 1426"/>
                <a:gd name="T11" fmla="*/ 55 h 1830"/>
                <a:gd name="T12" fmla="*/ 1098 w 1426"/>
                <a:gd name="T13" fmla="*/ 99 h 1830"/>
                <a:gd name="T14" fmla="*/ 1181 w 1426"/>
                <a:gd name="T15" fmla="*/ 160 h 1830"/>
                <a:gd name="T16" fmla="*/ 1259 w 1426"/>
                <a:gd name="T17" fmla="*/ 240 h 1830"/>
                <a:gd name="T18" fmla="*/ 1327 w 1426"/>
                <a:gd name="T19" fmla="*/ 344 h 1830"/>
                <a:gd name="T20" fmla="*/ 1378 w 1426"/>
                <a:gd name="T21" fmla="*/ 473 h 1830"/>
                <a:gd name="T22" fmla="*/ 1412 w 1426"/>
                <a:gd name="T23" fmla="*/ 633 h 1830"/>
                <a:gd name="T24" fmla="*/ 1420 w 1426"/>
                <a:gd name="T25" fmla="*/ 727 h 1830"/>
                <a:gd name="T26" fmla="*/ 1422 w 1426"/>
                <a:gd name="T27" fmla="*/ 758 h 1830"/>
                <a:gd name="T28" fmla="*/ 1424 w 1426"/>
                <a:gd name="T29" fmla="*/ 811 h 1830"/>
                <a:gd name="T30" fmla="*/ 1426 w 1426"/>
                <a:gd name="T31" fmla="*/ 885 h 1830"/>
                <a:gd name="T32" fmla="*/ 1422 w 1426"/>
                <a:gd name="T33" fmla="*/ 976 h 1830"/>
                <a:gd name="T34" fmla="*/ 1412 w 1426"/>
                <a:gd name="T35" fmla="*/ 1079 h 1830"/>
                <a:gd name="T36" fmla="*/ 1395 w 1426"/>
                <a:gd name="T37" fmla="*/ 1189 h 1830"/>
                <a:gd name="T38" fmla="*/ 1369 w 1426"/>
                <a:gd name="T39" fmla="*/ 1303 h 1830"/>
                <a:gd name="T40" fmla="*/ 1329 w 1426"/>
                <a:gd name="T41" fmla="*/ 1415 h 1830"/>
                <a:gd name="T42" fmla="*/ 1274 w 1426"/>
                <a:gd name="T43" fmla="*/ 1523 h 1830"/>
                <a:gd name="T44" fmla="*/ 1204 w 1426"/>
                <a:gd name="T45" fmla="*/ 1622 h 1830"/>
                <a:gd name="T46" fmla="*/ 1115 w 1426"/>
                <a:gd name="T47" fmla="*/ 1705 h 1830"/>
                <a:gd name="T48" fmla="*/ 1007 w 1426"/>
                <a:gd name="T49" fmla="*/ 1770 h 1830"/>
                <a:gd name="T50" fmla="*/ 874 w 1426"/>
                <a:gd name="T51" fmla="*/ 1813 h 1830"/>
                <a:gd name="T52" fmla="*/ 719 w 1426"/>
                <a:gd name="T53" fmla="*/ 1830 h 1830"/>
                <a:gd name="T54" fmla="*/ 626 w 1426"/>
                <a:gd name="T55" fmla="*/ 1827 h 1830"/>
                <a:gd name="T56" fmla="*/ 482 w 1426"/>
                <a:gd name="T57" fmla="*/ 1796 h 1830"/>
                <a:gd name="T58" fmla="*/ 362 w 1426"/>
                <a:gd name="T59" fmla="*/ 1741 h 1830"/>
                <a:gd name="T60" fmla="*/ 262 w 1426"/>
                <a:gd name="T61" fmla="*/ 1665 h 1830"/>
                <a:gd name="T62" fmla="*/ 184 w 1426"/>
                <a:gd name="T63" fmla="*/ 1574 h 1830"/>
                <a:gd name="T64" fmla="*/ 122 w 1426"/>
                <a:gd name="T65" fmla="*/ 1472 h 1830"/>
                <a:gd name="T66" fmla="*/ 76 w 1426"/>
                <a:gd name="T67" fmla="*/ 1360 h 1830"/>
                <a:gd name="T68" fmla="*/ 42 w 1426"/>
                <a:gd name="T69" fmla="*/ 1248 h 1830"/>
                <a:gd name="T70" fmla="*/ 19 w 1426"/>
                <a:gd name="T71" fmla="*/ 1134 h 1830"/>
                <a:gd name="T72" fmla="*/ 8 w 1426"/>
                <a:gd name="T73" fmla="*/ 1027 h 1830"/>
                <a:gd name="T74" fmla="*/ 0 w 1426"/>
                <a:gd name="T75" fmla="*/ 931 h 1830"/>
                <a:gd name="T76" fmla="*/ 0 w 1426"/>
                <a:gd name="T77" fmla="*/ 847 h 1830"/>
                <a:gd name="T78" fmla="*/ 2 w 1426"/>
                <a:gd name="T79" fmla="*/ 782 h 1830"/>
                <a:gd name="T80" fmla="*/ 4 w 1426"/>
                <a:gd name="T81" fmla="*/ 739 h 1830"/>
                <a:gd name="T82" fmla="*/ 6 w 1426"/>
                <a:gd name="T83" fmla="*/ 724 h 1830"/>
                <a:gd name="T84" fmla="*/ 27 w 1426"/>
                <a:gd name="T85" fmla="*/ 549 h 1830"/>
                <a:gd name="T86" fmla="*/ 71 w 1426"/>
                <a:gd name="T87" fmla="*/ 405 h 1830"/>
                <a:gd name="T88" fmla="*/ 131 w 1426"/>
                <a:gd name="T89" fmla="*/ 289 h 1830"/>
                <a:gd name="T90" fmla="*/ 205 w 1426"/>
                <a:gd name="T91" fmla="*/ 196 h 1830"/>
                <a:gd name="T92" fmla="*/ 287 w 1426"/>
                <a:gd name="T93" fmla="*/ 126 h 1830"/>
                <a:gd name="T94" fmla="*/ 372 w 1426"/>
                <a:gd name="T95" fmla="*/ 74 h 1830"/>
                <a:gd name="T96" fmla="*/ 457 w 1426"/>
                <a:gd name="T97" fmla="*/ 40 h 1830"/>
                <a:gd name="T98" fmla="*/ 537 w 1426"/>
                <a:gd name="T99" fmla="*/ 17 h 1830"/>
                <a:gd name="T100" fmla="*/ 607 w 1426"/>
                <a:gd name="T101" fmla="*/ 6 h 1830"/>
                <a:gd name="T102" fmla="*/ 664 w 1426"/>
                <a:gd name="T103" fmla="*/ 0 h 1830"/>
                <a:gd name="T104" fmla="*/ 702 w 1426"/>
                <a:gd name="T105" fmla="*/ 0 h 1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26" h="1830">
                  <a:moveTo>
                    <a:pt x="702" y="0"/>
                  </a:moveTo>
                  <a:lnTo>
                    <a:pt x="713" y="0"/>
                  </a:lnTo>
                  <a:lnTo>
                    <a:pt x="724" y="0"/>
                  </a:lnTo>
                  <a:lnTo>
                    <a:pt x="740" y="0"/>
                  </a:lnTo>
                  <a:lnTo>
                    <a:pt x="762" y="0"/>
                  </a:lnTo>
                  <a:lnTo>
                    <a:pt x="789" y="2"/>
                  </a:lnTo>
                  <a:lnTo>
                    <a:pt x="819" y="6"/>
                  </a:lnTo>
                  <a:lnTo>
                    <a:pt x="853" y="10"/>
                  </a:lnTo>
                  <a:lnTo>
                    <a:pt x="889" y="17"/>
                  </a:lnTo>
                  <a:lnTo>
                    <a:pt x="929" y="27"/>
                  </a:lnTo>
                  <a:lnTo>
                    <a:pt x="969" y="40"/>
                  </a:lnTo>
                  <a:lnTo>
                    <a:pt x="1012" y="55"/>
                  </a:lnTo>
                  <a:lnTo>
                    <a:pt x="1054" y="74"/>
                  </a:lnTo>
                  <a:lnTo>
                    <a:pt x="1098" y="99"/>
                  </a:lnTo>
                  <a:lnTo>
                    <a:pt x="1139" y="126"/>
                  </a:lnTo>
                  <a:lnTo>
                    <a:pt x="1181" y="160"/>
                  </a:lnTo>
                  <a:lnTo>
                    <a:pt x="1221" y="196"/>
                  </a:lnTo>
                  <a:lnTo>
                    <a:pt x="1259" y="240"/>
                  </a:lnTo>
                  <a:lnTo>
                    <a:pt x="1295" y="289"/>
                  </a:lnTo>
                  <a:lnTo>
                    <a:pt x="1327" y="344"/>
                  </a:lnTo>
                  <a:lnTo>
                    <a:pt x="1355" y="405"/>
                  </a:lnTo>
                  <a:lnTo>
                    <a:pt x="1378" y="473"/>
                  </a:lnTo>
                  <a:lnTo>
                    <a:pt x="1397" y="549"/>
                  </a:lnTo>
                  <a:lnTo>
                    <a:pt x="1412" y="633"/>
                  </a:lnTo>
                  <a:lnTo>
                    <a:pt x="1420" y="724"/>
                  </a:lnTo>
                  <a:lnTo>
                    <a:pt x="1420" y="727"/>
                  </a:lnTo>
                  <a:lnTo>
                    <a:pt x="1420" y="739"/>
                  </a:lnTo>
                  <a:lnTo>
                    <a:pt x="1422" y="758"/>
                  </a:lnTo>
                  <a:lnTo>
                    <a:pt x="1424" y="781"/>
                  </a:lnTo>
                  <a:lnTo>
                    <a:pt x="1424" y="811"/>
                  </a:lnTo>
                  <a:lnTo>
                    <a:pt x="1426" y="845"/>
                  </a:lnTo>
                  <a:lnTo>
                    <a:pt x="1426" y="885"/>
                  </a:lnTo>
                  <a:lnTo>
                    <a:pt x="1424" y="929"/>
                  </a:lnTo>
                  <a:lnTo>
                    <a:pt x="1422" y="976"/>
                  </a:lnTo>
                  <a:lnTo>
                    <a:pt x="1418" y="1026"/>
                  </a:lnTo>
                  <a:lnTo>
                    <a:pt x="1412" y="1079"/>
                  </a:lnTo>
                  <a:lnTo>
                    <a:pt x="1405" y="1134"/>
                  </a:lnTo>
                  <a:lnTo>
                    <a:pt x="1395" y="1189"/>
                  </a:lnTo>
                  <a:lnTo>
                    <a:pt x="1384" y="1246"/>
                  </a:lnTo>
                  <a:lnTo>
                    <a:pt x="1369" y="1303"/>
                  </a:lnTo>
                  <a:lnTo>
                    <a:pt x="1350" y="1360"/>
                  </a:lnTo>
                  <a:lnTo>
                    <a:pt x="1329" y="1415"/>
                  </a:lnTo>
                  <a:lnTo>
                    <a:pt x="1304" y="1470"/>
                  </a:lnTo>
                  <a:lnTo>
                    <a:pt x="1274" y="1523"/>
                  </a:lnTo>
                  <a:lnTo>
                    <a:pt x="1242" y="1574"/>
                  </a:lnTo>
                  <a:lnTo>
                    <a:pt x="1204" y="1622"/>
                  </a:lnTo>
                  <a:lnTo>
                    <a:pt x="1162" y="1665"/>
                  </a:lnTo>
                  <a:lnTo>
                    <a:pt x="1115" y="1705"/>
                  </a:lnTo>
                  <a:lnTo>
                    <a:pt x="1064" y="1739"/>
                  </a:lnTo>
                  <a:lnTo>
                    <a:pt x="1007" y="1770"/>
                  </a:lnTo>
                  <a:lnTo>
                    <a:pt x="944" y="1796"/>
                  </a:lnTo>
                  <a:lnTo>
                    <a:pt x="874" y="1813"/>
                  </a:lnTo>
                  <a:lnTo>
                    <a:pt x="800" y="1827"/>
                  </a:lnTo>
                  <a:lnTo>
                    <a:pt x="719" y="1830"/>
                  </a:lnTo>
                  <a:lnTo>
                    <a:pt x="707" y="1830"/>
                  </a:lnTo>
                  <a:lnTo>
                    <a:pt x="626" y="1827"/>
                  </a:lnTo>
                  <a:lnTo>
                    <a:pt x="550" y="1813"/>
                  </a:lnTo>
                  <a:lnTo>
                    <a:pt x="482" y="1796"/>
                  </a:lnTo>
                  <a:lnTo>
                    <a:pt x="419" y="1772"/>
                  </a:lnTo>
                  <a:lnTo>
                    <a:pt x="362" y="1741"/>
                  </a:lnTo>
                  <a:lnTo>
                    <a:pt x="309" y="1705"/>
                  </a:lnTo>
                  <a:lnTo>
                    <a:pt x="262" y="1665"/>
                  </a:lnTo>
                  <a:lnTo>
                    <a:pt x="220" y="1622"/>
                  </a:lnTo>
                  <a:lnTo>
                    <a:pt x="184" y="1574"/>
                  </a:lnTo>
                  <a:lnTo>
                    <a:pt x="150" y="1523"/>
                  </a:lnTo>
                  <a:lnTo>
                    <a:pt x="122" y="1472"/>
                  </a:lnTo>
                  <a:lnTo>
                    <a:pt x="97" y="1417"/>
                  </a:lnTo>
                  <a:lnTo>
                    <a:pt x="76" y="1360"/>
                  </a:lnTo>
                  <a:lnTo>
                    <a:pt x="57" y="1305"/>
                  </a:lnTo>
                  <a:lnTo>
                    <a:pt x="42" y="1248"/>
                  </a:lnTo>
                  <a:lnTo>
                    <a:pt x="31" y="1191"/>
                  </a:lnTo>
                  <a:lnTo>
                    <a:pt x="19" y="1134"/>
                  </a:lnTo>
                  <a:lnTo>
                    <a:pt x="12" y="1081"/>
                  </a:lnTo>
                  <a:lnTo>
                    <a:pt x="8" y="1027"/>
                  </a:lnTo>
                  <a:lnTo>
                    <a:pt x="4" y="976"/>
                  </a:lnTo>
                  <a:lnTo>
                    <a:pt x="0" y="931"/>
                  </a:lnTo>
                  <a:lnTo>
                    <a:pt x="0" y="887"/>
                  </a:lnTo>
                  <a:lnTo>
                    <a:pt x="0" y="847"/>
                  </a:lnTo>
                  <a:lnTo>
                    <a:pt x="0" y="811"/>
                  </a:lnTo>
                  <a:lnTo>
                    <a:pt x="2" y="782"/>
                  </a:lnTo>
                  <a:lnTo>
                    <a:pt x="4" y="758"/>
                  </a:lnTo>
                  <a:lnTo>
                    <a:pt x="4" y="739"/>
                  </a:lnTo>
                  <a:lnTo>
                    <a:pt x="6" y="729"/>
                  </a:lnTo>
                  <a:lnTo>
                    <a:pt x="6" y="724"/>
                  </a:lnTo>
                  <a:lnTo>
                    <a:pt x="14" y="633"/>
                  </a:lnTo>
                  <a:lnTo>
                    <a:pt x="27" y="549"/>
                  </a:lnTo>
                  <a:lnTo>
                    <a:pt x="46" y="473"/>
                  </a:lnTo>
                  <a:lnTo>
                    <a:pt x="71" y="405"/>
                  </a:lnTo>
                  <a:lnTo>
                    <a:pt x="99" y="344"/>
                  </a:lnTo>
                  <a:lnTo>
                    <a:pt x="131" y="289"/>
                  </a:lnTo>
                  <a:lnTo>
                    <a:pt x="167" y="240"/>
                  </a:lnTo>
                  <a:lnTo>
                    <a:pt x="205" y="196"/>
                  </a:lnTo>
                  <a:lnTo>
                    <a:pt x="245" y="160"/>
                  </a:lnTo>
                  <a:lnTo>
                    <a:pt x="287" y="126"/>
                  </a:lnTo>
                  <a:lnTo>
                    <a:pt x="328" y="99"/>
                  </a:lnTo>
                  <a:lnTo>
                    <a:pt x="372" y="74"/>
                  </a:lnTo>
                  <a:lnTo>
                    <a:pt x="414" y="55"/>
                  </a:lnTo>
                  <a:lnTo>
                    <a:pt x="457" y="40"/>
                  </a:lnTo>
                  <a:lnTo>
                    <a:pt x="497" y="27"/>
                  </a:lnTo>
                  <a:lnTo>
                    <a:pt x="537" y="17"/>
                  </a:lnTo>
                  <a:lnTo>
                    <a:pt x="573" y="10"/>
                  </a:lnTo>
                  <a:lnTo>
                    <a:pt x="607" y="6"/>
                  </a:lnTo>
                  <a:lnTo>
                    <a:pt x="637" y="2"/>
                  </a:lnTo>
                  <a:lnTo>
                    <a:pt x="664" y="0"/>
                  </a:lnTo>
                  <a:lnTo>
                    <a:pt x="685" y="0"/>
                  </a:lnTo>
                  <a:lnTo>
                    <a:pt x="7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05697CA6-32B6-3459-2FEB-C06CCBB6D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0363" y="4318000"/>
              <a:ext cx="909638" cy="1169988"/>
            </a:xfrm>
            <a:custGeom>
              <a:avLst/>
              <a:gdLst>
                <a:gd name="T0" fmla="*/ 572 w 1144"/>
                <a:gd name="T1" fmla="*/ 0 h 1473"/>
                <a:gd name="T2" fmla="*/ 597 w 1144"/>
                <a:gd name="T3" fmla="*/ 2 h 1473"/>
                <a:gd name="T4" fmla="*/ 642 w 1144"/>
                <a:gd name="T5" fmla="*/ 4 h 1473"/>
                <a:gd name="T6" fmla="*/ 701 w 1144"/>
                <a:gd name="T7" fmla="*/ 14 h 1473"/>
                <a:gd name="T8" fmla="*/ 771 w 1144"/>
                <a:gd name="T9" fmla="*/ 31 h 1473"/>
                <a:gd name="T10" fmla="*/ 845 w 1144"/>
                <a:gd name="T11" fmla="*/ 61 h 1473"/>
                <a:gd name="T12" fmla="*/ 921 w 1144"/>
                <a:gd name="T13" fmla="*/ 107 h 1473"/>
                <a:gd name="T14" fmla="*/ 991 w 1144"/>
                <a:gd name="T15" fmla="*/ 171 h 1473"/>
                <a:gd name="T16" fmla="*/ 1053 w 1144"/>
                <a:gd name="T17" fmla="*/ 257 h 1473"/>
                <a:gd name="T18" fmla="*/ 1103 w 1144"/>
                <a:gd name="T19" fmla="*/ 367 h 1473"/>
                <a:gd name="T20" fmla="*/ 1133 w 1144"/>
                <a:gd name="T21" fmla="*/ 503 h 1473"/>
                <a:gd name="T22" fmla="*/ 1140 w 1144"/>
                <a:gd name="T23" fmla="*/ 589 h 1473"/>
                <a:gd name="T24" fmla="*/ 1142 w 1144"/>
                <a:gd name="T25" fmla="*/ 617 h 1473"/>
                <a:gd name="T26" fmla="*/ 1144 w 1144"/>
                <a:gd name="T27" fmla="*/ 670 h 1473"/>
                <a:gd name="T28" fmla="*/ 1144 w 1144"/>
                <a:gd name="T29" fmla="*/ 743 h 1473"/>
                <a:gd name="T30" fmla="*/ 1139 w 1144"/>
                <a:gd name="T31" fmla="*/ 828 h 1473"/>
                <a:gd name="T32" fmla="*/ 1127 w 1144"/>
                <a:gd name="T33" fmla="*/ 925 h 1473"/>
                <a:gd name="T34" fmla="*/ 1104 w 1144"/>
                <a:gd name="T35" fmla="*/ 1027 h 1473"/>
                <a:gd name="T36" fmla="*/ 1072 w 1144"/>
                <a:gd name="T37" fmla="*/ 1128 h 1473"/>
                <a:gd name="T38" fmla="*/ 1025 w 1144"/>
                <a:gd name="T39" fmla="*/ 1225 h 1473"/>
                <a:gd name="T40" fmla="*/ 960 w 1144"/>
                <a:gd name="T41" fmla="*/ 1312 h 1473"/>
                <a:gd name="T42" fmla="*/ 879 w 1144"/>
                <a:gd name="T43" fmla="*/ 1386 h 1473"/>
                <a:gd name="T44" fmla="*/ 775 w 1144"/>
                <a:gd name="T45" fmla="*/ 1439 h 1473"/>
                <a:gd name="T46" fmla="*/ 648 w 1144"/>
                <a:gd name="T47" fmla="*/ 1470 h 1473"/>
                <a:gd name="T48" fmla="*/ 568 w 1144"/>
                <a:gd name="T49" fmla="*/ 1473 h 1473"/>
                <a:gd name="T50" fmla="*/ 428 w 1144"/>
                <a:gd name="T51" fmla="*/ 1458 h 1473"/>
                <a:gd name="T52" fmla="*/ 314 w 1144"/>
                <a:gd name="T53" fmla="*/ 1415 h 1473"/>
                <a:gd name="T54" fmla="*/ 221 w 1144"/>
                <a:gd name="T55" fmla="*/ 1352 h 1473"/>
                <a:gd name="T56" fmla="*/ 149 w 1144"/>
                <a:gd name="T57" fmla="*/ 1270 h 1473"/>
                <a:gd name="T58" fmla="*/ 92 w 1144"/>
                <a:gd name="T59" fmla="*/ 1177 h 1473"/>
                <a:gd name="T60" fmla="*/ 53 w 1144"/>
                <a:gd name="T61" fmla="*/ 1079 h 1473"/>
                <a:gd name="T62" fmla="*/ 26 w 1144"/>
                <a:gd name="T63" fmla="*/ 976 h 1473"/>
                <a:gd name="T64" fmla="*/ 9 w 1144"/>
                <a:gd name="T65" fmla="*/ 877 h 1473"/>
                <a:gd name="T66" fmla="*/ 1 w 1144"/>
                <a:gd name="T67" fmla="*/ 784 h 1473"/>
                <a:gd name="T68" fmla="*/ 0 w 1144"/>
                <a:gd name="T69" fmla="*/ 705 h 1473"/>
                <a:gd name="T70" fmla="*/ 0 w 1144"/>
                <a:gd name="T71" fmla="*/ 642 h 1473"/>
                <a:gd name="T72" fmla="*/ 1 w 1144"/>
                <a:gd name="T73" fmla="*/ 600 h 1473"/>
                <a:gd name="T74" fmla="*/ 3 w 1144"/>
                <a:gd name="T75" fmla="*/ 585 h 1473"/>
                <a:gd name="T76" fmla="*/ 22 w 1144"/>
                <a:gd name="T77" fmla="*/ 431 h 1473"/>
                <a:gd name="T78" fmla="*/ 64 w 1144"/>
                <a:gd name="T79" fmla="*/ 308 h 1473"/>
                <a:gd name="T80" fmla="*/ 119 w 1144"/>
                <a:gd name="T81" fmla="*/ 211 h 1473"/>
                <a:gd name="T82" fmla="*/ 187 w 1144"/>
                <a:gd name="T83" fmla="*/ 137 h 1473"/>
                <a:gd name="T84" fmla="*/ 261 w 1144"/>
                <a:gd name="T85" fmla="*/ 82 h 1473"/>
                <a:gd name="T86" fmla="*/ 337 w 1144"/>
                <a:gd name="T87" fmla="*/ 44 h 1473"/>
                <a:gd name="T88" fmla="*/ 409 w 1144"/>
                <a:gd name="T89" fmla="*/ 21 h 1473"/>
                <a:gd name="T90" fmla="*/ 473 w 1144"/>
                <a:gd name="T91" fmla="*/ 8 h 1473"/>
                <a:gd name="T92" fmla="*/ 526 w 1144"/>
                <a:gd name="T93" fmla="*/ 2 h 1473"/>
                <a:gd name="T94" fmla="*/ 562 w 1144"/>
                <a:gd name="T95" fmla="*/ 0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44" h="1473">
                  <a:moveTo>
                    <a:pt x="562" y="0"/>
                  </a:moveTo>
                  <a:lnTo>
                    <a:pt x="572" y="0"/>
                  </a:lnTo>
                  <a:lnTo>
                    <a:pt x="581" y="0"/>
                  </a:lnTo>
                  <a:lnTo>
                    <a:pt x="597" y="2"/>
                  </a:lnTo>
                  <a:lnTo>
                    <a:pt x="617" y="2"/>
                  </a:lnTo>
                  <a:lnTo>
                    <a:pt x="642" y="4"/>
                  </a:lnTo>
                  <a:lnTo>
                    <a:pt x="670" y="8"/>
                  </a:lnTo>
                  <a:lnTo>
                    <a:pt x="701" y="14"/>
                  </a:lnTo>
                  <a:lnTo>
                    <a:pt x="735" y="21"/>
                  </a:lnTo>
                  <a:lnTo>
                    <a:pt x="771" y="31"/>
                  </a:lnTo>
                  <a:lnTo>
                    <a:pt x="807" y="44"/>
                  </a:lnTo>
                  <a:lnTo>
                    <a:pt x="845" y="61"/>
                  </a:lnTo>
                  <a:lnTo>
                    <a:pt x="883" y="82"/>
                  </a:lnTo>
                  <a:lnTo>
                    <a:pt x="921" y="107"/>
                  </a:lnTo>
                  <a:lnTo>
                    <a:pt x="957" y="137"/>
                  </a:lnTo>
                  <a:lnTo>
                    <a:pt x="991" y="171"/>
                  </a:lnTo>
                  <a:lnTo>
                    <a:pt x="1025" y="211"/>
                  </a:lnTo>
                  <a:lnTo>
                    <a:pt x="1053" y="257"/>
                  </a:lnTo>
                  <a:lnTo>
                    <a:pt x="1080" y="308"/>
                  </a:lnTo>
                  <a:lnTo>
                    <a:pt x="1103" y="367"/>
                  </a:lnTo>
                  <a:lnTo>
                    <a:pt x="1120" y="431"/>
                  </a:lnTo>
                  <a:lnTo>
                    <a:pt x="1133" y="503"/>
                  </a:lnTo>
                  <a:lnTo>
                    <a:pt x="1140" y="585"/>
                  </a:lnTo>
                  <a:lnTo>
                    <a:pt x="1140" y="589"/>
                  </a:lnTo>
                  <a:lnTo>
                    <a:pt x="1140" y="600"/>
                  </a:lnTo>
                  <a:lnTo>
                    <a:pt x="1142" y="617"/>
                  </a:lnTo>
                  <a:lnTo>
                    <a:pt x="1144" y="640"/>
                  </a:lnTo>
                  <a:lnTo>
                    <a:pt x="1144" y="670"/>
                  </a:lnTo>
                  <a:lnTo>
                    <a:pt x="1144" y="705"/>
                  </a:lnTo>
                  <a:lnTo>
                    <a:pt x="1144" y="743"/>
                  </a:lnTo>
                  <a:lnTo>
                    <a:pt x="1142" y="784"/>
                  </a:lnTo>
                  <a:lnTo>
                    <a:pt x="1139" y="828"/>
                  </a:lnTo>
                  <a:lnTo>
                    <a:pt x="1133" y="875"/>
                  </a:lnTo>
                  <a:lnTo>
                    <a:pt x="1127" y="925"/>
                  </a:lnTo>
                  <a:lnTo>
                    <a:pt x="1118" y="976"/>
                  </a:lnTo>
                  <a:lnTo>
                    <a:pt x="1104" y="1027"/>
                  </a:lnTo>
                  <a:lnTo>
                    <a:pt x="1089" y="1079"/>
                  </a:lnTo>
                  <a:lnTo>
                    <a:pt x="1072" y="1128"/>
                  </a:lnTo>
                  <a:lnTo>
                    <a:pt x="1049" y="1177"/>
                  </a:lnTo>
                  <a:lnTo>
                    <a:pt x="1025" y="1225"/>
                  </a:lnTo>
                  <a:lnTo>
                    <a:pt x="995" y="1270"/>
                  </a:lnTo>
                  <a:lnTo>
                    <a:pt x="960" y="1312"/>
                  </a:lnTo>
                  <a:lnTo>
                    <a:pt x="923" y="1352"/>
                  </a:lnTo>
                  <a:lnTo>
                    <a:pt x="879" y="1386"/>
                  </a:lnTo>
                  <a:lnTo>
                    <a:pt x="830" y="1415"/>
                  </a:lnTo>
                  <a:lnTo>
                    <a:pt x="775" y="1439"/>
                  </a:lnTo>
                  <a:lnTo>
                    <a:pt x="714" y="1458"/>
                  </a:lnTo>
                  <a:lnTo>
                    <a:pt x="648" y="1470"/>
                  </a:lnTo>
                  <a:lnTo>
                    <a:pt x="576" y="1473"/>
                  </a:lnTo>
                  <a:lnTo>
                    <a:pt x="568" y="1473"/>
                  </a:lnTo>
                  <a:lnTo>
                    <a:pt x="494" y="1470"/>
                  </a:lnTo>
                  <a:lnTo>
                    <a:pt x="428" y="1458"/>
                  </a:lnTo>
                  <a:lnTo>
                    <a:pt x="369" y="1439"/>
                  </a:lnTo>
                  <a:lnTo>
                    <a:pt x="314" y="1415"/>
                  </a:lnTo>
                  <a:lnTo>
                    <a:pt x="265" y="1386"/>
                  </a:lnTo>
                  <a:lnTo>
                    <a:pt x="221" y="1352"/>
                  </a:lnTo>
                  <a:lnTo>
                    <a:pt x="183" y="1312"/>
                  </a:lnTo>
                  <a:lnTo>
                    <a:pt x="149" y="1270"/>
                  </a:lnTo>
                  <a:lnTo>
                    <a:pt x="119" y="1225"/>
                  </a:lnTo>
                  <a:lnTo>
                    <a:pt x="92" y="1177"/>
                  </a:lnTo>
                  <a:lnTo>
                    <a:pt x="72" y="1128"/>
                  </a:lnTo>
                  <a:lnTo>
                    <a:pt x="53" y="1079"/>
                  </a:lnTo>
                  <a:lnTo>
                    <a:pt x="37" y="1027"/>
                  </a:lnTo>
                  <a:lnTo>
                    <a:pt x="26" y="976"/>
                  </a:lnTo>
                  <a:lnTo>
                    <a:pt x="17" y="927"/>
                  </a:lnTo>
                  <a:lnTo>
                    <a:pt x="9" y="877"/>
                  </a:lnTo>
                  <a:lnTo>
                    <a:pt x="5" y="830"/>
                  </a:lnTo>
                  <a:lnTo>
                    <a:pt x="1" y="784"/>
                  </a:lnTo>
                  <a:lnTo>
                    <a:pt x="0" y="743"/>
                  </a:lnTo>
                  <a:lnTo>
                    <a:pt x="0" y="705"/>
                  </a:lnTo>
                  <a:lnTo>
                    <a:pt x="0" y="670"/>
                  </a:lnTo>
                  <a:lnTo>
                    <a:pt x="0" y="642"/>
                  </a:lnTo>
                  <a:lnTo>
                    <a:pt x="1" y="617"/>
                  </a:lnTo>
                  <a:lnTo>
                    <a:pt x="1" y="600"/>
                  </a:lnTo>
                  <a:lnTo>
                    <a:pt x="3" y="589"/>
                  </a:lnTo>
                  <a:lnTo>
                    <a:pt x="3" y="585"/>
                  </a:lnTo>
                  <a:lnTo>
                    <a:pt x="11" y="503"/>
                  </a:lnTo>
                  <a:lnTo>
                    <a:pt x="22" y="431"/>
                  </a:lnTo>
                  <a:lnTo>
                    <a:pt x="41" y="367"/>
                  </a:lnTo>
                  <a:lnTo>
                    <a:pt x="64" y="308"/>
                  </a:lnTo>
                  <a:lnTo>
                    <a:pt x="91" y="257"/>
                  </a:lnTo>
                  <a:lnTo>
                    <a:pt x="119" y="211"/>
                  </a:lnTo>
                  <a:lnTo>
                    <a:pt x="151" y="171"/>
                  </a:lnTo>
                  <a:lnTo>
                    <a:pt x="187" y="137"/>
                  </a:lnTo>
                  <a:lnTo>
                    <a:pt x="223" y="107"/>
                  </a:lnTo>
                  <a:lnTo>
                    <a:pt x="261" y="82"/>
                  </a:lnTo>
                  <a:lnTo>
                    <a:pt x="299" y="61"/>
                  </a:lnTo>
                  <a:lnTo>
                    <a:pt x="337" y="44"/>
                  </a:lnTo>
                  <a:lnTo>
                    <a:pt x="373" y="31"/>
                  </a:lnTo>
                  <a:lnTo>
                    <a:pt x="409" y="21"/>
                  </a:lnTo>
                  <a:lnTo>
                    <a:pt x="443" y="12"/>
                  </a:lnTo>
                  <a:lnTo>
                    <a:pt x="473" y="8"/>
                  </a:lnTo>
                  <a:lnTo>
                    <a:pt x="502" y="4"/>
                  </a:lnTo>
                  <a:lnTo>
                    <a:pt x="526" y="2"/>
                  </a:lnTo>
                  <a:lnTo>
                    <a:pt x="547" y="0"/>
                  </a:lnTo>
                  <a:lnTo>
                    <a:pt x="5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B76DB01-80DC-74BE-2CC8-7DC2AC32C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300" y="5337175"/>
              <a:ext cx="4960938" cy="1370013"/>
            </a:xfrm>
            <a:custGeom>
              <a:avLst/>
              <a:gdLst>
                <a:gd name="T0" fmla="*/ 3152 w 6250"/>
                <a:gd name="T1" fmla="*/ 0 h 1725"/>
                <a:gd name="T2" fmla="*/ 3224 w 6250"/>
                <a:gd name="T3" fmla="*/ 15 h 1725"/>
                <a:gd name="T4" fmla="*/ 3296 w 6250"/>
                <a:gd name="T5" fmla="*/ 62 h 1725"/>
                <a:gd name="T6" fmla="*/ 3326 w 6250"/>
                <a:gd name="T7" fmla="*/ 155 h 1725"/>
                <a:gd name="T8" fmla="*/ 3275 w 6250"/>
                <a:gd name="T9" fmla="*/ 317 h 1725"/>
                <a:gd name="T10" fmla="*/ 3654 w 6250"/>
                <a:gd name="T11" fmla="*/ 0 h 1725"/>
                <a:gd name="T12" fmla="*/ 3724 w 6250"/>
                <a:gd name="T13" fmla="*/ 34 h 1725"/>
                <a:gd name="T14" fmla="*/ 3900 w 6250"/>
                <a:gd name="T15" fmla="*/ 127 h 1725"/>
                <a:gd name="T16" fmla="*/ 4139 w 6250"/>
                <a:gd name="T17" fmla="*/ 260 h 1725"/>
                <a:gd name="T18" fmla="*/ 4378 w 6250"/>
                <a:gd name="T19" fmla="*/ 408 h 1725"/>
                <a:gd name="T20" fmla="*/ 4546 w 6250"/>
                <a:gd name="T21" fmla="*/ 374 h 1725"/>
                <a:gd name="T22" fmla="*/ 4618 w 6250"/>
                <a:gd name="T23" fmla="*/ 339 h 1725"/>
                <a:gd name="T24" fmla="*/ 4920 w 6250"/>
                <a:gd name="T25" fmla="*/ 586 h 1725"/>
                <a:gd name="T26" fmla="*/ 4882 w 6250"/>
                <a:gd name="T27" fmla="*/ 450 h 1725"/>
                <a:gd name="T28" fmla="*/ 4920 w 6250"/>
                <a:gd name="T29" fmla="*/ 376 h 1725"/>
                <a:gd name="T30" fmla="*/ 4988 w 6250"/>
                <a:gd name="T31" fmla="*/ 345 h 1725"/>
                <a:gd name="T32" fmla="*/ 5041 w 6250"/>
                <a:gd name="T33" fmla="*/ 339 h 1725"/>
                <a:gd name="T34" fmla="*/ 5081 w 6250"/>
                <a:gd name="T35" fmla="*/ 343 h 1725"/>
                <a:gd name="T36" fmla="*/ 5149 w 6250"/>
                <a:gd name="T37" fmla="*/ 364 h 1725"/>
                <a:gd name="T38" fmla="*/ 5200 w 6250"/>
                <a:gd name="T39" fmla="*/ 427 h 1725"/>
                <a:gd name="T40" fmla="*/ 5185 w 6250"/>
                <a:gd name="T41" fmla="*/ 545 h 1725"/>
                <a:gd name="T42" fmla="*/ 5238 w 6250"/>
                <a:gd name="T43" fmla="*/ 1065 h 1725"/>
                <a:gd name="T44" fmla="*/ 5503 w 6250"/>
                <a:gd name="T45" fmla="*/ 358 h 1725"/>
                <a:gd name="T46" fmla="*/ 5644 w 6250"/>
                <a:gd name="T47" fmla="*/ 431 h 1725"/>
                <a:gd name="T48" fmla="*/ 5846 w 6250"/>
                <a:gd name="T49" fmla="*/ 541 h 1725"/>
                <a:gd name="T50" fmla="*/ 6072 w 6250"/>
                <a:gd name="T51" fmla="*/ 683 h 1725"/>
                <a:gd name="T52" fmla="*/ 6212 w 6250"/>
                <a:gd name="T53" fmla="*/ 862 h 1725"/>
                <a:gd name="T54" fmla="*/ 6248 w 6250"/>
                <a:gd name="T55" fmla="*/ 1086 h 1725"/>
                <a:gd name="T56" fmla="*/ 4 w 6250"/>
                <a:gd name="T57" fmla="*/ 1023 h 1725"/>
                <a:gd name="T58" fmla="*/ 59 w 6250"/>
                <a:gd name="T59" fmla="*/ 812 h 1725"/>
                <a:gd name="T60" fmla="*/ 235 w 6250"/>
                <a:gd name="T61" fmla="*/ 639 h 1725"/>
                <a:gd name="T62" fmla="*/ 457 w 6250"/>
                <a:gd name="T63" fmla="*/ 510 h 1725"/>
                <a:gd name="T64" fmla="*/ 646 w 6250"/>
                <a:gd name="T65" fmla="*/ 406 h 1725"/>
                <a:gd name="T66" fmla="*/ 764 w 6250"/>
                <a:gd name="T67" fmla="*/ 347 h 1725"/>
                <a:gd name="T68" fmla="*/ 1143 w 6250"/>
                <a:gd name="T69" fmla="*/ 685 h 1725"/>
                <a:gd name="T70" fmla="*/ 1050 w 6250"/>
                <a:gd name="T71" fmla="*/ 508 h 1725"/>
                <a:gd name="T72" fmla="*/ 1057 w 6250"/>
                <a:gd name="T73" fmla="*/ 406 h 1725"/>
                <a:gd name="T74" fmla="*/ 1116 w 6250"/>
                <a:gd name="T75" fmla="*/ 357 h 1725"/>
                <a:gd name="T76" fmla="*/ 1183 w 6250"/>
                <a:gd name="T77" fmla="*/ 341 h 1725"/>
                <a:gd name="T78" fmla="*/ 1217 w 6250"/>
                <a:gd name="T79" fmla="*/ 339 h 1725"/>
                <a:gd name="T80" fmla="*/ 1277 w 6250"/>
                <a:gd name="T81" fmla="*/ 351 h 1725"/>
                <a:gd name="T82" fmla="*/ 1342 w 6250"/>
                <a:gd name="T83" fmla="*/ 389 h 1725"/>
                <a:gd name="T84" fmla="*/ 1366 w 6250"/>
                <a:gd name="T85" fmla="*/ 478 h 1725"/>
                <a:gd name="T86" fmla="*/ 1302 w 6250"/>
                <a:gd name="T87" fmla="*/ 634 h 1725"/>
                <a:gd name="T88" fmla="*/ 1635 w 6250"/>
                <a:gd name="T89" fmla="*/ 341 h 1725"/>
                <a:gd name="T90" fmla="*/ 1740 w 6250"/>
                <a:gd name="T91" fmla="*/ 393 h 1725"/>
                <a:gd name="T92" fmla="*/ 1920 w 6250"/>
                <a:gd name="T93" fmla="*/ 376 h 1725"/>
                <a:gd name="T94" fmla="*/ 2177 w 6250"/>
                <a:gd name="T95" fmla="*/ 224 h 1725"/>
                <a:gd name="T96" fmla="*/ 2405 w 6250"/>
                <a:gd name="T97" fmla="*/ 98 h 1725"/>
                <a:gd name="T98" fmla="*/ 2558 w 6250"/>
                <a:gd name="T99" fmla="*/ 21 h 1725"/>
                <a:gd name="T100" fmla="*/ 2882 w 6250"/>
                <a:gd name="T101" fmla="*/ 901 h 1725"/>
                <a:gd name="T102" fmla="*/ 2954 w 6250"/>
                <a:gd name="T103" fmla="*/ 269 h 1725"/>
                <a:gd name="T104" fmla="*/ 2926 w 6250"/>
                <a:gd name="T105" fmla="*/ 127 h 1725"/>
                <a:gd name="T106" fmla="*/ 2972 w 6250"/>
                <a:gd name="T107" fmla="*/ 45 h 1725"/>
                <a:gd name="T108" fmla="*/ 3047 w 6250"/>
                <a:gd name="T109" fmla="*/ 9 h 1725"/>
                <a:gd name="T110" fmla="*/ 3114 w 6250"/>
                <a:gd name="T111" fmla="*/ 0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50" h="1725">
                  <a:moveTo>
                    <a:pt x="3125" y="0"/>
                  </a:moveTo>
                  <a:lnTo>
                    <a:pt x="3127" y="0"/>
                  </a:lnTo>
                  <a:lnTo>
                    <a:pt x="3138" y="0"/>
                  </a:lnTo>
                  <a:lnTo>
                    <a:pt x="3152" y="0"/>
                  </a:lnTo>
                  <a:lnTo>
                    <a:pt x="3167" y="2"/>
                  </a:lnTo>
                  <a:lnTo>
                    <a:pt x="3186" y="5"/>
                  </a:lnTo>
                  <a:lnTo>
                    <a:pt x="3205" y="9"/>
                  </a:lnTo>
                  <a:lnTo>
                    <a:pt x="3224" y="15"/>
                  </a:lnTo>
                  <a:lnTo>
                    <a:pt x="3244" y="22"/>
                  </a:lnTo>
                  <a:lnTo>
                    <a:pt x="3263" y="34"/>
                  </a:lnTo>
                  <a:lnTo>
                    <a:pt x="3280" y="45"/>
                  </a:lnTo>
                  <a:lnTo>
                    <a:pt x="3296" y="62"/>
                  </a:lnTo>
                  <a:lnTo>
                    <a:pt x="3309" y="79"/>
                  </a:lnTo>
                  <a:lnTo>
                    <a:pt x="3318" y="102"/>
                  </a:lnTo>
                  <a:lnTo>
                    <a:pt x="3326" y="127"/>
                  </a:lnTo>
                  <a:lnTo>
                    <a:pt x="3326" y="155"/>
                  </a:lnTo>
                  <a:lnTo>
                    <a:pt x="3322" y="189"/>
                  </a:lnTo>
                  <a:lnTo>
                    <a:pt x="3313" y="227"/>
                  </a:lnTo>
                  <a:lnTo>
                    <a:pt x="3298" y="269"/>
                  </a:lnTo>
                  <a:lnTo>
                    <a:pt x="3275" y="317"/>
                  </a:lnTo>
                  <a:lnTo>
                    <a:pt x="3243" y="370"/>
                  </a:lnTo>
                  <a:lnTo>
                    <a:pt x="3205" y="429"/>
                  </a:lnTo>
                  <a:lnTo>
                    <a:pt x="3370" y="901"/>
                  </a:lnTo>
                  <a:lnTo>
                    <a:pt x="3654" y="0"/>
                  </a:lnTo>
                  <a:lnTo>
                    <a:pt x="3659" y="3"/>
                  </a:lnTo>
                  <a:lnTo>
                    <a:pt x="3673" y="9"/>
                  </a:lnTo>
                  <a:lnTo>
                    <a:pt x="3694" y="21"/>
                  </a:lnTo>
                  <a:lnTo>
                    <a:pt x="3724" y="34"/>
                  </a:lnTo>
                  <a:lnTo>
                    <a:pt x="3758" y="53"/>
                  </a:lnTo>
                  <a:lnTo>
                    <a:pt x="3800" y="74"/>
                  </a:lnTo>
                  <a:lnTo>
                    <a:pt x="3847" y="98"/>
                  </a:lnTo>
                  <a:lnTo>
                    <a:pt x="3900" y="127"/>
                  </a:lnTo>
                  <a:lnTo>
                    <a:pt x="3955" y="157"/>
                  </a:lnTo>
                  <a:lnTo>
                    <a:pt x="4014" y="189"/>
                  </a:lnTo>
                  <a:lnTo>
                    <a:pt x="4075" y="224"/>
                  </a:lnTo>
                  <a:lnTo>
                    <a:pt x="4139" y="260"/>
                  </a:lnTo>
                  <a:lnTo>
                    <a:pt x="4201" y="298"/>
                  </a:lnTo>
                  <a:lnTo>
                    <a:pt x="4268" y="336"/>
                  </a:lnTo>
                  <a:lnTo>
                    <a:pt x="4332" y="376"/>
                  </a:lnTo>
                  <a:lnTo>
                    <a:pt x="4378" y="408"/>
                  </a:lnTo>
                  <a:lnTo>
                    <a:pt x="4421" y="440"/>
                  </a:lnTo>
                  <a:lnTo>
                    <a:pt x="4469" y="415"/>
                  </a:lnTo>
                  <a:lnTo>
                    <a:pt x="4510" y="393"/>
                  </a:lnTo>
                  <a:lnTo>
                    <a:pt x="4546" y="374"/>
                  </a:lnTo>
                  <a:lnTo>
                    <a:pt x="4577" y="358"/>
                  </a:lnTo>
                  <a:lnTo>
                    <a:pt x="4599" y="349"/>
                  </a:lnTo>
                  <a:lnTo>
                    <a:pt x="4613" y="341"/>
                  </a:lnTo>
                  <a:lnTo>
                    <a:pt x="4618" y="339"/>
                  </a:lnTo>
                  <a:lnTo>
                    <a:pt x="4848" y="1065"/>
                  </a:lnTo>
                  <a:lnTo>
                    <a:pt x="4980" y="685"/>
                  </a:lnTo>
                  <a:lnTo>
                    <a:pt x="4946" y="634"/>
                  </a:lnTo>
                  <a:lnTo>
                    <a:pt x="4920" y="586"/>
                  </a:lnTo>
                  <a:lnTo>
                    <a:pt x="4901" y="545"/>
                  </a:lnTo>
                  <a:lnTo>
                    <a:pt x="4888" y="508"/>
                  </a:lnTo>
                  <a:lnTo>
                    <a:pt x="4882" y="478"/>
                  </a:lnTo>
                  <a:lnTo>
                    <a:pt x="4882" y="450"/>
                  </a:lnTo>
                  <a:lnTo>
                    <a:pt x="4886" y="427"/>
                  </a:lnTo>
                  <a:lnTo>
                    <a:pt x="4895" y="406"/>
                  </a:lnTo>
                  <a:lnTo>
                    <a:pt x="4906" y="389"/>
                  </a:lnTo>
                  <a:lnTo>
                    <a:pt x="4920" y="376"/>
                  </a:lnTo>
                  <a:lnTo>
                    <a:pt x="4937" y="364"/>
                  </a:lnTo>
                  <a:lnTo>
                    <a:pt x="4954" y="357"/>
                  </a:lnTo>
                  <a:lnTo>
                    <a:pt x="4971" y="351"/>
                  </a:lnTo>
                  <a:lnTo>
                    <a:pt x="4988" y="345"/>
                  </a:lnTo>
                  <a:lnTo>
                    <a:pt x="5005" y="343"/>
                  </a:lnTo>
                  <a:lnTo>
                    <a:pt x="5020" y="341"/>
                  </a:lnTo>
                  <a:lnTo>
                    <a:pt x="5032" y="339"/>
                  </a:lnTo>
                  <a:lnTo>
                    <a:pt x="5041" y="339"/>
                  </a:lnTo>
                  <a:lnTo>
                    <a:pt x="5045" y="339"/>
                  </a:lnTo>
                  <a:lnTo>
                    <a:pt x="5052" y="339"/>
                  </a:lnTo>
                  <a:lnTo>
                    <a:pt x="5066" y="341"/>
                  </a:lnTo>
                  <a:lnTo>
                    <a:pt x="5081" y="343"/>
                  </a:lnTo>
                  <a:lnTo>
                    <a:pt x="5096" y="345"/>
                  </a:lnTo>
                  <a:lnTo>
                    <a:pt x="5115" y="351"/>
                  </a:lnTo>
                  <a:lnTo>
                    <a:pt x="5132" y="357"/>
                  </a:lnTo>
                  <a:lnTo>
                    <a:pt x="5149" y="364"/>
                  </a:lnTo>
                  <a:lnTo>
                    <a:pt x="5166" y="376"/>
                  </a:lnTo>
                  <a:lnTo>
                    <a:pt x="5179" y="389"/>
                  </a:lnTo>
                  <a:lnTo>
                    <a:pt x="5191" y="406"/>
                  </a:lnTo>
                  <a:lnTo>
                    <a:pt x="5200" y="427"/>
                  </a:lnTo>
                  <a:lnTo>
                    <a:pt x="5204" y="450"/>
                  </a:lnTo>
                  <a:lnTo>
                    <a:pt x="5204" y="478"/>
                  </a:lnTo>
                  <a:lnTo>
                    <a:pt x="5196" y="508"/>
                  </a:lnTo>
                  <a:lnTo>
                    <a:pt x="5185" y="545"/>
                  </a:lnTo>
                  <a:lnTo>
                    <a:pt x="5166" y="586"/>
                  </a:lnTo>
                  <a:lnTo>
                    <a:pt x="5140" y="634"/>
                  </a:lnTo>
                  <a:lnTo>
                    <a:pt x="5105" y="685"/>
                  </a:lnTo>
                  <a:lnTo>
                    <a:pt x="5238" y="1065"/>
                  </a:lnTo>
                  <a:lnTo>
                    <a:pt x="5467" y="339"/>
                  </a:lnTo>
                  <a:lnTo>
                    <a:pt x="5471" y="341"/>
                  </a:lnTo>
                  <a:lnTo>
                    <a:pt x="5484" y="349"/>
                  </a:lnTo>
                  <a:lnTo>
                    <a:pt x="5503" y="358"/>
                  </a:lnTo>
                  <a:lnTo>
                    <a:pt x="5530" y="372"/>
                  </a:lnTo>
                  <a:lnTo>
                    <a:pt x="5564" y="389"/>
                  </a:lnTo>
                  <a:lnTo>
                    <a:pt x="5602" y="408"/>
                  </a:lnTo>
                  <a:lnTo>
                    <a:pt x="5644" y="431"/>
                  </a:lnTo>
                  <a:lnTo>
                    <a:pt x="5691" y="455"/>
                  </a:lnTo>
                  <a:lnTo>
                    <a:pt x="5740" y="482"/>
                  </a:lnTo>
                  <a:lnTo>
                    <a:pt x="5791" y="510"/>
                  </a:lnTo>
                  <a:lnTo>
                    <a:pt x="5846" y="541"/>
                  </a:lnTo>
                  <a:lnTo>
                    <a:pt x="5901" y="573"/>
                  </a:lnTo>
                  <a:lnTo>
                    <a:pt x="5956" y="607"/>
                  </a:lnTo>
                  <a:lnTo>
                    <a:pt x="6013" y="641"/>
                  </a:lnTo>
                  <a:lnTo>
                    <a:pt x="6072" y="683"/>
                  </a:lnTo>
                  <a:lnTo>
                    <a:pt x="6119" y="725"/>
                  </a:lnTo>
                  <a:lnTo>
                    <a:pt x="6159" y="769"/>
                  </a:lnTo>
                  <a:lnTo>
                    <a:pt x="6189" y="814"/>
                  </a:lnTo>
                  <a:lnTo>
                    <a:pt x="6212" y="862"/>
                  </a:lnTo>
                  <a:lnTo>
                    <a:pt x="6227" y="913"/>
                  </a:lnTo>
                  <a:lnTo>
                    <a:pt x="6239" y="966"/>
                  </a:lnTo>
                  <a:lnTo>
                    <a:pt x="6244" y="1023"/>
                  </a:lnTo>
                  <a:lnTo>
                    <a:pt x="6248" y="1086"/>
                  </a:lnTo>
                  <a:lnTo>
                    <a:pt x="6250" y="1725"/>
                  </a:lnTo>
                  <a:lnTo>
                    <a:pt x="0" y="1725"/>
                  </a:lnTo>
                  <a:lnTo>
                    <a:pt x="0" y="1084"/>
                  </a:lnTo>
                  <a:lnTo>
                    <a:pt x="4" y="1023"/>
                  </a:lnTo>
                  <a:lnTo>
                    <a:pt x="9" y="966"/>
                  </a:lnTo>
                  <a:lnTo>
                    <a:pt x="21" y="911"/>
                  </a:lnTo>
                  <a:lnTo>
                    <a:pt x="36" y="860"/>
                  </a:lnTo>
                  <a:lnTo>
                    <a:pt x="59" y="812"/>
                  </a:lnTo>
                  <a:lnTo>
                    <a:pt x="89" y="767"/>
                  </a:lnTo>
                  <a:lnTo>
                    <a:pt x="127" y="723"/>
                  </a:lnTo>
                  <a:lnTo>
                    <a:pt x="176" y="681"/>
                  </a:lnTo>
                  <a:lnTo>
                    <a:pt x="235" y="639"/>
                  </a:lnTo>
                  <a:lnTo>
                    <a:pt x="290" y="605"/>
                  </a:lnTo>
                  <a:lnTo>
                    <a:pt x="347" y="573"/>
                  </a:lnTo>
                  <a:lnTo>
                    <a:pt x="402" y="541"/>
                  </a:lnTo>
                  <a:lnTo>
                    <a:pt x="457" y="510"/>
                  </a:lnTo>
                  <a:lnTo>
                    <a:pt x="508" y="480"/>
                  </a:lnTo>
                  <a:lnTo>
                    <a:pt x="557" y="453"/>
                  </a:lnTo>
                  <a:lnTo>
                    <a:pt x="605" y="429"/>
                  </a:lnTo>
                  <a:lnTo>
                    <a:pt x="646" y="406"/>
                  </a:lnTo>
                  <a:lnTo>
                    <a:pt x="684" y="387"/>
                  </a:lnTo>
                  <a:lnTo>
                    <a:pt x="718" y="370"/>
                  </a:lnTo>
                  <a:lnTo>
                    <a:pt x="745" y="357"/>
                  </a:lnTo>
                  <a:lnTo>
                    <a:pt x="764" y="347"/>
                  </a:lnTo>
                  <a:lnTo>
                    <a:pt x="777" y="341"/>
                  </a:lnTo>
                  <a:lnTo>
                    <a:pt x="781" y="339"/>
                  </a:lnTo>
                  <a:lnTo>
                    <a:pt x="1010" y="1065"/>
                  </a:lnTo>
                  <a:lnTo>
                    <a:pt x="1143" y="685"/>
                  </a:lnTo>
                  <a:lnTo>
                    <a:pt x="1109" y="634"/>
                  </a:lnTo>
                  <a:lnTo>
                    <a:pt x="1082" y="586"/>
                  </a:lnTo>
                  <a:lnTo>
                    <a:pt x="1063" y="545"/>
                  </a:lnTo>
                  <a:lnTo>
                    <a:pt x="1050" y="508"/>
                  </a:lnTo>
                  <a:lnTo>
                    <a:pt x="1044" y="478"/>
                  </a:lnTo>
                  <a:lnTo>
                    <a:pt x="1044" y="450"/>
                  </a:lnTo>
                  <a:lnTo>
                    <a:pt x="1048" y="427"/>
                  </a:lnTo>
                  <a:lnTo>
                    <a:pt x="1057" y="406"/>
                  </a:lnTo>
                  <a:lnTo>
                    <a:pt x="1069" y="389"/>
                  </a:lnTo>
                  <a:lnTo>
                    <a:pt x="1082" y="376"/>
                  </a:lnTo>
                  <a:lnTo>
                    <a:pt x="1099" y="364"/>
                  </a:lnTo>
                  <a:lnTo>
                    <a:pt x="1116" y="357"/>
                  </a:lnTo>
                  <a:lnTo>
                    <a:pt x="1133" y="351"/>
                  </a:lnTo>
                  <a:lnTo>
                    <a:pt x="1152" y="345"/>
                  </a:lnTo>
                  <a:lnTo>
                    <a:pt x="1167" y="343"/>
                  </a:lnTo>
                  <a:lnTo>
                    <a:pt x="1183" y="341"/>
                  </a:lnTo>
                  <a:lnTo>
                    <a:pt x="1194" y="339"/>
                  </a:lnTo>
                  <a:lnTo>
                    <a:pt x="1203" y="339"/>
                  </a:lnTo>
                  <a:lnTo>
                    <a:pt x="1207" y="339"/>
                  </a:lnTo>
                  <a:lnTo>
                    <a:pt x="1217" y="339"/>
                  </a:lnTo>
                  <a:lnTo>
                    <a:pt x="1228" y="341"/>
                  </a:lnTo>
                  <a:lnTo>
                    <a:pt x="1243" y="343"/>
                  </a:lnTo>
                  <a:lnTo>
                    <a:pt x="1260" y="345"/>
                  </a:lnTo>
                  <a:lnTo>
                    <a:pt x="1277" y="351"/>
                  </a:lnTo>
                  <a:lnTo>
                    <a:pt x="1294" y="357"/>
                  </a:lnTo>
                  <a:lnTo>
                    <a:pt x="1311" y="364"/>
                  </a:lnTo>
                  <a:lnTo>
                    <a:pt x="1328" y="376"/>
                  </a:lnTo>
                  <a:lnTo>
                    <a:pt x="1342" y="389"/>
                  </a:lnTo>
                  <a:lnTo>
                    <a:pt x="1353" y="406"/>
                  </a:lnTo>
                  <a:lnTo>
                    <a:pt x="1363" y="427"/>
                  </a:lnTo>
                  <a:lnTo>
                    <a:pt x="1366" y="450"/>
                  </a:lnTo>
                  <a:lnTo>
                    <a:pt x="1366" y="478"/>
                  </a:lnTo>
                  <a:lnTo>
                    <a:pt x="1361" y="508"/>
                  </a:lnTo>
                  <a:lnTo>
                    <a:pt x="1347" y="545"/>
                  </a:lnTo>
                  <a:lnTo>
                    <a:pt x="1328" y="586"/>
                  </a:lnTo>
                  <a:lnTo>
                    <a:pt x="1302" y="634"/>
                  </a:lnTo>
                  <a:lnTo>
                    <a:pt x="1268" y="685"/>
                  </a:lnTo>
                  <a:lnTo>
                    <a:pt x="1400" y="1065"/>
                  </a:lnTo>
                  <a:lnTo>
                    <a:pt x="1630" y="339"/>
                  </a:lnTo>
                  <a:lnTo>
                    <a:pt x="1635" y="341"/>
                  </a:lnTo>
                  <a:lnTo>
                    <a:pt x="1649" y="349"/>
                  </a:lnTo>
                  <a:lnTo>
                    <a:pt x="1671" y="358"/>
                  </a:lnTo>
                  <a:lnTo>
                    <a:pt x="1702" y="374"/>
                  </a:lnTo>
                  <a:lnTo>
                    <a:pt x="1740" y="393"/>
                  </a:lnTo>
                  <a:lnTo>
                    <a:pt x="1781" y="415"/>
                  </a:lnTo>
                  <a:lnTo>
                    <a:pt x="1831" y="442"/>
                  </a:lnTo>
                  <a:lnTo>
                    <a:pt x="1872" y="408"/>
                  </a:lnTo>
                  <a:lnTo>
                    <a:pt x="1920" y="376"/>
                  </a:lnTo>
                  <a:lnTo>
                    <a:pt x="1984" y="336"/>
                  </a:lnTo>
                  <a:lnTo>
                    <a:pt x="2051" y="298"/>
                  </a:lnTo>
                  <a:lnTo>
                    <a:pt x="2113" y="260"/>
                  </a:lnTo>
                  <a:lnTo>
                    <a:pt x="2177" y="224"/>
                  </a:lnTo>
                  <a:lnTo>
                    <a:pt x="2238" y="189"/>
                  </a:lnTo>
                  <a:lnTo>
                    <a:pt x="2297" y="157"/>
                  </a:lnTo>
                  <a:lnTo>
                    <a:pt x="2352" y="127"/>
                  </a:lnTo>
                  <a:lnTo>
                    <a:pt x="2405" y="98"/>
                  </a:lnTo>
                  <a:lnTo>
                    <a:pt x="2452" y="74"/>
                  </a:lnTo>
                  <a:lnTo>
                    <a:pt x="2494" y="53"/>
                  </a:lnTo>
                  <a:lnTo>
                    <a:pt x="2528" y="34"/>
                  </a:lnTo>
                  <a:lnTo>
                    <a:pt x="2558" y="21"/>
                  </a:lnTo>
                  <a:lnTo>
                    <a:pt x="2579" y="9"/>
                  </a:lnTo>
                  <a:lnTo>
                    <a:pt x="2593" y="3"/>
                  </a:lnTo>
                  <a:lnTo>
                    <a:pt x="2598" y="0"/>
                  </a:lnTo>
                  <a:lnTo>
                    <a:pt x="2882" y="901"/>
                  </a:lnTo>
                  <a:lnTo>
                    <a:pt x="3047" y="429"/>
                  </a:lnTo>
                  <a:lnTo>
                    <a:pt x="3009" y="370"/>
                  </a:lnTo>
                  <a:lnTo>
                    <a:pt x="2977" y="317"/>
                  </a:lnTo>
                  <a:lnTo>
                    <a:pt x="2954" y="269"/>
                  </a:lnTo>
                  <a:lnTo>
                    <a:pt x="2939" y="227"/>
                  </a:lnTo>
                  <a:lnTo>
                    <a:pt x="2930" y="189"/>
                  </a:lnTo>
                  <a:lnTo>
                    <a:pt x="2926" y="155"/>
                  </a:lnTo>
                  <a:lnTo>
                    <a:pt x="2926" y="127"/>
                  </a:lnTo>
                  <a:lnTo>
                    <a:pt x="2934" y="100"/>
                  </a:lnTo>
                  <a:lnTo>
                    <a:pt x="2943" y="79"/>
                  </a:lnTo>
                  <a:lnTo>
                    <a:pt x="2956" y="60"/>
                  </a:lnTo>
                  <a:lnTo>
                    <a:pt x="2972" y="45"/>
                  </a:lnTo>
                  <a:lnTo>
                    <a:pt x="2989" y="32"/>
                  </a:lnTo>
                  <a:lnTo>
                    <a:pt x="3008" y="22"/>
                  </a:lnTo>
                  <a:lnTo>
                    <a:pt x="3028" y="15"/>
                  </a:lnTo>
                  <a:lnTo>
                    <a:pt x="3047" y="9"/>
                  </a:lnTo>
                  <a:lnTo>
                    <a:pt x="3066" y="5"/>
                  </a:lnTo>
                  <a:lnTo>
                    <a:pt x="3085" y="2"/>
                  </a:lnTo>
                  <a:lnTo>
                    <a:pt x="3100" y="0"/>
                  </a:lnTo>
                  <a:lnTo>
                    <a:pt x="3114" y="0"/>
                  </a:lnTo>
                  <a:lnTo>
                    <a:pt x="31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071C8BD-FD66-4533-EF13-2858FB3E0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363" y="4318000"/>
              <a:ext cx="908050" cy="1169988"/>
            </a:xfrm>
            <a:custGeom>
              <a:avLst/>
              <a:gdLst>
                <a:gd name="T0" fmla="*/ 573 w 1145"/>
                <a:gd name="T1" fmla="*/ 0 h 1473"/>
                <a:gd name="T2" fmla="*/ 597 w 1145"/>
                <a:gd name="T3" fmla="*/ 2 h 1473"/>
                <a:gd name="T4" fmla="*/ 643 w 1145"/>
                <a:gd name="T5" fmla="*/ 4 h 1473"/>
                <a:gd name="T6" fmla="*/ 701 w 1145"/>
                <a:gd name="T7" fmla="*/ 14 h 1473"/>
                <a:gd name="T8" fmla="*/ 771 w 1145"/>
                <a:gd name="T9" fmla="*/ 31 h 1473"/>
                <a:gd name="T10" fmla="*/ 845 w 1145"/>
                <a:gd name="T11" fmla="*/ 61 h 1473"/>
                <a:gd name="T12" fmla="*/ 921 w 1145"/>
                <a:gd name="T13" fmla="*/ 107 h 1473"/>
                <a:gd name="T14" fmla="*/ 991 w 1145"/>
                <a:gd name="T15" fmla="*/ 171 h 1473"/>
                <a:gd name="T16" fmla="*/ 1054 w 1145"/>
                <a:gd name="T17" fmla="*/ 257 h 1473"/>
                <a:gd name="T18" fmla="*/ 1103 w 1145"/>
                <a:gd name="T19" fmla="*/ 367 h 1473"/>
                <a:gd name="T20" fmla="*/ 1133 w 1145"/>
                <a:gd name="T21" fmla="*/ 503 h 1473"/>
                <a:gd name="T22" fmla="*/ 1141 w 1145"/>
                <a:gd name="T23" fmla="*/ 589 h 1473"/>
                <a:gd name="T24" fmla="*/ 1143 w 1145"/>
                <a:gd name="T25" fmla="*/ 617 h 1473"/>
                <a:gd name="T26" fmla="*/ 1145 w 1145"/>
                <a:gd name="T27" fmla="*/ 670 h 1473"/>
                <a:gd name="T28" fmla="*/ 1145 w 1145"/>
                <a:gd name="T29" fmla="*/ 743 h 1473"/>
                <a:gd name="T30" fmla="*/ 1139 w 1145"/>
                <a:gd name="T31" fmla="*/ 828 h 1473"/>
                <a:gd name="T32" fmla="*/ 1128 w 1145"/>
                <a:gd name="T33" fmla="*/ 925 h 1473"/>
                <a:gd name="T34" fmla="*/ 1107 w 1145"/>
                <a:gd name="T35" fmla="*/ 1027 h 1473"/>
                <a:gd name="T36" fmla="*/ 1073 w 1145"/>
                <a:gd name="T37" fmla="*/ 1128 h 1473"/>
                <a:gd name="T38" fmla="*/ 1025 w 1145"/>
                <a:gd name="T39" fmla="*/ 1225 h 1473"/>
                <a:gd name="T40" fmla="*/ 961 w 1145"/>
                <a:gd name="T41" fmla="*/ 1312 h 1473"/>
                <a:gd name="T42" fmla="*/ 880 w 1145"/>
                <a:gd name="T43" fmla="*/ 1386 h 1473"/>
                <a:gd name="T44" fmla="*/ 775 w 1145"/>
                <a:gd name="T45" fmla="*/ 1439 h 1473"/>
                <a:gd name="T46" fmla="*/ 648 w 1145"/>
                <a:gd name="T47" fmla="*/ 1470 h 1473"/>
                <a:gd name="T48" fmla="*/ 569 w 1145"/>
                <a:gd name="T49" fmla="*/ 1473 h 1473"/>
                <a:gd name="T50" fmla="*/ 430 w 1145"/>
                <a:gd name="T51" fmla="*/ 1458 h 1473"/>
                <a:gd name="T52" fmla="*/ 315 w 1145"/>
                <a:gd name="T53" fmla="*/ 1415 h 1473"/>
                <a:gd name="T54" fmla="*/ 222 w 1145"/>
                <a:gd name="T55" fmla="*/ 1352 h 1473"/>
                <a:gd name="T56" fmla="*/ 150 w 1145"/>
                <a:gd name="T57" fmla="*/ 1270 h 1473"/>
                <a:gd name="T58" fmla="*/ 95 w 1145"/>
                <a:gd name="T59" fmla="*/ 1177 h 1473"/>
                <a:gd name="T60" fmla="*/ 55 w 1145"/>
                <a:gd name="T61" fmla="*/ 1079 h 1473"/>
                <a:gd name="T62" fmla="*/ 27 w 1145"/>
                <a:gd name="T63" fmla="*/ 976 h 1473"/>
                <a:gd name="T64" fmla="*/ 12 w 1145"/>
                <a:gd name="T65" fmla="*/ 877 h 1473"/>
                <a:gd name="T66" fmla="*/ 2 w 1145"/>
                <a:gd name="T67" fmla="*/ 784 h 1473"/>
                <a:gd name="T68" fmla="*/ 0 w 1145"/>
                <a:gd name="T69" fmla="*/ 705 h 1473"/>
                <a:gd name="T70" fmla="*/ 0 w 1145"/>
                <a:gd name="T71" fmla="*/ 642 h 1473"/>
                <a:gd name="T72" fmla="*/ 4 w 1145"/>
                <a:gd name="T73" fmla="*/ 600 h 1473"/>
                <a:gd name="T74" fmla="*/ 4 w 1145"/>
                <a:gd name="T75" fmla="*/ 585 h 1473"/>
                <a:gd name="T76" fmla="*/ 25 w 1145"/>
                <a:gd name="T77" fmla="*/ 431 h 1473"/>
                <a:gd name="T78" fmla="*/ 65 w 1145"/>
                <a:gd name="T79" fmla="*/ 308 h 1473"/>
                <a:gd name="T80" fmla="*/ 120 w 1145"/>
                <a:gd name="T81" fmla="*/ 211 h 1473"/>
                <a:gd name="T82" fmla="*/ 188 w 1145"/>
                <a:gd name="T83" fmla="*/ 137 h 1473"/>
                <a:gd name="T84" fmla="*/ 262 w 1145"/>
                <a:gd name="T85" fmla="*/ 82 h 1473"/>
                <a:gd name="T86" fmla="*/ 338 w 1145"/>
                <a:gd name="T87" fmla="*/ 44 h 1473"/>
                <a:gd name="T88" fmla="*/ 410 w 1145"/>
                <a:gd name="T89" fmla="*/ 21 h 1473"/>
                <a:gd name="T90" fmla="*/ 474 w 1145"/>
                <a:gd name="T91" fmla="*/ 8 h 1473"/>
                <a:gd name="T92" fmla="*/ 527 w 1145"/>
                <a:gd name="T93" fmla="*/ 2 h 1473"/>
                <a:gd name="T94" fmla="*/ 563 w 1145"/>
                <a:gd name="T95" fmla="*/ 0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45" h="1473">
                  <a:moveTo>
                    <a:pt x="563" y="0"/>
                  </a:moveTo>
                  <a:lnTo>
                    <a:pt x="573" y="0"/>
                  </a:lnTo>
                  <a:lnTo>
                    <a:pt x="582" y="0"/>
                  </a:lnTo>
                  <a:lnTo>
                    <a:pt x="597" y="2"/>
                  </a:lnTo>
                  <a:lnTo>
                    <a:pt x="618" y="2"/>
                  </a:lnTo>
                  <a:lnTo>
                    <a:pt x="643" y="4"/>
                  </a:lnTo>
                  <a:lnTo>
                    <a:pt x="671" y="8"/>
                  </a:lnTo>
                  <a:lnTo>
                    <a:pt x="701" y="14"/>
                  </a:lnTo>
                  <a:lnTo>
                    <a:pt x="735" y="21"/>
                  </a:lnTo>
                  <a:lnTo>
                    <a:pt x="771" y="31"/>
                  </a:lnTo>
                  <a:lnTo>
                    <a:pt x="808" y="44"/>
                  </a:lnTo>
                  <a:lnTo>
                    <a:pt x="845" y="61"/>
                  </a:lnTo>
                  <a:lnTo>
                    <a:pt x="883" y="82"/>
                  </a:lnTo>
                  <a:lnTo>
                    <a:pt x="921" y="107"/>
                  </a:lnTo>
                  <a:lnTo>
                    <a:pt x="957" y="137"/>
                  </a:lnTo>
                  <a:lnTo>
                    <a:pt x="991" y="171"/>
                  </a:lnTo>
                  <a:lnTo>
                    <a:pt x="1025" y="211"/>
                  </a:lnTo>
                  <a:lnTo>
                    <a:pt x="1054" y="257"/>
                  </a:lnTo>
                  <a:lnTo>
                    <a:pt x="1080" y="308"/>
                  </a:lnTo>
                  <a:lnTo>
                    <a:pt x="1103" y="367"/>
                  </a:lnTo>
                  <a:lnTo>
                    <a:pt x="1120" y="431"/>
                  </a:lnTo>
                  <a:lnTo>
                    <a:pt x="1133" y="503"/>
                  </a:lnTo>
                  <a:lnTo>
                    <a:pt x="1141" y="585"/>
                  </a:lnTo>
                  <a:lnTo>
                    <a:pt x="1141" y="589"/>
                  </a:lnTo>
                  <a:lnTo>
                    <a:pt x="1141" y="600"/>
                  </a:lnTo>
                  <a:lnTo>
                    <a:pt x="1143" y="617"/>
                  </a:lnTo>
                  <a:lnTo>
                    <a:pt x="1145" y="640"/>
                  </a:lnTo>
                  <a:lnTo>
                    <a:pt x="1145" y="670"/>
                  </a:lnTo>
                  <a:lnTo>
                    <a:pt x="1145" y="705"/>
                  </a:lnTo>
                  <a:lnTo>
                    <a:pt x="1145" y="743"/>
                  </a:lnTo>
                  <a:lnTo>
                    <a:pt x="1143" y="784"/>
                  </a:lnTo>
                  <a:lnTo>
                    <a:pt x="1139" y="828"/>
                  </a:lnTo>
                  <a:lnTo>
                    <a:pt x="1135" y="875"/>
                  </a:lnTo>
                  <a:lnTo>
                    <a:pt x="1128" y="925"/>
                  </a:lnTo>
                  <a:lnTo>
                    <a:pt x="1118" y="976"/>
                  </a:lnTo>
                  <a:lnTo>
                    <a:pt x="1107" y="1027"/>
                  </a:lnTo>
                  <a:lnTo>
                    <a:pt x="1092" y="1079"/>
                  </a:lnTo>
                  <a:lnTo>
                    <a:pt x="1073" y="1128"/>
                  </a:lnTo>
                  <a:lnTo>
                    <a:pt x="1052" y="1177"/>
                  </a:lnTo>
                  <a:lnTo>
                    <a:pt x="1025" y="1225"/>
                  </a:lnTo>
                  <a:lnTo>
                    <a:pt x="995" y="1270"/>
                  </a:lnTo>
                  <a:lnTo>
                    <a:pt x="961" y="1312"/>
                  </a:lnTo>
                  <a:lnTo>
                    <a:pt x="923" y="1352"/>
                  </a:lnTo>
                  <a:lnTo>
                    <a:pt x="880" y="1386"/>
                  </a:lnTo>
                  <a:lnTo>
                    <a:pt x="830" y="1415"/>
                  </a:lnTo>
                  <a:lnTo>
                    <a:pt x="775" y="1439"/>
                  </a:lnTo>
                  <a:lnTo>
                    <a:pt x="717" y="1458"/>
                  </a:lnTo>
                  <a:lnTo>
                    <a:pt x="648" y="1470"/>
                  </a:lnTo>
                  <a:lnTo>
                    <a:pt x="576" y="1473"/>
                  </a:lnTo>
                  <a:lnTo>
                    <a:pt x="569" y="1473"/>
                  </a:lnTo>
                  <a:lnTo>
                    <a:pt x="497" y="1470"/>
                  </a:lnTo>
                  <a:lnTo>
                    <a:pt x="430" y="1458"/>
                  </a:lnTo>
                  <a:lnTo>
                    <a:pt x="370" y="1439"/>
                  </a:lnTo>
                  <a:lnTo>
                    <a:pt x="315" y="1415"/>
                  </a:lnTo>
                  <a:lnTo>
                    <a:pt x="265" y="1386"/>
                  </a:lnTo>
                  <a:lnTo>
                    <a:pt x="222" y="1352"/>
                  </a:lnTo>
                  <a:lnTo>
                    <a:pt x="184" y="1312"/>
                  </a:lnTo>
                  <a:lnTo>
                    <a:pt x="150" y="1270"/>
                  </a:lnTo>
                  <a:lnTo>
                    <a:pt x="120" y="1225"/>
                  </a:lnTo>
                  <a:lnTo>
                    <a:pt x="95" y="1177"/>
                  </a:lnTo>
                  <a:lnTo>
                    <a:pt x="72" y="1128"/>
                  </a:lnTo>
                  <a:lnTo>
                    <a:pt x="55" y="1079"/>
                  </a:lnTo>
                  <a:lnTo>
                    <a:pt x="40" y="1027"/>
                  </a:lnTo>
                  <a:lnTo>
                    <a:pt x="27" y="976"/>
                  </a:lnTo>
                  <a:lnTo>
                    <a:pt x="17" y="927"/>
                  </a:lnTo>
                  <a:lnTo>
                    <a:pt x="12" y="877"/>
                  </a:lnTo>
                  <a:lnTo>
                    <a:pt x="6" y="830"/>
                  </a:lnTo>
                  <a:lnTo>
                    <a:pt x="2" y="784"/>
                  </a:lnTo>
                  <a:lnTo>
                    <a:pt x="0" y="743"/>
                  </a:lnTo>
                  <a:lnTo>
                    <a:pt x="0" y="705"/>
                  </a:lnTo>
                  <a:lnTo>
                    <a:pt x="0" y="670"/>
                  </a:lnTo>
                  <a:lnTo>
                    <a:pt x="0" y="642"/>
                  </a:lnTo>
                  <a:lnTo>
                    <a:pt x="2" y="617"/>
                  </a:lnTo>
                  <a:lnTo>
                    <a:pt x="4" y="600"/>
                  </a:lnTo>
                  <a:lnTo>
                    <a:pt x="4" y="589"/>
                  </a:lnTo>
                  <a:lnTo>
                    <a:pt x="4" y="585"/>
                  </a:lnTo>
                  <a:lnTo>
                    <a:pt x="12" y="503"/>
                  </a:lnTo>
                  <a:lnTo>
                    <a:pt x="25" y="431"/>
                  </a:lnTo>
                  <a:lnTo>
                    <a:pt x="42" y="367"/>
                  </a:lnTo>
                  <a:lnTo>
                    <a:pt x="65" y="308"/>
                  </a:lnTo>
                  <a:lnTo>
                    <a:pt x="91" y="257"/>
                  </a:lnTo>
                  <a:lnTo>
                    <a:pt x="120" y="211"/>
                  </a:lnTo>
                  <a:lnTo>
                    <a:pt x="154" y="171"/>
                  </a:lnTo>
                  <a:lnTo>
                    <a:pt x="188" y="137"/>
                  </a:lnTo>
                  <a:lnTo>
                    <a:pt x="224" y="107"/>
                  </a:lnTo>
                  <a:lnTo>
                    <a:pt x="262" y="82"/>
                  </a:lnTo>
                  <a:lnTo>
                    <a:pt x="300" y="61"/>
                  </a:lnTo>
                  <a:lnTo>
                    <a:pt x="338" y="44"/>
                  </a:lnTo>
                  <a:lnTo>
                    <a:pt x="374" y="31"/>
                  </a:lnTo>
                  <a:lnTo>
                    <a:pt x="410" y="21"/>
                  </a:lnTo>
                  <a:lnTo>
                    <a:pt x="444" y="12"/>
                  </a:lnTo>
                  <a:lnTo>
                    <a:pt x="474" y="8"/>
                  </a:lnTo>
                  <a:lnTo>
                    <a:pt x="502" y="4"/>
                  </a:lnTo>
                  <a:lnTo>
                    <a:pt x="527" y="2"/>
                  </a:lnTo>
                  <a:lnTo>
                    <a:pt x="548" y="0"/>
                  </a:lnTo>
                  <a:lnTo>
                    <a:pt x="5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8" name="Freeform 50">
            <a:extLst>
              <a:ext uri="{FF2B5EF4-FFF2-40B4-BE49-F238E27FC236}">
                <a16:creationId xmlns:a16="http://schemas.microsoft.com/office/drawing/2014/main" id="{ED56C9FD-1A3E-751F-3175-008964A82693}"/>
              </a:ext>
            </a:extLst>
          </p:cNvPr>
          <p:cNvSpPr>
            <a:spLocks noEditPoints="1"/>
          </p:cNvSpPr>
          <p:nvPr/>
        </p:nvSpPr>
        <p:spPr bwMode="auto">
          <a:xfrm>
            <a:off x="5139581" y="4667634"/>
            <a:ext cx="261222" cy="261070"/>
          </a:xfrm>
          <a:custGeom>
            <a:avLst/>
            <a:gdLst>
              <a:gd name="T0" fmla="*/ 1449 w 3440"/>
              <a:gd name="T1" fmla="*/ 1218 h 3436"/>
              <a:gd name="T2" fmla="*/ 1219 w 3440"/>
              <a:gd name="T3" fmla="*/ 1449 h 3436"/>
              <a:gd name="T4" fmla="*/ 1152 w 3440"/>
              <a:gd name="T5" fmla="*/ 1780 h 3436"/>
              <a:gd name="T6" fmla="*/ 1280 w 3440"/>
              <a:gd name="T7" fmla="*/ 2086 h 3436"/>
              <a:gd name="T8" fmla="*/ 1552 w 3440"/>
              <a:gd name="T9" fmla="*/ 2269 h 3436"/>
              <a:gd name="T10" fmla="*/ 1893 w 3440"/>
              <a:gd name="T11" fmla="*/ 2269 h 3436"/>
              <a:gd name="T12" fmla="*/ 2166 w 3440"/>
              <a:gd name="T13" fmla="*/ 2086 h 3436"/>
              <a:gd name="T14" fmla="*/ 2294 w 3440"/>
              <a:gd name="T15" fmla="*/ 1780 h 3436"/>
              <a:gd name="T16" fmla="*/ 2227 w 3440"/>
              <a:gd name="T17" fmla="*/ 1449 h 3436"/>
              <a:gd name="T18" fmla="*/ 1996 w 3440"/>
              <a:gd name="T19" fmla="*/ 1218 h 3436"/>
              <a:gd name="T20" fmla="*/ 1727 w 3440"/>
              <a:gd name="T21" fmla="*/ 0 h 3436"/>
              <a:gd name="T22" fmla="*/ 1989 w 3440"/>
              <a:gd name="T23" fmla="*/ 52 h 3436"/>
              <a:gd name="T24" fmla="*/ 2020 w 3440"/>
              <a:gd name="T25" fmla="*/ 239 h 3436"/>
              <a:gd name="T26" fmla="*/ 2162 w 3440"/>
              <a:gd name="T27" fmla="*/ 442 h 3436"/>
              <a:gd name="T28" fmla="*/ 2404 w 3440"/>
              <a:gd name="T29" fmla="*/ 510 h 3436"/>
              <a:gd name="T30" fmla="*/ 2636 w 3440"/>
              <a:gd name="T31" fmla="*/ 417 h 3436"/>
              <a:gd name="T32" fmla="*/ 2760 w 3440"/>
              <a:gd name="T33" fmla="*/ 359 h 3436"/>
              <a:gd name="T34" fmla="*/ 3070 w 3440"/>
              <a:gd name="T35" fmla="*/ 652 h 3436"/>
              <a:gd name="T36" fmla="*/ 3073 w 3440"/>
              <a:gd name="T37" fmla="*/ 767 h 3436"/>
              <a:gd name="T38" fmla="*/ 2950 w 3440"/>
              <a:gd name="T39" fmla="*/ 960 h 3436"/>
              <a:gd name="T40" fmla="*/ 2962 w 3440"/>
              <a:gd name="T41" fmla="*/ 1207 h 3436"/>
              <a:gd name="T42" fmla="*/ 3142 w 3440"/>
              <a:gd name="T43" fmla="*/ 1401 h 3436"/>
              <a:gd name="T44" fmla="*/ 3361 w 3440"/>
              <a:gd name="T45" fmla="*/ 1451 h 3436"/>
              <a:gd name="T46" fmla="*/ 3438 w 3440"/>
              <a:gd name="T47" fmla="*/ 1624 h 3436"/>
              <a:gd name="T48" fmla="*/ 3402 w 3440"/>
              <a:gd name="T49" fmla="*/ 1973 h 3436"/>
              <a:gd name="T50" fmla="*/ 3261 w 3440"/>
              <a:gd name="T51" fmla="*/ 2004 h 3436"/>
              <a:gd name="T52" fmla="*/ 3028 w 3440"/>
              <a:gd name="T53" fmla="*/ 2123 h 3436"/>
              <a:gd name="T54" fmla="*/ 2927 w 3440"/>
              <a:gd name="T55" fmla="*/ 2359 h 3436"/>
              <a:gd name="T56" fmla="*/ 2994 w 3440"/>
              <a:gd name="T57" fmla="*/ 2599 h 3436"/>
              <a:gd name="T58" fmla="*/ 3082 w 3440"/>
              <a:gd name="T59" fmla="*/ 2736 h 3436"/>
              <a:gd name="T60" fmla="*/ 2859 w 3440"/>
              <a:gd name="T61" fmla="*/ 3005 h 3436"/>
              <a:gd name="T62" fmla="*/ 2688 w 3440"/>
              <a:gd name="T63" fmla="*/ 3081 h 3436"/>
              <a:gd name="T64" fmla="*/ 2516 w 3440"/>
              <a:gd name="T65" fmla="*/ 2964 h 3436"/>
              <a:gd name="T66" fmla="*/ 2267 w 3440"/>
              <a:gd name="T67" fmla="*/ 2948 h 3436"/>
              <a:gd name="T68" fmla="*/ 2053 w 3440"/>
              <a:gd name="T69" fmla="*/ 3106 h 3436"/>
              <a:gd name="T70" fmla="*/ 1990 w 3440"/>
              <a:gd name="T71" fmla="*/ 3348 h 3436"/>
              <a:gd name="T72" fmla="*/ 1907 w 3440"/>
              <a:gd name="T73" fmla="*/ 3426 h 3436"/>
              <a:gd name="T74" fmla="*/ 1481 w 3440"/>
              <a:gd name="T75" fmla="*/ 3411 h 3436"/>
              <a:gd name="T76" fmla="*/ 1435 w 3440"/>
              <a:gd name="T77" fmla="*/ 3281 h 3436"/>
              <a:gd name="T78" fmla="*/ 1341 w 3440"/>
              <a:gd name="T79" fmla="*/ 3051 h 3436"/>
              <a:gd name="T80" fmla="*/ 1122 w 3440"/>
              <a:gd name="T81" fmla="*/ 2929 h 3436"/>
              <a:gd name="T82" fmla="*/ 873 w 3440"/>
              <a:gd name="T83" fmla="*/ 2971 h 3436"/>
              <a:gd name="T84" fmla="*/ 720 w 3440"/>
              <a:gd name="T85" fmla="*/ 3078 h 3436"/>
              <a:gd name="T86" fmla="*/ 499 w 3440"/>
              <a:gd name="T87" fmla="*/ 2929 h 3436"/>
              <a:gd name="T88" fmla="*/ 351 w 3440"/>
              <a:gd name="T89" fmla="*/ 2706 h 3436"/>
              <a:gd name="T90" fmla="*/ 459 w 3440"/>
              <a:gd name="T91" fmla="*/ 2553 h 3436"/>
              <a:gd name="T92" fmla="*/ 500 w 3440"/>
              <a:gd name="T93" fmla="*/ 2311 h 3436"/>
              <a:gd name="T94" fmla="*/ 369 w 3440"/>
              <a:gd name="T95" fmla="*/ 2082 h 3436"/>
              <a:gd name="T96" fmla="*/ 123 w 3440"/>
              <a:gd name="T97" fmla="*/ 1993 h 3436"/>
              <a:gd name="T98" fmla="*/ 16 w 3440"/>
              <a:gd name="T99" fmla="*/ 1928 h 3436"/>
              <a:gd name="T100" fmla="*/ 16 w 3440"/>
              <a:gd name="T101" fmla="*/ 1497 h 3436"/>
              <a:gd name="T102" fmla="*/ 110 w 3440"/>
              <a:gd name="T103" fmla="*/ 1433 h 3436"/>
              <a:gd name="T104" fmla="*/ 376 w 3440"/>
              <a:gd name="T105" fmla="*/ 1344 h 3436"/>
              <a:gd name="T106" fmla="*/ 509 w 3440"/>
              <a:gd name="T107" fmla="*/ 1119 h 3436"/>
              <a:gd name="T108" fmla="*/ 468 w 3440"/>
              <a:gd name="T109" fmla="*/ 874 h 3436"/>
              <a:gd name="T110" fmla="*/ 359 w 3440"/>
              <a:gd name="T111" fmla="*/ 720 h 3436"/>
              <a:gd name="T112" fmla="*/ 509 w 3440"/>
              <a:gd name="T113" fmla="*/ 497 h 3436"/>
              <a:gd name="T114" fmla="*/ 734 w 3440"/>
              <a:gd name="T115" fmla="*/ 349 h 3436"/>
              <a:gd name="T116" fmla="*/ 886 w 3440"/>
              <a:gd name="T117" fmla="*/ 454 h 3436"/>
              <a:gd name="T118" fmla="*/ 1132 w 3440"/>
              <a:gd name="T119" fmla="*/ 497 h 3436"/>
              <a:gd name="T120" fmla="*/ 1361 w 3440"/>
              <a:gd name="T121" fmla="*/ 366 h 3436"/>
              <a:gd name="T122" fmla="*/ 1448 w 3440"/>
              <a:gd name="T123" fmla="*/ 109 h 3436"/>
              <a:gd name="T124" fmla="*/ 1533 w 3440"/>
              <a:gd name="T125" fmla="*/ 10 h 3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40" h="3436">
                <a:moveTo>
                  <a:pt x="1723" y="1148"/>
                </a:moveTo>
                <a:lnTo>
                  <a:pt x="1664" y="1152"/>
                </a:lnTo>
                <a:lnTo>
                  <a:pt x="1607" y="1160"/>
                </a:lnTo>
                <a:lnTo>
                  <a:pt x="1552" y="1175"/>
                </a:lnTo>
                <a:lnTo>
                  <a:pt x="1500" y="1194"/>
                </a:lnTo>
                <a:lnTo>
                  <a:pt x="1449" y="1218"/>
                </a:lnTo>
                <a:lnTo>
                  <a:pt x="1402" y="1246"/>
                </a:lnTo>
                <a:lnTo>
                  <a:pt x="1358" y="1280"/>
                </a:lnTo>
                <a:lnTo>
                  <a:pt x="1318" y="1317"/>
                </a:lnTo>
                <a:lnTo>
                  <a:pt x="1280" y="1357"/>
                </a:lnTo>
                <a:lnTo>
                  <a:pt x="1247" y="1402"/>
                </a:lnTo>
                <a:lnTo>
                  <a:pt x="1219" y="1449"/>
                </a:lnTo>
                <a:lnTo>
                  <a:pt x="1194" y="1498"/>
                </a:lnTo>
                <a:lnTo>
                  <a:pt x="1174" y="1551"/>
                </a:lnTo>
                <a:lnTo>
                  <a:pt x="1161" y="1607"/>
                </a:lnTo>
                <a:lnTo>
                  <a:pt x="1152" y="1663"/>
                </a:lnTo>
                <a:lnTo>
                  <a:pt x="1149" y="1721"/>
                </a:lnTo>
                <a:lnTo>
                  <a:pt x="1152" y="1780"/>
                </a:lnTo>
                <a:lnTo>
                  <a:pt x="1161" y="1837"/>
                </a:lnTo>
                <a:lnTo>
                  <a:pt x="1174" y="1891"/>
                </a:lnTo>
                <a:lnTo>
                  <a:pt x="1194" y="1944"/>
                </a:lnTo>
                <a:lnTo>
                  <a:pt x="1219" y="1994"/>
                </a:lnTo>
                <a:lnTo>
                  <a:pt x="1247" y="2042"/>
                </a:lnTo>
                <a:lnTo>
                  <a:pt x="1280" y="2086"/>
                </a:lnTo>
                <a:lnTo>
                  <a:pt x="1318" y="2127"/>
                </a:lnTo>
                <a:lnTo>
                  <a:pt x="1358" y="2164"/>
                </a:lnTo>
                <a:lnTo>
                  <a:pt x="1402" y="2196"/>
                </a:lnTo>
                <a:lnTo>
                  <a:pt x="1449" y="2226"/>
                </a:lnTo>
                <a:lnTo>
                  <a:pt x="1500" y="2250"/>
                </a:lnTo>
                <a:lnTo>
                  <a:pt x="1552" y="2269"/>
                </a:lnTo>
                <a:lnTo>
                  <a:pt x="1607" y="2283"/>
                </a:lnTo>
                <a:lnTo>
                  <a:pt x="1664" y="2292"/>
                </a:lnTo>
                <a:lnTo>
                  <a:pt x="1723" y="2295"/>
                </a:lnTo>
                <a:lnTo>
                  <a:pt x="1782" y="2292"/>
                </a:lnTo>
                <a:lnTo>
                  <a:pt x="1838" y="2283"/>
                </a:lnTo>
                <a:lnTo>
                  <a:pt x="1893" y="2269"/>
                </a:lnTo>
                <a:lnTo>
                  <a:pt x="1946" y="2250"/>
                </a:lnTo>
                <a:lnTo>
                  <a:pt x="1996" y="2226"/>
                </a:lnTo>
                <a:lnTo>
                  <a:pt x="2044" y="2196"/>
                </a:lnTo>
                <a:lnTo>
                  <a:pt x="2088" y="2164"/>
                </a:lnTo>
                <a:lnTo>
                  <a:pt x="2128" y="2127"/>
                </a:lnTo>
                <a:lnTo>
                  <a:pt x="2166" y="2086"/>
                </a:lnTo>
                <a:lnTo>
                  <a:pt x="2198" y="2042"/>
                </a:lnTo>
                <a:lnTo>
                  <a:pt x="2227" y="1994"/>
                </a:lnTo>
                <a:lnTo>
                  <a:pt x="2251" y="1944"/>
                </a:lnTo>
                <a:lnTo>
                  <a:pt x="2271" y="1891"/>
                </a:lnTo>
                <a:lnTo>
                  <a:pt x="2285" y="1837"/>
                </a:lnTo>
                <a:lnTo>
                  <a:pt x="2294" y="1780"/>
                </a:lnTo>
                <a:lnTo>
                  <a:pt x="2296" y="1721"/>
                </a:lnTo>
                <a:lnTo>
                  <a:pt x="2294" y="1663"/>
                </a:lnTo>
                <a:lnTo>
                  <a:pt x="2285" y="1607"/>
                </a:lnTo>
                <a:lnTo>
                  <a:pt x="2271" y="1551"/>
                </a:lnTo>
                <a:lnTo>
                  <a:pt x="2251" y="1498"/>
                </a:lnTo>
                <a:lnTo>
                  <a:pt x="2227" y="1449"/>
                </a:lnTo>
                <a:lnTo>
                  <a:pt x="2198" y="1402"/>
                </a:lnTo>
                <a:lnTo>
                  <a:pt x="2166" y="1357"/>
                </a:lnTo>
                <a:lnTo>
                  <a:pt x="2128" y="1317"/>
                </a:lnTo>
                <a:lnTo>
                  <a:pt x="2088" y="1280"/>
                </a:lnTo>
                <a:lnTo>
                  <a:pt x="2044" y="1246"/>
                </a:lnTo>
                <a:lnTo>
                  <a:pt x="1996" y="1218"/>
                </a:lnTo>
                <a:lnTo>
                  <a:pt x="1946" y="1194"/>
                </a:lnTo>
                <a:lnTo>
                  <a:pt x="1893" y="1175"/>
                </a:lnTo>
                <a:lnTo>
                  <a:pt x="1838" y="1160"/>
                </a:lnTo>
                <a:lnTo>
                  <a:pt x="1782" y="1152"/>
                </a:lnTo>
                <a:lnTo>
                  <a:pt x="1723" y="1148"/>
                </a:lnTo>
                <a:close/>
                <a:moveTo>
                  <a:pt x="1727" y="0"/>
                </a:moveTo>
                <a:lnTo>
                  <a:pt x="1824" y="3"/>
                </a:lnTo>
                <a:lnTo>
                  <a:pt x="1921" y="11"/>
                </a:lnTo>
                <a:lnTo>
                  <a:pt x="1941" y="15"/>
                </a:lnTo>
                <a:lnTo>
                  <a:pt x="1960" y="25"/>
                </a:lnTo>
                <a:lnTo>
                  <a:pt x="1975" y="38"/>
                </a:lnTo>
                <a:lnTo>
                  <a:pt x="1989" y="52"/>
                </a:lnTo>
                <a:lnTo>
                  <a:pt x="1998" y="70"/>
                </a:lnTo>
                <a:lnTo>
                  <a:pt x="2004" y="90"/>
                </a:lnTo>
                <a:lnTo>
                  <a:pt x="2005" y="111"/>
                </a:lnTo>
                <a:lnTo>
                  <a:pt x="2005" y="155"/>
                </a:lnTo>
                <a:lnTo>
                  <a:pt x="2010" y="197"/>
                </a:lnTo>
                <a:lnTo>
                  <a:pt x="2020" y="239"/>
                </a:lnTo>
                <a:lnTo>
                  <a:pt x="2033" y="279"/>
                </a:lnTo>
                <a:lnTo>
                  <a:pt x="2051" y="317"/>
                </a:lnTo>
                <a:lnTo>
                  <a:pt x="2073" y="353"/>
                </a:lnTo>
                <a:lnTo>
                  <a:pt x="2099" y="385"/>
                </a:lnTo>
                <a:lnTo>
                  <a:pt x="2129" y="416"/>
                </a:lnTo>
                <a:lnTo>
                  <a:pt x="2162" y="442"/>
                </a:lnTo>
                <a:lnTo>
                  <a:pt x="2198" y="465"/>
                </a:lnTo>
                <a:lnTo>
                  <a:pt x="2237" y="484"/>
                </a:lnTo>
                <a:lnTo>
                  <a:pt x="2277" y="498"/>
                </a:lnTo>
                <a:lnTo>
                  <a:pt x="2318" y="507"/>
                </a:lnTo>
                <a:lnTo>
                  <a:pt x="2360" y="512"/>
                </a:lnTo>
                <a:lnTo>
                  <a:pt x="2404" y="510"/>
                </a:lnTo>
                <a:lnTo>
                  <a:pt x="2446" y="505"/>
                </a:lnTo>
                <a:lnTo>
                  <a:pt x="2488" y="496"/>
                </a:lnTo>
                <a:lnTo>
                  <a:pt x="2528" y="482"/>
                </a:lnTo>
                <a:lnTo>
                  <a:pt x="2567" y="464"/>
                </a:lnTo>
                <a:lnTo>
                  <a:pt x="2603" y="443"/>
                </a:lnTo>
                <a:lnTo>
                  <a:pt x="2636" y="417"/>
                </a:lnTo>
                <a:lnTo>
                  <a:pt x="2667" y="389"/>
                </a:lnTo>
                <a:lnTo>
                  <a:pt x="2683" y="374"/>
                </a:lnTo>
                <a:lnTo>
                  <a:pt x="2700" y="364"/>
                </a:lnTo>
                <a:lnTo>
                  <a:pt x="2719" y="358"/>
                </a:lnTo>
                <a:lnTo>
                  <a:pt x="2739" y="357"/>
                </a:lnTo>
                <a:lnTo>
                  <a:pt x="2760" y="359"/>
                </a:lnTo>
                <a:lnTo>
                  <a:pt x="2779" y="366"/>
                </a:lnTo>
                <a:lnTo>
                  <a:pt x="2797" y="378"/>
                </a:lnTo>
                <a:lnTo>
                  <a:pt x="2871" y="440"/>
                </a:lnTo>
                <a:lnTo>
                  <a:pt x="2940" y="507"/>
                </a:lnTo>
                <a:lnTo>
                  <a:pt x="3007" y="578"/>
                </a:lnTo>
                <a:lnTo>
                  <a:pt x="3070" y="652"/>
                </a:lnTo>
                <a:lnTo>
                  <a:pt x="3080" y="670"/>
                </a:lnTo>
                <a:lnTo>
                  <a:pt x="3088" y="689"/>
                </a:lnTo>
                <a:lnTo>
                  <a:pt x="3090" y="709"/>
                </a:lnTo>
                <a:lnTo>
                  <a:pt x="3089" y="729"/>
                </a:lnTo>
                <a:lnTo>
                  <a:pt x="3082" y="749"/>
                </a:lnTo>
                <a:lnTo>
                  <a:pt x="3073" y="767"/>
                </a:lnTo>
                <a:lnTo>
                  <a:pt x="3059" y="783"/>
                </a:lnTo>
                <a:lnTo>
                  <a:pt x="3029" y="813"/>
                </a:lnTo>
                <a:lnTo>
                  <a:pt x="3003" y="847"/>
                </a:lnTo>
                <a:lnTo>
                  <a:pt x="2981" y="882"/>
                </a:lnTo>
                <a:lnTo>
                  <a:pt x="2963" y="920"/>
                </a:lnTo>
                <a:lnTo>
                  <a:pt x="2950" y="960"/>
                </a:lnTo>
                <a:lnTo>
                  <a:pt x="2940" y="1000"/>
                </a:lnTo>
                <a:lnTo>
                  <a:pt x="2936" y="1042"/>
                </a:lnTo>
                <a:lnTo>
                  <a:pt x="2935" y="1083"/>
                </a:lnTo>
                <a:lnTo>
                  <a:pt x="2940" y="1125"/>
                </a:lnTo>
                <a:lnTo>
                  <a:pt x="2949" y="1166"/>
                </a:lnTo>
                <a:lnTo>
                  <a:pt x="2962" y="1207"/>
                </a:lnTo>
                <a:lnTo>
                  <a:pt x="2982" y="1248"/>
                </a:lnTo>
                <a:lnTo>
                  <a:pt x="3008" y="1286"/>
                </a:lnTo>
                <a:lnTo>
                  <a:pt x="3036" y="1321"/>
                </a:lnTo>
                <a:lnTo>
                  <a:pt x="3069" y="1351"/>
                </a:lnTo>
                <a:lnTo>
                  <a:pt x="3103" y="1379"/>
                </a:lnTo>
                <a:lnTo>
                  <a:pt x="3142" y="1401"/>
                </a:lnTo>
                <a:lnTo>
                  <a:pt x="3183" y="1418"/>
                </a:lnTo>
                <a:lnTo>
                  <a:pt x="3228" y="1432"/>
                </a:lnTo>
                <a:lnTo>
                  <a:pt x="3273" y="1439"/>
                </a:lnTo>
                <a:lnTo>
                  <a:pt x="3319" y="1443"/>
                </a:lnTo>
                <a:lnTo>
                  <a:pt x="3340" y="1445"/>
                </a:lnTo>
                <a:lnTo>
                  <a:pt x="3361" y="1451"/>
                </a:lnTo>
                <a:lnTo>
                  <a:pt x="3381" y="1460"/>
                </a:lnTo>
                <a:lnTo>
                  <a:pt x="3399" y="1473"/>
                </a:lnTo>
                <a:lnTo>
                  <a:pt x="3414" y="1489"/>
                </a:lnTo>
                <a:lnTo>
                  <a:pt x="3424" y="1507"/>
                </a:lnTo>
                <a:lnTo>
                  <a:pt x="3430" y="1527"/>
                </a:lnTo>
                <a:lnTo>
                  <a:pt x="3438" y="1624"/>
                </a:lnTo>
                <a:lnTo>
                  <a:pt x="3440" y="1723"/>
                </a:lnTo>
                <a:lnTo>
                  <a:pt x="3437" y="1821"/>
                </a:lnTo>
                <a:lnTo>
                  <a:pt x="3429" y="1918"/>
                </a:lnTo>
                <a:lnTo>
                  <a:pt x="3424" y="1939"/>
                </a:lnTo>
                <a:lnTo>
                  <a:pt x="3415" y="1958"/>
                </a:lnTo>
                <a:lnTo>
                  <a:pt x="3402" y="1973"/>
                </a:lnTo>
                <a:lnTo>
                  <a:pt x="3387" y="1986"/>
                </a:lnTo>
                <a:lnTo>
                  <a:pt x="3369" y="1995"/>
                </a:lnTo>
                <a:lnTo>
                  <a:pt x="3349" y="2002"/>
                </a:lnTo>
                <a:lnTo>
                  <a:pt x="3329" y="2002"/>
                </a:lnTo>
                <a:lnTo>
                  <a:pt x="3307" y="2002"/>
                </a:lnTo>
                <a:lnTo>
                  <a:pt x="3261" y="2004"/>
                </a:lnTo>
                <a:lnTo>
                  <a:pt x="3218" y="2012"/>
                </a:lnTo>
                <a:lnTo>
                  <a:pt x="3175" y="2026"/>
                </a:lnTo>
                <a:lnTo>
                  <a:pt x="3134" y="2044"/>
                </a:lnTo>
                <a:lnTo>
                  <a:pt x="3096" y="2066"/>
                </a:lnTo>
                <a:lnTo>
                  <a:pt x="3060" y="2092"/>
                </a:lnTo>
                <a:lnTo>
                  <a:pt x="3028" y="2123"/>
                </a:lnTo>
                <a:lnTo>
                  <a:pt x="2999" y="2156"/>
                </a:lnTo>
                <a:lnTo>
                  <a:pt x="2975" y="2194"/>
                </a:lnTo>
                <a:lnTo>
                  <a:pt x="2955" y="2234"/>
                </a:lnTo>
                <a:lnTo>
                  <a:pt x="2940" y="2275"/>
                </a:lnTo>
                <a:lnTo>
                  <a:pt x="2931" y="2317"/>
                </a:lnTo>
                <a:lnTo>
                  <a:pt x="2927" y="2359"/>
                </a:lnTo>
                <a:lnTo>
                  <a:pt x="2927" y="2401"/>
                </a:lnTo>
                <a:lnTo>
                  <a:pt x="2931" y="2443"/>
                </a:lnTo>
                <a:lnTo>
                  <a:pt x="2940" y="2484"/>
                </a:lnTo>
                <a:lnTo>
                  <a:pt x="2954" y="2524"/>
                </a:lnTo>
                <a:lnTo>
                  <a:pt x="2972" y="2562"/>
                </a:lnTo>
                <a:lnTo>
                  <a:pt x="2994" y="2599"/>
                </a:lnTo>
                <a:lnTo>
                  <a:pt x="3020" y="2632"/>
                </a:lnTo>
                <a:lnTo>
                  <a:pt x="3052" y="2663"/>
                </a:lnTo>
                <a:lnTo>
                  <a:pt x="3066" y="2678"/>
                </a:lnTo>
                <a:lnTo>
                  <a:pt x="3075" y="2696"/>
                </a:lnTo>
                <a:lnTo>
                  <a:pt x="3081" y="2716"/>
                </a:lnTo>
                <a:lnTo>
                  <a:pt x="3082" y="2736"/>
                </a:lnTo>
                <a:lnTo>
                  <a:pt x="3080" y="2756"/>
                </a:lnTo>
                <a:lnTo>
                  <a:pt x="3073" y="2776"/>
                </a:lnTo>
                <a:lnTo>
                  <a:pt x="3061" y="2794"/>
                </a:lnTo>
                <a:lnTo>
                  <a:pt x="2998" y="2868"/>
                </a:lnTo>
                <a:lnTo>
                  <a:pt x="2931" y="2939"/>
                </a:lnTo>
                <a:lnTo>
                  <a:pt x="2859" y="3005"/>
                </a:lnTo>
                <a:lnTo>
                  <a:pt x="2784" y="3068"/>
                </a:lnTo>
                <a:lnTo>
                  <a:pt x="2766" y="3079"/>
                </a:lnTo>
                <a:lnTo>
                  <a:pt x="2747" y="3086"/>
                </a:lnTo>
                <a:lnTo>
                  <a:pt x="2727" y="3088"/>
                </a:lnTo>
                <a:lnTo>
                  <a:pt x="2707" y="3087"/>
                </a:lnTo>
                <a:lnTo>
                  <a:pt x="2688" y="3081"/>
                </a:lnTo>
                <a:lnTo>
                  <a:pt x="2670" y="3072"/>
                </a:lnTo>
                <a:lnTo>
                  <a:pt x="2653" y="3058"/>
                </a:lnTo>
                <a:lnTo>
                  <a:pt x="2624" y="3028"/>
                </a:lnTo>
                <a:lnTo>
                  <a:pt x="2591" y="3003"/>
                </a:lnTo>
                <a:lnTo>
                  <a:pt x="2554" y="2982"/>
                </a:lnTo>
                <a:lnTo>
                  <a:pt x="2516" y="2964"/>
                </a:lnTo>
                <a:lnTo>
                  <a:pt x="2476" y="2951"/>
                </a:lnTo>
                <a:lnTo>
                  <a:pt x="2434" y="2941"/>
                </a:lnTo>
                <a:lnTo>
                  <a:pt x="2392" y="2936"/>
                </a:lnTo>
                <a:lnTo>
                  <a:pt x="2350" y="2935"/>
                </a:lnTo>
                <a:lnTo>
                  <a:pt x="2308" y="2939"/>
                </a:lnTo>
                <a:lnTo>
                  <a:pt x="2267" y="2948"/>
                </a:lnTo>
                <a:lnTo>
                  <a:pt x="2228" y="2961"/>
                </a:lnTo>
                <a:lnTo>
                  <a:pt x="2185" y="2981"/>
                </a:lnTo>
                <a:lnTo>
                  <a:pt x="2146" y="3006"/>
                </a:lnTo>
                <a:lnTo>
                  <a:pt x="2111" y="3036"/>
                </a:lnTo>
                <a:lnTo>
                  <a:pt x="2079" y="3069"/>
                </a:lnTo>
                <a:lnTo>
                  <a:pt x="2053" y="3106"/>
                </a:lnTo>
                <a:lnTo>
                  <a:pt x="2030" y="3146"/>
                </a:lnTo>
                <a:lnTo>
                  <a:pt x="2013" y="3189"/>
                </a:lnTo>
                <a:lnTo>
                  <a:pt x="2001" y="3233"/>
                </a:lnTo>
                <a:lnTo>
                  <a:pt x="1993" y="3280"/>
                </a:lnTo>
                <a:lnTo>
                  <a:pt x="1992" y="3327"/>
                </a:lnTo>
                <a:lnTo>
                  <a:pt x="1990" y="3348"/>
                </a:lnTo>
                <a:lnTo>
                  <a:pt x="1985" y="3368"/>
                </a:lnTo>
                <a:lnTo>
                  <a:pt x="1975" y="3385"/>
                </a:lnTo>
                <a:lnTo>
                  <a:pt x="1962" y="3400"/>
                </a:lnTo>
                <a:lnTo>
                  <a:pt x="1946" y="3412"/>
                </a:lnTo>
                <a:lnTo>
                  <a:pt x="1927" y="3421"/>
                </a:lnTo>
                <a:lnTo>
                  <a:pt x="1907" y="3426"/>
                </a:lnTo>
                <a:lnTo>
                  <a:pt x="1812" y="3433"/>
                </a:lnTo>
                <a:lnTo>
                  <a:pt x="1717" y="3436"/>
                </a:lnTo>
                <a:lnTo>
                  <a:pt x="1619" y="3433"/>
                </a:lnTo>
                <a:lnTo>
                  <a:pt x="1520" y="3425"/>
                </a:lnTo>
                <a:lnTo>
                  <a:pt x="1500" y="3419"/>
                </a:lnTo>
                <a:lnTo>
                  <a:pt x="1481" y="3411"/>
                </a:lnTo>
                <a:lnTo>
                  <a:pt x="1465" y="3398"/>
                </a:lnTo>
                <a:lnTo>
                  <a:pt x="1451" y="3383"/>
                </a:lnTo>
                <a:lnTo>
                  <a:pt x="1442" y="3365"/>
                </a:lnTo>
                <a:lnTo>
                  <a:pt x="1436" y="3345"/>
                </a:lnTo>
                <a:lnTo>
                  <a:pt x="1435" y="3324"/>
                </a:lnTo>
                <a:lnTo>
                  <a:pt x="1435" y="3281"/>
                </a:lnTo>
                <a:lnTo>
                  <a:pt x="1430" y="3238"/>
                </a:lnTo>
                <a:lnTo>
                  <a:pt x="1421" y="3197"/>
                </a:lnTo>
                <a:lnTo>
                  <a:pt x="1407" y="3157"/>
                </a:lnTo>
                <a:lnTo>
                  <a:pt x="1389" y="3119"/>
                </a:lnTo>
                <a:lnTo>
                  <a:pt x="1366" y="3083"/>
                </a:lnTo>
                <a:lnTo>
                  <a:pt x="1341" y="3051"/>
                </a:lnTo>
                <a:lnTo>
                  <a:pt x="1311" y="3020"/>
                </a:lnTo>
                <a:lnTo>
                  <a:pt x="1278" y="2994"/>
                </a:lnTo>
                <a:lnTo>
                  <a:pt x="1242" y="2971"/>
                </a:lnTo>
                <a:lnTo>
                  <a:pt x="1203" y="2952"/>
                </a:lnTo>
                <a:lnTo>
                  <a:pt x="1163" y="2937"/>
                </a:lnTo>
                <a:lnTo>
                  <a:pt x="1122" y="2929"/>
                </a:lnTo>
                <a:lnTo>
                  <a:pt x="1080" y="2924"/>
                </a:lnTo>
                <a:lnTo>
                  <a:pt x="1037" y="2925"/>
                </a:lnTo>
                <a:lnTo>
                  <a:pt x="994" y="2931"/>
                </a:lnTo>
                <a:lnTo>
                  <a:pt x="952" y="2940"/>
                </a:lnTo>
                <a:lnTo>
                  <a:pt x="912" y="2954"/>
                </a:lnTo>
                <a:lnTo>
                  <a:pt x="873" y="2971"/>
                </a:lnTo>
                <a:lnTo>
                  <a:pt x="837" y="2993"/>
                </a:lnTo>
                <a:lnTo>
                  <a:pt x="804" y="3018"/>
                </a:lnTo>
                <a:lnTo>
                  <a:pt x="773" y="3047"/>
                </a:lnTo>
                <a:lnTo>
                  <a:pt x="758" y="3062"/>
                </a:lnTo>
                <a:lnTo>
                  <a:pt x="740" y="3072"/>
                </a:lnTo>
                <a:lnTo>
                  <a:pt x="720" y="3078"/>
                </a:lnTo>
                <a:lnTo>
                  <a:pt x="700" y="3079"/>
                </a:lnTo>
                <a:lnTo>
                  <a:pt x="680" y="3077"/>
                </a:lnTo>
                <a:lnTo>
                  <a:pt x="661" y="3069"/>
                </a:lnTo>
                <a:lnTo>
                  <a:pt x="643" y="3058"/>
                </a:lnTo>
                <a:lnTo>
                  <a:pt x="569" y="2995"/>
                </a:lnTo>
                <a:lnTo>
                  <a:pt x="499" y="2929"/>
                </a:lnTo>
                <a:lnTo>
                  <a:pt x="433" y="2857"/>
                </a:lnTo>
                <a:lnTo>
                  <a:pt x="370" y="2783"/>
                </a:lnTo>
                <a:lnTo>
                  <a:pt x="360" y="2766"/>
                </a:lnTo>
                <a:lnTo>
                  <a:pt x="353" y="2746"/>
                </a:lnTo>
                <a:lnTo>
                  <a:pt x="350" y="2726"/>
                </a:lnTo>
                <a:lnTo>
                  <a:pt x="351" y="2706"/>
                </a:lnTo>
                <a:lnTo>
                  <a:pt x="358" y="2687"/>
                </a:lnTo>
                <a:lnTo>
                  <a:pt x="367" y="2669"/>
                </a:lnTo>
                <a:lnTo>
                  <a:pt x="381" y="2653"/>
                </a:lnTo>
                <a:lnTo>
                  <a:pt x="411" y="2623"/>
                </a:lnTo>
                <a:lnTo>
                  <a:pt x="437" y="2589"/>
                </a:lnTo>
                <a:lnTo>
                  <a:pt x="459" y="2553"/>
                </a:lnTo>
                <a:lnTo>
                  <a:pt x="477" y="2516"/>
                </a:lnTo>
                <a:lnTo>
                  <a:pt x="490" y="2476"/>
                </a:lnTo>
                <a:lnTo>
                  <a:pt x="500" y="2435"/>
                </a:lnTo>
                <a:lnTo>
                  <a:pt x="504" y="2394"/>
                </a:lnTo>
                <a:lnTo>
                  <a:pt x="505" y="2352"/>
                </a:lnTo>
                <a:lnTo>
                  <a:pt x="500" y="2311"/>
                </a:lnTo>
                <a:lnTo>
                  <a:pt x="491" y="2269"/>
                </a:lnTo>
                <a:lnTo>
                  <a:pt x="477" y="2229"/>
                </a:lnTo>
                <a:lnTo>
                  <a:pt x="457" y="2187"/>
                </a:lnTo>
                <a:lnTo>
                  <a:pt x="431" y="2148"/>
                </a:lnTo>
                <a:lnTo>
                  <a:pt x="402" y="2112"/>
                </a:lnTo>
                <a:lnTo>
                  <a:pt x="369" y="2082"/>
                </a:lnTo>
                <a:lnTo>
                  <a:pt x="334" y="2054"/>
                </a:lnTo>
                <a:lnTo>
                  <a:pt x="295" y="2032"/>
                </a:lnTo>
                <a:lnTo>
                  <a:pt x="255" y="2014"/>
                </a:lnTo>
                <a:lnTo>
                  <a:pt x="212" y="2002"/>
                </a:lnTo>
                <a:lnTo>
                  <a:pt x="168" y="1995"/>
                </a:lnTo>
                <a:lnTo>
                  <a:pt x="123" y="1993"/>
                </a:lnTo>
                <a:lnTo>
                  <a:pt x="102" y="1991"/>
                </a:lnTo>
                <a:lnTo>
                  <a:pt x="80" y="1985"/>
                </a:lnTo>
                <a:lnTo>
                  <a:pt x="60" y="1975"/>
                </a:lnTo>
                <a:lnTo>
                  <a:pt x="41" y="1963"/>
                </a:lnTo>
                <a:lnTo>
                  <a:pt x="26" y="1947"/>
                </a:lnTo>
                <a:lnTo>
                  <a:pt x="16" y="1928"/>
                </a:lnTo>
                <a:lnTo>
                  <a:pt x="11" y="1908"/>
                </a:lnTo>
                <a:lnTo>
                  <a:pt x="2" y="1810"/>
                </a:lnTo>
                <a:lnTo>
                  <a:pt x="0" y="1713"/>
                </a:lnTo>
                <a:lnTo>
                  <a:pt x="2" y="1615"/>
                </a:lnTo>
                <a:lnTo>
                  <a:pt x="12" y="1518"/>
                </a:lnTo>
                <a:lnTo>
                  <a:pt x="16" y="1497"/>
                </a:lnTo>
                <a:lnTo>
                  <a:pt x="24" y="1479"/>
                </a:lnTo>
                <a:lnTo>
                  <a:pt x="36" y="1464"/>
                </a:lnTo>
                <a:lnTo>
                  <a:pt x="51" y="1450"/>
                </a:lnTo>
                <a:lnTo>
                  <a:pt x="68" y="1441"/>
                </a:lnTo>
                <a:lnTo>
                  <a:pt x="88" y="1435"/>
                </a:lnTo>
                <a:lnTo>
                  <a:pt x="110" y="1433"/>
                </a:lnTo>
                <a:lnTo>
                  <a:pt x="160" y="1431"/>
                </a:lnTo>
                <a:lnTo>
                  <a:pt x="208" y="1423"/>
                </a:lnTo>
                <a:lnTo>
                  <a:pt x="255" y="1410"/>
                </a:lnTo>
                <a:lnTo>
                  <a:pt x="298" y="1392"/>
                </a:lnTo>
                <a:lnTo>
                  <a:pt x="339" y="1370"/>
                </a:lnTo>
                <a:lnTo>
                  <a:pt x="376" y="1344"/>
                </a:lnTo>
                <a:lnTo>
                  <a:pt x="409" y="1313"/>
                </a:lnTo>
                <a:lnTo>
                  <a:pt x="439" y="1280"/>
                </a:lnTo>
                <a:lnTo>
                  <a:pt x="464" y="1242"/>
                </a:lnTo>
                <a:lnTo>
                  <a:pt x="485" y="1201"/>
                </a:lnTo>
                <a:lnTo>
                  <a:pt x="500" y="1160"/>
                </a:lnTo>
                <a:lnTo>
                  <a:pt x="509" y="1119"/>
                </a:lnTo>
                <a:lnTo>
                  <a:pt x="514" y="1077"/>
                </a:lnTo>
                <a:lnTo>
                  <a:pt x="514" y="1035"/>
                </a:lnTo>
                <a:lnTo>
                  <a:pt x="509" y="993"/>
                </a:lnTo>
                <a:lnTo>
                  <a:pt x="500" y="952"/>
                </a:lnTo>
                <a:lnTo>
                  <a:pt x="486" y="912"/>
                </a:lnTo>
                <a:lnTo>
                  <a:pt x="468" y="874"/>
                </a:lnTo>
                <a:lnTo>
                  <a:pt x="446" y="837"/>
                </a:lnTo>
                <a:lnTo>
                  <a:pt x="419" y="804"/>
                </a:lnTo>
                <a:lnTo>
                  <a:pt x="388" y="772"/>
                </a:lnTo>
                <a:lnTo>
                  <a:pt x="375" y="756"/>
                </a:lnTo>
                <a:lnTo>
                  <a:pt x="365" y="739"/>
                </a:lnTo>
                <a:lnTo>
                  <a:pt x="359" y="720"/>
                </a:lnTo>
                <a:lnTo>
                  <a:pt x="358" y="700"/>
                </a:lnTo>
                <a:lnTo>
                  <a:pt x="360" y="680"/>
                </a:lnTo>
                <a:lnTo>
                  <a:pt x="367" y="660"/>
                </a:lnTo>
                <a:lnTo>
                  <a:pt x="379" y="642"/>
                </a:lnTo>
                <a:lnTo>
                  <a:pt x="442" y="567"/>
                </a:lnTo>
                <a:lnTo>
                  <a:pt x="509" y="497"/>
                </a:lnTo>
                <a:lnTo>
                  <a:pt x="581" y="431"/>
                </a:lnTo>
                <a:lnTo>
                  <a:pt x="657" y="368"/>
                </a:lnTo>
                <a:lnTo>
                  <a:pt x="675" y="356"/>
                </a:lnTo>
                <a:lnTo>
                  <a:pt x="694" y="350"/>
                </a:lnTo>
                <a:lnTo>
                  <a:pt x="714" y="347"/>
                </a:lnTo>
                <a:lnTo>
                  <a:pt x="734" y="349"/>
                </a:lnTo>
                <a:lnTo>
                  <a:pt x="752" y="355"/>
                </a:lnTo>
                <a:lnTo>
                  <a:pt x="770" y="364"/>
                </a:lnTo>
                <a:lnTo>
                  <a:pt x="786" y="378"/>
                </a:lnTo>
                <a:lnTo>
                  <a:pt x="817" y="407"/>
                </a:lnTo>
                <a:lnTo>
                  <a:pt x="849" y="433"/>
                </a:lnTo>
                <a:lnTo>
                  <a:pt x="886" y="454"/>
                </a:lnTo>
                <a:lnTo>
                  <a:pt x="924" y="472"/>
                </a:lnTo>
                <a:lnTo>
                  <a:pt x="965" y="485"/>
                </a:lnTo>
                <a:lnTo>
                  <a:pt x="1006" y="495"/>
                </a:lnTo>
                <a:lnTo>
                  <a:pt x="1048" y="500"/>
                </a:lnTo>
                <a:lnTo>
                  <a:pt x="1090" y="500"/>
                </a:lnTo>
                <a:lnTo>
                  <a:pt x="1132" y="497"/>
                </a:lnTo>
                <a:lnTo>
                  <a:pt x="1173" y="488"/>
                </a:lnTo>
                <a:lnTo>
                  <a:pt x="1212" y="475"/>
                </a:lnTo>
                <a:lnTo>
                  <a:pt x="1254" y="455"/>
                </a:lnTo>
                <a:lnTo>
                  <a:pt x="1293" y="430"/>
                </a:lnTo>
                <a:lnTo>
                  <a:pt x="1329" y="399"/>
                </a:lnTo>
                <a:lnTo>
                  <a:pt x="1361" y="366"/>
                </a:lnTo>
                <a:lnTo>
                  <a:pt x="1387" y="329"/>
                </a:lnTo>
                <a:lnTo>
                  <a:pt x="1410" y="289"/>
                </a:lnTo>
                <a:lnTo>
                  <a:pt x="1427" y="247"/>
                </a:lnTo>
                <a:lnTo>
                  <a:pt x="1440" y="203"/>
                </a:lnTo>
                <a:lnTo>
                  <a:pt x="1447" y="156"/>
                </a:lnTo>
                <a:lnTo>
                  <a:pt x="1448" y="109"/>
                </a:lnTo>
                <a:lnTo>
                  <a:pt x="1450" y="84"/>
                </a:lnTo>
                <a:lnTo>
                  <a:pt x="1459" y="62"/>
                </a:lnTo>
                <a:lnTo>
                  <a:pt x="1471" y="43"/>
                </a:lnTo>
                <a:lnTo>
                  <a:pt x="1489" y="27"/>
                </a:lnTo>
                <a:lnTo>
                  <a:pt x="1509" y="15"/>
                </a:lnTo>
                <a:lnTo>
                  <a:pt x="1533" y="10"/>
                </a:lnTo>
                <a:lnTo>
                  <a:pt x="1630" y="2"/>
                </a:lnTo>
                <a:lnTo>
                  <a:pt x="172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8D40C85-14E2-6839-FF7F-111E32915C38}"/>
              </a:ext>
            </a:extLst>
          </p:cNvPr>
          <p:cNvGrpSpPr/>
          <p:nvPr/>
        </p:nvGrpSpPr>
        <p:grpSpPr>
          <a:xfrm>
            <a:off x="631810" y="5269060"/>
            <a:ext cx="3110993" cy="1364551"/>
            <a:chOff x="1034676" y="5104086"/>
            <a:chExt cx="3110993" cy="136455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A8DEE67-BF93-BA95-981F-D41FD7524ABC}"/>
                </a:ext>
              </a:extLst>
            </p:cNvPr>
            <p:cNvGrpSpPr/>
            <p:nvPr/>
          </p:nvGrpSpPr>
          <p:grpSpPr>
            <a:xfrm>
              <a:off x="1687905" y="5420145"/>
              <a:ext cx="2457764" cy="1048492"/>
              <a:chOff x="3159027" y="1289085"/>
              <a:chExt cx="2457764" cy="104849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59467BF-03A1-FC4A-5897-F09ED25267C4}"/>
                  </a:ext>
                </a:extLst>
              </p:cNvPr>
              <p:cNvSpPr txBox="1"/>
              <p:nvPr/>
            </p:nvSpPr>
            <p:spPr>
              <a:xfrm>
                <a:off x="3159028" y="1289085"/>
                <a:ext cx="2457763" cy="30777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defTabSz="1218987">
                  <a:defRPr/>
                </a:pPr>
                <a:r>
                  <a:rPr lang="en-GB" sz="1400" b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Stakeholder Engagement</a:t>
                </a:r>
                <a:endParaRPr lang="en-IN" sz="14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5FC8979-2C55-2A06-0782-5F5CE033EDD6}"/>
                  </a:ext>
                </a:extLst>
              </p:cNvPr>
              <p:cNvSpPr/>
              <p:nvPr/>
            </p:nvSpPr>
            <p:spPr>
              <a:xfrm>
                <a:off x="3159027" y="1598913"/>
                <a:ext cx="245776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8987">
                  <a:defRPr/>
                </a:pPr>
                <a:r>
                  <a:rPr lang="en-IN" sz="1400">
                    <a:solidFill>
                      <a:srgbClr val="7F7F7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Identified stakeholders, responsibilities, and contact persons for the project.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7B0A59B-295A-67A1-9D1E-5166E6355CD2}"/>
                </a:ext>
              </a:extLst>
            </p:cNvPr>
            <p:cNvSpPr txBox="1"/>
            <p:nvPr/>
          </p:nvSpPr>
          <p:spPr>
            <a:xfrm>
              <a:off x="1034676" y="510408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1218987">
                <a:defRPr/>
              </a:pPr>
              <a:r>
                <a:rPr lang="en-IN" sz="4000" b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01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192283-5FF3-FF2A-DBB1-1BB1EAC7F0B5}"/>
              </a:ext>
            </a:extLst>
          </p:cNvPr>
          <p:cNvGrpSpPr/>
          <p:nvPr/>
        </p:nvGrpSpPr>
        <p:grpSpPr>
          <a:xfrm>
            <a:off x="4875640" y="1234985"/>
            <a:ext cx="3159041" cy="1116826"/>
            <a:chOff x="6605356" y="997691"/>
            <a:chExt cx="3159041" cy="111682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2111B7C-6614-E4B7-7EAE-B9F7A0BB1243}"/>
                </a:ext>
              </a:extLst>
            </p:cNvPr>
            <p:cNvSpPr txBox="1"/>
            <p:nvPr/>
          </p:nvSpPr>
          <p:spPr>
            <a:xfrm>
              <a:off x="6605356" y="997691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1218987">
                <a:defRPr/>
              </a:pPr>
              <a:r>
                <a:rPr lang="en-IN" sz="4000" b="1">
                  <a:solidFill>
                    <a:srgbClr val="00226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AA11624-71AD-F30D-C9BE-51974B09AEE2}"/>
                </a:ext>
              </a:extLst>
            </p:cNvPr>
            <p:cNvGrpSpPr/>
            <p:nvPr/>
          </p:nvGrpSpPr>
          <p:grpSpPr>
            <a:xfrm>
              <a:off x="7306633" y="1281469"/>
              <a:ext cx="2457764" cy="833048"/>
              <a:chOff x="3159027" y="1289085"/>
              <a:chExt cx="2457764" cy="833048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6064D11-0582-77EF-97A7-FF79AD7B302D}"/>
                  </a:ext>
                </a:extLst>
              </p:cNvPr>
              <p:cNvSpPr txBox="1"/>
              <p:nvPr/>
            </p:nvSpPr>
            <p:spPr>
              <a:xfrm>
                <a:off x="3159028" y="1289085"/>
                <a:ext cx="2457763" cy="30777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defTabSz="1218987">
                  <a:defRPr/>
                </a:pPr>
                <a:r>
                  <a:rPr lang="en-GB" sz="1400" b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Frame Design</a:t>
                </a:r>
                <a:endParaRPr lang="en-IN" sz="14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492264B-F933-3BF1-C857-3013DBA7AA01}"/>
                  </a:ext>
                </a:extLst>
              </p:cNvPr>
              <p:cNvSpPr/>
              <p:nvPr/>
            </p:nvSpPr>
            <p:spPr>
              <a:xfrm>
                <a:off x="3159027" y="1598913"/>
                <a:ext cx="245776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8987">
                  <a:defRPr/>
                </a:pPr>
                <a:r>
                  <a:rPr lang="en-IN" sz="14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Designed the framework and layout of the dashboard.</a:t>
                </a: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AD08B94-B85B-C74A-1177-B46933D8CBC9}"/>
              </a:ext>
            </a:extLst>
          </p:cNvPr>
          <p:cNvGrpSpPr/>
          <p:nvPr/>
        </p:nvGrpSpPr>
        <p:grpSpPr>
          <a:xfrm>
            <a:off x="1428428" y="1011875"/>
            <a:ext cx="3275634" cy="1332270"/>
            <a:chOff x="2488966" y="997691"/>
            <a:chExt cx="3275634" cy="133227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9A412C4-DD23-DCCB-E6B5-61B26F95A53B}"/>
                </a:ext>
              </a:extLst>
            </p:cNvPr>
            <p:cNvSpPr txBox="1"/>
            <p:nvPr/>
          </p:nvSpPr>
          <p:spPr>
            <a:xfrm>
              <a:off x="2488966" y="997691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1218987">
                <a:defRPr/>
              </a:pPr>
              <a:r>
                <a:rPr lang="en-IN" sz="4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FC35E95-041D-6D5A-1AB7-828B978194E8}"/>
                </a:ext>
              </a:extLst>
            </p:cNvPr>
            <p:cNvGrpSpPr/>
            <p:nvPr/>
          </p:nvGrpSpPr>
          <p:grpSpPr>
            <a:xfrm>
              <a:off x="3306836" y="1281469"/>
              <a:ext cx="2457764" cy="1048492"/>
              <a:chOff x="3159027" y="1289085"/>
              <a:chExt cx="2457764" cy="1048492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B55E42F-C304-8B48-85AB-3ADE9A354A53}"/>
                  </a:ext>
                </a:extLst>
              </p:cNvPr>
              <p:cNvSpPr txBox="1"/>
              <p:nvPr/>
            </p:nvSpPr>
            <p:spPr>
              <a:xfrm>
                <a:off x="3159028" y="1289085"/>
                <a:ext cx="2457763" cy="30777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defTabSz="1218987">
                  <a:defRPr/>
                </a:pPr>
                <a:r>
                  <a:rPr lang="en-GB" sz="1400" b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Requirements Validation </a:t>
                </a:r>
                <a:endParaRPr lang="en-IN" sz="14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0B2B068-8D85-C24D-FA9F-7F2C02AD9BC6}"/>
                  </a:ext>
                </a:extLst>
              </p:cNvPr>
              <p:cNvSpPr/>
              <p:nvPr/>
            </p:nvSpPr>
            <p:spPr>
              <a:xfrm>
                <a:off x="3159027" y="1598913"/>
                <a:ext cx="245776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8987">
                  <a:defRPr/>
                </a:pPr>
                <a:r>
                  <a:rPr lang="en-IN" sz="14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Established and validated dashboard requirement and data source validation.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FCC2763-BC88-782B-991B-8312F2997EE3}"/>
              </a:ext>
            </a:extLst>
          </p:cNvPr>
          <p:cNvGrpSpPr/>
          <p:nvPr/>
        </p:nvGrpSpPr>
        <p:grpSpPr>
          <a:xfrm>
            <a:off x="4281355" y="5269060"/>
            <a:ext cx="3186823" cy="1364551"/>
            <a:chOff x="4684221" y="5104086"/>
            <a:chExt cx="3186823" cy="136455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DF47DAB-C75D-137E-9627-1E6E84FA1059}"/>
                </a:ext>
              </a:extLst>
            </p:cNvPr>
            <p:cNvSpPr txBox="1"/>
            <p:nvPr/>
          </p:nvSpPr>
          <p:spPr>
            <a:xfrm>
              <a:off x="4684221" y="510408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1218987">
                <a:defRPr/>
              </a:pPr>
              <a:r>
                <a:rPr lang="en-IN" sz="4000" b="1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66906AA-12D9-C787-577C-6667A8FBCE35}"/>
                </a:ext>
              </a:extLst>
            </p:cNvPr>
            <p:cNvGrpSpPr/>
            <p:nvPr/>
          </p:nvGrpSpPr>
          <p:grpSpPr>
            <a:xfrm>
              <a:off x="5413280" y="5420145"/>
              <a:ext cx="2457764" cy="1048492"/>
              <a:chOff x="3159027" y="1289085"/>
              <a:chExt cx="2457764" cy="1048492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523FFC8-4DC9-CCC2-D187-3F4116C36E2B}"/>
                  </a:ext>
                </a:extLst>
              </p:cNvPr>
              <p:cNvSpPr txBox="1"/>
              <p:nvPr/>
            </p:nvSpPr>
            <p:spPr>
              <a:xfrm>
                <a:off x="3159028" y="1289085"/>
                <a:ext cx="2457763" cy="30777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defTabSz="1218987">
                  <a:defRPr/>
                </a:pPr>
                <a:r>
                  <a:rPr lang="en-GB" sz="1400" b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Hosting and Scripting</a:t>
                </a:r>
                <a:endParaRPr lang="en-IN" sz="14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AF5548B-789C-A67E-CFD1-E5AB47D953AD}"/>
                  </a:ext>
                </a:extLst>
              </p:cNvPr>
              <p:cNvSpPr/>
              <p:nvPr/>
            </p:nvSpPr>
            <p:spPr>
              <a:xfrm>
                <a:off x="3159027" y="1598913"/>
                <a:ext cx="2457763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400">
                    <a:solidFill>
                      <a:srgbClr val="7F7F7F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Identified dashboard file hosting and script functions for best performance.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42BD0C0-64D1-7415-4E1E-39BAB495E132}"/>
              </a:ext>
            </a:extLst>
          </p:cNvPr>
          <p:cNvGrpSpPr/>
          <p:nvPr/>
        </p:nvGrpSpPr>
        <p:grpSpPr>
          <a:xfrm>
            <a:off x="7920210" y="5269060"/>
            <a:ext cx="3715004" cy="1149107"/>
            <a:chOff x="8323076" y="5104086"/>
            <a:chExt cx="3715004" cy="114910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486CAFF-95CA-FA83-E906-9990EF8475F3}"/>
                </a:ext>
              </a:extLst>
            </p:cNvPr>
            <p:cNvSpPr txBox="1"/>
            <p:nvPr/>
          </p:nvSpPr>
          <p:spPr>
            <a:xfrm>
              <a:off x="8323076" y="510408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1218987">
                <a:defRPr/>
              </a:pPr>
              <a:r>
                <a:rPr lang="en-IN" sz="4000" b="1">
                  <a:solidFill>
                    <a:srgbClr val="00226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6F35623-FE79-4025-E1E1-6D8288E573BA}"/>
                </a:ext>
              </a:extLst>
            </p:cNvPr>
            <p:cNvGrpSpPr/>
            <p:nvPr/>
          </p:nvGrpSpPr>
          <p:grpSpPr>
            <a:xfrm>
              <a:off x="9057529" y="5420145"/>
              <a:ext cx="2980551" cy="833048"/>
              <a:chOff x="3159027" y="1289085"/>
              <a:chExt cx="2980551" cy="833048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83276D9-E32E-7128-4DEF-6C05F4E41325}"/>
                  </a:ext>
                </a:extLst>
              </p:cNvPr>
              <p:cNvSpPr txBox="1"/>
              <p:nvPr/>
            </p:nvSpPr>
            <p:spPr>
              <a:xfrm>
                <a:off x="3159028" y="1289085"/>
                <a:ext cx="2878753" cy="30777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defTabSz="1218987">
                  <a:defRPr/>
                </a:pPr>
                <a:r>
                  <a:rPr lang="en-GB" sz="1400" b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Data Modelling &amp; Visualization</a:t>
                </a:r>
                <a:endParaRPr lang="en-IN" sz="14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84AC028-2AA5-9666-770C-AA04FC971439}"/>
                  </a:ext>
                </a:extLst>
              </p:cNvPr>
              <p:cNvSpPr/>
              <p:nvPr/>
            </p:nvSpPr>
            <p:spPr>
              <a:xfrm>
                <a:off x="3159027" y="1598913"/>
                <a:ext cx="298055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8987">
                  <a:defRPr/>
                </a:pPr>
                <a:r>
                  <a:rPr lang="en-IN" sz="14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Designed and implemented robust data models to link datasets.</a:t>
                </a: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193D363-30EB-91AB-8B4F-511B4E8B71E0}"/>
              </a:ext>
            </a:extLst>
          </p:cNvPr>
          <p:cNvGrpSpPr/>
          <p:nvPr/>
        </p:nvGrpSpPr>
        <p:grpSpPr>
          <a:xfrm>
            <a:off x="10351382" y="3272117"/>
            <a:ext cx="1812654" cy="1462691"/>
            <a:chOff x="8125248" y="5104086"/>
            <a:chExt cx="1812654" cy="146269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7A12FB4-DC69-0B8C-7D2F-99A0FC895557}"/>
                </a:ext>
              </a:extLst>
            </p:cNvPr>
            <p:cNvSpPr txBox="1"/>
            <p:nvPr/>
          </p:nvSpPr>
          <p:spPr>
            <a:xfrm>
              <a:off x="8323076" y="510408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1218987">
                <a:defRPr/>
              </a:pPr>
              <a:r>
                <a:rPr lang="en-IN" sz="4000" b="1">
                  <a:solidFill>
                    <a:srgbClr val="00226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07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753C7A4-93E1-C76E-4C2A-D9D0215370A3}"/>
                </a:ext>
              </a:extLst>
            </p:cNvPr>
            <p:cNvGrpSpPr/>
            <p:nvPr/>
          </p:nvGrpSpPr>
          <p:grpSpPr>
            <a:xfrm>
              <a:off x="8125248" y="5788887"/>
              <a:ext cx="1812654" cy="777890"/>
              <a:chOff x="2226746" y="1657827"/>
              <a:chExt cx="1812654" cy="777890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061624B-E254-51DA-D647-9BA04D59F847}"/>
                  </a:ext>
                </a:extLst>
              </p:cNvPr>
              <p:cNvSpPr txBox="1"/>
              <p:nvPr/>
            </p:nvSpPr>
            <p:spPr>
              <a:xfrm>
                <a:off x="2226746" y="1657827"/>
                <a:ext cx="1231095" cy="30777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defTabSz="1218987">
                  <a:defRPr/>
                </a:pPr>
                <a:r>
                  <a:rPr lang="en-GB" sz="1400" b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Deployment</a:t>
                </a:r>
                <a:endParaRPr lang="en-IN" sz="14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7E2AA1C1-EB39-6D9D-4BFC-AE9DCE86AFF1}"/>
                  </a:ext>
                </a:extLst>
              </p:cNvPr>
              <p:cNvSpPr/>
              <p:nvPr/>
            </p:nvSpPr>
            <p:spPr>
              <a:xfrm>
                <a:off x="2269122" y="2004830"/>
                <a:ext cx="1770278" cy="43088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1218987">
                  <a:defRPr/>
                </a:pPr>
                <a:r>
                  <a:rPr lang="en-IN" sz="14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Train, document, launch, and handover.</a:t>
                </a:r>
              </a:p>
            </p:txBody>
          </p: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B45A0B9-CD69-DB30-C1C1-C48A1F5B3500}"/>
              </a:ext>
            </a:extLst>
          </p:cNvPr>
          <p:cNvGrpSpPr/>
          <p:nvPr/>
        </p:nvGrpSpPr>
        <p:grpSpPr>
          <a:xfrm>
            <a:off x="8595398" y="1890047"/>
            <a:ext cx="3192217" cy="1149107"/>
            <a:chOff x="8323076" y="5104086"/>
            <a:chExt cx="3192217" cy="114910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F5B472F-60C1-1405-C0A0-2AE85DEF6175}"/>
                </a:ext>
              </a:extLst>
            </p:cNvPr>
            <p:cNvSpPr txBox="1"/>
            <p:nvPr/>
          </p:nvSpPr>
          <p:spPr>
            <a:xfrm>
              <a:off x="8323076" y="5104086"/>
              <a:ext cx="704039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 defTabSz="1218987">
                <a:defRPr/>
              </a:pPr>
              <a:r>
                <a:rPr lang="en-IN" sz="4000" b="1">
                  <a:solidFill>
                    <a:srgbClr val="7F7F7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CF4C807-D38A-10BA-AAB1-2863E7C1FE43}"/>
                </a:ext>
              </a:extLst>
            </p:cNvPr>
            <p:cNvGrpSpPr/>
            <p:nvPr/>
          </p:nvGrpSpPr>
          <p:grpSpPr>
            <a:xfrm>
              <a:off x="9057529" y="5420145"/>
              <a:ext cx="2457764" cy="833048"/>
              <a:chOff x="3159027" y="1289085"/>
              <a:chExt cx="2457764" cy="833048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B6271E9-38CC-0C90-A371-FBCC3D5DF4EE}"/>
                  </a:ext>
                </a:extLst>
              </p:cNvPr>
              <p:cNvSpPr txBox="1"/>
              <p:nvPr/>
            </p:nvSpPr>
            <p:spPr>
              <a:xfrm>
                <a:off x="3159028" y="1289085"/>
                <a:ext cx="2457763" cy="307777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pPr defTabSz="1218987">
                  <a:defRPr/>
                </a:pPr>
                <a:r>
                  <a:rPr lang="en-GB" sz="1400" b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Development</a:t>
                </a:r>
                <a:endParaRPr lang="en-IN" sz="14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045FB7A-66E8-9A3F-7FE2-54ABEFCD8FA0}"/>
                  </a:ext>
                </a:extLst>
              </p:cNvPr>
              <p:cNvSpPr/>
              <p:nvPr/>
            </p:nvSpPr>
            <p:spPr>
              <a:xfrm>
                <a:off x="3159027" y="1598913"/>
                <a:ext cx="245776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218987">
                  <a:defRPr/>
                </a:pPr>
                <a:r>
                  <a:rPr lang="en-IN" sz="140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Developed user-friendly dashboard.</a:t>
                </a:r>
              </a:p>
            </p:txBody>
          </p:sp>
        </p:grpSp>
      </p:grpSp>
      <p:sp>
        <p:nvSpPr>
          <p:cNvPr id="80" name="Freeform 20">
            <a:extLst>
              <a:ext uri="{FF2B5EF4-FFF2-40B4-BE49-F238E27FC236}">
                <a16:creationId xmlns:a16="http://schemas.microsoft.com/office/drawing/2014/main" id="{E99B479A-2C40-9824-454B-5C0FC236C3AA}"/>
              </a:ext>
            </a:extLst>
          </p:cNvPr>
          <p:cNvSpPr>
            <a:spLocks noEditPoints="1"/>
          </p:cNvSpPr>
          <p:nvPr/>
        </p:nvSpPr>
        <p:spPr bwMode="auto">
          <a:xfrm>
            <a:off x="7875224" y="4264695"/>
            <a:ext cx="282144" cy="244422"/>
          </a:xfrm>
          <a:custGeom>
            <a:avLst/>
            <a:gdLst>
              <a:gd name="T0" fmla="*/ 278 w 3508"/>
              <a:gd name="T1" fmla="*/ 236 h 3039"/>
              <a:gd name="T2" fmla="*/ 251 w 3508"/>
              <a:gd name="T3" fmla="*/ 252 h 3039"/>
              <a:gd name="T4" fmla="*/ 236 w 3508"/>
              <a:gd name="T5" fmla="*/ 278 h 3039"/>
              <a:gd name="T6" fmla="*/ 234 w 3508"/>
              <a:gd name="T7" fmla="*/ 1813 h 3039"/>
              <a:gd name="T8" fmla="*/ 242 w 3508"/>
              <a:gd name="T9" fmla="*/ 1842 h 3039"/>
              <a:gd name="T10" fmla="*/ 264 w 3508"/>
              <a:gd name="T11" fmla="*/ 1863 h 3039"/>
              <a:gd name="T12" fmla="*/ 293 w 3508"/>
              <a:gd name="T13" fmla="*/ 1871 h 3039"/>
              <a:gd name="T14" fmla="*/ 3230 w 3508"/>
              <a:gd name="T15" fmla="*/ 1869 h 3039"/>
              <a:gd name="T16" fmla="*/ 3256 w 3508"/>
              <a:gd name="T17" fmla="*/ 1853 h 3039"/>
              <a:gd name="T18" fmla="*/ 3272 w 3508"/>
              <a:gd name="T19" fmla="*/ 1828 h 3039"/>
              <a:gd name="T20" fmla="*/ 3274 w 3508"/>
              <a:gd name="T21" fmla="*/ 293 h 3039"/>
              <a:gd name="T22" fmla="*/ 3266 w 3508"/>
              <a:gd name="T23" fmla="*/ 264 h 3039"/>
              <a:gd name="T24" fmla="*/ 3244 w 3508"/>
              <a:gd name="T25" fmla="*/ 243 h 3039"/>
              <a:gd name="T26" fmla="*/ 3215 w 3508"/>
              <a:gd name="T27" fmla="*/ 234 h 3039"/>
              <a:gd name="T28" fmla="*/ 293 w 3508"/>
              <a:gd name="T29" fmla="*/ 0 h 3039"/>
              <a:gd name="T30" fmla="*/ 3255 w 3508"/>
              <a:gd name="T31" fmla="*/ 3 h 3039"/>
              <a:gd name="T32" fmla="*/ 3327 w 3508"/>
              <a:gd name="T33" fmla="*/ 23 h 3039"/>
              <a:gd name="T34" fmla="*/ 3392 w 3508"/>
              <a:gd name="T35" fmla="*/ 61 h 3039"/>
              <a:gd name="T36" fmla="*/ 3447 w 3508"/>
              <a:gd name="T37" fmla="*/ 116 h 3039"/>
              <a:gd name="T38" fmla="*/ 3486 w 3508"/>
              <a:gd name="T39" fmla="*/ 181 h 3039"/>
              <a:gd name="T40" fmla="*/ 3505 w 3508"/>
              <a:gd name="T41" fmla="*/ 253 h 3039"/>
              <a:gd name="T42" fmla="*/ 3508 w 3508"/>
              <a:gd name="T43" fmla="*/ 2280 h 3039"/>
              <a:gd name="T44" fmla="*/ 3498 w 3508"/>
              <a:gd name="T45" fmla="*/ 2356 h 3039"/>
              <a:gd name="T46" fmla="*/ 3470 w 3508"/>
              <a:gd name="T47" fmla="*/ 2426 h 3039"/>
              <a:gd name="T48" fmla="*/ 3422 w 3508"/>
              <a:gd name="T49" fmla="*/ 2486 h 3039"/>
              <a:gd name="T50" fmla="*/ 3360 w 3508"/>
              <a:gd name="T51" fmla="*/ 2534 h 3039"/>
              <a:gd name="T52" fmla="*/ 3292 w 3508"/>
              <a:gd name="T53" fmla="*/ 2563 h 3039"/>
              <a:gd name="T54" fmla="*/ 3215 w 3508"/>
              <a:gd name="T55" fmla="*/ 2572 h 3039"/>
              <a:gd name="T56" fmla="*/ 2225 w 3508"/>
              <a:gd name="T57" fmla="*/ 2618 h 3039"/>
              <a:gd name="T58" fmla="*/ 2250 w 3508"/>
              <a:gd name="T59" fmla="*/ 2714 h 3039"/>
              <a:gd name="T60" fmla="*/ 2290 w 3508"/>
              <a:gd name="T61" fmla="*/ 2804 h 3039"/>
              <a:gd name="T62" fmla="*/ 2322 w 3508"/>
              <a:gd name="T63" fmla="*/ 2869 h 3039"/>
              <a:gd name="T64" fmla="*/ 2336 w 3508"/>
              <a:gd name="T65" fmla="*/ 2910 h 3039"/>
              <a:gd name="T66" fmla="*/ 2336 w 3508"/>
              <a:gd name="T67" fmla="*/ 2946 h 3039"/>
              <a:gd name="T68" fmla="*/ 2318 w 3508"/>
              <a:gd name="T69" fmla="*/ 2987 h 3039"/>
              <a:gd name="T70" fmla="*/ 2285 w 3508"/>
              <a:gd name="T71" fmla="*/ 3020 h 3039"/>
              <a:gd name="T72" fmla="*/ 2244 w 3508"/>
              <a:gd name="T73" fmla="*/ 3037 h 3039"/>
              <a:gd name="T74" fmla="*/ 1286 w 3508"/>
              <a:gd name="T75" fmla="*/ 3039 h 3039"/>
              <a:gd name="T76" fmla="*/ 1242 w 3508"/>
              <a:gd name="T77" fmla="*/ 3031 h 3039"/>
              <a:gd name="T78" fmla="*/ 1203 w 3508"/>
              <a:gd name="T79" fmla="*/ 3005 h 3039"/>
              <a:gd name="T80" fmla="*/ 1178 w 3508"/>
              <a:gd name="T81" fmla="*/ 2967 h 3039"/>
              <a:gd name="T82" fmla="*/ 1169 w 3508"/>
              <a:gd name="T83" fmla="*/ 2923 h 3039"/>
              <a:gd name="T84" fmla="*/ 1177 w 3508"/>
              <a:gd name="T85" fmla="*/ 2890 h 3039"/>
              <a:gd name="T86" fmla="*/ 1198 w 3508"/>
              <a:gd name="T87" fmla="*/ 2843 h 3039"/>
              <a:gd name="T88" fmla="*/ 1237 w 3508"/>
              <a:gd name="T89" fmla="*/ 2762 h 3039"/>
              <a:gd name="T90" fmla="*/ 1274 w 3508"/>
              <a:gd name="T91" fmla="*/ 2666 h 3039"/>
              <a:gd name="T92" fmla="*/ 1286 w 3508"/>
              <a:gd name="T93" fmla="*/ 2572 h 3039"/>
              <a:gd name="T94" fmla="*/ 253 w 3508"/>
              <a:gd name="T95" fmla="*/ 2570 h 3039"/>
              <a:gd name="T96" fmla="*/ 181 w 3508"/>
              <a:gd name="T97" fmla="*/ 2551 h 3039"/>
              <a:gd name="T98" fmla="*/ 116 w 3508"/>
              <a:gd name="T99" fmla="*/ 2513 h 3039"/>
              <a:gd name="T100" fmla="*/ 60 w 3508"/>
              <a:gd name="T101" fmla="*/ 2456 h 3039"/>
              <a:gd name="T102" fmla="*/ 21 w 3508"/>
              <a:gd name="T103" fmla="*/ 2392 h 3039"/>
              <a:gd name="T104" fmla="*/ 2 w 3508"/>
              <a:gd name="T105" fmla="*/ 2319 h 3039"/>
              <a:gd name="T106" fmla="*/ 0 w 3508"/>
              <a:gd name="T107" fmla="*/ 293 h 3039"/>
              <a:gd name="T108" fmla="*/ 10 w 3508"/>
              <a:gd name="T109" fmla="*/ 216 h 3039"/>
              <a:gd name="T110" fmla="*/ 38 w 3508"/>
              <a:gd name="T111" fmla="*/ 148 h 3039"/>
              <a:gd name="T112" fmla="*/ 86 w 3508"/>
              <a:gd name="T113" fmla="*/ 86 h 3039"/>
              <a:gd name="T114" fmla="*/ 147 w 3508"/>
              <a:gd name="T115" fmla="*/ 39 h 3039"/>
              <a:gd name="T116" fmla="*/ 216 w 3508"/>
              <a:gd name="T117" fmla="*/ 10 h 3039"/>
              <a:gd name="T118" fmla="*/ 293 w 3508"/>
              <a:gd name="T119" fmla="*/ 0 h 3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08" h="3039">
                <a:moveTo>
                  <a:pt x="293" y="234"/>
                </a:moveTo>
                <a:lnTo>
                  <a:pt x="278" y="236"/>
                </a:lnTo>
                <a:lnTo>
                  <a:pt x="264" y="243"/>
                </a:lnTo>
                <a:lnTo>
                  <a:pt x="251" y="252"/>
                </a:lnTo>
                <a:lnTo>
                  <a:pt x="242" y="264"/>
                </a:lnTo>
                <a:lnTo>
                  <a:pt x="236" y="278"/>
                </a:lnTo>
                <a:lnTo>
                  <a:pt x="234" y="293"/>
                </a:lnTo>
                <a:lnTo>
                  <a:pt x="234" y="1813"/>
                </a:lnTo>
                <a:lnTo>
                  <a:pt x="236" y="1828"/>
                </a:lnTo>
                <a:lnTo>
                  <a:pt x="242" y="1842"/>
                </a:lnTo>
                <a:lnTo>
                  <a:pt x="251" y="1853"/>
                </a:lnTo>
                <a:lnTo>
                  <a:pt x="264" y="1863"/>
                </a:lnTo>
                <a:lnTo>
                  <a:pt x="277" y="1869"/>
                </a:lnTo>
                <a:lnTo>
                  <a:pt x="293" y="1871"/>
                </a:lnTo>
                <a:lnTo>
                  <a:pt x="3215" y="1871"/>
                </a:lnTo>
                <a:lnTo>
                  <a:pt x="3230" y="1869"/>
                </a:lnTo>
                <a:lnTo>
                  <a:pt x="3244" y="1863"/>
                </a:lnTo>
                <a:lnTo>
                  <a:pt x="3256" y="1853"/>
                </a:lnTo>
                <a:lnTo>
                  <a:pt x="3266" y="1842"/>
                </a:lnTo>
                <a:lnTo>
                  <a:pt x="3272" y="1828"/>
                </a:lnTo>
                <a:lnTo>
                  <a:pt x="3274" y="1813"/>
                </a:lnTo>
                <a:lnTo>
                  <a:pt x="3274" y="293"/>
                </a:lnTo>
                <a:lnTo>
                  <a:pt x="3272" y="278"/>
                </a:lnTo>
                <a:lnTo>
                  <a:pt x="3266" y="264"/>
                </a:lnTo>
                <a:lnTo>
                  <a:pt x="3256" y="252"/>
                </a:lnTo>
                <a:lnTo>
                  <a:pt x="3244" y="243"/>
                </a:lnTo>
                <a:lnTo>
                  <a:pt x="3230" y="236"/>
                </a:lnTo>
                <a:lnTo>
                  <a:pt x="3215" y="234"/>
                </a:lnTo>
                <a:lnTo>
                  <a:pt x="293" y="234"/>
                </a:lnTo>
                <a:close/>
                <a:moveTo>
                  <a:pt x="293" y="0"/>
                </a:moveTo>
                <a:lnTo>
                  <a:pt x="3215" y="0"/>
                </a:lnTo>
                <a:lnTo>
                  <a:pt x="3255" y="3"/>
                </a:lnTo>
                <a:lnTo>
                  <a:pt x="3292" y="10"/>
                </a:lnTo>
                <a:lnTo>
                  <a:pt x="3327" y="23"/>
                </a:lnTo>
                <a:lnTo>
                  <a:pt x="3360" y="39"/>
                </a:lnTo>
                <a:lnTo>
                  <a:pt x="3392" y="61"/>
                </a:lnTo>
                <a:lnTo>
                  <a:pt x="3422" y="86"/>
                </a:lnTo>
                <a:lnTo>
                  <a:pt x="3447" y="116"/>
                </a:lnTo>
                <a:lnTo>
                  <a:pt x="3470" y="148"/>
                </a:lnTo>
                <a:lnTo>
                  <a:pt x="3486" y="181"/>
                </a:lnTo>
                <a:lnTo>
                  <a:pt x="3498" y="216"/>
                </a:lnTo>
                <a:lnTo>
                  <a:pt x="3505" y="253"/>
                </a:lnTo>
                <a:lnTo>
                  <a:pt x="3508" y="293"/>
                </a:lnTo>
                <a:lnTo>
                  <a:pt x="3508" y="2280"/>
                </a:lnTo>
                <a:lnTo>
                  <a:pt x="3505" y="2319"/>
                </a:lnTo>
                <a:lnTo>
                  <a:pt x="3498" y="2356"/>
                </a:lnTo>
                <a:lnTo>
                  <a:pt x="3486" y="2392"/>
                </a:lnTo>
                <a:lnTo>
                  <a:pt x="3470" y="2426"/>
                </a:lnTo>
                <a:lnTo>
                  <a:pt x="3447" y="2456"/>
                </a:lnTo>
                <a:lnTo>
                  <a:pt x="3422" y="2486"/>
                </a:lnTo>
                <a:lnTo>
                  <a:pt x="3392" y="2513"/>
                </a:lnTo>
                <a:lnTo>
                  <a:pt x="3360" y="2534"/>
                </a:lnTo>
                <a:lnTo>
                  <a:pt x="3327" y="2551"/>
                </a:lnTo>
                <a:lnTo>
                  <a:pt x="3292" y="2563"/>
                </a:lnTo>
                <a:lnTo>
                  <a:pt x="3255" y="2570"/>
                </a:lnTo>
                <a:lnTo>
                  <a:pt x="3215" y="2572"/>
                </a:lnTo>
                <a:lnTo>
                  <a:pt x="2222" y="2572"/>
                </a:lnTo>
                <a:lnTo>
                  <a:pt x="2225" y="2618"/>
                </a:lnTo>
                <a:lnTo>
                  <a:pt x="2234" y="2665"/>
                </a:lnTo>
                <a:lnTo>
                  <a:pt x="2250" y="2714"/>
                </a:lnTo>
                <a:lnTo>
                  <a:pt x="2270" y="2761"/>
                </a:lnTo>
                <a:lnTo>
                  <a:pt x="2290" y="2804"/>
                </a:lnTo>
                <a:lnTo>
                  <a:pt x="2309" y="2844"/>
                </a:lnTo>
                <a:lnTo>
                  <a:pt x="2322" y="2869"/>
                </a:lnTo>
                <a:lnTo>
                  <a:pt x="2331" y="2892"/>
                </a:lnTo>
                <a:lnTo>
                  <a:pt x="2336" y="2910"/>
                </a:lnTo>
                <a:lnTo>
                  <a:pt x="2339" y="2923"/>
                </a:lnTo>
                <a:lnTo>
                  <a:pt x="2336" y="2946"/>
                </a:lnTo>
                <a:lnTo>
                  <a:pt x="2330" y="2967"/>
                </a:lnTo>
                <a:lnTo>
                  <a:pt x="2318" y="2987"/>
                </a:lnTo>
                <a:lnTo>
                  <a:pt x="2303" y="3005"/>
                </a:lnTo>
                <a:lnTo>
                  <a:pt x="2285" y="3020"/>
                </a:lnTo>
                <a:lnTo>
                  <a:pt x="2265" y="3031"/>
                </a:lnTo>
                <a:lnTo>
                  <a:pt x="2244" y="3037"/>
                </a:lnTo>
                <a:lnTo>
                  <a:pt x="2222" y="3039"/>
                </a:lnTo>
                <a:lnTo>
                  <a:pt x="1286" y="3039"/>
                </a:lnTo>
                <a:lnTo>
                  <a:pt x="1263" y="3037"/>
                </a:lnTo>
                <a:lnTo>
                  <a:pt x="1242" y="3031"/>
                </a:lnTo>
                <a:lnTo>
                  <a:pt x="1222" y="3020"/>
                </a:lnTo>
                <a:lnTo>
                  <a:pt x="1203" y="3005"/>
                </a:lnTo>
                <a:lnTo>
                  <a:pt x="1188" y="2987"/>
                </a:lnTo>
                <a:lnTo>
                  <a:pt x="1178" y="2967"/>
                </a:lnTo>
                <a:lnTo>
                  <a:pt x="1171" y="2946"/>
                </a:lnTo>
                <a:lnTo>
                  <a:pt x="1169" y="2923"/>
                </a:lnTo>
                <a:lnTo>
                  <a:pt x="1171" y="2909"/>
                </a:lnTo>
                <a:lnTo>
                  <a:pt x="1177" y="2890"/>
                </a:lnTo>
                <a:lnTo>
                  <a:pt x="1185" y="2868"/>
                </a:lnTo>
                <a:lnTo>
                  <a:pt x="1198" y="2843"/>
                </a:lnTo>
                <a:lnTo>
                  <a:pt x="1218" y="2804"/>
                </a:lnTo>
                <a:lnTo>
                  <a:pt x="1237" y="2762"/>
                </a:lnTo>
                <a:lnTo>
                  <a:pt x="1257" y="2715"/>
                </a:lnTo>
                <a:lnTo>
                  <a:pt x="1274" y="2666"/>
                </a:lnTo>
                <a:lnTo>
                  <a:pt x="1283" y="2619"/>
                </a:lnTo>
                <a:lnTo>
                  <a:pt x="1286" y="2572"/>
                </a:lnTo>
                <a:lnTo>
                  <a:pt x="293" y="2572"/>
                </a:lnTo>
                <a:lnTo>
                  <a:pt x="253" y="2570"/>
                </a:lnTo>
                <a:lnTo>
                  <a:pt x="216" y="2563"/>
                </a:lnTo>
                <a:lnTo>
                  <a:pt x="181" y="2551"/>
                </a:lnTo>
                <a:lnTo>
                  <a:pt x="147" y="2534"/>
                </a:lnTo>
                <a:lnTo>
                  <a:pt x="116" y="2513"/>
                </a:lnTo>
                <a:lnTo>
                  <a:pt x="86" y="2486"/>
                </a:lnTo>
                <a:lnTo>
                  <a:pt x="60" y="2456"/>
                </a:lnTo>
                <a:lnTo>
                  <a:pt x="38" y="2426"/>
                </a:lnTo>
                <a:lnTo>
                  <a:pt x="21" y="2392"/>
                </a:lnTo>
                <a:lnTo>
                  <a:pt x="10" y="2356"/>
                </a:lnTo>
                <a:lnTo>
                  <a:pt x="2" y="2319"/>
                </a:lnTo>
                <a:lnTo>
                  <a:pt x="0" y="2280"/>
                </a:lnTo>
                <a:lnTo>
                  <a:pt x="0" y="293"/>
                </a:lnTo>
                <a:lnTo>
                  <a:pt x="2" y="253"/>
                </a:lnTo>
                <a:lnTo>
                  <a:pt x="10" y="216"/>
                </a:lnTo>
                <a:lnTo>
                  <a:pt x="21" y="181"/>
                </a:lnTo>
                <a:lnTo>
                  <a:pt x="38" y="148"/>
                </a:lnTo>
                <a:lnTo>
                  <a:pt x="60" y="116"/>
                </a:lnTo>
                <a:lnTo>
                  <a:pt x="86" y="86"/>
                </a:lnTo>
                <a:lnTo>
                  <a:pt x="116" y="61"/>
                </a:lnTo>
                <a:lnTo>
                  <a:pt x="147" y="39"/>
                </a:lnTo>
                <a:lnTo>
                  <a:pt x="181" y="23"/>
                </a:lnTo>
                <a:lnTo>
                  <a:pt x="216" y="10"/>
                </a:lnTo>
                <a:lnTo>
                  <a:pt x="253" y="3"/>
                </a:lnTo>
                <a:lnTo>
                  <a:pt x="29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38CD715-74EC-2887-39FC-E3B09902A101}"/>
              </a:ext>
            </a:extLst>
          </p:cNvPr>
          <p:cNvGrpSpPr/>
          <p:nvPr/>
        </p:nvGrpSpPr>
        <p:grpSpPr>
          <a:xfrm>
            <a:off x="6439046" y="2977515"/>
            <a:ext cx="266998" cy="266912"/>
            <a:chOff x="8831263" y="3224213"/>
            <a:chExt cx="4981575" cy="4979988"/>
          </a:xfrm>
          <a:solidFill>
            <a:schemeClr val="bg1"/>
          </a:solidFill>
        </p:grpSpPr>
        <p:sp>
          <p:nvSpPr>
            <p:cNvPr id="85" name="Freeform 44">
              <a:extLst>
                <a:ext uri="{FF2B5EF4-FFF2-40B4-BE49-F238E27FC236}">
                  <a16:creationId xmlns:a16="http://schemas.microsoft.com/office/drawing/2014/main" id="{33FC5910-EE1A-1A9F-7B0D-87E1528FCA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31263" y="5951538"/>
              <a:ext cx="2252663" cy="2252663"/>
            </a:xfrm>
            <a:custGeom>
              <a:avLst/>
              <a:gdLst>
                <a:gd name="T0" fmla="*/ 604 w 2837"/>
                <a:gd name="T1" fmla="*/ 540 h 2838"/>
                <a:gd name="T2" fmla="*/ 648 w 2837"/>
                <a:gd name="T3" fmla="*/ 695 h 2838"/>
                <a:gd name="T4" fmla="*/ 701 w 2837"/>
                <a:gd name="T5" fmla="*/ 844 h 2838"/>
                <a:gd name="T6" fmla="*/ 764 w 2837"/>
                <a:gd name="T7" fmla="*/ 989 h 2838"/>
                <a:gd name="T8" fmla="*/ 837 w 2837"/>
                <a:gd name="T9" fmla="*/ 1127 h 2838"/>
                <a:gd name="T10" fmla="*/ 919 w 2837"/>
                <a:gd name="T11" fmla="*/ 1260 h 2838"/>
                <a:gd name="T12" fmla="*/ 1009 w 2837"/>
                <a:gd name="T13" fmla="*/ 1388 h 2838"/>
                <a:gd name="T14" fmla="*/ 1108 w 2837"/>
                <a:gd name="T15" fmla="*/ 1509 h 2838"/>
                <a:gd name="T16" fmla="*/ 1213 w 2837"/>
                <a:gd name="T17" fmla="*/ 1623 h 2838"/>
                <a:gd name="T18" fmla="*/ 1328 w 2837"/>
                <a:gd name="T19" fmla="*/ 1728 h 2838"/>
                <a:gd name="T20" fmla="*/ 1448 w 2837"/>
                <a:gd name="T21" fmla="*/ 1828 h 2838"/>
                <a:gd name="T22" fmla="*/ 1576 w 2837"/>
                <a:gd name="T23" fmla="*/ 1917 h 2838"/>
                <a:gd name="T24" fmla="*/ 1710 w 2837"/>
                <a:gd name="T25" fmla="*/ 1999 h 2838"/>
                <a:gd name="T26" fmla="*/ 1850 w 2837"/>
                <a:gd name="T27" fmla="*/ 2072 h 2838"/>
                <a:gd name="T28" fmla="*/ 1993 w 2837"/>
                <a:gd name="T29" fmla="*/ 2135 h 2838"/>
                <a:gd name="T30" fmla="*/ 2144 w 2837"/>
                <a:gd name="T31" fmla="*/ 2188 h 2838"/>
                <a:gd name="T32" fmla="*/ 2297 w 2837"/>
                <a:gd name="T33" fmla="*/ 2232 h 2838"/>
                <a:gd name="T34" fmla="*/ 2297 w 2837"/>
                <a:gd name="T35" fmla="*/ 540 h 2838"/>
                <a:gd name="T36" fmla="*/ 604 w 2837"/>
                <a:gd name="T37" fmla="*/ 540 h 2838"/>
                <a:gd name="T38" fmla="*/ 0 w 2837"/>
                <a:gd name="T39" fmla="*/ 0 h 2838"/>
                <a:gd name="T40" fmla="*/ 2837 w 2837"/>
                <a:gd name="T41" fmla="*/ 0 h 2838"/>
                <a:gd name="T42" fmla="*/ 2837 w 2837"/>
                <a:gd name="T43" fmla="*/ 2838 h 2838"/>
                <a:gd name="T44" fmla="*/ 2650 w 2837"/>
                <a:gd name="T45" fmla="*/ 2830 h 2838"/>
                <a:gd name="T46" fmla="*/ 2467 w 2837"/>
                <a:gd name="T47" fmla="*/ 2813 h 2838"/>
                <a:gd name="T48" fmla="*/ 2287 w 2837"/>
                <a:gd name="T49" fmla="*/ 2784 h 2838"/>
                <a:gd name="T50" fmla="*/ 2111 w 2837"/>
                <a:gd name="T51" fmla="*/ 2744 h 2838"/>
                <a:gd name="T52" fmla="*/ 1941 w 2837"/>
                <a:gd name="T53" fmla="*/ 2693 h 2838"/>
                <a:gd name="T54" fmla="*/ 1773 w 2837"/>
                <a:gd name="T55" fmla="*/ 2631 h 2838"/>
                <a:gd name="T56" fmla="*/ 1613 w 2837"/>
                <a:gd name="T57" fmla="*/ 2559 h 2838"/>
                <a:gd name="T58" fmla="*/ 1456 w 2837"/>
                <a:gd name="T59" fmla="*/ 2479 h 2838"/>
                <a:gd name="T60" fmla="*/ 1305 w 2837"/>
                <a:gd name="T61" fmla="*/ 2389 h 2838"/>
                <a:gd name="T62" fmla="*/ 1162 w 2837"/>
                <a:gd name="T63" fmla="*/ 2290 h 2838"/>
                <a:gd name="T64" fmla="*/ 1024 w 2837"/>
                <a:gd name="T65" fmla="*/ 2183 h 2838"/>
                <a:gd name="T66" fmla="*/ 892 w 2837"/>
                <a:gd name="T67" fmla="*/ 2066 h 2838"/>
                <a:gd name="T68" fmla="*/ 770 w 2837"/>
                <a:gd name="T69" fmla="*/ 1944 h 2838"/>
                <a:gd name="T70" fmla="*/ 653 w 2837"/>
                <a:gd name="T71" fmla="*/ 1812 h 2838"/>
                <a:gd name="T72" fmla="*/ 546 w 2837"/>
                <a:gd name="T73" fmla="*/ 1675 h 2838"/>
                <a:gd name="T74" fmla="*/ 447 w 2837"/>
                <a:gd name="T75" fmla="*/ 1532 h 2838"/>
                <a:gd name="T76" fmla="*/ 357 w 2837"/>
                <a:gd name="T77" fmla="*/ 1381 h 2838"/>
                <a:gd name="T78" fmla="*/ 277 w 2837"/>
                <a:gd name="T79" fmla="*/ 1224 h 2838"/>
                <a:gd name="T80" fmla="*/ 204 w 2837"/>
                <a:gd name="T81" fmla="*/ 1064 h 2838"/>
                <a:gd name="T82" fmla="*/ 143 w 2837"/>
                <a:gd name="T83" fmla="*/ 897 h 2838"/>
                <a:gd name="T84" fmla="*/ 94 w 2837"/>
                <a:gd name="T85" fmla="*/ 726 h 2838"/>
                <a:gd name="T86" fmla="*/ 52 w 2837"/>
                <a:gd name="T87" fmla="*/ 550 h 2838"/>
                <a:gd name="T88" fmla="*/ 23 w 2837"/>
                <a:gd name="T89" fmla="*/ 370 h 2838"/>
                <a:gd name="T90" fmla="*/ 6 w 2837"/>
                <a:gd name="T91" fmla="*/ 187 h 2838"/>
                <a:gd name="T92" fmla="*/ 0 w 2837"/>
                <a:gd name="T93" fmla="*/ 0 h 2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37" h="2838">
                  <a:moveTo>
                    <a:pt x="604" y="540"/>
                  </a:moveTo>
                  <a:lnTo>
                    <a:pt x="648" y="695"/>
                  </a:lnTo>
                  <a:lnTo>
                    <a:pt x="701" y="844"/>
                  </a:lnTo>
                  <a:lnTo>
                    <a:pt x="764" y="989"/>
                  </a:lnTo>
                  <a:lnTo>
                    <a:pt x="837" y="1127"/>
                  </a:lnTo>
                  <a:lnTo>
                    <a:pt x="919" y="1260"/>
                  </a:lnTo>
                  <a:lnTo>
                    <a:pt x="1009" y="1388"/>
                  </a:lnTo>
                  <a:lnTo>
                    <a:pt x="1108" y="1509"/>
                  </a:lnTo>
                  <a:lnTo>
                    <a:pt x="1213" y="1623"/>
                  </a:lnTo>
                  <a:lnTo>
                    <a:pt x="1328" y="1728"/>
                  </a:lnTo>
                  <a:lnTo>
                    <a:pt x="1448" y="1828"/>
                  </a:lnTo>
                  <a:lnTo>
                    <a:pt x="1576" y="1917"/>
                  </a:lnTo>
                  <a:lnTo>
                    <a:pt x="1710" y="1999"/>
                  </a:lnTo>
                  <a:lnTo>
                    <a:pt x="1850" y="2072"/>
                  </a:lnTo>
                  <a:lnTo>
                    <a:pt x="1993" y="2135"/>
                  </a:lnTo>
                  <a:lnTo>
                    <a:pt x="2144" y="2188"/>
                  </a:lnTo>
                  <a:lnTo>
                    <a:pt x="2297" y="2232"/>
                  </a:lnTo>
                  <a:lnTo>
                    <a:pt x="2297" y="540"/>
                  </a:lnTo>
                  <a:lnTo>
                    <a:pt x="604" y="540"/>
                  </a:lnTo>
                  <a:close/>
                  <a:moveTo>
                    <a:pt x="0" y="0"/>
                  </a:moveTo>
                  <a:lnTo>
                    <a:pt x="2837" y="0"/>
                  </a:lnTo>
                  <a:lnTo>
                    <a:pt x="2837" y="2838"/>
                  </a:lnTo>
                  <a:lnTo>
                    <a:pt x="2650" y="2830"/>
                  </a:lnTo>
                  <a:lnTo>
                    <a:pt x="2467" y="2813"/>
                  </a:lnTo>
                  <a:lnTo>
                    <a:pt x="2287" y="2784"/>
                  </a:lnTo>
                  <a:lnTo>
                    <a:pt x="2111" y="2744"/>
                  </a:lnTo>
                  <a:lnTo>
                    <a:pt x="1941" y="2693"/>
                  </a:lnTo>
                  <a:lnTo>
                    <a:pt x="1773" y="2631"/>
                  </a:lnTo>
                  <a:lnTo>
                    <a:pt x="1613" y="2559"/>
                  </a:lnTo>
                  <a:lnTo>
                    <a:pt x="1456" y="2479"/>
                  </a:lnTo>
                  <a:lnTo>
                    <a:pt x="1305" y="2389"/>
                  </a:lnTo>
                  <a:lnTo>
                    <a:pt x="1162" y="2290"/>
                  </a:lnTo>
                  <a:lnTo>
                    <a:pt x="1024" y="2183"/>
                  </a:lnTo>
                  <a:lnTo>
                    <a:pt x="892" y="2066"/>
                  </a:lnTo>
                  <a:lnTo>
                    <a:pt x="770" y="1944"/>
                  </a:lnTo>
                  <a:lnTo>
                    <a:pt x="653" y="1812"/>
                  </a:lnTo>
                  <a:lnTo>
                    <a:pt x="546" y="1675"/>
                  </a:lnTo>
                  <a:lnTo>
                    <a:pt x="447" y="1532"/>
                  </a:lnTo>
                  <a:lnTo>
                    <a:pt x="357" y="1381"/>
                  </a:lnTo>
                  <a:lnTo>
                    <a:pt x="277" y="1224"/>
                  </a:lnTo>
                  <a:lnTo>
                    <a:pt x="204" y="1064"/>
                  </a:lnTo>
                  <a:lnTo>
                    <a:pt x="143" y="897"/>
                  </a:lnTo>
                  <a:lnTo>
                    <a:pt x="94" y="726"/>
                  </a:lnTo>
                  <a:lnTo>
                    <a:pt x="52" y="550"/>
                  </a:lnTo>
                  <a:lnTo>
                    <a:pt x="23" y="370"/>
                  </a:lnTo>
                  <a:lnTo>
                    <a:pt x="6" y="18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Freeform 45">
              <a:extLst>
                <a:ext uri="{FF2B5EF4-FFF2-40B4-BE49-F238E27FC236}">
                  <a16:creationId xmlns:a16="http://schemas.microsoft.com/office/drawing/2014/main" id="{4EDE6699-0AC7-F86D-2CD9-BBC75121C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7513" y="3224213"/>
              <a:ext cx="4505325" cy="4503738"/>
            </a:xfrm>
            <a:custGeom>
              <a:avLst/>
              <a:gdLst>
                <a:gd name="T0" fmla="*/ 3026 w 5677"/>
                <a:gd name="T1" fmla="*/ 5 h 5673"/>
                <a:gd name="T2" fmla="*/ 3389 w 5677"/>
                <a:gd name="T3" fmla="*/ 53 h 5673"/>
                <a:gd name="T4" fmla="*/ 3735 w 5677"/>
                <a:gd name="T5" fmla="*/ 143 h 5673"/>
                <a:gd name="T6" fmla="*/ 4064 w 5677"/>
                <a:gd name="T7" fmla="*/ 276 h 5673"/>
                <a:gd name="T8" fmla="*/ 4372 w 5677"/>
                <a:gd name="T9" fmla="*/ 448 h 5673"/>
                <a:gd name="T10" fmla="*/ 4652 w 5677"/>
                <a:gd name="T11" fmla="*/ 655 h 5673"/>
                <a:gd name="T12" fmla="*/ 4907 w 5677"/>
                <a:gd name="T13" fmla="*/ 893 h 5673"/>
                <a:gd name="T14" fmla="*/ 5128 w 5677"/>
                <a:gd name="T15" fmla="*/ 1161 h 5673"/>
                <a:gd name="T16" fmla="*/ 5317 w 5677"/>
                <a:gd name="T17" fmla="*/ 1455 h 5673"/>
                <a:gd name="T18" fmla="*/ 5470 w 5677"/>
                <a:gd name="T19" fmla="*/ 1772 h 5673"/>
                <a:gd name="T20" fmla="*/ 5583 w 5677"/>
                <a:gd name="T21" fmla="*/ 2112 h 5673"/>
                <a:gd name="T22" fmla="*/ 5652 w 5677"/>
                <a:gd name="T23" fmla="*/ 2467 h 5673"/>
                <a:gd name="T24" fmla="*/ 5677 w 5677"/>
                <a:gd name="T25" fmla="*/ 2835 h 5673"/>
                <a:gd name="T26" fmla="*/ 5652 w 5677"/>
                <a:gd name="T27" fmla="*/ 3206 h 5673"/>
                <a:gd name="T28" fmla="*/ 5583 w 5677"/>
                <a:gd name="T29" fmla="*/ 3561 h 5673"/>
                <a:gd name="T30" fmla="*/ 5470 w 5677"/>
                <a:gd name="T31" fmla="*/ 3899 h 5673"/>
                <a:gd name="T32" fmla="*/ 5317 w 5677"/>
                <a:gd name="T33" fmla="*/ 4216 h 5673"/>
                <a:gd name="T34" fmla="*/ 5128 w 5677"/>
                <a:gd name="T35" fmla="*/ 4510 h 5673"/>
                <a:gd name="T36" fmla="*/ 4907 w 5677"/>
                <a:gd name="T37" fmla="*/ 4779 h 5673"/>
                <a:gd name="T38" fmla="*/ 4652 w 5677"/>
                <a:gd name="T39" fmla="*/ 5018 h 5673"/>
                <a:gd name="T40" fmla="*/ 4370 w 5677"/>
                <a:gd name="T41" fmla="*/ 5224 h 5673"/>
                <a:gd name="T42" fmla="*/ 4064 w 5677"/>
                <a:gd name="T43" fmla="*/ 5394 h 5673"/>
                <a:gd name="T44" fmla="*/ 3735 w 5677"/>
                <a:gd name="T45" fmla="*/ 5528 h 5673"/>
                <a:gd name="T46" fmla="*/ 3388 w 5677"/>
                <a:gd name="T47" fmla="*/ 5620 h 5673"/>
                <a:gd name="T48" fmla="*/ 3025 w 5677"/>
                <a:gd name="T49" fmla="*/ 5667 h 5673"/>
                <a:gd name="T50" fmla="*/ 2837 w 5677"/>
                <a:gd name="T51" fmla="*/ 2835 h 5673"/>
                <a:gd name="T52" fmla="*/ 6 w 5677"/>
                <a:gd name="T53" fmla="*/ 2650 h 5673"/>
                <a:gd name="T54" fmla="*/ 53 w 5677"/>
                <a:gd name="T55" fmla="*/ 2287 h 5673"/>
                <a:gd name="T56" fmla="*/ 145 w 5677"/>
                <a:gd name="T57" fmla="*/ 1940 h 5673"/>
                <a:gd name="T58" fmla="*/ 277 w 5677"/>
                <a:gd name="T59" fmla="*/ 1611 h 5673"/>
                <a:gd name="T60" fmla="*/ 449 w 5677"/>
                <a:gd name="T61" fmla="*/ 1304 h 5673"/>
                <a:gd name="T62" fmla="*/ 655 w 5677"/>
                <a:gd name="T63" fmla="*/ 1023 h 5673"/>
                <a:gd name="T64" fmla="*/ 894 w 5677"/>
                <a:gd name="T65" fmla="*/ 769 h 5673"/>
                <a:gd name="T66" fmla="*/ 1162 w 5677"/>
                <a:gd name="T67" fmla="*/ 546 h 5673"/>
                <a:gd name="T68" fmla="*/ 1456 w 5677"/>
                <a:gd name="T69" fmla="*/ 357 h 5673"/>
                <a:gd name="T70" fmla="*/ 1775 w 5677"/>
                <a:gd name="T71" fmla="*/ 206 h 5673"/>
                <a:gd name="T72" fmla="*/ 2113 w 5677"/>
                <a:gd name="T73" fmla="*/ 93 h 5673"/>
                <a:gd name="T74" fmla="*/ 2469 w 5677"/>
                <a:gd name="T75" fmla="*/ 22 h 5673"/>
                <a:gd name="T76" fmla="*/ 2839 w 5677"/>
                <a:gd name="T77" fmla="*/ 0 h 5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77" h="5673">
                  <a:moveTo>
                    <a:pt x="2839" y="0"/>
                  </a:moveTo>
                  <a:lnTo>
                    <a:pt x="3026" y="5"/>
                  </a:lnTo>
                  <a:lnTo>
                    <a:pt x="3210" y="22"/>
                  </a:lnTo>
                  <a:lnTo>
                    <a:pt x="3389" y="53"/>
                  </a:lnTo>
                  <a:lnTo>
                    <a:pt x="3565" y="93"/>
                  </a:lnTo>
                  <a:lnTo>
                    <a:pt x="3735" y="143"/>
                  </a:lnTo>
                  <a:lnTo>
                    <a:pt x="3903" y="206"/>
                  </a:lnTo>
                  <a:lnTo>
                    <a:pt x="4064" y="276"/>
                  </a:lnTo>
                  <a:lnTo>
                    <a:pt x="4221" y="357"/>
                  </a:lnTo>
                  <a:lnTo>
                    <a:pt x="4372" y="448"/>
                  </a:lnTo>
                  <a:lnTo>
                    <a:pt x="4515" y="546"/>
                  </a:lnTo>
                  <a:lnTo>
                    <a:pt x="4652" y="655"/>
                  </a:lnTo>
                  <a:lnTo>
                    <a:pt x="4782" y="769"/>
                  </a:lnTo>
                  <a:lnTo>
                    <a:pt x="4907" y="893"/>
                  </a:lnTo>
                  <a:lnTo>
                    <a:pt x="5021" y="1023"/>
                  </a:lnTo>
                  <a:lnTo>
                    <a:pt x="5128" y="1161"/>
                  </a:lnTo>
                  <a:lnTo>
                    <a:pt x="5228" y="1304"/>
                  </a:lnTo>
                  <a:lnTo>
                    <a:pt x="5317" y="1455"/>
                  </a:lnTo>
                  <a:lnTo>
                    <a:pt x="5399" y="1611"/>
                  </a:lnTo>
                  <a:lnTo>
                    <a:pt x="5470" y="1772"/>
                  </a:lnTo>
                  <a:lnTo>
                    <a:pt x="5531" y="1940"/>
                  </a:lnTo>
                  <a:lnTo>
                    <a:pt x="5583" y="2112"/>
                  </a:lnTo>
                  <a:lnTo>
                    <a:pt x="5623" y="2287"/>
                  </a:lnTo>
                  <a:lnTo>
                    <a:pt x="5652" y="2467"/>
                  </a:lnTo>
                  <a:lnTo>
                    <a:pt x="5671" y="2650"/>
                  </a:lnTo>
                  <a:lnTo>
                    <a:pt x="5677" y="2835"/>
                  </a:lnTo>
                  <a:lnTo>
                    <a:pt x="5671" y="3023"/>
                  </a:lnTo>
                  <a:lnTo>
                    <a:pt x="5652" y="3206"/>
                  </a:lnTo>
                  <a:lnTo>
                    <a:pt x="5623" y="3385"/>
                  </a:lnTo>
                  <a:lnTo>
                    <a:pt x="5583" y="3561"/>
                  </a:lnTo>
                  <a:lnTo>
                    <a:pt x="5531" y="3733"/>
                  </a:lnTo>
                  <a:lnTo>
                    <a:pt x="5470" y="3899"/>
                  </a:lnTo>
                  <a:lnTo>
                    <a:pt x="5399" y="4061"/>
                  </a:lnTo>
                  <a:lnTo>
                    <a:pt x="5317" y="4216"/>
                  </a:lnTo>
                  <a:lnTo>
                    <a:pt x="5228" y="4367"/>
                  </a:lnTo>
                  <a:lnTo>
                    <a:pt x="5128" y="4510"/>
                  </a:lnTo>
                  <a:lnTo>
                    <a:pt x="5021" y="4648"/>
                  </a:lnTo>
                  <a:lnTo>
                    <a:pt x="4907" y="4779"/>
                  </a:lnTo>
                  <a:lnTo>
                    <a:pt x="4782" y="4902"/>
                  </a:lnTo>
                  <a:lnTo>
                    <a:pt x="4652" y="5018"/>
                  </a:lnTo>
                  <a:lnTo>
                    <a:pt x="4515" y="5125"/>
                  </a:lnTo>
                  <a:lnTo>
                    <a:pt x="4370" y="5224"/>
                  </a:lnTo>
                  <a:lnTo>
                    <a:pt x="4221" y="5314"/>
                  </a:lnTo>
                  <a:lnTo>
                    <a:pt x="4064" y="5394"/>
                  </a:lnTo>
                  <a:lnTo>
                    <a:pt x="3902" y="5467"/>
                  </a:lnTo>
                  <a:lnTo>
                    <a:pt x="3735" y="5528"/>
                  </a:lnTo>
                  <a:lnTo>
                    <a:pt x="3563" y="5580"/>
                  </a:lnTo>
                  <a:lnTo>
                    <a:pt x="3388" y="5620"/>
                  </a:lnTo>
                  <a:lnTo>
                    <a:pt x="3208" y="5648"/>
                  </a:lnTo>
                  <a:lnTo>
                    <a:pt x="3025" y="5667"/>
                  </a:lnTo>
                  <a:lnTo>
                    <a:pt x="2837" y="5673"/>
                  </a:lnTo>
                  <a:lnTo>
                    <a:pt x="2837" y="2835"/>
                  </a:lnTo>
                  <a:lnTo>
                    <a:pt x="0" y="2835"/>
                  </a:lnTo>
                  <a:lnTo>
                    <a:pt x="6" y="2650"/>
                  </a:lnTo>
                  <a:lnTo>
                    <a:pt x="23" y="2467"/>
                  </a:lnTo>
                  <a:lnTo>
                    <a:pt x="53" y="2287"/>
                  </a:lnTo>
                  <a:lnTo>
                    <a:pt x="94" y="2112"/>
                  </a:lnTo>
                  <a:lnTo>
                    <a:pt x="145" y="1940"/>
                  </a:lnTo>
                  <a:lnTo>
                    <a:pt x="206" y="1772"/>
                  </a:lnTo>
                  <a:lnTo>
                    <a:pt x="277" y="1611"/>
                  </a:lnTo>
                  <a:lnTo>
                    <a:pt x="357" y="1455"/>
                  </a:lnTo>
                  <a:lnTo>
                    <a:pt x="449" y="1304"/>
                  </a:lnTo>
                  <a:lnTo>
                    <a:pt x="548" y="1161"/>
                  </a:lnTo>
                  <a:lnTo>
                    <a:pt x="655" y="1023"/>
                  </a:lnTo>
                  <a:lnTo>
                    <a:pt x="770" y="893"/>
                  </a:lnTo>
                  <a:lnTo>
                    <a:pt x="894" y="769"/>
                  </a:lnTo>
                  <a:lnTo>
                    <a:pt x="1024" y="655"/>
                  </a:lnTo>
                  <a:lnTo>
                    <a:pt x="1162" y="546"/>
                  </a:lnTo>
                  <a:lnTo>
                    <a:pt x="1307" y="448"/>
                  </a:lnTo>
                  <a:lnTo>
                    <a:pt x="1456" y="357"/>
                  </a:lnTo>
                  <a:lnTo>
                    <a:pt x="1613" y="276"/>
                  </a:lnTo>
                  <a:lnTo>
                    <a:pt x="1775" y="206"/>
                  </a:lnTo>
                  <a:lnTo>
                    <a:pt x="1941" y="143"/>
                  </a:lnTo>
                  <a:lnTo>
                    <a:pt x="2113" y="93"/>
                  </a:lnTo>
                  <a:lnTo>
                    <a:pt x="2289" y="53"/>
                  </a:lnTo>
                  <a:lnTo>
                    <a:pt x="2469" y="22"/>
                  </a:lnTo>
                  <a:lnTo>
                    <a:pt x="2652" y="5"/>
                  </a:lnTo>
                  <a:lnTo>
                    <a:pt x="28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8987">
                <a:defRPr/>
              </a:pPr>
              <a:endParaRPr lang="en-IN" sz="240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8" name="Freeform 44">
            <a:extLst>
              <a:ext uri="{FF2B5EF4-FFF2-40B4-BE49-F238E27FC236}">
                <a16:creationId xmlns:a16="http://schemas.microsoft.com/office/drawing/2014/main" id="{85F3F422-EE00-A2AD-8E64-8158E69CE15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862183" y="3856382"/>
            <a:ext cx="216000" cy="216000"/>
          </a:xfrm>
          <a:custGeom>
            <a:avLst/>
            <a:gdLst>
              <a:gd name="T0" fmla="*/ 604 w 2837"/>
              <a:gd name="T1" fmla="*/ 540 h 2838"/>
              <a:gd name="T2" fmla="*/ 648 w 2837"/>
              <a:gd name="T3" fmla="*/ 695 h 2838"/>
              <a:gd name="T4" fmla="*/ 701 w 2837"/>
              <a:gd name="T5" fmla="*/ 844 h 2838"/>
              <a:gd name="T6" fmla="*/ 764 w 2837"/>
              <a:gd name="T7" fmla="*/ 989 h 2838"/>
              <a:gd name="T8" fmla="*/ 837 w 2837"/>
              <a:gd name="T9" fmla="*/ 1127 h 2838"/>
              <a:gd name="T10" fmla="*/ 919 w 2837"/>
              <a:gd name="T11" fmla="*/ 1260 h 2838"/>
              <a:gd name="T12" fmla="*/ 1009 w 2837"/>
              <a:gd name="T13" fmla="*/ 1388 h 2838"/>
              <a:gd name="T14" fmla="*/ 1108 w 2837"/>
              <a:gd name="T15" fmla="*/ 1509 h 2838"/>
              <a:gd name="T16" fmla="*/ 1213 w 2837"/>
              <a:gd name="T17" fmla="*/ 1623 h 2838"/>
              <a:gd name="T18" fmla="*/ 1328 w 2837"/>
              <a:gd name="T19" fmla="*/ 1728 h 2838"/>
              <a:gd name="T20" fmla="*/ 1448 w 2837"/>
              <a:gd name="T21" fmla="*/ 1828 h 2838"/>
              <a:gd name="T22" fmla="*/ 1576 w 2837"/>
              <a:gd name="T23" fmla="*/ 1917 h 2838"/>
              <a:gd name="T24" fmla="*/ 1710 w 2837"/>
              <a:gd name="T25" fmla="*/ 1999 h 2838"/>
              <a:gd name="T26" fmla="*/ 1850 w 2837"/>
              <a:gd name="T27" fmla="*/ 2072 h 2838"/>
              <a:gd name="T28" fmla="*/ 1993 w 2837"/>
              <a:gd name="T29" fmla="*/ 2135 h 2838"/>
              <a:gd name="T30" fmla="*/ 2144 w 2837"/>
              <a:gd name="T31" fmla="*/ 2188 h 2838"/>
              <a:gd name="T32" fmla="*/ 2297 w 2837"/>
              <a:gd name="T33" fmla="*/ 2232 h 2838"/>
              <a:gd name="T34" fmla="*/ 2297 w 2837"/>
              <a:gd name="T35" fmla="*/ 540 h 2838"/>
              <a:gd name="T36" fmla="*/ 604 w 2837"/>
              <a:gd name="T37" fmla="*/ 540 h 2838"/>
              <a:gd name="T38" fmla="*/ 0 w 2837"/>
              <a:gd name="T39" fmla="*/ 0 h 2838"/>
              <a:gd name="T40" fmla="*/ 2837 w 2837"/>
              <a:gd name="T41" fmla="*/ 0 h 2838"/>
              <a:gd name="T42" fmla="*/ 2837 w 2837"/>
              <a:gd name="T43" fmla="*/ 2838 h 2838"/>
              <a:gd name="T44" fmla="*/ 2650 w 2837"/>
              <a:gd name="T45" fmla="*/ 2830 h 2838"/>
              <a:gd name="T46" fmla="*/ 2467 w 2837"/>
              <a:gd name="T47" fmla="*/ 2813 h 2838"/>
              <a:gd name="T48" fmla="*/ 2287 w 2837"/>
              <a:gd name="T49" fmla="*/ 2784 h 2838"/>
              <a:gd name="T50" fmla="*/ 2111 w 2837"/>
              <a:gd name="T51" fmla="*/ 2744 h 2838"/>
              <a:gd name="T52" fmla="*/ 1941 w 2837"/>
              <a:gd name="T53" fmla="*/ 2693 h 2838"/>
              <a:gd name="T54" fmla="*/ 1773 w 2837"/>
              <a:gd name="T55" fmla="*/ 2631 h 2838"/>
              <a:gd name="T56" fmla="*/ 1613 w 2837"/>
              <a:gd name="T57" fmla="*/ 2559 h 2838"/>
              <a:gd name="T58" fmla="*/ 1456 w 2837"/>
              <a:gd name="T59" fmla="*/ 2479 h 2838"/>
              <a:gd name="T60" fmla="*/ 1305 w 2837"/>
              <a:gd name="T61" fmla="*/ 2389 h 2838"/>
              <a:gd name="T62" fmla="*/ 1162 w 2837"/>
              <a:gd name="T63" fmla="*/ 2290 h 2838"/>
              <a:gd name="T64" fmla="*/ 1024 w 2837"/>
              <a:gd name="T65" fmla="*/ 2183 h 2838"/>
              <a:gd name="T66" fmla="*/ 892 w 2837"/>
              <a:gd name="T67" fmla="*/ 2066 h 2838"/>
              <a:gd name="T68" fmla="*/ 770 w 2837"/>
              <a:gd name="T69" fmla="*/ 1944 h 2838"/>
              <a:gd name="T70" fmla="*/ 653 w 2837"/>
              <a:gd name="T71" fmla="*/ 1812 h 2838"/>
              <a:gd name="T72" fmla="*/ 546 w 2837"/>
              <a:gd name="T73" fmla="*/ 1675 h 2838"/>
              <a:gd name="T74" fmla="*/ 447 w 2837"/>
              <a:gd name="T75" fmla="*/ 1532 h 2838"/>
              <a:gd name="T76" fmla="*/ 357 w 2837"/>
              <a:gd name="T77" fmla="*/ 1381 h 2838"/>
              <a:gd name="T78" fmla="*/ 277 w 2837"/>
              <a:gd name="T79" fmla="*/ 1224 h 2838"/>
              <a:gd name="T80" fmla="*/ 204 w 2837"/>
              <a:gd name="T81" fmla="*/ 1064 h 2838"/>
              <a:gd name="T82" fmla="*/ 143 w 2837"/>
              <a:gd name="T83" fmla="*/ 897 h 2838"/>
              <a:gd name="T84" fmla="*/ 94 w 2837"/>
              <a:gd name="T85" fmla="*/ 726 h 2838"/>
              <a:gd name="T86" fmla="*/ 52 w 2837"/>
              <a:gd name="T87" fmla="*/ 550 h 2838"/>
              <a:gd name="T88" fmla="*/ 23 w 2837"/>
              <a:gd name="T89" fmla="*/ 370 h 2838"/>
              <a:gd name="T90" fmla="*/ 6 w 2837"/>
              <a:gd name="T91" fmla="*/ 187 h 2838"/>
              <a:gd name="T92" fmla="*/ 0 w 2837"/>
              <a:gd name="T93" fmla="*/ 0 h 28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837" h="2838">
                <a:moveTo>
                  <a:pt x="604" y="540"/>
                </a:moveTo>
                <a:lnTo>
                  <a:pt x="648" y="695"/>
                </a:lnTo>
                <a:lnTo>
                  <a:pt x="701" y="844"/>
                </a:lnTo>
                <a:lnTo>
                  <a:pt x="764" y="989"/>
                </a:lnTo>
                <a:lnTo>
                  <a:pt x="837" y="1127"/>
                </a:lnTo>
                <a:lnTo>
                  <a:pt x="919" y="1260"/>
                </a:lnTo>
                <a:lnTo>
                  <a:pt x="1009" y="1388"/>
                </a:lnTo>
                <a:lnTo>
                  <a:pt x="1108" y="1509"/>
                </a:lnTo>
                <a:lnTo>
                  <a:pt x="1213" y="1623"/>
                </a:lnTo>
                <a:lnTo>
                  <a:pt x="1328" y="1728"/>
                </a:lnTo>
                <a:lnTo>
                  <a:pt x="1448" y="1828"/>
                </a:lnTo>
                <a:lnTo>
                  <a:pt x="1576" y="1917"/>
                </a:lnTo>
                <a:lnTo>
                  <a:pt x="1710" y="1999"/>
                </a:lnTo>
                <a:lnTo>
                  <a:pt x="1850" y="2072"/>
                </a:lnTo>
                <a:lnTo>
                  <a:pt x="1993" y="2135"/>
                </a:lnTo>
                <a:lnTo>
                  <a:pt x="2144" y="2188"/>
                </a:lnTo>
                <a:lnTo>
                  <a:pt x="2297" y="2232"/>
                </a:lnTo>
                <a:lnTo>
                  <a:pt x="2297" y="540"/>
                </a:lnTo>
                <a:lnTo>
                  <a:pt x="604" y="540"/>
                </a:lnTo>
                <a:close/>
                <a:moveTo>
                  <a:pt x="0" y="0"/>
                </a:moveTo>
                <a:lnTo>
                  <a:pt x="2837" y="0"/>
                </a:lnTo>
                <a:lnTo>
                  <a:pt x="2837" y="2838"/>
                </a:lnTo>
                <a:lnTo>
                  <a:pt x="2650" y="2830"/>
                </a:lnTo>
                <a:lnTo>
                  <a:pt x="2467" y="2813"/>
                </a:lnTo>
                <a:lnTo>
                  <a:pt x="2287" y="2784"/>
                </a:lnTo>
                <a:lnTo>
                  <a:pt x="2111" y="2744"/>
                </a:lnTo>
                <a:lnTo>
                  <a:pt x="1941" y="2693"/>
                </a:lnTo>
                <a:lnTo>
                  <a:pt x="1773" y="2631"/>
                </a:lnTo>
                <a:lnTo>
                  <a:pt x="1613" y="2559"/>
                </a:lnTo>
                <a:lnTo>
                  <a:pt x="1456" y="2479"/>
                </a:lnTo>
                <a:lnTo>
                  <a:pt x="1305" y="2389"/>
                </a:lnTo>
                <a:lnTo>
                  <a:pt x="1162" y="2290"/>
                </a:lnTo>
                <a:lnTo>
                  <a:pt x="1024" y="2183"/>
                </a:lnTo>
                <a:lnTo>
                  <a:pt x="892" y="2066"/>
                </a:lnTo>
                <a:lnTo>
                  <a:pt x="770" y="1944"/>
                </a:lnTo>
                <a:lnTo>
                  <a:pt x="653" y="1812"/>
                </a:lnTo>
                <a:lnTo>
                  <a:pt x="546" y="1675"/>
                </a:lnTo>
                <a:lnTo>
                  <a:pt x="447" y="1532"/>
                </a:lnTo>
                <a:lnTo>
                  <a:pt x="357" y="1381"/>
                </a:lnTo>
                <a:lnTo>
                  <a:pt x="277" y="1224"/>
                </a:lnTo>
                <a:lnTo>
                  <a:pt x="204" y="1064"/>
                </a:lnTo>
                <a:lnTo>
                  <a:pt x="143" y="897"/>
                </a:lnTo>
                <a:lnTo>
                  <a:pt x="94" y="726"/>
                </a:lnTo>
                <a:lnTo>
                  <a:pt x="52" y="550"/>
                </a:lnTo>
                <a:lnTo>
                  <a:pt x="23" y="370"/>
                </a:lnTo>
                <a:lnTo>
                  <a:pt x="6" y="18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>
              <a:defRPr/>
            </a:pPr>
            <a:endParaRPr lang="en-IN" sz="240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188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Object 138" hidden="1">
            <a:extLst>
              <a:ext uri="{FF2B5EF4-FFF2-40B4-BE49-F238E27FC236}">
                <a16:creationId xmlns:a16="http://schemas.microsoft.com/office/drawing/2014/main" id="{146199CD-104E-D728-18F8-6AE0DAC5AB4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627029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139" name="Object 138" hidden="1">
                        <a:extLst>
                          <a:ext uri="{FF2B5EF4-FFF2-40B4-BE49-F238E27FC236}">
                            <a16:creationId xmlns:a16="http://schemas.microsoft.com/office/drawing/2014/main" id="{146199CD-104E-D728-18F8-6AE0DAC5AB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" name="Rectangle 194">
            <a:extLst>
              <a:ext uri="{FF2B5EF4-FFF2-40B4-BE49-F238E27FC236}">
                <a16:creationId xmlns:a16="http://schemas.microsoft.com/office/drawing/2014/main" id="{6958FD65-009C-9A4D-F3B8-E49097895F4E}"/>
              </a:ext>
            </a:extLst>
          </p:cNvPr>
          <p:cNvSpPr/>
          <p:nvPr/>
        </p:nvSpPr>
        <p:spPr>
          <a:xfrm>
            <a:off x="9444180" y="5712278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367A9F-E9BA-76B4-E2B6-7C20DBAAD6B7}"/>
              </a:ext>
            </a:extLst>
          </p:cNvPr>
          <p:cNvSpPr>
            <a:spLocks noChangeAspect="1"/>
          </p:cNvSpPr>
          <p:nvPr/>
        </p:nvSpPr>
        <p:spPr>
          <a:xfrm>
            <a:off x="9846129" y="1493203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Hexagon 23">
            <a:extLst>
              <a:ext uri="{FF2B5EF4-FFF2-40B4-BE49-F238E27FC236}">
                <a16:creationId xmlns:a16="http://schemas.microsoft.com/office/drawing/2014/main" id="{410FA071-AEBB-3DB6-2B39-65589ACB8849}"/>
              </a:ext>
            </a:extLst>
          </p:cNvPr>
          <p:cNvSpPr>
            <a:spLocks noChangeAspect="1"/>
          </p:cNvSpPr>
          <p:nvPr/>
        </p:nvSpPr>
        <p:spPr>
          <a:xfrm rot="5400000">
            <a:off x="9504129" y="825356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F6D3F922-FC5B-1D1A-3A66-245763CDF414}"/>
              </a:ext>
            </a:extLst>
          </p:cNvPr>
          <p:cNvSpPr txBox="1">
            <a:spLocks/>
          </p:cNvSpPr>
          <p:nvPr/>
        </p:nvSpPr>
        <p:spPr>
          <a:xfrm>
            <a:off x="9625783" y="1287767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Deworming tablets to U5 children during the year 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144369A-27E9-014C-F8AD-1CFAC3A304FA}"/>
              </a:ext>
            </a:extLst>
          </p:cNvPr>
          <p:cNvSpPr>
            <a:spLocks noChangeAspect="1"/>
          </p:cNvSpPr>
          <p:nvPr/>
        </p:nvSpPr>
        <p:spPr>
          <a:xfrm>
            <a:off x="9038855" y="2946867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Hexagon 55">
            <a:extLst>
              <a:ext uri="{FF2B5EF4-FFF2-40B4-BE49-F238E27FC236}">
                <a16:creationId xmlns:a16="http://schemas.microsoft.com/office/drawing/2014/main" id="{1D44F245-094C-EF40-5516-1F85FCF72196}"/>
              </a:ext>
            </a:extLst>
          </p:cNvPr>
          <p:cNvSpPr>
            <a:spLocks noChangeAspect="1"/>
          </p:cNvSpPr>
          <p:nvPr/>
        </p:nvSpPr>
        <p:spPr>
          <a:xfrm rot="5400000">
            <a:off x="8696855" y="2279020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Subtitle 2">
            <a:extLst>
              <a:ext uri="{FF2B5EF4-FFF2-40B4-BE49-F238E27FC236}">
                <a16:creationId xmlns:a16="http://schemas.microsoft.com/office/drawing/2014/main" id="{C4E6A33E-41FD-AF59-ED7B-411FB6262878}"/>
              </a:ext>
            </a:extLst>
          </p:cNvPr>
          <p:cNvSpPr txBox="1">
            <a:spLocks/>
          </p:cNvSpPr>
          <p:nvPr/>
        </p:nvSpPr>
        <p:spPr>
          <a:xfrm>
            <a:off x="8818509" y="2741430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Vitamin A supplementation for children 6-59 months 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CFC12E4-7712-B317-DB88-CFB843668BC2}"/>
              </a:ext>
            </a:extLst>
          </p:cNvPr>
          <p:cNvSpPr>
            <a:spLocks noChangeAspect="1"/>
          </p:cNvSpPr>
          <p:nvPr/>
        </p:nvSpPr>
        <p:spPr>
          <a:xfrm>
            <a:off x="9846129" y="4400530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Hexagon 58">
            <a:extLst>
              <a:ext uri="{FF2B5EF4-FFF2-40B4-BE49-F238E27FC236}">
                <a16:creationId xmlns:a16="http://schemas.microsoft.com/office/drawing/2014/main" id="{7B6C2DF5-EE21-1A2A-EE07-810284B9EFBF}"/>
              </a:ext>
            </a:extLst>
          </p:cNvPr>
          <p:cNvSpPr>
            <a:spLocks noChangeAspect="1"/>
          </p:cNvSpPr>
          <p:nvPr/>
        </p:nvSpPr>
        <p:spPr>
          <a:xfrm rot="5400000">
            <a:off x="9504129" y="3732683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Subtitle 2">
            <a:extLst>
              <a:ext uri="{FF2B5EF4-FFF2-40B4-BE49-F238E27FC236}">
                <a16:creationId xmlns:a16="http://schemas.microsoft.com/office/drawing/2014/main" id="{D299CA49-57F6-E7E2-1116-4EDB6C5FFE6E}"/>
              </a:ext>
            </a:extLst>
          </p:cNvPr>
          <p:cNvSpPr txBox="1">
            <a:spLocks/>
          </p:cNvSpPr>
          <p:nvPr/>
        </p:nvSpPr>
        <p:spPr>
          <a:xfrm>
            <a:off x="9625783" y="4296660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Early initiation of BF within 1 hour 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ACA1134-90BF-24C6-02BA-A57CFB81B1D6}"/>
              </a:ext>
            </a:extLst>
          </p:cNvPr>
          <p:cNvSpPr>
            <a:spLocks noChangeAspect="1"/>
          </p:cNvSpPr>
          <p:nvPr/>
        </p:nvSpPr>
        <p:spPr>
          <a:xfrm>
            <a:off x="9042251" y="5844746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Hexagon 61">
            <a:extLst>
              <a:ext uri="{FF2B5EF4-FFF2-40B4-BE49-F238E27FC236}">
                <a16:creationId xmlns:a16="http://schemas.microsoft.com/office/drawing/2014/main" id="{45FABBD8-82D0-7412-2BF8-84EAAD2FE476}"/>
              </a:ext>
            </a:extLst>
          </p:cNvPr>
          <p:cNvSpPr>
            <a:spLocks noChangeAspect="1"/>
          </p:cNvSpPr>
          <p:nvPr/>
        </p:nvSpPr>
        <p:spPr>
          <a:xfrm rot="5400000">
            <a:off x="8700251" y="5176899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Subtitle 2">
            <a:extLst>
              <a:ext uri="{FF2B5EF4-FFF2-40B4-BE49-F238E27FC236}">
                <a16:creationId xmlns:a16="http://schemas.microsoft.com/office/drawing/2014/main" id="{848E7722-21B6-64DA-E6C5-513BB43BE0A1}"/>
              </a:ext>
            </a:extLst>
          </p:cNvPr>
          <p:cNvSpPr txBox="1">
            <a:spLocks/>
          </p:cNvSpPr>
          <p:nvPr/>
        </p:nvSpPr>
        <p:spPr>
          <a:xfrm>
            <a:off x="8821905" y="5740876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Percentage of women with low BMI 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8ABD26A-E381-D6E7-B94B-EAD2E5ECD359}"/>
              </a:ext>
            </a:extLst>
          </p:cNvPr>
          <p:cNvSpPr>
            <a:spLocks noChangeAspect="1"/>
          </p:cNvSpPr>
          <p:nvPr/>
        </p:nvSpPr>
        <p:spPr>
          <a:xfrm>
            <a:off x="8230555" y="1493204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Hexagon 64">
            <a:extLst>
              <a:ext uri="{FF2B5EF4-FFF2-40B4-BE49-F238E27FC236}">
                <a16:creationId xmlns:a16="http://schemas.microsoft.com/office/drawing/2014/main" id="{A918AB32-5FDD-3E0F-B7D2-0CB0496E8278}"/>
              </a:ext>
            </a:extLst>
          </p:cNvPr>
          <p:cNvSpPr>
            <a:spLocks noChangeAspect="1"/>
          </p:cNvSpPr>
          <p:nvPr/>
        </p:nvSpPr>
        <p:spPr>
          <a:xfrm rot="5400000">
            <a:off x="7888555" y="825357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27B661C0-3373-CA13-2ADF-28973D594246}"/>
              </a:ext>
            </a:extLst>
          </p:cNvPr>
          <p:cNvSpPr txBox="1">
            <a:spLocks/>
          </p:cNvSpPr>
          <p:nvPr/>
        </p:nvSpPr>
        <p:spPr>
          <a:xfrm>
            <a:off x="8010209" y="1490900"/>
            <a:ext cx="1506503" cy="189604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Poverty Headcount rate 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96BC7A9-F35A-EDD2-A82C-41958EEEC84F}"/>
              </a:ext>
            </a:extLst>
          </p:cNvPr>
          <p:cNvSpPr>
            <a:spLocks noChangeAspect="1"/>
          </p:cNvSpPr>
          <p:nvPr/>
        </p:nvSpPr>
        <p:spPr>
          <a:xfrm>
            <a:off x="7423281" y="2946868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Hexagon 67">
            <a:extLst>
              <a:ext uri="{FF2B5EF4-FFF2-40B4-BE49-F238E27FC236}">
                <a16:creationId xmlns:a16="http://schemas.microsoft.com/office/drawing/2014/main" id="{1516D8F3-A0ED-4DA2-ED50-1C9AC7FDA8E6}"/>
              </a:ext>
            </a:extLst>
          </p:cNvPr>
          <p:cNvSpPr>
            <a:spLocks noChangeAspect="1"/>
          </p:cNvSpPr>
          <p:nvPr/>
        </p:nvSpPr>
        <p:spPr>
          <a:xfrm rot="5400000">
            <a:off x="7081281" y="2279021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Subtitle 2">
            <a:extLst>
              <a:ext uri="{FF2B5EF4-FFF2-40B4-BE49-F238E27FC236}">
                <a16:creationId xmlns:a16="http://schemas.microsoft.com/office/drawing/2014/main" id="{E8C57378-2660-9E49-3924-4AFBDD42E90B}"/>
              </a:ext>
            </a:extLst>
          </p:cNvPr>
          <p:cNvSpPr txBox="1">
            <a:spLocks/>
          </p:cNvSpPr>
          <p:nvPr/>
        </p:nvSpPr>
        <p:spPr>
          <a:xfrm>
            <a:off x="7202935" y="2842998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Low birth weight Infants 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613A0CC-D874-0512-2ED3-910350E52B01}"/>
              </a:ext>
            </a:extLst>
          </p:cNvPr>
          <p:cNvSpPr>
            <a:spLocks noChangeAspect="1"/>
          </p:cNvSpPr>
          <p:nvPr/>
        </p:nvSpPr>
        <p:spPr>
          <a:xfrm>
            <a:off x="8230555" y="4400531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Hexagon 70">
            <a:extLst>
              <a:ext uri="{FF2B5EF4-FFF2-40B4-BE49-F238E27FC236}">
                <a16:creationId xmlns:a16="http://schemas.microsoft.com/office/drawing/2014/main" id="{E4A1BDC1-E948-8401-4E60-B4F220F596DB}"/>
              </a:ext>
            </a:extLst>
          </p:cNvPr>
          <p:cNvSpPr>
            <a:spLocks noChangeAspect="1"/>
          </p:cNvSpPr>
          <p:nvPr/>
        </p:nvSpPr>
        <p:spPr>
          <a:xfrm rot="5400000">
            <a:off x="7888555" y="3732684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Subtitle 2">
            <a:extLst>
              <a:ext uri="{FF2B5EF4-FFF2-40B4-BE49-F238E27FC236}">
                <a16:creationId xmlns:a16="http://schemas.microsoft.com/office/drawing/2014/main" id="{482B22C4-592C-FFB1-50D0-FDEDD891B1BE}"/>
              </a:ext>
            </a:extLst>
          </p:cNvPr>
          <p:cNvSpPr txBox="1">
            <a:spLocks/>
          </p:cNvSpPr>
          <p:nvPr/>
        </p:nvSpPr>
        <p:spPr>
          <a:xfrm>
            <a:off x="8010209" y="4296661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Overweight &amp; obesity in children 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80E83F2-6779-5339-38F6-C212BCD4F4A2}"/>
              </a:ext>
            </a:extLst>
          </p:cNvPr>
          <p:cNvSpPr>
            <a:spLocks noChangeAspect="1"/>
          </p:cNvSpPr>
          <p:nvPr/>
        </p:nvSpPr>
        <p:spPr>
          <a:xfrm>
            <a:off x="7426677" y="5844747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Hexagon 73">
            <a:extLst>
              <a:ext uri="{FF2B5EF4-FFF2-40B4-BE49-F238E27FC236}">
                <a16:creationId xmlns:a16="http://schemas.microsoft.com/office/drawing/2014/main" id="{B1723BCB-30DA-99FF-5913-7F3438022A30}"/>
              </a:ext>
            </a:extLst>
          </p:cNvPr>
          <p:cNvSpPr>
            <a:spLocks noChangeAspect="1"/>
          </p:cNvSpPr>
          <p:nvPr/>
        </p:nvSpPr>
        <p:spPr>
          <a:xfrm rot="5400000">
            <a:off x="7084677" y="5176900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Subtitle 2">
            <a:extLst>
              <a:ext uri="{FF2B5EF4-FFF2-40B4-BE49-F238E27FC236}">
                <a16:creationId xmlns:a16="http://schemas.microsoft.com/office/drawing/2014/main" id="{8EB74A23-4548-25DD-002B-E668D749C5C6}"/>
              </a:ext>
            </a:extLst>
          </p:cNvPr>
          <p:cNvSpPr txBox="1">
            <a:spLocks/>
          </p:cNvSpPr>
          <p:nvPr/>
        </p:nvSpPr>
        <p:spPr>
          <a:xfrm>
            <a:off x="7206331" y="5537744"/>
            <a:ext cx="1506503" cy="799001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Minimum Acceptable Diet, Minimum Dietary Diversity, Nutrition Governance 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DB566FD-9543-774F-06FA-7C25254E196D}"/>
              </a:ext>
            </a:extLst>
          </p:cNvPr>
          <p:cNvSpPr>
            <a:spLocks noChangeAspect="1"/>
          </p:cNvSpPr>
          <p:nvPr/>
        </p:nvSpPr>
        <p:spPr>
          <a:xfrm>
            <a:off x="10646845" y="2949983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Hexagon 76">
            <a:extLst>
              <a:ext uri="{FF2B5EF4-FFF2-40B4-BE49-F238E27FC236}">
                <a16:creationId xmlns:a16="http://schemas.microsoft.com/office/drawing/2014/main" id="{B8FA0387-27AA-9F2C-9D6A-BF76330180BA}"/>
              </a:ext>
            </a:extLst>
          </p:cNvPr>
          <p:cNvSpPr>
            <a:spLocks noChangeAspect="1"/>
          </p:cNvSpPr>
          <p:nvPr/>
        </p:nvSpPr>
        <p:spPr>
          <a:xfrm rot="5400000">
            <a:off x="10304845" y="2282136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2EE2BBC-AAD6-66A4-6EB6-C109FE282B52}"/>
              </a:ext>
            </a:extLst>
          </p:cNvPr>
          <p:cNvSpPr>
            <a:spLocks noChangeAspect="1"/>
          </p:cNvSpPr>
          <p:nvPr/>
        </p:nvSpPr>
        <p:spPr>
          <a:xfrm>
            <a:off x="10643635" y="5844747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Hexagon 79">
            <a:extLst>
              <a:ext uri="{FF2B5EF4-FFF2-40B4-BE49-F238E27FC236}">
                <a16:creationId xmlns:a16="http://schemas.microsoft.com/office/drawing/2014/main" id="{37A71F5E-D3C8-B17C-6FB5-3F8E48D4C0B5}"/>
              </a:ext>
            </a:extLst>
          </p:cNvPr>
          <p:cNvSpPr>
            <a:spLocks noChangeAspect="1"/>
          </p:cNvSpPr>
          <p:nvPr/>
        </p:nvSpPr>
        <p:spPr>
          <a:xfrm rot="5400000">
            <a:off x="10301635" y="5176900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137AD27-8CF3-A502-88E3-83A60DA4DE62}"/>
              </a:ext>
            </a:extLst>
          </p:cNvPr>
          <p:cNvSpPr>
            <a:spLocks noChangeAspect="1"/>
          </p:cNvSpPr>
          <p:nvPr/>
        </p:nvSpPr>
        <p:spPr>
          <a:xfrm>
            <a:off x="6622140" y="1491316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Hexagon 81">
            <a:extLst>
              <a:ext uri="{FF2B5EF4-FFF2-40B4-BE49-F238E27FC236}">
                <a16:creationId xmlns:a16="http://schemas.microsoft.com/office/drawing/2014/main" id="{AC5A236A-8C37-F3AF-00D4-0680F23E19E1}"/>
              </a:ext>
            </a:extLst>
          </p:cNvPr>
          <p:cNvSpPr>
            <a:spLocks noChangeAspect="1"/>
          </p:cNvSpPr>
          <p:nvPr/>
        </p:nvSpPr>
        <p:spPr>
          <a:xfrm rot="5400000">
            <a:off x="6280140" y="823469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Subtitle 2">
            <a:extLst>
              <a:ext uri="{FF2B5EF4-FFF2-40B4-BE49-F238E27FC236}">
                <a16:creationId xmlns:a16="http://schemas.microsoft.com/office/drawing/2014/main" id="{FC708F77-C912-AB44-E176-B8EEBD697B07}"/>
              </a:ext>
            </a:extLst>
          </p:cNvPr>
          <p:cNvSpPr txBox="1">
            <a:spLocks/>
          </p:cNvSpPr>
          <p:nvPr/>
        </p:nvSpPr>
        <p:spPr>
          <a:xfrm>
            <a:off x="6401794" y="1285879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Severe Acute Malnutrition (SAM) in U5 children 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7E7F80C-CE95-68ED-C88A-90A2C1361023}"/>
              </a:ext>
            </a:extLst>
          </p:cNvPr>
          <p:cNvSpPr>
            <a:spLocks noChangeAspect="1"/>
          </p:cNvSpPr>
          <p:nvPr/>
        </p:nvSpPr>
        <p:spPr>
          <a:xfrm>
            <a:off x="5814866" y="2944980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Hexagon 84">
            <a:extLst>
              <a:ext uri="{FF2B5EF4-FFF2-40B4-BE49-F238E27FC236}">
                <a16:creationId xmlns:a16="http://schemas.microsoft.com/office/drawing/2014/main" id="{E27E2300-C8F2-56AF-BC93-3B23E151F7C4}"/>
              </a:ext>
            </a:extLst>
          </p:cNvPr>
          <p:cNvSpPr>
            <a:spLocks noChangeAspect="1"/>
          </p:cNvSpPr>
          <p:nvPr/>
        </p:nvSpPr>
        <p:spPr>
          <a:xfrm rot="5400000">
            <a:off x="5472866" y="2277133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Subtitle 2">
            <a:extLst>
              <a:ext uri="{FF2B5EF4-FFF2-40B4-BE49-F238E27FC236}">
                <a16:creationId xmlns:a16="http://schemas.microsoft.com/office/drawing/2014/main" id="{57A57F07-03B0-D34D-6E4E-2710480F680C}"/>
              </a:ext>
            </a:extLst>
          </p:cNvPr>
          <p:cNvSpPr txBox="1">
            <a:spLocks/>
          </p:cNvSpPr>
          <p:nvPr/>
        </p:nvSpPr>
        <p:spPr>
          <a:xfrm>
            <a:off x="5594520" y="2637977"/>
            <a:ext cx="1506503" cy="799001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Proportion of population using a safely managed drinking water service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11724FB-B357-8DF9-47B1-4EBB2A8A996C}"/>
              </a:ext>
            </a:extLst>
          </p:cNvPr>
          <p:cNvSpPr>
            <a:spLocks noChangeAspect="1"/>
          </p:cNvSpPr>
          <p:nvPr/>
        </p:nvSpPr>
        <p:spPr>
          <a:xfrm>
            <a:off x="6622140" y="4398643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Hexagon 87">
            <a:extLst>
              <a:ext uri="{FF2B5EF4-FFF2-40B4-BE49-F238E27FC236}">
                <a16:creationId xmlns:a16="http://schemas.microsoft.com/office/drawing/2014/main" id="{46B3A622-D23C-DABE-3163-528B23C9951B}"/>
              </a:ext>
            </a:extLst>
          </p:cNvPr>
          <p:cNvSpPr>
            <a:spLocks noChangeAspect="1"/>
          </p:cNvSpPr>
          <p:nvPr/>
        </p:nvSpPr>
        <p:spPr>
          <a:xfrm rot="5400000">
            <a:off x="6280140" y="3730796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Subtitle 2">
            <a:extLst>
              <a:ext uri="{FF2B5EF4-FFF2-40B4-BE49-F238E27FC236}">
                <a16:creationId xmlns:a16="http://schemas.microsoft.com/office/drawing/2014/main" id="{445BDA97-14CC-CBD5-20B2-2E866EC4C5AD}"/>
              </a:ext>
            </a:extLst>
          </p:cNvPr>
          <p:cNvSpPr txBox="1">
            <a:spLocks/>
          </p:cNvSpPr>
          <p:nvPr/>
        </p:nvSpPr>
        <p:spPr>
          <a:xfrm>
            <a:off x="6401794" y="4294773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Coping Strategies Index (CSI)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B85BBD8D-D8CB-0396-3210-C9259A9D02B1}"/>
              </a:ext>
            </a:extLst>
          </p:cNvPr>
          <p:cNvSpPr>
            <a:spLocks noChangeAspect="1"/>
          </p:cNvSpPr>
          <p:nvPr/>
        </p:nvSpPr>
        <p:spPr>
          <a:xfrm>
            <a:off x="5818262" y="5842859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Hexagon 96">
            <a:extLst>
              <a:ext uri="{FF2B5EF4-FFF2-40B4-BE49-F238E27FC236}">
                <a16:creationId xmlns:a16="http://schemas.microsoft.com/office/drawing/2014/main" id="{F60F3C8A-7818-571F-043A-5CED7622A9CD}"/>
              </a:ext>
            </a:extLst>
          </p:cNvPr>
          <p:cNvSpPr>
            <a:spLocks noChangeAspect="1"/>
          </p:cNvSpPr>
          <p:nvPr/>
        </p:nvSpPr>
        <p:spPr>
          <a:xfrm rot="5400000">
            <a:off x="5476262" y="5175012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Subtitle 2">
            <a:extLst>
              <a:ext uri="{FF2B5EF4-FFF2-40B4-BE49-F238E27FC236}">
                <a16:creationId xmlns:a16="http://schemas.microsoft.com/office/drawing/2014/main" id="{BEFBE9D6-C606-8B9C-A695-3690FB24145D}"/>
              </a:ext>
            </a:extLst>
          </p:cNvPr>
          <p:cNvSpPr txBox="1">
            <a:spLocks/>
          </p:cNvSpPr>
          <p:nvPr/>
        </p:nvSpPr>
        <p:spPr>
          <a:xfrm>
            <a:off x="5597916" y="5738989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Household food consumption score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5F42E868-8C3F-7861-3FA5-5A9F4307F769}"/>
              </a:ext>
            </a:extLst>
          </p:cNvPr>
          <p:cNvSpPr>
            <a:spLocks noChangeAspect="1"/>
          </p:cNvSpPr>
          <p:nvPr/>
        </p:nvSpPr>
        <p:spPr>
          <a:xfrm>
            <a:off x="5006566" y="1491317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9" name="Hexagon 108">
            <a:extLst>
              <a:ext uri="{FF2B5EF4-FFF2-40B4-BE49-F238E27FC236}">
                <a16:creationId xmlns:a16="http://schemas.microsoft.com/office/drawing/2014/main" id="{80FE6746-A4DB-7946-13A9-094942BFE30F}"/>
              </a:ext>
            </a:extLst>
          </p:cNvPr>
          <p:cNvSpPr>
            <a:spLocks noChangeAspect="1"/>
          </p:cNvSpPr>
          <p:nvPr/>
        </p:nvSpPr>
        <p:spPr>
          <a:xfrm rot="5400000">
            <a:off x="4664566" y="823470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Subtitle 2">
            <a:extLst>
              <a:ext uri="{FF2B5EF4-FFF2-40B4-BE49-F238E27FC236}">
                <a16:creationId xmlns:a16="http://schemas.microsoft.com/office/drawing/2014/main" id="{0510EB8B-4F27-AA07-F11F-D7EA5920CCCB}"/>
              </a:ext>
            </a:extLst>
          </p:cNvPr>
          <p:cNvSpPr txBox="1">
            <a:spLocks/>
          </p:cNvSpPr>
          <p:nvPr/>
        </p:nvSpPr>
        <p:spPr>
          <a:xfrm>
            <a:off x="4786220" y="1285880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Percentage of population using basic sanitation services 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D9BBABF-ACD6-51CC-9FF7-FCA6F9955DB9}"/>
              </a:ext>
            </a:extLst>
          </p:cNvPr>
          <p:cNvSpPr>
            <a:spLocks noChangeAspect="1"/>
          </p:cNvSpPr>
          <p:nvPr/>
        </p:nvSpPr>
        <p:spPr>
          <a:xfrm>
            <a:off x="4199292" y="2944981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Hexagon 120">
            <a:extLst>
              <a:ext uri="{FF2B5EF4-FFF2-40B4-BE49-F238E27FC236}">
                <a16:creationId xmlns:a16="http://schemas.microsoft.com/office/drawing/2014/main" id="{8BF9D902-F7D6-5230-191A-4413846FE767}"/>
              </a:ext>
            </a:extLst>
          </p:cNvPr>
          <p:cNvSpPr>
            <a:spLocks noChangeAspect="1"/>
          </p:cNvSpPr>
          <p:nvPr/>
        </p:nvSpPr>
        <p:spPr>
          <a:xfrm rot="5400000">
            <a:off x="3857292" y="2277134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Subtitle 2">
            <a:extLst>
              <a:ext uri="{FF2B5EF4-FFF2-40B4-BE49-F238E27FC236}">
                <a16:creationId xmlns:a16="http://schemas.microsoft.com/office/drawing/2014/main" id="{1C9EF15B-422C-104A-C2EE-3239CB8FACB7}"/>
              </a:ext>
            </a:extLst>
          </p:cNvPr>
          <p:cNvSpPr txBox="1">
            <a:spLocks/>
          </p:cNvSpPr>
          <p:nvPr/>
        </p:nvSpPr>
        <p:spPr>
          <a:xfrm>
            <a:off x="3978946" y="2739545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Household Food Insecurity Access Scale (HFIAS) 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77F4508-2F6E-6489-1F93-E44376F21024}"/>
              </a:ext>
            </a:extLst>
          </p:cNvPr>
          <p:cNvSpPr>
            <a:spLocks noChangeAspect="1"/>
          </p:cNvSpPr>
          <p:nvPr/>
        </p:nvSpPr>
        <p:spPr>
          <a:xfrm>
            <a:off x="5006566" y="4398644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Hexagon 132">
            <a:extLst>
              <a:ext uri="{FF2B5EF4-FFF2-40B4-BE49-F238E27FC236}">
                <a16:creationId xmlns:a16="http://schemas.microsoft.com/office/drawing/2014/main" id="{F0FF7037-87B6-2D1C-B5EA-3E25C608D9BF}"/>
              </a:ext>
            </a:extLst>
          </p:cNvPr>
          <p:cNvSpPr>
            <a:spLocks noChangeAspect="1"/>
          </p:cNvSpPr>
          <p:nvPr/>
        </p:nvSpPr>
        <p:spPr>
          <a:xfrm rot="5400000">
            <a:off x="4664566" y="3730797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Subtitle 2">
            <a:extLst>
              <a:ext uri="{FF2B5EF4-FFF2-40B4-BE49-F238E27FC236}">
                <a16:creationId xmlns:a16="http://schemas.microsoft.com/office/drawing/2014/main" id="{C6909B9C-6E25-0CA6-9D98-246131ABF44C}"/>
              </a:ext>
            </a:extLst>
          </p:cNvPr>
          <p:cNvSpPr txBox="1">
            <a:spLocks/>
          </p:cNvSpPr>
          <p:nvPr/>
        </p:nvSpPr>
        <p:spPr>
          <a:xfrm>
            <a:off x="4786220" y="3786943"/>
            <a:ext cx="1506503" cy="140839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Iron folate supplementation for pregnant women; women of childbearing age; adolescent girls in Primary &amp; secondary schools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541EDA8-B33D-88B6-23F2-5F39D6A05D9A}"/>
              </a:ext>
            </a:extLst>
          </p:cNvPr>
          <p:cNvSpPr>
            <a:spLocks noChangeAspect="1"/>
          </p:cNvSpPr>
          <p:nvPr/>
        </p:nvSpPr>
        <p:spPr>
          <a:xfrm>
            <a:off x="4202688" y="5842860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6" name="Hexagon 145">
            <a:extLst>
              <a:ext uri="{FF2B5EF4-FFF2-40B4-BE49-F238E27FC236}">
                <a16:creationId xmlns:a16="http://schemas.microsoft.com/office/drawing/2014/main" id="{23DA42AC-0D56-9212-82F9-B5FEE2403BE2}"/>
              </a:ext>
            </a:extLst>
          </p:cNvPr>
          <p:cNvSpPr>
            <a:spLocks noChangeAspect="1"/>
          </p:cNvSpPr>
          <p:nvPr/>
        </p:nvSpPr>
        <p:spPr>
          <a:xfrm rot="5400000">
            <a:off x="3860688" y="5175013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Subtitle 2">
            <a:extLst>
              <a:ext uri="{FF2B5EF4-FFF2-40B4-BE49-F238E27FC236}">
                <a16:creationId xmlns:a16="http://schemas.microsoft.com/office/drawing/2014/main" id="{1FF0BED6-0783-53DF-A364-57B9F17C4F74}"/>
              </a:ext>
            </a:extLst>
          </p:cNvPr>
          <p:cNvSpPr txBox="1">
            <a:spLocks/>
          </p:cNvSpPr>
          <p:nvPr/>
        </p:nvSpPr>
        <p:spPr>
          <a:xfrm>
            <a:off x="3982342" y="5535857"/>
            <a:ext cx="1506503" cy="799001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Proportion of population using a safely managed sanitation service 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BF7FF3FE-89D9-0A26-CA82-9027B251342B}"/>
              </a:ext>
            </a:extLst>
          </p:cNvPr>
          <p:cNvSpPr>
            <a:spLocks noChangeAspect="1"/>
          </p:cNvSpPr>
          <p:nvPr/>
        </p:nvSpPr>
        <p:spPr>
          <a:xfrm>
            <a:off x="2590438" y="2944978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Hexagon 158">
            <a:extLst>
              <a:ext uri="{FF2B5EF4-FFF2-40B4-BE49-F238E27FC236}">
                <a16:creationId xmlns:a16="http://schemas.microsoft.com/office/drawing/2014/main" id="{2DF6AFCB-C2F1-8318-3FB7-17168C99F561}"/>
              </a:ext>
            </a:extLst>
          </p:cNvPr>
          <p:cNvSpPr>
            <a:spLocks noChangeAspect="1"/>
          </p:cNvSpPr>
          <p:nvPr/>
        </p:nvSpPr>
        <p:spPr>
          <a:xfrm rot="5400000">
            <a:off x="2248438" y="2277131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Subtitle 2">
            <a:extLst>
              <a:ext uri="{FF2B5EF4-FFF2-40B4-BE49-F238E27FC236}">
                <a16:creationId xmlns:a16="http://schemas.microsoft.com/office/drawing/2014/main" id="{36350B76-E489-4838-F496-85E7046E1E8B}"/>
              </a:ext>
            </a:extLst>
          </p:cNvPr>
          <p:cNvSpPr txBox="1">
            <a:spLocks/>
          </p:cNvSpPr>
          <p:nvPr/>
        </p:nvSpPr>
        <p:spPr>
          <a:xfrm>
            <a:off x="2370092" y="2841108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Anemia in Children under 5 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35A1633-F326-9C28-996F-D36C69F511F0}"/>
              </a:ext>
            </a:extLst>
          </p:cNvPr>
          <p:cNvSpPr>
            <a:spLocks noChangeAspect="1"/>
          </p:cNvSpPr>
          <p:nvPr/>
        </p:nvSpPr>
        <p:spPr>
          <a:xfrm>
            <a:off x="1783164" y="4398642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Hexagon 161">
            <a:extLst>
              <a:ext uri="{FF2B5EF4-FFF2-40B4-BE49-F238E27FC236}">
                <a16:creationId xmlns:a16="http://schemas.microsoft.com/office/drawing/2014/main" id="{BB5B4308-4180-560F-6D1E-9AF35F79D80E}"/>
              </a:ext>
            </a:extLst>
          </p:cNvPr>
          <p:cNvSpPr>
            <a:spLocks noChangeAspect="1"/>
          </p:cNvSpPr>
          <p:nvPr/>
        </p:nvSpPr>
        <p:spPr>
          <a:xfrm rot="5400000">
            <a:off x="1441164" y="3730795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Subtitle 2">
            <a:extLst>
              <a:ext uri="{FF2B5EF4-FFF2-40B4-BE49-F238E27FC236}">
                <a16:creationId xmlns:a16="http://schemas.microsoft.com/office/drawing/2014/main" id="{F7E5AE8C-7681-115E-B8E1-9347181DEE5F}"/>
              </a:ext>
            </a:extLst>
          </p:cNvPr>
          <p:cNvSpPr txBox="1">
            <a:spLocks/>
          </p:cNvSpPr>
          <p:nvPr/>
        </p:nvSpPr>
        <p:spPr>
          <a:xfrm>
            <a:off x="1562818" y="4294772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Anemia in Pregnant women 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B70EEEE-5571-8F0A-0251-4C3C6D6F70DC}"/>
              </a:ext>
            </a:extLst>
          </p:cNvPr>
          <p:cNvSpPr>
            <a:spLocks noChangeAspect="1"/>
          </p:cNvSpPr>
          <p:nvPr/>
        </p:nvSpPr>
        <p:spPr>
          <a:xfrm>
            <a:off x="2590438" y="5852305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5" name="Hexagon 164">
            <a:extLst>
              <a:ext uri="{FF2B5EF4-FFF2-40B4-BE49-F238E27FC236}">
                <a16:creationId xmlns:a16="http://schemas.microsoft.com/office/drawing/2014/main" id="{5C211674-112F-4E73-071A-418319963001}"/>
              </a:ext>
            </a:extLst>
          </p:cNvPr>
          <p:cNvSpPr>
            <a:spLocks noChangeAspect="1"/>
          </p:cNvSpPr>
          <p:nvPr/>
        </p:nvSpPr>
        <p:spPr>
          <a:xfrm rot="5400000">
            <a:off x="2248438" y="5184458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6" name="Subtitle 2">
            <a:extLst>
              <a:ext uri="{FF2B5EF4-FFF2-40B4-BE49-F238E27FC236}">
                <a16:creationId xmlns:a16="http://schemas.microsoft.com/office/drawing/2014/main" id="{DA5E5B06-06A2-3E62-F77B-C8FFD286CB63}"/>
              </a:ext>
            </a:extLst>
          </p:cNvPr>
          <p:cNvSpPr txBox="1">
            <a:spLocks/>
          </p:cNvSpPr>
          <p:nvPr/>
        </p:nvSpPr>
        <p:spPr>
          <a:xfrm>
            <a:off x="2370092" y="5850001"/>
            <a:ext cx="1506503" cy="189604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Exclusive Breastfeeding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2C4F3657-EE80-E64C-85D6-C17F39DF40F3}"/>
              </a:ext>
            </a:extLst>
          </p:cNvPr>
          <p:cNvSpPr>
            <a:spLocks noChangeAspect="1"/>
          </p:cNvSpPr>
          <p:nvPr/>
        </p:nvSpPr>
        <p:spPr>
          <a:xfrm>
            <a:off x="974864" y="2944979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1" name="Hexagon 170">
            <a:extLst>
              <a:ext uri="{FF2B5EF4-FFF2-40B4-BE49-F238E27FC236}">
                <a16:creationId xmlns:a16="http://schemas.microsoft.com/office/drawing/2014/main" id="{30D1BA7A-50A5-019F-3D68-79D78BE59E6D}"/>
              </a:ext>
            </a:extLst>
          </p:cNvPr>
          <p:cNvSpPr>
            <a:spLocks noChangeAspect="1"/>
          </p:cNvSpPr>
          <p:nvPr/>
        </p:nvSpPr>
        <p:spPr>
          <a:xfrm rot="5400000">
            <a:off x="632864" y="2277132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2" name="Subtitle 2">
            <a:extLst>
              <a:ext uri="{FF2B5EF4-FFF2-40B4-BE49-F238E27FC236}">
                <a16:creationId xmlns:a16="http://schemas.microsoft.com/office/drawing/2014/main" id="{EBB878EB-5D8F-5F9D-6D03-1AE8AD02996E}"/>
              </a:ext>
            </a:extLst>
          </p:cNvPr>
          <p:cNvSpPr txBox="1">
            <a:spLocks/>
          </p:cNvSpPr>
          <p:nvPr/>
        </p:nvSpPr>
        <p:spPr>
          <a:xfrm>
            <a:off x="754518" y="2942675"/>
            <a:ext cx="1506503" cy="189604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Wasting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7C0AC4FD-38BE-2D43-FA1C-06EACE5320EC}"/>
              </a:ext>
            </a:extLst>
          </p:cNvPr>
          <p:cNvSpPr>
            <a:spLocks noChangeAspect="1"/>
          </p:cNvSpPr>
          <p:nvPr/>
        </p:nvSpPr>
        <p:spPr>
          <a:xfrm>
            <a:off x="974864" y="5852306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Hexagon 176">
            <a:extLst>
              <a:ext uri="{FF2B5EF4-FFF2-40B4-BE49-F238E27FC236}">
                <a16:creationId xmlns:a16="http://schemas.microsoft.com/office/drawing/2014/main" id="{CF5151E6-D047-0D21-919B-3890E1A2364B}"/>
              </a:ext>
            </a:extLst>
          </p:cNvPr>
          <p:cNvSpPr>
            <a:spLocks noChangeAspect="1"/>
          </p:cNvSpPr>
          <p:nvPr/>
        </p:nvSpPr>
        <p:spPr>
          <a:xfrm rot="5400000">
            <a:off x="632864" y="5184459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8" name="Subtitle 2">
            <a:extLst>
              <a:ext uri="{FF2B5EF4-FFF2-40B4-BE49-F238E27FC236}">
                <a16:creationId xmlns:a16="http://schemas.microsoft.com/office/drawing/2014/main" id="{2B4BF556-43D1-A824-BEB7-23DD692C73C0}"/>
              </a:ext>
            </a:extLst>
          </p:cNvPr>
          <p:cNvSpPr txBox="1">
            <a:spLocks/>
          </p:cNvSpPr>
          <p:nvPr/>
        </p:nvSpPr>
        <p:spPr>
          <a:xfrm>
            <a:off x="754518" y="5748436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Nutrition Partnerships and Interventions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7CA3518-73C2-EA16-336B-8CF4DA9F7680}"/>
              </a:ext>
            </a:extLst>
          </p:cNvPr>
          <p:cNvSpPr>
            <a:spLocks noChangeAspect="1"/>
          </p:cNvSpPr>
          <p:nvPr/>
        </p:nvSpPr>
        <p:spPr>
          <a:xfrm>
            <a:off x="3391154" y="4401758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3" name="Hexagon 182">
            <a:extLst>
              <a:ext uri="{FF2B5EF4-FFF2-40B4-BE49-F238E27FC236}">
                <a16:creationId xmlns:a16="http://schemas.microsoft.com/office/drawing/2014/main" id="{F5FEC00F-CD8A-4A76-A95D-3F4D6467E02C}"/>
              </a:ext>
            </a:extLst>
          </p:cNvPr>
          <p:cNvSpPr>
            <a:spLocks noChangeAspect="1"/>
          </p:cNvSpPr>
          <p:nvPr/>
        </p:nvSpPr>
        <p:spPr>
          <a:xfrm rot="5400000">
            <a:off x="3049154" y="3733911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BB30F36-40E8-9D00-00FB-5B672BB9B619}"/>
              </a:ext>
            </a:extLst>
          </p:cNvPr>
          <p:cNvSpPr>
            <a:spLocks noChangeAspect="1"/>
          </p:cNvSpPr>
          <p:nvPr/>
        </p:nvSpPr>
        <p:spPr>
          <a:xfrm>
            <a:off x="3390991" y="1486312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Hexagon 196">
            <a:extLst>
              <a:ext uri="{FF2B5EF4-FFF2-40B4-BE49-F238E27FC236}">
                <a16:creationId xmlns:a16="http://schemas.microsoft.com/office/drawing/2014/main" id="{C5136F2D-084C-16AB-C735-968E87A57A48}"/>
              </a:ext>
            </a:extLst>
          </p:cNvPr>
          <p:cNvSpPr>
            <a:spLocks noChangeAspect="1"/>
          </p:cNvSpPr>
          <p:nvPr/>
        </p:nvSpPr>
        <p:spPr>
          <a:xfrm rot="5400000">
            <a:off x="3048991" y="818465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Subtitle 2">
            <a:extLst>
              <a:ext uri="{FF2B5EF4-FFF2-40B4-BE49-F238E27FC236}">
                <a16:creationId xmlns:a16="http://schemas.microsoft.com/office/drawing/2014/main" id="{FD7FA8F2-0A81-CFA8-BBFB-DA491A44AEA6}"/>
              </a:ext>
            </a:extLst>
          </p:cNvPr>
          <p:cNvSpPr txBox="1">
            <a:spLocks/>
          </p:cNvSpPr>
          <p:nvPr/>
        </p:nvSpPr>
        <p:spPr>
          <a:xfrm>
            <a:off x="3170645" y="1280875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Percentage of population using basic hygiene services 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A4EC6FDA-09FA-C538-AA0E-A3B2FC8F16C0}"/>
              </a:ext>
            </a:extLst>
          </p:cNvPr>
          <p:cNvSpPr>
            <a:spLocks noChangeAspect="1"/>
          </p:cNvSpPr>
          <p:nvPr/>
        </p:nvSpPr>
        <p:spPr>
          <a:xfrm>
            <a:off x="1775417" y="1486313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0" name="Hexagon 199">
            <a:extLst>
              <a:ext uri="{FF2B5EF4-FFF2-40B4-BE49-F238E27FC236}">
                <a16:creationId xmlns:a16="http://schemas.microsoft.com/office/drawing/2014/main" id="{FACB6AA1-D418-9BF9-D3A2-83978B273ED6}"/>
              </a:ext>
            </a:extLst>
          </p:cNvPr>
          <p:cNvSpPr>
            <a:spLocks noChangeAspect="1"/>
          </p:cNvSpPr>
          <p:nvPr/>
        </p:nvSpPr>
        <p:spPr>
          <a:xfrm rot="5400000">
            <a:off x="1433417" y="818466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1" name="Subtitle 2">
            <a:extLst>
              <a:ext uri="{FF2B5EF4-FFF2-40B4-BE49-F238E27FC236}">
                <a16:creationId xmlns:a16="http://schemas.microsoft.com/office/drawing/2014/main" id="{917BBA35-2C07-CE94-CAA3-F2918941AA3B}"/>
              </a:ext>
            </a:extLst>
          </p:cNvPr>
          <p:cNvSpPr txBox="1">
            <a:spLocks/>
          </p:cNvSpPr>
          <p:nvPr/>
        </p:nvSpPr>
        <p:spPr>
          <a:xfrm>
            <a:off x="1555071" y="1484009"/>
            <a:ext cx="1506503" cy="189604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Stunting</a:t>
            </a:r>
          </a:p>
        </p:txBody>
      </p:sp>
      <p:sp>
        <p:nvSpPr>
          <p:cNvPr id="202" name="Subtitle 2">
            <a:extLst>
              <a:ext uri="{FF2B5EF4-FFF2-40B4-BE49-F238E27FC236}">
                <a16:creationId xmlns:a16="http://schemas.microsoft.com/office/drawing/2014/main" id="{3138EF0A-F190-ED1D-C9F6-5B709B2305E9}"/>
              </a:ext>
            </a:extLst>
          </p:cNvPr>
          <p:cNvSpPr txBox="1">
            <a:spLocks/>
          </p:cNvSpPr>
          <p:nvPr/>
        </p:nvSpPr>
        <p:spPr>
          <a:xfrm>
            <a:off x="10393223" y="2756569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Minimum dietary diversity of children aged 6 -23 months </a:t>
            </a:r>
          </a:p>
        </p:txBody>
      </p:sp>
      <p:sp>
        <p:nvSpPr>
          <p:cNvPr id="203" name="Subtitle 2">
            <a:extLst>
              <a:ext uri="{FF2B5EF4-FFF2-40B4-BE49-F238E27FC236}">
                <a16:creationId xmlns:a16="http://schemas.microsoft.com/office/drawing/2014/main" id="{7AA1334C-C559-7487-BA3A-E63AE310CDB8}"/>
              </a:ext>
            </a:extLst>
          </p:cNvPr>
          <p:cNvSpPr txBox="1">
            <a:spLocks/>
          </p:cNvSpPr>
          <p:nvPr/>
        </p:nvSpPr>
        <p:spPr>
          <a:xfrm>
            <a:off x="10449379" y="5750322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EBF of infants up to 6 months </a:t>
            </a:r>
          </a:p>
        </p:txBody>
      </p:sp>
      <p:sp>
        <p:nvSpPr>
          <p:cNvPr id="204" name="Subtitle 2">
            <a:extLst>
              <a:ext uri="{FF2B5EF4-FFF2-40B4-BE49-F238E27FC236}">
                <a16:creationId xmlns:a16="http://schemas.microsoft.com/office/drawing/2014/main" id="{E9570A8F-4BA5-4C7A-E4B5-81D3EA41F9A6}"/>
              </a:ext>
            </a:extLst>
          </p:cNvPr>
          <p:cNvSpPr txBox="1">
            <a:spLocks/>
          </p:cNvSpPr>
          <p:nvPr/>
        </p:nvSpPr>
        <p:spPr>
          <a:xfrm>
            <a:off x="3192091" y="4242144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Nutrition Interventions focus areas</a:t>
            </a:r>
          </a:p>
        </p:txBody>
      </p:sp>
      <p:sp>
        <p:nvSpPr>
          <p:cNvPr id="206" name="Title 1">
            <a:extLst>
              <a:ext uri="{FF2B5EF4-FFF2-40B4-BE49-F238E27FC236}">
                <a16:creationId xmlns:a16="http://schemas.microsoft.com/office/drawing/2014/main" id="{48DFFF86-71D9-3EF1-97FB-810AAE559B1F}"/>
              </a:ext>
            </a:extLst>
          </p:cNvPr>
          <p:cNvSpPr txBox="1">
            <a:spLocks/>
          </p:cNvSpPr>
          <p:nvPr/>
        </p:nvSpPr>
        <p:spPr>
          <a:xfrm>
            <a:off x="838200" y="1992"/>
            <a:ext cx="10476000" cy="648000"/>
          </a:xfrm>
          <a:prstGeom prst="rect">
            <a:avLst/>
          </a:prstGeom>
        </p:spPr>
        <p:txBody>
          <a:bodyPr vert="horz" lIns="72000" tIns="36000" rIns="72000" bIns="36000" rtlCol="0" anchor="t" anchorCtr="0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lnSpc>
                <a:spcPct val="150000"/>
              </a:lnSpc>
              <a:buClr>
                <a:srgbClr val="747474"/>
              </a:buClr>
              <a:defRPr/>
            </a:pPr>
            <a:r>
              <a:rPr lang="en-GB" sz="3200" b="1">
                <a:latin typeface="Calibri" panose="020F0502020204030204" pitchFamily="34" charset="0"/>
                <a:cs typeface="Calibri" panose="020F0502020204030204" pitchFamily="34" charset="0"/>
              </a:rPr>
              <a:t>Indicators</a:t>
            </a:r>
          </a:p>
        </p:txBody>
      </p:sp>
    </p:spTree>
    <p:extLst>
      <p:ext uri="{BB962C8B-B14F-4D97-AF65-F5344CB8AC3E}">
        <p14:creationId xmlns:p14="http://schemas.microsoft.com/office/powerpoint/2010/main" val="2929333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Object 138" hidden="1">
            <a:extLst>
              <a:ext uri="{FF2B5EF4-FFF2-40B4-BE49-F238E27FC236}">
                <a16:creationId xmlns:a16="http://schemas.microsoft.com/office/drawing/2014/main" id="{146199CD-104E-D728-18F8-6AE0DAC5AB4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139" name="Object 138" hidden="1">
                        <a:extLst>
                          <a:ext uri="{FF2B5EF4-FFF2-40B4-BE49-F238E27FC236}">
                            <a16:creationId xmlns:a16="http://schemas.microsoft.com/office/drawing/2014/main" id="{146199CD-104E-D728-18F8-6AE0DAC5AB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" name="Rectangle 194">
            <a:extLst>
              <a:ext uri="{FF2B5EF4-FFF2-40B4-BE49-F238E27FC236}">
                <a16:creationId xmlns:a16="http://schemas.microsoft.com/office/drawing/2014/main" id="{6958FD65-009C-9A4D-F3B8-E49097895F4E}"/>
              </a:ext>
            </a:extLst>
          </p:cNvPr>
          <p:cNvSpPr/>
          <p:nvPr/>
        </p:nvSpPr>
        <p:spPr>
          <a:xfrm>
            <a:off x="9444180" y="5712278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DD9BBABF-ACD6-51CC-9FF7-FCA6F9955DB9}"/>
              </a:ext>
            </a:extLst>
          </p:cNvPr>
          <p:cNvSpPr>
            <a:spLocks noChangeAspect="1"/>
          </p:cNvSpPr>
          <p:nvPr/>
        </p:nvSpPr>
        <p:spPr>
          <a:xfrm>
            <a:off x="6316346" y="3281002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Hexagon 120">
            <a:extLst>
              <a:ext uri="{FF2B5EF4-FFF2-40B4-BE49-F238E27FC236}">
                <a16:creationId xmlns:a16="http://schemas.microsoft.com/office/drawing/2014/main" id="{8BF9D902-F7D6-5230-191A-4413846FE767}"/>
              </a:ext>
            </a:extLst>
          </p:cNvPr>
          <p:cNvSpPr>
            <a:spLocks noChangeAspect="1"/>
          </p:cNvSpPr>
          <p:nvPr/>
        </p:nvSpPr>
        <p:spPr>
          <a:xfrm rot="5400000">
            <a:off x="5974346" y="2613155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Subtitle 2">
            <a:extLst>
              <a:ext uri="{FF2B5EF4-FFF2-40B4-BE49-F238E27FC236}">
                <a16:creationId xmlns:a16="http://schemas.microsoft.com/office/drawing/2014/main" id="{1C9EF15B-422C-104A-C2EE-3239CB8FACB7}"/>
              </a:ext>
            </a:extLst>
          </p:cNvPr>
          <p:cNvSpPr txBox="1">
            <a:spLocks/>
          </p:cNvSpPr>
          <p:nvPr/>
        </p:nvSpPr>
        <p:spPr>
          <a:xfrm>
            <a:off x="6096000" y="3177132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Malaria Indicator Survey (MIS)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77F4508-2F6E-6489-1F93-E44376F21024}"/>
              </a:ext>
            </a:extLst>
          </p:cNvPr>
          <p:cNvSpPr>
            <a:spLocks noChangeAspect="1"/>
          </p:cNvSpPr>
          <p:nvPr/>
        </p:nvSpPr>
        <p:spPr>
          <a:xfrm>
            <a:off x="7123620" y="4734665"/>
            <a:ext cx="1080000" cy="785453"/>
          </a:xfrm>
          <a:prstGeom prst="rect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Hexagon 132">
            <a:extLst>
              <a:ext uri="{FF2B5EF4-FFF2-40B4-BE49-F238E27FC236}">
                <a16:creationId xmlns:a16="http://schemas.microsoft.com/office/drawing/2014/main" id="{F0FF7037-87B6-2D1C-B5EA-3E25C608D9BF}"/>
              </a:ext>
            </a:extLst>
          </p:cNvPr>
          <p:cNvSpPr>
            <a:spLocks noChangeAspect="1"/>
          </p:cNvSpPr>
          <p:nvPr/>
        </p:nvSpPr>
        <p:spPr>
          <a:xfrm rot="5400000">
            <a:off x="6781620" y="4066818"/>
            <a:ext cx="1764000" cy="1520691"/>
          </a:xfrm>
          <a:prstGeom prst="hexagon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solidFill>
                <a:srgbClr val="00226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Subtitle 2">
            <a:extLst>
              <a:ext uri="{FF2B5EF4-FFF2-40B4-BE49-F238E27FC236}">
                <a16:creationId xmlns:a16="http://schemas.microsoft.com/office/drawing/2014/main" id="{C6909B9C-6E25-0CA6-9D98-246131ABF44C}"/>
              </a:ext>
            </a:extLst>
          </p:cNvPr>
          <p:cNvSpPr txBox="1">
            <a:spLocks/>
          </p:cNvSpPr>
          <p:nvPr/>
        </p:nvSpPr>
        <p:spPr>
          <a:xfrm>
            <a:off x="6903274" y="4427663"/>
            <a:ext cx="1506503" cy="799001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268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National Food Consumption and Micronutrient Survey (NFCMS)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BF7FF3FE-89D9-0A26-CA82-9027B251342B}"/>
              </a:ext>
            </a:extLst>
          </p:cNvPr>
          <p:cNvSpPr>
            <a:spLocks noChangeAspect="1"/>
          </p:cNvSpPr>
          <p:nvPr/>
        </p:nvSpPr>
        <p:spPr>
          <a:xfrm>
            <a:off x="4707492" y="3280999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Hexagon 158">
            <a:extLst>
              <a:ext uri="{FF2B5EF4-FFF2-40B4-BE49-F238E27FC236}">
                <a16:creationId xmlns:a16="http://schemas.microsoft.com/office/drawing/2014/main" id="{2DF6AFCB-C2F1-8318-3FB7-17168C99F561}"/>
              </a:ext>
            </a:extLst>
          </p:cNvPr>
          <p:cNvSpPr>
            <a:spLocks noChangeAspect="1"/>
          </p:cNvSpPr>
          <p:nvPr/>
        </p:nvSpPr>
        <p:spPr>
          <a:xfrm rot="5400000">
            <a:off x="4365492" y="2613152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Subtitle 2">
            <a:extLst>
              <a:ext uri="{FF2B5EF4-FFF2-40B4-BE49-F238E27FC236}">
                <a16:creationId xmlns:a16="http://schemas.microsoft.com/office/drawing/2014/main" id="{36350B76-E489-4838-F496-85E7046E1E8B}"/>
              </a:ext>
            </a:extLst>
          </p:cNvPr>
          <p:cNvSpPr txBox="1">
            <a:spLocks/>
          </p:cNvSpPr>
          <p:nvPr/>
        </p:nvSpPr>
        <p:spPr>
          <a:xfrm>
            <a:off x="4487146" y="3075563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Multiple Indicator Cluster Surveys 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programme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(MICS)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35A1633-F326-9C28-996F-D36C69F511F0}"/>
              </a:ext>
            </a:extLst>
          </p:cNvPr>
          <p:cNvSpPr>
            <a:spLocks noChangeAspect="1"/>
          </p:cNvSpPr>
          <p:nvPr/>
        </p:nvSpPr>
        <p:spPr>
          <a:xfrm>
            <a:off x="3900218" y="4734663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Hexagon 161">
            <a:extLst>
              <a:ext uri="{FF2B5EF4-FFF2-40B4-BE49-F238E27FC236}">
                <a16:creationId xmlns:a16="http://schemas.microsoft.com/office/drawing/2014/main" id="{BB5B4308-4180-560F-6D1E-9AF35F79D80E}"/>
              </a:ext>
            </a:extLst>
          </p:cNvPr>
          <p:cNvSpPr>
            <a:spLocks noChangeAspect="1"/>
          </p:cNvSpPr>
          <p:nvPr/>
        </p:nvSpPr>
        <p:spPr>
          <a:xfrm rot="5400000">
            <a:off x="3558218" y="4066816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Subtitle 2">
            <a:extLst>
              <a:ext uri="{FF2B5EF4-FFF2-40B4-BE49-F238E27FC236}">
                <a16:creationId xmlns:a16="http://schemas.microsoft.com/office/drawing/2014/main" id="{F7E5AE8C-7681-115E-B8E1-9347181DEE5F}"/>
              </a:ext>
            </a:extLst>
          </p:cNvPr>
          <p:cNvSpPr txBox="1">
            <a:spLocks/>
          </p:cNvSpPr>
          <p:nvPr/>
        </p:nvSpPr>
        <p:spPr>
          <a:xfrm>
            <a:off x="3679872" y="4630793"/>
            <a:ext cx="1506503" cy="392736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National Bureau of Statistics (NBS)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7CA3518-73C2-EA16-336B-8CF4DA9F7680}"/>
              </a:ext>
            </a:extLst>
          </p:cNvPr>
          <p:cNvSpPr>
            <a:spLocks noChangeAspect="1"/>
          </p:cNvSpPr>
          <p:nvPr/>
        </p:nvSpPr>
        <p:spPr>
          <a:xfrm>
            <a:off x="5508208" y="4737779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3" name="Hexagon 182">
            <a:extLst>
              <a:ext uri="{FF2B5EF4-FFF2-40B4-BE49-F238E27FC236}">
                <a16:creationId xmlns:a16="http://schemas.microsoft.com/office/drawing/2014/main" id="{F5FEC00F-CD8A-4A76-A95D-3F4D6467E02C}"/>
              </a:ext>
            </a:extLst>
          </p:cNvPr>
          <p:cNvSpPr>
            <a:spLocks noChangeAspect="1"/>
          </p:cNvSpPr>
          <p:nvPr/>
        </p:nvSpPr>
        <p:spPr>
          <a:xfrm rot="5400000">
            <a:off x="5166208" y="4069932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BB30F36-40E8-9D00-00FB-5B672BB9B619}"/>
              </a:ext>
            </a:extLst>
          </p:cNvPr>
          <p:cNvSpPr>
            <a:spLocks noChangeAspect="1"/>
          </p:cNvSpPr>
          <p:nvPr/>
        </p:nvSpPr>
        <p:spPr>
          <a:xfrm>
            <a:off x="5508045" y="1822333"/>
            <a:ext cx="1080000" cy="785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Hexagon 196">
            <a:extLst>
              <a:ext uri="{FF2B5EF4-FFF2-40B4-BE49-F238E27FC236}">
                <a16:creationId xmlns:a16="http://schemas.microsoft.com/office/drawing/2014/main" id="{C5136F2D-084C-16AB-C735-968E87A57A48}"/>
              </a:ext>
            </a:extLst>
          </p:cNvPr>
          <p:cNvSpPr>
            <a:spLocks noChangeAspect="1"/>
          </p:cNvSpPr>
          <p:nvPr/>
        </p:nvSpPr>
        <p:spPr>
          <a:xfrm rot="5400000">
            <a:off x="5166045" y="1154486"/>
            <a:ext cx="1764000" cy="1520691"/>
          </a:xfrm>
          <a:prstGeom prst="hexagon">
            <a:avLst/>
          </a:prstGeom>
          <a:solidFill>
            <a:srgbClr val="002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US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Subtitle 2">
            <a:extLst>
              <a:ext uri="{FF2B5EF4-FFF2-40B4-BE49-F238E27FC236}">
                <a16:creationId xmlns:a16="http://schemas.microsoft.com/office/drawing/2014/main" id="{FD7FA8F2-0A81-CFA8-BBFB-DA491A44AEA6}"/>
              </a:ext>
            </a:extLst>
          </p:cNvPr>
          <p:cNvSpPr txBox="1">
            <a:spLocks/>
          </p:cNvSpPr>
          <p:nvPr/>
        </p:nvSpPr>
        <p:spPr>
          <a:xfrm>
            <a:off x="5287699" y="1736320"/>
            <a:ext cx="1506503" cy="357021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b="1" dirty="0">
                <a:solidFill>
                  <a:schemeClr val="bg1"/>
                </a:solidFill>
                <a:effectLst/>
                <a:latin typeface=".SF NS"/>
              </a:rPr>
              <a:t>Demographic and Health Surveys (DHS)</a:t>
            </a:r>
          </a:p>
        </p:txBody>
      </p:sp>
      <p:sp>
        <p:nvSpPr>
          <p:cNvPr id="204" name="Subtitle 2">
            <a:extLst>
              <a:ext uri="{FF2B5EF4-FFF2-40B4-BE49-F238E27FC236}">
                <a16:creationId xmlns:a16="http://schemas.microsoft.com/office/drawing/2014/main" id="{E9570A8F-4BA5-4C7A-E4B5-81D3EA41F9A6}"/>
              </a:ext>
            </a:extLst>
          </p:cNvPr>
          <p:cNvSpPr txBox="1">
            <a:spLocks/>
          </p:cNvSpPr>
          <p:nvPr/>
        </p:nvSpPr>
        <p:spPr>
          <a:xfrm>
            <a:off x="5309145" y="4476599"/>
            <a:ext cx="1506503" cy="595869"/>
          </a:xfrm>
          <a:prstGeom prst="rect">
            <a:avLst/>
          </a:prstGeom>
          <a:noFill/>
        </p:spPr>
        <p:txBody>
          <a:bodyPr vert="horz" wrap="square" lIns="36000" tIns="0" rIns="36000" bIns="0" rtlCol="0" anchor="ctr" anchorCtr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Nigeria Demographic and Health Survey (NDHS)</a:t>
            </a:r>
          </a:p>
        </p:txBody>
      </p:sp>
      <p:sp>
        <p:nvSpPr>
          <p:cNvPr id="206" name="Title 1">
            <a:extLst>
              <a:ext uri="{FF2B5EF4-FFF2-40B4-BE49-F238E27FC236}">
                <a16:creationId xmlns:a16="http://schemas.microsoft.com/office/drawing/2014/main" id="{48DFFF86-71D9-3EF1-97FB-810AAE559B1F}"/>
              </a:ext>
            </a:extLst>
          </p:cNvPr>
          <p:cNvSpPr txBox="1">
            <a:spLocks/>
          </p:cNvSpPr>
          <p:nvPr/>
        </p:nvSpPr>
        <p:spPr>
          <a:xfrm>
            <a:off x="838200" y="1992"/>
            <a:ext cx="10476000" cy="648000"/>
          </a:xfrm>
          <a:prstGeom prst="rect">
            <a:avLst/>
          </a:prstGeom>
        </p:spPr>
        <p:txBody>
          <a:bodyPr vert="horz" lIns="72000" tIns="36000" rIns="72000" bIns="36000" rtlCol="0" anchor="t" anchorCtr="0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lnSpc>
                <a:spcPct val="150000"/>
              </a:lnSpc>
              <a:buClr>
                <a:srgbClr val="747474"/>
              </a:buClr>
              <a:defRPr/>
            </a:pPr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Data Sources</a:t>
            </a:r>
          </a:p>
        </p:txBody>
      </p:sp>
    </p:spTree>
    <p:extLst>
      <p:ext uri="{BB962C8B-B14F-4D97-AF65-F5344CB8AC3E}">
        <p14:creationId xmlns:p14="http://schemas.microsoft.com/office/powerpoint/2010/main" val="3401105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9F3EEE4B-6D19-08F7-9281-0BB9BD2693E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439451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F3EEE4B-6D19-08F7-9281-0BB9BD2693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27A7E25-3E98-215E-75ED-5BEE18713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86633"/>
            <a:ext cx="9144000" cy="923330"/>
          </a:xfrm>
        </p:spPr>
        <p:txBody>
          <a:bodyPr vert="horz">
            <a:normAutofit/>
          </a:bodyPr>
          <a:lstStyle/>
          <a:p>
            <a:r>
              <a:rPr lang="en-GB"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Dashboard Design</a:t>
            </a:r>
          </a:p>
        </p:txBody>
      </p:sp>
    </p:spTree>
    <p:extLst>
      <p:ext uri="{BB962C8B-B14F-4D97-AF65-F5344CB8AC3E}">
        <p14:creationId xmlns:p14="http://schemas.microsoft.com/office/powerpoint/2010/main" val="3641240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4EEFCA9-F5A4-BB90-3505-964297F36E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7426023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EEFCA9-F5A4-BB90-3505-964297F36E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380A323-1C9A-6C72-DA63-1642D0E755AF}"/>
              </a:ext>
            </a:extLst>
          </p:cNvPr>
          <p:cNvSpPr/>
          <p:nvPr/>
        </p:nvSpPr>
        <p:spPr>
          <a:xfrm>
            <a:off x="9356689" y="5716561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0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4A51B58-C7A4-F3B3-8ADD-AF512A64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7244"/>
            <a:ext cx="10515600" cy="1325563"/>
          </a:xfrm>
        </p:spPr>
        <p:txBody>
          <a:bodyPr vert="horz">
            <a:normAutofit/>
          </a:bodyPr>
          <a:lstStyle/>
          <a:p>
            <a:r>
              <a:rPr lang="en-GB" sz="3200"/>
              <a:t>Dashboard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F493AB-2E70-EEC2-273D-ACCA46B8B7E3}"/>
              </a:ext>
            </a:extLst>
          </p:cNvPr>
          <p:cNvGrpSpPr/>
          <p:nvPr/>
        </p:nvGrpSpPr>
        <p:grpSpPr>
          <a:xfrm>
            <a:off x="0" y="-13563"/>
            <a:ext cx="11353800" cy="6871563"/>
            <a:chOff x="0" y="-13563"/>
            <a:chExt cx="11353800" cy="6871563"/>
          </a:xfrm>
        </p:grpSpPr>
        <p:pic>
          <p:nvPicPr>
            <p:cNvPr id="11" name="Picture 10" descr="A screenshot of a computer screen&#10;&#10;Description automatically generated">
              <a:extLst>
                <a:ext uri="{FF2B5EF4-FFF2-40B4-BE49-F238E27FC236}">
                  <a16:creationId xmlns:a16="http://schemas.microsoft.com/office/drawing/2014/main" id="{5EA6F674-C7FE-6F34-1C3B-F022C4382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563"/>
              <a:ext cx="11353800" cy="6871563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8BF34B2-D2A6-8156-48F4-91A4B08E9FBE}"/>
                </a:ext>
              </a:extLst>
            </p:cNvPr>
            <p:cNvGrpSpPr/>
            <p:nvPr/>
          </p:nvGrpSpPr>
          <p:grpSpPr>
            <a:xfrm>
              <a:off x="2105727" y="4526383"/>
              <a:ext cx="7501651" cy="222784"/>
              <a:chOff x="2105727" y="4526383"/>
              <a:chExt cx="7501651" cy="22278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3B02C53-2176-17FF-F7C7-267628F9A321}"/>
                  </a:ext>
                </a:extLst>
              </p:cNvPr>
              <p:cNvSpPr/>
              <p:nvPr/>
            </p:nvSpPr>
            <p:spPr>
              <a:xfrm>
                <a:off x="5150660" y="4569167"/>
                <a:ext cx="1330459" cy="180000"/>
              </a:xfrm>
              <a:prstGeom prst="rect">
                <a:avLst/>
              </a:prstGeom>
              <a:solidFill>
                <a:srgbClr val="A1343C"/>
              </a:solidFill>
              <a:ln w="9525">
                <a:solidFill>
                  <a:srgbClr val="A134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GB" sz="11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Children Anaemia</a:t>
                </a: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226DC3A-9FC7-E898-B4A2-B257CA65C2CD}"/>
                  </a:ext>
                </a:extLst>
              </p:cNvPr>
              <p:cNvSpPr/>
              <p:nvPr/>
            </p:nvSpPr>
            <p:spPr>
              <a:xfrm>
                <a:off x="6668482" y="4569167"/>
                <a:ext cx="1330459" cy="180000"/>
              </a:xfrm>
              <a:prstGeom prst="rect">
                <a:avLst/>
              </a:prstGeom>
              <a:solidFill>
                <a:srgbClr val="A1343C"/>
              </a:solidFill>
              <a:ln w="9525">
                <a:solidFill>
                  <a:srgbClr val="A134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GB" sz="11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Women Anaemia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88FDAC8-4E5F-8019-591F-E29BBA64CDEB}"/>
                  </a:ext>
                </a:extLst>
              </p:cNvPr>
              <p:cNvSpPr/>
              <p:nvPr/>
            </p:nvSpPr>
            <p:spPr>
              <a:xfrm>
                <a:off x="8186304" y="4569167"/>
                <a:ext cx="1421074" cy="180000"/>
              </a:xfrm>
              <a:prstGeom prst="rect">
                <a:avLst/>
              </a:prstGeom>
              <a:solidFill>
                <a:srgbClr val="DAB30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Exclusive Breastfeeding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43EB48D-5E2D-D716-4AC2-0F6ACAA1537A}"/>
                  </a:ext>
                </a:extLst>
              </p:cNvPr>
              <p:cNvSpPr/>
              <p:nvPr/>
            </p:nvSpPr>
            <p:spPr>
              <a:xfrm>
                <a:off x="3611193" y="4569167"/>
                <a:ext cx="1330459" cy="180000"/>
              </a:xfrm>
              <a:prstGeom prst="rect">
                <a:avLst/>
              </a:prstGeom>
              <a:solidFill>
                <a:srgbClr val="DAB30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Wasting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A146467-B899-7A92-7ABA-7FFB32AC6AF4}"/>
                  </a:ext>
                </a:extLst>
              </p:cNvPr>
              <p:cNvSpPr/>
              <p:nvPr/>
            </p:nvSpPr>
            <p:spPr>
              <a:xfrm>
                <a:off x="2105727" y="4526383"/>
                <a:ext cx="1318103" cy="180000"/>
              </a:xfrm>
              <a:prstGeom prst="rect">
                <a:avLst/>
              </a:prstGeom>
              <a:solidFill>
                <a:srgbClr val="A1343C"/>
              </a:solidFill>
              <a:ln w="9525">
                <a:solidFill>
                  <a:srgbClr val="A1343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/>
              <a:lstStyle/>
              <a:p>
                <a:pPr algn="ctr"/>
                <a:r>
                  <a:rPr lang="en-GB" sz="11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Stunting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1514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4EEFCA9-F5A4-BB90-3505-964297F36E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6637353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EEFCA9-F5A4-BB90-3505-964297F36E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B1D7F8D-3837-1129-4529-05CA32557613}"/>
              </a:ext>
            </a:extLst>
          </p:cNvPr>
          <p:cNvSpPr/>
          <p:nvPr/>
        </p:nvSpPr>
        <p:spPr>
          <a:xfrm>
            <a:off x="9446455" y="5716561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0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4A51B58-C7A4-F3B3-8ADD-AF512A64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7244"/>
            <a:ext cx="10515600" cy="1325563"/>
          </a:xfrm>
        </p:spPr>
        <p:txBody>
          <a:bodyPr vert="horz">
            <a:normAutofit/>
          </a:bodyPr>
          <a:lstStyle/>
          <a:p>
            <a:r>
              <a:rPr lang="en-GB" sz="3200"/>
              <a:t>Dashboard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A6F674-C7FE-6F34-1C3B-F022C4382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563"/>
            <a:ext cx="10267028" cy="68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1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4EEFCA9-F5A4-BB90-3505-964297F36E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2010317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EEFCA9-F5A4-BB90-3505-964297F36E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33A6DE9-E3C2-535D-9258-E8E7589C3980}"/>
              </a:ext>
            </a:extLst>
          </p:cNvPr>
          <p:cNvSpPr/>
          <p:nvPr/>
        </p:nvSpPr>
        <p:spPr>
          <a:xfrm>
            <a:off x="9446455" y="5716561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0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4A51B58-C7A4-F3B3-8ADD-AF512A64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7244"/>
            <a:ext cx="10515600" cy="1325563"/>
          </a:xfrm>
        </p:spPr>
        <p:txBody>
          <a:bodyPr vert="horz">
            <a:normAutofit/>
          </a:bodyPr>
          <a:lstStyle/>
          <a:p>
            <a:r>
              <a:rPr lang="en-GB" sz="3200"/>
              <a:t>Dashboard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A6F674-C7FE-6F34-1C3B-F022C4382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563"/>
            <a:ext cx="10235390" cy="68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60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4EEFCA9-F5A4-BB90-3505-964297F36E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122329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EEFCA9-F5A4-BB90-3505-964297F36E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4D956AD-824F-44E7-6FC8-23AF13101F2D}"/>
              </a:ext>
            </a:extLst>
          </p:cNvPr>
          <p:cNvSpPr/>
          <p:nvPr/>
        </p:nvSpPr>
        <p:spPr>
          <a:xfrm>
            <a:off x="9356689" y="5716561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0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4A51B58-C7A4-F3B3-8ADD-AF512A64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708" y="-127244"/>
            <a:ext cx="9648092" cy="1325563"/>
          </a:xfrm>
        </p:spPr>
        <p:txBody>
          <a:bodyPr vert="horz">
            <a:normAutofit/>
          </a:bodyPr>
          <a:lstStyle/>
          <a:p>
            <a:r>
              <a:rPr lang="en-GB" sz="3200"/>
              <a:t>Dashboard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A6F674-C7FE-6F34-1C3B-F022C4382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563"/>
            <a:ext cx="10253379" cy="68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28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74EEFCA9-F5A4-BB90-3505-964297F36E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5855839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EEFCA9-F5A4-BB90-3505-964297F36E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E0687D3-56FA-FCF2-D84D-E0E779626539}"/>
              </a:ext>
            </a:extLst>
          </p:cNvPr>
          <p:cNvSpPr/>
          <p:nvPr/>
        </p:nvSpPr>
        <p:spPr>
          <a:xfrm>
            <a:off x="9356689" y="5716561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0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4A51B58-C7A4-F3B3-8ADD-AF512A64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0108" y="-127244"/>
            <a:ext cx="8733692" cy="1325563"/>
          </a:xfrm>
        </p:spPr>
        <p:txBody>
          <a:bodyPr vert="horz">
            <a:normAutofit/>
          </a:bodyPr>
          <a:lstStyle/>
          <a:p>
            <a:r>
              <a:rPr lang="en-GB" sz="3200"/>
              <a:t>Dashboard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A6F674-C7FE-6F34-1C3B-F022C4382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7585"/>
            <a:ext cx="10204315" cy="68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07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Object 138" hidden="1">
            <a:extLst>
              <a:ext uri="{FF2B5EF4-FFF2-40B4-BE49-F238E27FC236}">
                <a16:creationId xmlns:a16="http://schemas.microsoft.com/office/drawing/2014/main" id="{146199CD-104E-D728-18F8-6AE0DAC5AB4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139" name="Object 138" hidden="1">
                        <a:extLst>
                          <a:ext uri="{FF2B5EF4-FFF2-40B4-BE49-F238E27FC236}">
                            <a16:creationId xmlns:a16="http://schemas.microsoft.com/office/drawing/2014/main" id="{146199CD-104E-D728-18F8-6AE0DAC5AB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" name="Title 1">
            <a:extLst>
              <a:ext uri="{FF2B5EF4-FFF2-40B4-BE49-F238E27FC236}">
                <a16:creationId xmlns:a16="http://schemas.microsoft.com/office/drawing/2014/main" id="{48DFFF86-71D9-3EF1-97FB-810AAE559B1F}"/>
              </a:ext>
            </a:extLst>
          </p:cNvPr>
          <p:cNvSpPr txBox="1">
            <a:spLocks/>
          </p:cNvSpPr>
          <p:nvPr/>
        </p:nvSpPr>
        <p:spPr>
          <a:xfrm>
            <a:off x="838200" y="1992"/>
            <a:ext cx="10476000" cy="648000"/>
          </a:xfrm>
          <a:prstGeom prst="rect">
            <a:avLst/>
          </a:prstGeom>
        </p:spPr>
        <p:txBody>
          <a:bodyPr vert="horz" lIns="72000" tIns="36000" rIns="72000" bIns="36000" rtlCol="0" anchor="t" anchorCtr="0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lnSpc>
                <a:spcPct val="150000"/>
              </a:lnSpc>
              <a:buClr>
                <a:srgbClr val="747474"/>
              </a:buClr>
              <a:defRPr/>
            </a:pPr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Use Cases / Impact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8F36050-F7AE-0640-6C36-73582C58CBE8}"/>
              </a:ext>
            </a:extLst>
          </p:cNvPr>
          <p:cNvSpPr/>
          <p:nvPr/>
        </p:nvSpPr>
        <p:spPr>
          <a:xfrm>
            <a:off x="2562879" y="2148621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220000"/>
              </a:lnSpc>
            </a:pPr>
            <a:r>
              <a:rPr lang="en-GB" sz="1200" b="1">
                <a:solidFill>
                  <a:schemeClr val="bg1"/>
                </a:solidFill>
                <a:latin typeface="GE Inspira" panose="020F0603030400020203" pitchFamily="34" charset="0"/>
              </a:rPr>
              <a:t>Public Awareness and Advocacy on Nutrition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E3FF8C4-EF4C-551B-9A6C-D25870598630}"/>
              </a:ext>
            </a:extLst>
          </p:cNvPr>
          <p:cNvSpPr/>
          <p:nvPr/>
        </p:nvSpPr>
        <p:spPr>
          <a:xfrm>
            <a:off x="2573764" y="2671135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220000"/>
              </a:lnSpc>
            </a:pPr>
            <a:r>
              <a:rPr lang="en-GB" sz="1200" b="1">
                <a:solidFill>
                  <a:srgbClr val="002368"/>
                </a:solidFill>
                <a:latin typeface="GE Inspira" panose="020F0603030400020203" pitchFamily="34" charset="0"/>
              </a:rPr>
              <a:t>Source for Research and Academia References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863D4A3-B3C6-1233-72CF-872F9EA24B96}"/>
              </a:ext>
            </a:extLst>
          </p:cNvPr>
          <p:cNvSpPr/>
          <p:nvPr/>
        </p:nvSpPr>
        <p:spPr>
          <a:xfrm>
            <a:off x="2573764" y="3193649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99000"/>
              </a:lnSpc>
            </a:pPr>
            <a:r>
              <a:rPr lang="en-GB" sz="1200" b="1">
                <a:solidFill>
                  <a:srgbClr val="002368"/>
                </a:solidFill>
                <a:latin typeface="GE Inspira" panose="020F0603030400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Fostering Stakeholder Collaboration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AF46D01-0A92-F5DF-64FF-EE8109F7265A}"/>
              </a:ext>
            </a:extLst>
          </p:cNvPr>
          <p:cNvSpPr/>
          <p:nvPr/>
        </p:nvSpPr>
        <p:spPr>
          <a:xfrm>
            <a:off x="2585338" y="3712856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220000"/>
              </a:lnSpc>
            </a:pPr>
            <a:r>
              <a:rPr lang="en-GB" sz="1200" b="1">
                <a:solidFill>
                  <a:srgbClr val="002368"/>
                </a:solidFill>
                <a:latin typeface="GE Inspira" panose="020F0603030400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Easy identification of malnutrition hotspots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ECCC60D-4989-27CE-2A62-B4375BCFBD00}"/>
              </a:ext>
            </a:extLst>
          </p:cNvPr>
          <p:cNvSpPr/>
          <p:nvPr/>
        </p:nvSpPr>
        <p:spPr>
          <a:xfrm>
            <a:off x="2585338" y="4235370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99000"/>
              </a:lnSpc>
            </a:pPr>
            <a:r>
              <a:rPr lang="en-GB" sz="1200" b="1">
                <a:solidFill>
                  <a:schemeClr val="bg1"/>
                </a:solidFill>
                <a:latin typeface="GE Inspira" panose="020F0603030400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Seamless Coordination of efforts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5D14072-8CA8-56EA-A5C5-DDA9B6564CB2}"/>
              </a:ext>
            </a:extLst>
          </p:cNvPr>
          <p:cNvSpPr/>
          <p:nvPr/>
        </p:nvSpPr>
        <p:spPr>
          <a:xfrm>
            <a:off x="2564808" y="1629686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220000"/>
              </a:lnSpc>
            </a:pPr>
            <a:r>
              <a:rPr lang="en-GB" sz="1200" b="1">
                <a:solidFill>
                  <a:schemeClr val="bg1"/>
                </a:solidFill>
                <a:latin typeface="GE Inspira" panose="020F0603030400020203" pitchFamily="34" charset="0"/>
              </a:rPr>
              <a:t>Improving Food Security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B6C6EC-2AC3-345C-602F-E697FC71BFA4}"/>
              </a:ext>
            </a:extLst>
          </p:cNvPr>
          <p:cNvSpPr/>
          <p:nvPr/>
        </p:nvSpPr>
        <p:spPr>
          <a:xfrm>
            <a:off x="6087774" y="1629686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99000"/>
              </a:lnSpc>
            </a:pPr>
            <a:r>
              <a:rPr lang="en-GB" sz="1200" b="1">
                <a:solidFill>
                  <a:srgbClr val="002368"/>
                </a:solidFill>
                <a:latin typeface="GE Inspira" panose="020F0603030400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Effort Monitoring and Evaluation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7E5715B-D30E-00EA-B0DE-74E51C4441B8}"/>
              </a:ext>
            </a:extLst>
          </p:cNvPr>
          <p:cNvSpPr/>
          <p:nvPr/>
        </p:nvSpPr>
        <p:spPr>
          <a:xfrm>
            <a:off x="6087774" y="2150820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99000"/>
              </a:lnSpc>
            </a:pPr>
            <a:r>
              <a:rPr lang="en-GB" sz="1200" b="1">
                <a:solidFill>
                  <a:srgbClr val="002368"/>
                </a:solidFill>
                <a:latin typeface="GE Inspira" panose="020F0603030400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Market Analysis on Nutritional Trends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DAA5D90-9940-837D-DB6F-19479B116D4F}"/>
              </a:ext>
            </a:extLst>
          </p:cNvPr>
          <p:cNvSpPr/>
          <p:nvPr/>
        </p:nvSpPr>
        <p:spPr>
          <a:xfrm>
            <a:off x="6087774" y="2671954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99000"/>
              </a:lnSpc>
            </a:pPr>
            <a:r>
              <a:rPr lang="en-GB" sz="1200" b="1">
                <a:solidFill>
                  <a:schemeClr val="bg1"/>
                </a:solidFill>
                <a:latin typeface="GE Inspira" panose="020F0603030400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Evidence-Based Policy and Decision-making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CED3177-E6D6-A9EE-BB8B-1A9A1823D36F}"/>
              </a:ext>
            </a:extLst>
          </p:cNvPr>
          <p:cNvSpPr/>
          <p:nvPr/>
        </p:nvSpPr>
        <p:spPr>
          <a:xfrm>
            <a:off x="6087774" y="3193088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99000"/>
              </a:lnSpc>
            </a:pPr>
            <a:r>
              <a:rPr lang="en-GB" sz="1200" b="1">
                <a:solidFill>
                  <a:schemeClr val="bg1"/>
                </a:solidFill>
                <a:latin typeface="GE Inspira" panose="020F0603030400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Resource Allocation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C6629F4-72FA-E038-415E-8E3C61C829BC}"/>
              </a:ext>
            </a:extLst>
          </p:cNvPr>
          <p:cNvSpPr/>
          <p:nvPr/>
        </p:nvSpPr>
        <p:spPr>
          <a:xfrm>
            <a:off x="6076200" y="3714222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99000"/>
              </a:lnSpc>
            </a:pPr>
            <a:r>
              <a:rPr lang="en-GB" sz="1200" b="1">
                <a:solidFill>
                  <a:schemeClr val="bg1"/>
                </a:solidFill>
                <a:latin typeface="GE Inspira" panose="020F0603030400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Intervention Priority Areas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2C87847-0C3F-7ADC-9DC7-37B3C1C9E8E0}"/>
              </a:ext>
            </a:extLst>
          </p:cNvPr>
          <p:cNvSpPr/>
          <p:nvPr/>
        </p:nvSpPr>
        <p:spPr>
          <a:xfrm>
            <a:off x="6076200" y="4232539"/>
            <a:ext cx="3466982" cy="467274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220000"/>
              </a:lnSpc>
            </a:pPr>
            <a:r>
              <a:rPr lang="en-GB" sz="1200" b="1">
                <a:solidFill>
                  <a:srgbClr val="002368"/>
                </a:solidFill>
                <a:latin typeface="GE Inspira" panose="020F0603030400020203" pitchFamily="34" charset="0"/>
              </a:rPr>
              <a:t>Impact Analysis and Assessment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058AD1-998E-3BE9-0A11-938707F6F280}"/>
              </a:ext>
            </a:extLst>
          </p:cNvPr>
          <p:cNvSpPr/>
          <p:nvPr/>
        </p:nvSpPr>
        <p:spPr>
          <a:xfrm>
            <a:off x="9444180" y="5712278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4891C5-E974-D6E0-C461-3B3F69D363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616" b="7232"/>
          <a:stretch/>
        </p:blipFill>
        <p:spPr>
          <a:xfrm>
            <a:off x="835925" y="6184918"/>
            <a:ext cx="11353800" cy="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00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Object 138" hidden="1">
            <a:extLst>
              <a:ext uri="{FF2B5EF4-FFF2-40B4-BE49-F238E27FC236}">
                <a16:creationId xmlns:a16="http://schemas.microsoft.com/office/drawing/2014/main" id="{146199CD-104E-D728-18F8-6AE0DAC5AB4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139" name="Object 138" hidden="1">
                        <a:extLst>
                          <a:ext uri="{FF2B5EF4-FFF2-40B4-BE49-F238E27FC236}">
                            <a16:creationId xmlns:a16="http://schemas.microsoft.com/office/drawing/2014/main" id="{146199CD-104E-D728-18F8-6AE0DAC5AB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" name="Title 1">
            <a:extLst>
              <a:ext uri="{FF2B5EF4-FFF2-40B4-BE49-F238E27FC236}">
                <a16:creationId xmlns:a16="http://schemas.microsoft.com/office/drawing/2014/main" id="{48DFFF86-71D9-3EF1-97FB-810AAE559B1F}"/>
              </a:ext>
            </a:extLst>
          </p:cNvPr>
          <p:cNvSpPr txBox="1">
            <a:spLocks/>
          </p:cNvSpPr>
          <p:nvPr/>
        </p:nvSpPr>
        <p:spPr>
          <a:xfrm>
            <a:off x="838200" y="1992"/>
            <a:ext cx="10476000" cy="648000"/>
          </a:xfrm>
          <a:prstGeom prst="rect">
            <a:avLst/>
          </a:prstGeom>
        </p:spPr>
        <p:txBody>
          <a:bodyPr vert="horz" lIns="72000" tIns="36000" rIns="72000" bIns="36000" rtlCol="0" anchor="t" anchorCtr="0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85800">
              <a:lnSpc>
                <a:spcPct val="150000"/>
              </a:lnSpc>
              <a:buClr>
                <a:srgbClr val="747474"/>
              </a:buClr>
              <a:defRPr/>
            </a:pPr>
            <a:r>
              <a:rPr lang="en-GB" sz="3200" b="1">
                <a:latin typeface="Calibri" panose="020F0502020204030204" pitchFamily="34" charset="0"/>
                <a:cs typeface="Calibri" panose="020F0502020204030204" pitchFamily="34" charset="0"/>
              </a:rPr>
              <a:t>Dashboard Link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E6901F-6B50-93E1-7E7A-E7BDFAEDED2A}"/>
              </a:ext>
            </a:extLst>
          </p:cNvPr>
          <p:cNvSpPr txBox="1"/>
          <p:nvPr/>
        </p:nvSpPr>
        <p:spPr>
          <a:xfrm>
            <a:off x="507818" y="2303972"/>
            <a:ext cx="49228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https://</a:t>
            </a:r>
            <a:r>
              <a:rPr lang="en-GB" sz="3200" b="1" dirty="0" err="1"/>
              <a:t>nutrition.nationalplanning.gov.ng</a:t>
            </a:r>
            <a:r>
              <a:rPr lang="en-GB" sz="3200" b="1" dirty="0"/>
              <a:t>/</a:t>
            </a: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4C7B64F4-A559-DBA8-226A-F33D2375CFDC}"/>
              </a:ext>
            </a:extLst>
          </p:cNvPr>
          <p:cNvSpPr/>
          <p:nvPr/>
        </p:nvSpPr>
        <p:spPr>
          <a:xfrm>
            <a:off x="6019812" y="1395848"/>
            <a:ext cx="106496" cy="3657600"/>
          </a:xfrm>
          <a:prstGeom prst="diamon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5B3CA1-FA1F-C1E7-6B21-2EE24A5C6D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4410" y="1844719"/>
            <a:ext cx="2481147" cy="2521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132C16D-9816-D16B-79FC-022516487201}"/>
              </a:ext>
            </a:extLst>
          </p:cNvPr>
          <p:cNvSpPr/>
          <p:nvPr/>
        </p:nvSpPr>
        <p:spPr>
          <a:xfrm>
            <a:off x="9444180" y="5712278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6C9CFE-FFD6-F3C8-909F-EBE8BF80F77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616" b="7232"/>
          <a:stretch/>
        </p:blipFill>
        <p:spPr>
          <a:xfrm>
            <a:off x="835925" y="6184918"/>
            <a:ext cx="11353800" cy="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80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2CD494E-F14D-EC4C-19E5-7BF257B96EF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0302435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think-cell Slide" r:id="rId5" imgW="7772400" imgH="10058400" progId="TCLayout.ActiveDocument.1">
                  <p:embed/>
                </p:oleObj>
              </mc:Choice>
              <mc:Fallback>
                <p:oleObj name="think-cell Slide" r:id="rId5" imgW="7772400" imgH="1005840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2CD494E-F14D-EC4C-19E5-7BF257B96E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5AE0E54-3764-AEBA-5B40-7E1CB123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71" y="2132213"/>
            <a:ext cx="10936458" cy="2593573"/>
          </a:xfrm>
        </p:spPr>
        <p:txBody>
          <a:bodyPr vert="horz">
            <a:normAutofit/>
          </a:bodyPr>
          <a:lstStyle/>
          <a:p>
            <a:pPr algn="ctr"/>
            <a:r>
              <a:rPr lang="en-GB" sz="9600">
                <a:solidFill>
                  <a:srgbClr val="002268"/>
                </a:solidFill>
                <a:latin typeface="Edwardian Script ITC" panose="030303020407070D0804" pitchFamily="66" charset="77"/>
                <a:ea typeface="Ayuthaya" pitchFamily="2" charset="-34"/>
                <a:cs typeface="Blackadder ITC" panose="020F0502020204030204" pitchFamily="34" charset="0"/>
              </a:rPr>
              <a:t>Thank</a:t>
            </a:r>
            <a:r>
              <a:rPr lang="en-GB" sz="6600">
                <a:solidFill>
                  <a:srgbClr val="002268"/>
                </a:solidFill>
                <a:latin typeface="Edwardian Script ITC" panose="030303020407070D0804" pitchFamily="66" charset="77"/>
                <a:ea typeface="Ayuthaya" pitchFamily="2" charset="-34"/>
                <a:cs typeface="Blackadder ITC" panose="020F0502020204030204" pitchFamily="34" charset="0"/>
              </a:rPr>
              <a:t> you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267CA6-0C5E-4567-00C3-0CBC01C318EF}"/>
              </a:ext>
            </a:extLst>
          </p:cNvPr>
          <p:cNvSpPr/>
          <p:nvPr/>
        </p:nvSpPr>
        <p:spPr>
          <a:xfrm>
            <a:off x="9444180" y="5712278"/>
            <a:ext cx="2745545" cy="1141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n-GB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2FCA7A-9A73-AFA3-7FAB-4B7387EA1F9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616" b="7232"/>
          <a:stretch/>
        </p:blipFill>
        <p:spPr>
          <a:xfrm>
            <a:off x="835925" y="6184918"/>
            <a:ext cx="11353800" cy="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04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8343" y="-2411417"/>
            <a:ext cx="13332688" cy="9680875"/>
          </a:xfrm>
          <a:custGeom>
            <a:avLst/>
            <a:gdLst/>
            <a:ahLst/>
            <a:cxnLst/>
            <a:rect l="l" t="t" r="r" b="b"/>
            <a:pathLst>
              <a:path w="19999032" h="14521313">
                <a:moveTo>
                  <a:pt x="0" y="0"/>
                </a:moveTo>
                <a:lnTo>
                  <a:pt x="19999033" y="0"/>
                </a:lnTo>
                <a:lnTo>
                  <a:pt x="19999033" y="14521313"/>
                </a:lnTo>
                <a:lnTo>
                  <a:pt x="0" y="1452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45" b="-1645"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3" name="Group 3"/>
          <p:cNvGrpSpPr/>
          <p:nvPr/>
        </p:nvGrpSpPr>
        <p:grpSpPr>
          <a:xfrm>
            <a:off x="6784952" y="-2563263"/>
            <a:ext cx="4038776" cy="3497580"/>
            <a:chOff x="0" y="0"/>
            <a:chExt cx="6350000" cy="5499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NG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89322" y="-543484"/>
            <a:ext cx="3776837" cy="3245719"/>
            <a:chOff x="0" y="0"/>
            <a:chExt cx="812800" cy="698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765946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40502" y="1104743"/>
            <a:ext cx="4038776" cy="3497580"/>
            <a:chOff x="0" y="0"/>
            <a:chExt cx="6350000" cy="5499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3"/>
              <a:stretch>
                <a:fillRect l="-740" r="-66970"/>
              </a:stretch>
            </a:blipFill>
            <a:ln w="38100" cap="sq">
              <a:solidFill>
                <a:srgbClr val="F68D54"/>
              </a:solidFill>
              <a:prstDash val="solid"/>
              <a:miter/>
            </a:ln>
          </p:spPr>
          <p:txBody>
            <a:bodyPr/>
            <a:lstStyle/>
            <a:p>
              <a:endParaRPr lang="en-NG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38521" y="2917033"/>
            <a:ext cx="4038776" cy="3497580"/>
            <a:chOff x="0" y="0"/>
            <a:chExt cx="6350000" cy="54991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4"/>
              <a:stretch>
                <a:fillRect l="-20406" r="-20406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801622" y="4767423"/>
            <a:ext cx="3952257" cy="3396471"/>
            <a:chOff x="0" y="0"/>
            <a:chExt cx="812800" cy="698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38522" y="6586063"/>
            <a:ext cx="3952257" cy="3396471"/>
            <a:chOff x="0" y="0"/>
            <a:chExt cx="812800" cy="698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554371" y="-814473"/>
            <a:ext cx="4038776" cy="3497580"/>
            <a:chOff x="0" y="0"/>
            <a:chExt cx="6350000" cy="54991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5"/>
              <a:stretch>
                <a:fillRect l="-14990" r="-14990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53048" y="265748"/>
            <a:ext cx="2806882" cy="4279426"/>
            <a:chOff x="0" y="0"/>
            <a:chExt cx="3585346" cy="546628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85346" cy="5466286"/>
            </a:xfrm>
            <a:custGeom>
              <a:avLst/>
              <a:gdLst/>
              <a:ahLst/>
              <a:cxnLst/>
              <a:rect l="l" t="t" r="r" b="b"/>
              <a:pathLst>
                <a:path w="3585346" h="5466286">
                  <a:moveTo>
                    <a:pt x="3421516" y="0"/>
                  </a:moveTo>
                  <a:lnTo>
                    <a:pt x="0" y="0"/>
                  </a:lnTo>
                  <a:lnTo>
                    <a:pt x="0" y="5466286"/>
                  </a:lnTo>
                  <a:lnTo>
                    <a:pt x="76200" y="5466286"/>
                  </a:lnTo>
                  <a:lnTo>
                    <a:pt x="76200" y="76200"/>
                  </a:lnTo>
                  <a:lnTo>
                    <a:pt x="3585346" y="76200"/>
                  </a:lnTo>
                  <a:lnTo>
                    <a:pt x="3585346" y="0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22" name="Freeform 22"/>
          <p:cNvSpPr/>
          <p:nvPr/>
        </p:nvSpPr>
        <p:spPr>
          <a:xfrm>
            <a:off x="-1623049" y="4906523"/>
            <a:ext cx="2150099" cy="2142037"/>
          </a:xfrm>
          <a:custGeom>
            <a:avLst/>
            <a:gdLst/>
            <a:ahLst/>
            <a:cxnLst/>
            <a:rect l="l" t="t" r="r" b="b"/>
            <a:pathLst>
              <a:path w="3225149" h="3213055">
                <a:moveTo>
                  <a:pt x="0" y="0"/>
                </a:moveTo>
                <a:lnTo>
                  <a:pt x="3225149" y="0"/>
                </a:lnTo>
                <a:lnTo>
                  <a:pt x="3225149" y="3213055"/>
                </a:lnTo>
                <a:lnTo>
                  <a:pt x="0" y="32130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23" name="Freeform 23"/>
          <p:cNvSpPr/>
          <p:nvPr/>
        </p:nvSpPr>
        <p:spPr>
          <a:xfrm>
            <a:off x="685801" y="516442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7" y="0"/>
                </a:lnTo>
                <a:lnTo>
                  <a:pt x="1253627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24" name="TextBox 24"/>
          <p:cNvSpPr txBox="1"/>
          <p:nvPr/>
        </p:nvSpPr>
        <p:spPr>
          <a:xfrm>
            <a:off x="1092819" y="3365500"/>
            <a:ext cx="4011469" cy="503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0"/>
              </a:lnSpc>
            </a:pPr>
            <a:r>
              <a:rPr lang="en-US" sz="3099" spc="26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Introduction to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82297" y="3983531"/>
            <a:ext cx="5439244" cy="210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4"/>
              </a:lnSpc>
            </a:pPr>
            <a:r>
              <a:rPr lang="en-US" sz="4166" dirty="0">
                <a:solidFill>
                  <a:srgbClr val="1A4D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UPGRADED PERFORMANCE MANAGEMENT SYSTEM (PMS)​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50789" y="6027148"/>
            <a:ext cx="2638532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2599" spc="218" dirty="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AUGUST 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34508A-93C8-C0B6-76D0-3B1206141245}"/>
              </a:ext>
            </a:extLst>
          </p:cNvPr>
          <p:cNvGrpSpPr/>
          <p:nvPr/>
        </p:nvGrpSpPr>
        <p:grpSpPr>
          <a:xfrm>
            <a:off x="455395" y="1743077"/>
            <a:ext cx="3524250" cy="1305222"/>
            <a:chOff x="835819" y="3832398"/>
            <a:chExt cx="5286375" cy="1957833"/>
          </a:xfrm>
        </p:grpSpPr>
        <p:pic>
          <p:nvPicPr>
            <p:cNvPr id="103" name="Google Shape;103;p14" descr="image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35819" y="3832398"/>
              <a:ext cx="5286375" cy="19578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14"/>
            <p:cNvSpPr txBox="1"/>
            <p:nvPr/>
          </p:nvSpPr>
          <p:spPr>
            <a:xfrm>
              <a:off x="1603245" y="4090322"/>
              <a:ext cx="4380548" cy="12926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r>
                <a:rPr lang="en-US" sz="1867" dirty="0">
                  <a:solidFill>
                    <a:srgbClr val="0B2545"/>
                  </a:solidFill>
                  <a:latin typeface="Poppins SemiBold"/>
                  <a:cs typeface="Poppins SemiBold"/>
                  <a:sym typeface="Poppins SemiBold"/>
                </a:rPr>
                <a:t> </a:t>
              </a:r>
              <a:r>
                <a:rPr lang="en-US" sz="1600" dirty="0">
                  <a:solidFill>
                    <a:srgbClr val="0B2545"/>
                  </a:solidFill>
                  <a:latin typeface="Poppins SemiBold"/>
                  <a:cs typeface="Poppins SemiBold"/>
                  <a:sym typeface="Poppins SemiBold"/>
                </a:rPr>
                <a:t>Overview of PMS and</a:t>
              </a:r>
            </a:p>
            <a:p>
              <a:r>
                <a:rPr lang="en-US" sz="1600" dirty="0">
                  <a:solidFill>
                    <a:srgbClr val="0B2545"/>
                  </a:solidFill>
                  <a:latin typeface="Poppins SemiBold"/>
                  <a:cs typeface="Poppins SemiBold"/>
                  <a:sym typeface="Poppins SemiBold"/>
                </a:rPr>
                <a:t>Dashboard Foundation</a:t>
              </a:r>
              <a:endParaRPr lang="en-US" sz="1600" dirty="0"/>
            </a:p>
            <a:p>
              <a:endParaRPr sz="2133" dirty="0"/>
            </a:p>
          </p:txBody>
        </p:sp>
        <p:pic>
          <p:nvPicPr>
            <p:cNvPr id="122" name="Google Shape;122;p14" descr="image.png"/>
            <p:cNvPicPr preferRelativeResize="0"/>
            <p:nvPr/>
          </p:nvPicPr>
          <p:blipFill rotWithShape="1">
            <a:blip r:embed="rId4">
              <a:alphaModFix/>
            </a:blip>
            <a:stretch/>
          </p:blipFill>
          <p:spPr>
            <a:xfrm>
              <a:off x="1004264" y="4318173"/>
              <a:ext cx="460582" cy="60181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F491C8-8794-BE5E-FBFC-D73115FB9E7B}"/>
              </a:ext>
            </a:extLst>
          </p:cNvPr>
          <p:cNvGrpSpPr/>
          <p:nvPr/>
        </p:nvGrpSpPr>
        <p:grpSpPr>
          <a:xfrm>
            <a:off x="4277727" y="1729977"/>
            <a:ext cx="3524250" cy="1305222"/>
            <a:chOff x="6500813" y="3832398"/>
            <a:chExt cx="5286375" cy="1957833"/>
          </a:xfrm>
        </p:grpSpPr>
        <p:pic>
          <p:nvPicPr>
            <p:cNvPr id="104" name="Google Shape;104;p14" descr="image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500813" y="3832398"/>
              <a:ext cx="5286375" cy="19578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4"/>
            <p:cNvSpPr txBox="1"/>
            <p:nvPr/>
          </p:nvSpPr>
          <p:spPr>
            <a:xfrm>
              <a:off x="7257523" y="4540809"/>
              <a:ext cx="4380548" cy="4309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r>
                <a:rPr lang="en-US" sz="1867" dirty="0">
                  <a:solidFill>
                    <a:srgbClr val="0B2545"/>
                  </a:solidFill>
                  <a:latin typeface="Poppins SemiBold"/>
                  <a:cs typeface="Poppins SemiBold"/>
                  <a:sym typeface="Poppins SemiBold"/>
                </a:rPr>
                <a:t>PMS Dashboard guide:</a:t>
              </a:r>
            </a:p>
          </p:txBody>
        </p:sp>
        <p:pic>
          <p:nvPicPr>
            <p:cNvPr id="123" name="Google Shape;123;p14" descr="image.png"/>
            <p:cNvPicPr preferRelativeResize="0"/>
            <p:nvPr/>
          </p:nvPicPr>
          <p:blipFill rotWithShape="1">
            <a:blip r:embed="rId6">
              <a:alphaModFix/>
            </a:blip>
            <a:stretch/>
          </p:blipFill>
          <p:spPr>
            <a:xfrm>
              <a:off x="6810400" y="4686171"/>
              <a:ext cx="243639" cy="257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" name="Google Shape;128;p14"/>
          <p:cNvSpPr txBox="1"/>
          <p:nvPr/>
        </p:nvSpPr>
        <p:spPr>
          <a:xfrm>
            <a:off x="805718" y="445982"/>
            <a:ext cx="11451431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rgbClr val="025A2C"/>
                </a:solidFill>
                <a:latin typeface="Nunito" pitchFamily="2" charset="0"/>
                <a:cs typeface="Poppins"/>
                <a:sym typeface="Poppins"/>
              </a:rPr>
              <a:t>Presentation Outline</a:t>
            </a:r>
            <a:endParaRPr sz="2667" b="1" dirty="0">
              <a:solidFill>
                <a:srgbClr val="025A2C"/>
              </a:solidFill>
              <a:latin typeface="Nunito" pitchFamily="2" charset="0"/>
            </a:endParaRPr>
          </a:p>
        </p:txBody>
      </p:sp>
      <p:sp>
        <p:nvSpPr>
          <p:cNvPr id="129" name="Google Shape;129;p14"/>
          <p:cNvSpPr/>
          <p:nvPr/>
        </p:nvSpPr>
        <p:spPr>
          <a:xfrm>
            <a:off x="571501" y="476250"/>
            <a:ext cx="47625" cy="38859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F948D4BB-761F-484B-3882-B75608F1D71B}"/>
              </a:ext>
            </a:extLst>
          </p:cNvPr>
          <p:cNvSpPr/>
          <p:nvPr/>
        </p:nvSpPr>
        <p:spPr>
          <a:xfrm>
            <a:off x="83412" y="5985589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7" y="0"/>
                </a:lnTo>
                <a:lnTo>
                  <a:pt x="1253627" y="1253627"/>
                </a:lnTo>
                <a:lnTo>
                  <a:pt x="0" y="12536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A94F7DEB-252B-3510-48B2-B8CE2D27A4BD}"/>
              </a:ext>
            </a:extLst>
          </p:cNvPr>
          <p:cNvSpPr txBox="1"/>
          <p:nvPr/>
        </p:nvSpPr>
        <p:spPr>
          <a:xfrm>
            <a:off x="11480800" y="6375400"/>
            <a:ext cx="475154" cy="373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dirty="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/>
          <p:nvPr/>
        </p:nvSpPr>
        <p:spPr>
          <a:xfrm>
            <a:off x="5715000" y="2571750"/>
            <a:ext cx="762000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1945481" y="2847975"/>
            <a:ext cx="8301000" cy="110799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600" dirty="0">
                <a:solidFill>
                  <a:srgbClr val="F59E0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Overview of PMS Dashboard Foundations</a:t>
            </a:r>
            <a:endParaRPr sz="3600" dirty="0">
              <a:solidFill>
                <a:srgbClr val="F59E0B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2880581" y="4206692"/>
            <a:ext cx="6430800" cy="27699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Understanding Slicers, Architecture, and Filter Context</a:t>
            </a:r>
            <a:endParaRPr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3" name="Google Shape;213;p18"/>
          <p:cNvSpPr/>
          <p:nvPr/>
        </p:nvSpPr>
        <p:spPr>
          <a:xfrm>
            <a:off x="5715000" y="4734411"/>
            <a:ext cx="762000" cy="381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B4700101-FB2F-9FB5-3870-15345E0B377B}"/>
              </a:ext>
            </a:extLst>
          </p:cNvPr>
          <p:cNvSpPr/>
          <p:nvPr/>
        </p:nvSpPr>
        <p:spPr>
          <a:xfrm>
            <a:off x="124541" y="5941488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12862" y="755650"/>
            <a:ext cx="9366276" cy="589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3"/>
              </a:lnSpc>
            </a:pPr>
            <a:r>
              <a:rPr lang="en-US" sz="4336" b="1" dirty="0">
                <a:solidFill>
                  <a:srgbClr val="025A2C"/>
                </a:solidFill>
                <a:latin typeface="Nunito" pitchFamily="2" charset="0"/>
                <a:ea typeface="Hammersmith One"/>
                <a:cs typeface="Hammersmith One"/>
                <a:sym typeface="Hammersmith One"/>
              </a:rPr>
              <a:t>Who Is This Dashboard For?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13808" y="6041895"/>
            <a:ext cx="249263" cy="550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6"/>
              </a:lnSpc>
              <a:spcBef>
                <a:spcPct val="0"/>
              </a:spcBef>
            </a:pPr>
            <a:r>
              <a:rPr lang="en-US" sz="3368">
                <a:solidFill>
                  <a:srgbClr val="F8F8F8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2</a:t>
            </a:r>
          </a:p>
        </p:txBody>
      </p:sp>
      <p:sp>
        <p:nvSpPr>
          <p:cNvPr id="4" name="Freeform 4"/>
          <p:cNvSpPr/>
          <p:nvPr/>
        </p:nvSpPr>
        <p:spPr>
          <a:xfrm>
            <a:off x="124541" y="5941488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5" name="Freeform 5"/>
          <p:cNvSpPr/>
          <p:nvPr/>
        </p:nvSpPr>
        <p:spPr>
          <a:xfrm>
            <a:off x="4606940" y="2559324"/>
            <a:ext cx="3133480" cy="3133480"/>
          </a:xfrm>
          <a:custGeom>
            <a:avLst/>
            <a:gdLst/>
            <a:ahLst/>
            <a:cxnLst/>
            <a:rect l="l" t="t" r="r" b="b"/>
            <a:pathLst>
              <a:path w="4700220" h="4700220">
                <a:moveTo>
                  <a:pt x="0" y="0"/>
                </a:moveTo>
                <a:lnTo>
                  <a:pt x="4700221" y="0"/>
                </a:lnTo>
                <a:lnTo>
                  <a:pt x="4700221" y="4700221"/>
                </a:lnTo>
                <a:lnTo>
                  <a:pt x="0" y="47002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 dirty="0"/>
          </a:p>
        </p:txBody>
      </p:sp>
      <p:grpSp>
        <p:nvGrpSpPr>
          <p:cNvPr id="6" name="Group 6"/>
          <p:cNvGrpSpPr/>
          <p:nvPr/>
        </p:nvGrpSpPr>
        <p:grpSpPr>
          <a:xfrm>
            <a:off x="4196953" y="2127084"/>
            <a:ext cx="495479" cy="410421"/>
            <a:chOff x="0" y="0"/>
            <a:chExt cx="989371" cy="8195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9371" cy="819527"/>
            </a:xfrm>
            <a:custGeom>
              <a:avLst/>
              <a:gdLst/>
              <a:ahLst/>
              <a:cxnLst/>
              <a:rect l="l" t="t" r="r" b="b"/>
              <a:pathLst>
                <a:path w="989371" h="819527">
                  <a:moveTo>
                    <a:pt x="494685" y="0"/>
                  </a:moveTo>
                  <a:cubicBezTo>
                    <a:pt x="221478" y="0"/>
                    <a:pt x="0" y="183457"/>
                    <a:pt x="0" y="409763"/>
                  </a:cubicBezTo>
                  <a:cubicBezTo>
                    <a:pt x="0" y="636070"/>
                    <a:pt x="221478" y="819527"/>
                    <a:pt x="494685" y="819527"/>
                  </a:cubicBezTo>
                  <a:cubicBezTo>
                    <a:pt x="767893" y="819527"/>
                    <a:pt x="989371" y="636070"/>
                    <a:pt x="989371" y="409763"/>
                  </a:cubicBezTo>
                  <a:cubicBezTo>
                    <a:pt x="989371" y="183457"/>
                    <a:pt x="767893" y="0"/>
                    <a:pt x="494685" y="0"/>
                  </a:cubicBezTo>
                  <a:close/>
                </a:path>
              </a:pathLst>
            </a:custGeom>
            <a:solidFill>
              <a:srgbClr val="F68D54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2754" y="67306"/>
              <a:ext cx="803864" cy="67539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99"/>
                </a:lnSpc>
              </a:pPr>
              <a:r>
                <a:rPr lang="en-US" sz="1200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19294" y="1744808"/>
            <a:ext cx="506029" cy="419159"/>
            <a:chOff x="0" y="0"/>
            <a:chExt cx="989371" cy="81952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89371" cy="819527"/>
            </a:xfrm>
            <a:custGeom>
              <a:avLst/>
              <a:gdLst/>
              <a:ahLst/>
              <a:cxnLst/>
              <a:rect l="l" t="t" r="r" b="b"/>
              <a:pathLst>
                <a:path w="989371" h="819527">
                  <a:moveTo>
                    <a:pt x="494685" y="0"/>
                  </a:moveTo>
                  <a:cubicBezTo>
                    <a:pt x="221478" y="0"/>
                    <a:pt x="0" y="183457"/>
                    <a:pt x="0" y="409763"/>
                  </a:cubicBezTo>
                  <a:cubicBezTo>
                    <a:pt x="0" y="636070"/>
                    <a:pt x="221478" y="819527"/>
                    <a:pt x="494685" y="819527"/>
                  </a:cubicBezTo>
                  <a:cubicBezTo>
                    <a:pt x="767893" y="819527"/>
                    <a:pt x="989371" y="636070"/>
                    <a:pt x="989371" y="409763"/>
                  </a:cubicBezTo>
                  <a:cubicBezTo>
                    <a:pt x="989371" y="183457"/>
                    <a:pt x="767893" y="0"/>
                    <a:pt x="494685" y="0"/>
                  </a:cubicBezTo>
                  <a:close/>
                </a:path>
              </a:pathLst>
            </a:custGeom>
            <a:solidFill>
              <a:srgbClr val="097C3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2754" y="67306"/>
              <a:ext cx="803864" cy="67539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99"/>
                </a:lnSpc>
              </a:pPr>
              <a:r>
                <a:rPr lang="en-US" sz="1200">
                  <a:solidFill>
                    <a:srgbClr val="F8F8F8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62502" y="4416831"/>
            <a:ext cx="435213" cy="357541"/>
            <a:chOff x="0" y="0"/>
            <a:chExt cx="989371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9371" cy="812800"/>
            </a:xfrm>
            <a:custGeom>
              <a:avLst/>
              <a:gdLst/>
              <a:ahLst/>
              <a:cxnLst/>
              <a:rect l="l" t="t" r="r" b="b"/>
              <a:pathLst>
                <a:path w="989371" h="812800">
                  <a:moveTo>
                    <a:pt x="494685" y="0"/>
                  </a:moveTo>
                  <a:cubicBezTo>
                    <a:pt x="221478" y="0"/>
                    <a:pt x="0" y="181951"/>
                    <a:pt x="0" y="406400"/>
                  </a:cubicBezTo>
                  <a:cubicBezTo>
                    <a:pt x="0" y="630849"/>
                    <a:pt x="221478" y="812800"/>
                    <a:pt x="494685" y="812800"/>
                  </a:cubicBezTo>
                  <a:cubicBezTo>
                    <a:pt x="767893" y="812800"/>
                    <a:pt x="989371" y="630849"/>
                    <a:pt x="989371" y="406400"/>
                  </a:cubicBezTo>
                  <a:cubicBezTo>
                    <a:pt x="989371" y="181951"/>
                    <a:pt x="767893" y="0"/>
                    <a:pt x="494685" y="0"/>
                  </a:cubicBez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NG" sz="120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2754" y="66675"/>
              <a:ext cx="803864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99"/>
                </a:lnSpc>
              </a:pPr>
              <a:r>
                <a:rPr lang="en-US" sz="1200" dirty="0">
                  <a:solidFill>
                    <a:srgbClr val="F8F8F8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3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6561999" y="3264861"/>
            <a:ext cx="656836" cy="551742"/>
          </a:xfrm>
          <a:custGeom>
            <a:avLst/>
            <a:gdLst/>
            <a:ahLst/>
            <a:cxnLst/>
            <a:rect l="l" t="t" r="r" b="b"/>
            <a:pathLst>
              <a:path w="985254" h="827613">
                <a:moveTo>
                  <a:pt x="0" y="0"/>
                </a:moveTo>
                <a:lnTo>
                  <a:pt x="985254" y="0"/>
                </a:lnTo>
                <a:lnTo>
                  <a:pt x="985254" y="827613"/>
                </a:lnTo>
                <a:lnTo>
                  <a:pt x="0" y="8276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16" name="Freeform 16"/>
          <p:cNvSpPr/>
          <p:nvPr/>
        </p:nvSpPr>
        <p:spPr>
          <a:xfrm>
            <a:off x="5192123" y="4716877"/>
            <a:ext cx="467728" cy="531509"/>
          </a:xfrm>
          <a:custGeom>
            <a:avLst/>
            <a:gdLst/>
            <a:ahLst/>
            <a:cxnLst/>
            <a:rect l="l" t="t" r="r" b="b"/>
            <a:pathLst>
              <a:path w="701592" h="797263">
                <a:moveTo>
                  <a:pt x="0" y="0"/>
                </a:moveTo>
                <a:lnTo>
                  <a:pt x="701591" y="0"/>
                </a:lnTo>
                <a:lnTo>
                  <a:pt x="701591" y="797263"/>
                </a:lnTo>
                <a:lnTo>
                  <a:pt x="0" y="7972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17" name="TextBox 17"/>
          <p:cNvSpPr txBox="1"/>
          <p:nvPr/>
        </p:nvSpPr>
        <p:spPr>
          <a:xfrm>
            <a:off x="932879" y="2056500"/>
            <a:ext cx="3069059" cy="74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79"/>
              </a:lnSpc>
            </a:pPr>
            <a:r>
              <a:rPr lang="en-US" sz="2437" dirty="0">
                <a:solidFill>
                  <a:srgbClr val="F68D54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Dashboard Users &amp; Leadership Teams: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29230" y="4389135"/>
            <a:ext cx="3301094" cy="389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3"/>
              </a:lnSpc>
            </a:pPr>
            <a:r>
              <a:rPr lang="en-US" sz="2133" dirty="0">
                <a:solidFill>
                  <a:srgbClr val="E6A03A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Technical Reviewers</a:t>
            </a:r>
            <a:r>
              <a:rPr lang="en-US" sz="2133" dirty="0">
                <a:solidFill>
                  <a:srgbClr val="1CAD3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0292" y="2825942"/>
            <a:ext cx="3040683" cy="1436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867" dirty="0">
                <a:solidFill>
                  <a:srgbClr val="000000"/>
                </a:solidFill>
                <a:latin typeface="Nunito"/>
                <a:sym typeface="Lato"/>
              </a:rPr>
              <a:t>Utilize the system for high-level monitoring of performance trends, state benchmarking, and strategic priority adjustments</a:t>
            </a:r>
            <a:endParaRPr lang="en-US" sz="1867" dirty="0">
              <a:solidFill>
                <a:srgbClr val="000000"/>
              </a:solidFill>
              <a:latin typeface="Nunito"/>
              <a:sym typeface="Nunito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88085" y="4829764"/>
            <a:ext cx="3618856" cy="1630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867" dirty="0">
                <a:solidFill>
                  <a:srgbClr val="000000"/>
                </a:solidFill>
                <a:latin typeface="Nunito"/>
                <a:sym typeface="Lato"/>
              </a:rPr>
              <a:t>Verify institutional compliance, audit program delivery, and identify operational gaps before publishing reporting summaries</a:t>
            </a:r>
            <a:r>
              <a:rPr lang="en-US" sz="2400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lang="en-US" sz="2400" dirty="0"/>
          </a:p>
          <a:p>
            <a:pPr algn="r">
              <a:lnSpc>
                <a:spcPts val="3324"/>
              </a:lnSpc>
            </a:pPr>
            <a:r>
              <a:rPr lang="en-US" sz="2137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49646" y="1977305"/>
            <a:ext cx="2770013" cy="62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45"/>
              </a:lnSpc>
            </a:pPr>
            <a:r>
              <a:rPr lang="en-US" sz="2083">
                <a:solidFill>
                  <a:srgbClr val="0064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MDAs Nutrition Desk Officers: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949646" y="2618214"/>
            <a:ext cx="3175745" cy="143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/>
            <a:r>
              <a:rPr lang="en-US" sz="1867" dirty="0">
                <a:solidFill>
                  <a:srgbClr val="000000"/>
                </a:solidFill>
                <a:latin typeface="Nunito"/>
                <a:sym typeface="Lato"/>
              </a:rPr>
              <a:t>Track sector and ministry-level contributions, verify alignment with NMPFAN priorities, and monitor target reach.</a:t>
            </a:r>
            <a:endParaRPr lang="en-US" sz="1867" dirty="0">
              <a:solidFill>
                <a:srgbClr val="000000"/>
              </a:solidFill>
              <a:latin typeface="Nunito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7949646" y="4303150"/>
            <a:ext cx="435213" cy="357541"/>
            <a:chOff x="0" y="0"/>
            <a:chExt cx="989371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89371" cy="812800"/>
            </a:xfrm>
            <a:custGeom>
              <a:avLst/>
              <a:gdLst/>
              <a:ahLst/>
              <a:cxnLst/>
              <a:rect l="l" t="t" r="r" b="b"/>
              <a:pathLst>
                <a:path w="989371" h="812800">
                  <a:moveTo>
                    <a:pt x="494685" y="0"/>
                  </a:moveTo>
                  <a:cubicBezTo>
                    <a:pt x="221478" y="0"/>
                    <a:pt x="0" y="181951"/>
                    <a:pt x="0" y="406400"/>
                  </a:cubicBezTo>
                  <a:cubicBezTo>
                    <a:pt x="0" y="630849"/>
                    <a:pt x="221478" y="812800"/>
                    <a:pt x="494685" y="812800"/>
                  </a:cubicBezTo>
                  <a:cubicBezTo>
                    <a:pt x="767893" y="812800"/>
                    <a:pt x="989371" y="630849"/>
                    <a:pt x="989371" y="406400"/>
                  </a:cubicBezTo>
                  <a:cubicBezTo>
                    <a:pt x="989371" y="181951"/>
                    <a:pt x="767893" y="0"/>
                    <a:pt x="494685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2754" y="66675"/>
              <a:ext cx="803864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99"/>
                </a:lnSpc>
              </a:pPr>
              <a:r>
                <a:rPr lang="en-US" sz="1200" dirty="0">
                  <a:solidFill>
                    <a:srgbClr val="F8F8F8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4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8063930" y="4654341"/>
            <a:ext cx="3175745" cy="397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3"/>
              </a:lnSpc>
            </a:pPr>
            <a:r>
              <a:rPr lang="en-US" sz="2400" dirty="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Program Analysts: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091722" y="5069362"/>
            <a:ext cx="3289869" cy="143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867" dirty="0">
                <a:solidFill>
                  <a:srgbClr val="000000"/>
                </a:solidFill>
                <a:latin typeface="Nunito"/>
                <a:sym typeface="Lato"/>
              </a:rPr>
              <a:t>Perform deep-dives into question-level indicators, extract actionable evidence, and export datasets for secondary modeling</a:t>
            </a:r>
            <a:endParaRPr lang="en-US" sz="1867" dirty="0">
              <a:solidFill>
                <a:srgbClr val="000000"/>
              </a:solidFill>
              <a:latin typeface="Nunito"/>
              <a:sym typeface="Nunito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6561999" y="4660691"/>
            <a:ext cx="512651" cy="487659"/>
          </a:xfrm>
          <a:custGeom>
            <a:avLst/>
            <a:gdLst/>
            <a:ahLst/>
            <a:cxnLst/>
            <a:rect l="l" t="t" r="r" b="b"/>
            <a:pathLst>
              <a:path w="768976" h="731488">
                <a:moveTo>
                  <a:pt x="0" y="0"/>
                </a:moveTo>
                <a:lnTo>
                  <a:pt x="768976" y="0"/>
                </a:lnTo>
                <a:lnTo>
                  <a:pt x="768976" y="731488"/>
                </a:lnTo>
                <a:lnTo>
                  <a:pt x="0" y="7314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541" y="5941488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3" name="Freeform 3"/>
          <p:cNvSpPr/>
          <p:nvPr/>
        </p:nvSpPr>
        <p:spPr>
          <a:xfrm>
            <a:off x="1724645" y="2882265"/>
            <a:ext cx="9781555" cy="2139715"/>
          </a:xfrm>
          <a:custGeom>
            <a:avLst/>
            <a:gdLst/>
            <a:ahLst/>
            <a:cxnLst/>
            <a:rect l="l" t="t" r="r" b="b"/>
            <a:pathLst>
              <a:path w="14672333" h="3209573">
                <a:moveTo>
                  <a:pt x="0" y="0"/>
                </a:moveTo>
                <a:lnTo>
                  <a:pt x="14672333" y="0"/>
                </a:lnTo>
                <a:lnTo>
                  <a:pt x="14672333" y="3209573"/>
                </a:lnTo>
                <a:lnTo>
                  <a:pt x="0" y="32095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4" name="Group 4"/>
          <p:cNvGrpSpPr/>
          <p:nvPr/>
        </p:nvGrpSpPr>
        <p:grpSpPr>
          <a:xfrm>
            <a:off x="2065609" y="4904763"/>
            <a:ext cx="626515" cy="62651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333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455849" y="4904763"/>
            <a:ext cx="626515" cy="62651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333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741895" y="2331445"/>
            <a:ext cx="626515" cy="62651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333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49435" y="2331445"/>
            <a:ext cx="626515" cy="62651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7392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333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843022" y="4904763"/>
            <a:ext cx="626515" cy="62651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5D0D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r>
                <a:rPr lang="en-US" sz="1333">
                  <a:solidFill>
                    <a:srgbClr val="FFFFFF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05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1910457" y="3470599"/>
            <a:ext cx="1147543" cy="1147543"/>
          </a:xfrm>
          <a:custGeom>
            <a:avLst/>
            <a:gdLst/>
            <a:ahLst/>
            <a:cxnLst/>
            <a:rect l="l" t="t" r="r" b="b"/>
            <a:pathLst>
              <a:path w="1721314" h="1721314">
                <a:moveTo>
                  <a:pt x="0" y="0"/>
                </a:moveTo>
                <a:lnTo>
                  <a:pt x="1721313" y="0"/>
                </a:lnTo>
                <a:lnTo>
                  <a:pt x="1721313" y="1721313"/>
                </a:lnTo>
                <a:lnTo>
                  <a:pt x="0" y="1721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20" name="Group 20"/>
          <p:cNvGrpSpPr/>
          <p:nvPr/>
        </p:nvGrpSpPr>
        <p:grpSpPr>
          <a:xfrm>
            <a:off x="1910458" y="3470599"/>
            <a:ext cx="936818" cy="93681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23" name="Freeform 23"/>
          <p:cNvSpPr/>
          <p:nvPr/>
        </p:nvSpPr>
        <p:spPr>
          <a:xfrm>
            <a:off x="6991614" y="3470599"/>
            <a:ext cx="1147543" cy="1147543"/>
          </a:xfrm>
          <a:custGeom>
            <a:avLst/>
            <a:gdLst/>
            <a:ahLst/>
            <a:cxnLst/>
            <a:rect l="l" t="t" r="r" b="b"/>
            <a:pathLst>
              <a:path w="1721314" h="1721314">
                <a:moveTo>
                  <a:pt x="0" y="0"/>
                </a:moveTo>
                <a:lnTo>
                  <a:pt x="1721314" y="0"/>
                </a:lnTo>
                <a:lnTo>
                  <a:pt x="1721314" y="1721313"/>
                </a:lnTo>
                <a:lnTo>
                  <a:pt x="0" y="1721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NG" sz="1200"/>
          </a:p>
        </p:txBody>
      </p:sp>
      <p:grpSp>
        <p:nvGrpSpPr>
          <p:cNvPr id="24" name="Group 24"/>
          <p:cNvGrpSpPr/>
          <p:nvPr/>
        </p:nvGrpSpPr>
        <p:grpSpPr>
          <a:xfrm>
            <a:off x="6991614" y="3470599"/>
            <a:ext cx="936818" cy="936818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7392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27" name="Freeform 27"/>
          <p:cNvSpPr/>
          <p:nvPr/>
        </p:nvSpPr>
        <p:spPr>
          <a:xfrm>
            <a:off x="8695646" y="3470599"/>
            <a:ext cx="1147543" cy="1147543"/>
          </a:xfrm>
          <a:custGeom>
            <a:avLst/>
            <a:gdLst/>
            <a:ahLst/>
            <a:cxnLst/>
            <a:rect l="l" t="t" r="r" b="b"/>
            <a:pathLst>
              <a:path w="1721314" h="1721314">
                <a:moveTo>
                  <a:pt x="0" y="0"/>
                </a:moveTo>
                <a:lnTo>
                  <a:pt x="1721314" y="0"/>
                </a:lnTo>
                <a:lnTo>
                  <a:pt x="1721314" y="1721313"/>
                </a:lnTo>
                <a:lnTo>
                  <a:pt x="0" y="1721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NG" sz="1200"/>
          </a:p>
        </p:txBody>
      </p:sp>
      <p:grpSp>
        <p:nvGrpSpPr>
          <p:cNvPr id="28" name="Group 28"/>
          <p:cNvGrpSpPr/>
          <p:nvPr/>
        </p:nvGrpSpPr>
        <p:grpSpPr>
          <a:xfrm>
            <a:off x="8695646" y="3470599"/>
            <a:ext cx="936818" cy="936818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5D0D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31" name="Freeform 31"/>
          <p:cNvSpPr/>
          <p:nvPr/>
        </p:nvSpPr>
        <p:spPr>
          <a:xfrm>
            <a:off x="3599859" y="3470599"/>
            <a:ext cx="1147543" cy="1147543"/>
          </a:xfrm>
          <a:custGeom>
            <a:avLst/>
            <a:gdLst/>
            <a:ahLst/>
            <a:cxnLst/>
            <a:rect l="l" t="t" r="r" b="b"/>
            <a:pathLst>
              <a:path w="1721314" h="1721314">
                <a:moveTo>
                  <a:pt x="0" y="0"/>
                </a:moveTo>
                <a:lnTo>
                  <a:pt x="1721313" y="0"/>
                </a:lnTo>
                <a:lnTo>
                  <a:pt x="1721313" y="1721313"/>
                </a:lnTo>
                <a:lnTo>
                  <a:pt x="0" y="17213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NG" sz="1200"/>
          </a:p>
        </p:txBody>
      </p:sp>
      <p:grpSp>
        <p:nvGrpSpPr>
          <p:cNvPr id="32" name="Group 32"/>
          <p:cNvGrpSpPr/>
          <p:nvPr/>
        </p:nvGrpSpPr>
        <p:grpSpPr>
          <a:xfrm>
            <a:off x="3599859" y="3470599"/>
            <a:ext cx="936818" cy="936818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35" name="Freeform 35"/>
          <p:cNvSpPr/>
          <p:nvPr/>
        </p:nvSpPr>
        <p:spPr>
          <a:xfrm>
            <a:off x="5300697" y="3470599"/>
            <a:ext cx="1147543" cy="1147543"/>
          </a:xfrm>
          <a:custGeom>
            <a:avLst/>
            <a:gdLst/>
            <a:ahLst/>
            <a:cxnLst/>
            <a:rect l="l" t="t" r="r" b="b"/>
            <a:pathLst>
              <a:path w="1721314" h="1721314">
                <a:moveTo>
                  <a:pt x="0" y="0"/>
                </a:moveTo>
                <a:lnTo>
                  <a:pt x="1721314" y="0"/>
                </a:lnTo>
                <a:lnTo>
                  <a:pt x="1721314" y="1721313"/>
                </a:lnTo>
                <a:lnTo>
                  <a:pt x="0" y="1721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NG" sz="1200"/>
          </a:p>
        </p:txBody>
      </p:sp>
      <p:grpSp>
        <p:nvGrpSpPr>
          <p:cNvPr id="36" name="Group 36"/>
          <p:cNvGrpSpPr/>
          <p:nvPr/>
        </p:nvGrpSpPr>
        <p:grpSpPr>
          <a:xfrm>
            <a:off x="5300697" y="3470599"/>
            <a:ext cx="936818" cy="936818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343255" y="2851302"/>
            <a:ext cx="1073309" cy="426821"/>
            <a:chOff x="0" y="0"/>
            <a:chExt cx="410613" cy="16328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10613" cy="163288"/>
            </a:xfrm>
            <a:custGeom>
              <a:avLst/>
              <a:gdLst/>
              <a:ahLst/>
              <a:cxnLst/>
              <a:rect l="l" t="t" r="r" b="b"/>
              <a:pathLst>
                <a:path w="410613" h="163288">
                  <a:moveTo>
                    <a:pt x="0" y="0"/>
                  </a:moveTo>
                  <a:lnTo>
                    <a:pt x="410613" y="0"/>
                  </a:lnTo>
                  <a:lnTo>
                    <a:pt x="410613" y="163288"/>
                  </a:lnTo>
                  <a:lnTo>
                    <a:pt x="0" y="1632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410613" cy="20138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42" name="Freeform 42"/>
          <p:cNvSpPr/>
          <p:nvPr/>
        </p:nvSpPr>
        <p:spPr>
          <a:xfrm>
            <a:off x="406401" y="755344"/>
            <a:ext cx="1117600" cy="1133113"/>
          </a:xfrm>
          <a:custGeom>
            <a:avLst/>
            <a:gdLst/>
            <a:ahLst/>
            <a:cxnLst/>
            <a:rect l="l" t="t" r="r" b="b"/>
            <a:pathLst>
              <a:path w="2228667" h="2633579">
                <a:moveTo>
                  <a:pt x="0" y="0"/>
                </a:moveTo>
                <a:lnTo>
                  <a:pt x="2228667" y="0"/>
                </a:lnTo>
                <a:lnTo>
                  <a:pt x="2228667" y="2633579"/>
                </a:lnTo>
                <a:lnTo>
                  <a:pt x="0" y="26335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43" name="TextBox 43"/>
          <p:cNvSpPr txBox="1"/>
          <p:nvPr/>
        </p:nvSpPr>
        <p:spPr>
          <a:xfrm>
            <a:off x="1412862" y="318524"/>
            <a:ext cx="9366276" cy="1154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3"/>
              </a:lnSpc>
            </a:pPr>
            <a:r>
              <a:rPr lang="en-US" sz="4336" b="1" dirty="0">
                <a:solidFill>
                  <a:srgbClr val="025A2C"/>
                </a:solidFill>
                <a:latin typeface="Nunito" pitchFamily="2" charset="0"/>
                <a:ea typeface="Hammersmith One"/>
                <a:cs typeface="Hammersmith One"/>
                <a:sym typeface="Hammersmith One"/>
              </a:rPr>
              <a:t>Strategic Questions the Dashboard Answers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713808" y="6041895"/>
            <a:ext cx="249263" cy="550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6"/>
              </a:lnSpc>
              <a:spcBef>
                <a:spcPct val="0"/>
              </a:spcBef>
            </a:pPr>
            <a:r>
              <a:rPr lang="en-US" sz="3368">
                <a:solidFill>
                  <a:srgbClr val="F8F8F8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07429" y="2025521"/>
            <a:ext cx="2826595" cy="1417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63"/>
              </a:lnSpc>
            </a:pPr>
            <a:r>
              <a:rPr lang="en-US" sz="1842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How is a specific state performing overall compared to the national trend?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586324" y="2303021"/>
            <a:ext cx="2405290" cy="94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0"/>
              </a:lnSpc>
            </a:pPr>
            <a:r>
              <a:rPr lang="en-US" sz="1633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Which states are performing best and worst?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929586" y="4603712"/>
            <a:ext cx="2396511" cy="94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1"/>
              </a:lnSpc>
            </a:pPr>
            <a:r>
              <a:rPr lang="en-US" sz="1654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How is a state performing in each specific core pillar?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454590" y="4597030"/>
            <a:ext cx="2130670" cy="944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8"/>
              </a:lnSpc>
            </a:pPr>
            <a:r>
              <a:rPr lang="en-US" sz="164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Which specific pillar is dragging down overall performance?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922082" y="2280645"/>
            <a:ext cx="3191334" cy="94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1"/>
              </a:lnSpc>
            </a:pPr>
            <a:r>
              <a:rPr lang="en-US" sz="1647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Are planned activities, beneficiaries, and budget delivery translating into actual results?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17517" y="5493357"/>
            <a:ext cx="2730407" cy="3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184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Overall Standing: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808426" y="1764822"/>
            <a:ext cx="2730407" cy="3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184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Pillar Performance: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422833" y="5606914"/>
            <a:ext cx="2730407" cy="3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184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Peer Comparison: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200182" y="1842518"/>
            <a:ext cx="2730407" cy="3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184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Bottleneck Identification: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933327" y="5565932"/>
            <a:ext cx="2730407" cy="340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0"/>
              </a:lnSpc>
            </a:pPr>
            <a:r>
              <a:rPr lang="en-US" sz="1840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Operational Conversion: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38902" y="633"/>
            <a:ext cx="3553098" cy="6993399"/>
            <a:chOff x="0" y="0"/>
            <a:chExt cx="825702" cy="1625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5702" cy="1625191"/>
            </a:xfrm>
            <a:custGeom>
              <a:avLst/>
              <a:gdLst/>
              <a:ahLst/>
              <a:cxnLst/>
              <a:rect l="l" t="t" r="r" b="b"/>
              <a:pathLst>
                <a:path w="825702" h="1625191">
                  <a:moveTo>
                    <a:pt x="0" y="0"/>
                  </a:moveTo>
                  <a:lnTo>
                    <a:pt x="825702" y="0"/>
                  </a:lnTo>
                  <a:lnTo>
                    <a:pt x="825702" y="1625191"/>
                  </a:lnTo>
                  <a:lnTo>
                    <a:pt x="0" y="1625191"/>
                  </a:lnTo>
                  <a:close/>
                </a:path>
              </a:pathLst>
            </a:custGeom>
            <a:blipFill>
              <a:blip r:embed="rId2"/>
              <a:stretch>
                <a:fillRect l="-13746" r="-267429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12127" y="1109540"/>
            <a:ext cx="7300609" cy="5512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4606" lvl="1" indent="-247303" algn="just">
              <a:lnSpc>
                <a:spcPts val="3642"/>
              </a:lnSpc>
              <a:buFont typeface="Arial"/>
              <a:buChar char="•"/>
            </a:pPr>
            <a:r>
              <a:rPr lang="en-US" sz="2291" b="1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Overall PMS Scores:</a:t>
            </a:r>
            <a:r>
              <a:rPr lang="en-US" sz="229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The single headline indicator of cumulative state performance.</a:t>
            </a:r>
          </a:p>
          <a:p>
            <a:pPr marL="494606" lvl="1" indent="-247303" algn="just">
              <a:lnSpc>
                <a:spcPts val="3642"/>
              </a:lnSpc>
              <a:buFont typeface="Arial"/>
              <a:buChar char="•"/>
            </a:pPr>
            <a:r>
              <a:rPr lang="en-US" sz="2291" b="1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Pillar-Level Scores:</a:t>
            </a:r>
            <a:r>
              <a:rPr lang="en-US" sz="229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Thematic breakdowns across four critical operational areas.</a:t>
            </a:r>
          </a:p>
          <a:p>
            <a:pPr marL="494606" lvl="1" indent="-247303" algn="just">
              <a:lnSpc>
                <a:spcPts val="3642"/>
              </a:lnSpc>
              <a:buFont typeface="Arial"/>
              <a:buChar char="•"/>
            </a:pPr>
            <a:r>
              <a:rPr lang="en-US" sz="2291" b="1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State Rankings:</a:t>
            </a:r>
            <a:r>
              <a:rPr lang="en-US" sz="229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Relative performance positions within active filtered comparison groups.</a:t>
            </a:r>
          </a:p>
          <a:p>
            <a:pPr marL="494606" lvl="1" indent="-247303" algn="just">
              <a:lnSpc>
                <a:spcPts val="3642"/>
              </a:lnSpc>
              <a:buFont typeface="Arial"/>
              <a:buChar char="•"/>
            </a:pPr>
            <a:r>
              <a:rPr lang="en-US" sz="2291" b="1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Benchmark Cards:</a:t>
            </a:r>
            <a:r>
              <a:rPr lang="en-US" sz="229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Dynamic reference averages at the national and state levels.</a:t>
            </a:r>
          </a:p>
          <a:p>
            <a:pPr marL="494606" lvl="1" indent="-247303" algn="just">
              <a:lnSpc>
                <a:spcPts val="3642"/>
              </a:lnSpc>
              <a:buFont typeface="Arial"/>
              <a:buChar char="•"/>
            </a:pPr>
            <a:r>
              <a:rPr lang="en-US" sz="2291" b="1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Trend &amp; Comparison Charts:</a:t>
            </a:r>
            <a:r>
              <a:rPr lang="en-US" sz="229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Visual tracking showing progress over time and geography.</a:t>
            </a:r>
          </a:p>
          <a:p>
            <a:pPr marL="494606" lvl="1" indent="-247303" algn="just">
              <a:lnSpc>
                <a:spcPts val="3642"/>
              </a:lnSpc>
              <a:buFont typeface="Arial"/>
              <a:buChar char="•"/>
            </a:pPr>
            <a:r>
              <a:rPr lang="en-US" sz="2291" b="1" dirty="0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Detailed Table Views:</a:t>
            </a:r>
            <a:r>
              <a:rPr lang="en-US" sz="229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Granular data for deep-dive question-level reviews.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638902" y="-135399"/>
            <a:ext cx="3553098" cy="6993399"/>
            <a:chOff x="0" y="0"/>
            <a:chExt cx="825702" cy="16251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5702" cy="1625191"/>
            </a:xfrm>
            <a:custGeom>
              <a:avLst/>
              <a:gdLst/>
              <a:ahLst/>
              <a:cxnLst/>
              <a:rect l="l" t="t" r="r" b="b"/>
              <a:pathLst>
                <a:path w="825702" h="1625191">
                  <a:moveTo>
                    <a:pt x="0" y="0"/>
                  </a:moveTo>
                  <a:lnTo>
                    <a:pt x="825702" y="0"/>
                  </a:lnTo>
                  <a:lnTo>
                    <a:pt x="825702" y="1625191"/>
                  </a:lnTo>
                  <a:lnTo>
                    <a:pt x="0" y="1625191"/>
                  </a:lnTo>
                  <a:close/>
                </a:path>
              </a:pathLst>
            </a:custGeom>
            <a:solidFill>
              <a:srgbClr val="000000">
                <a:alpha val="46667"/>
              </a:srgbClr>
            </a:solidFill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7" name="Freeform 7"/>
          <p:cNvSpPr/>
          <p:nvPr/>
        </p:nvSpPr>
        <p:spPr>
          <a:xfrm>
            <a:off x="124541" y="6232944"/>
            <a:ext cx="586659" cy="544295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8066486" y="4616999"/>
            <a:ext cx="4060617" cy="2241001"/>
            <a:chOff x="0" y="0"/>
            <a:chExt cx="13462000" cy="7429500"/>
          </a:xfrm>
        </p:grpSpPr>
        <p:sp>
          <p:nvSpPr>
            <p:cNvPr id="9" name="Freeform 9"/>
            <p:cNvSpPr/>
            <p:nvPr/>
          </p:nvSpPr>
          <p:spPr>
            <a:xfrm>
              <a:off x="1319530" y="1485900"/>
              <a:ext cx="10831830" cy="4538980"/>
            </a:xfrm>
            <a:custGeom>
              <a:avLst/>
              <a:gdLst/>
              <a:ahLst/>
              <a:cxnLst/>
              <a:rect l="l" t="t" r="r" b="b"/>
              <a:pathLst>
                <a:path w="10831830" h="4538980">
                  <a:moveTo>
                    <a:pt x="0" y="0"/>
                  </a:moveTo>
                  <a:lnTo>
                    <a:pt x="10831830" y="0"/>
                  </a:lnTo>
                  <a:lnTo>
                    <a:pt x="10831830" y="4538980"/>
                  </a:lnTo>
                  <a:lnTo>
                    <a:pt x="0" y="4538980"/>
                  </a:lnTo>
                  <a:close/>
                </a:path>
              </a:pathLst>
            </a:custGeom>
            <a:blipFill>
              <a:blip r:embed="rId2"/>
              <a:stretch>
                <a:fillRect t="-11612" b="-11612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13462000" cy="7429500"/>
            </a:xfrm>
            <a:custGeom>
              <a:avLst/>
              <a:gdLst/>
              <a:ahLst/>
              <a:cxnLst/>
              <a:rect l="l" t="t" r="r" b="b"/>
              <a:pathLst>
                <a:path w="13462000" h="7429500">
                  <a:moveTo>
                    <a:pt x="0" y="0"/>
                  </a:moveTo>
                  <a:lnTo>
                    <a:pt x="13462000" y="0"/>
                  </a:lnTo>
                  <a:lnTo>
                    <a:pt x="13462000" y="7429500"/>
                  </a:lnTo>
                  <a:lnTo>
                    <a:pt x="0" y="7429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92471" y="453558"/>
            <a:ext cx="7939920" cy="547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2"/>
              </a:lnSpc>
            </a:pPr>
            <a:r>
              <a:rPr lang="en-US" sz="3982" b="1" dirty="0">
                <a:solidFill>
                  <a:srgbClr val="025A2C"/>
                </a:solidFill>
                <a:latin typeface="Nunito" pitchFamily="2" charset="0"/>
                <a:ea typeface="Hammersmith One"/>
                <a:cs typeface="Hammersmith One"/>
                <a:sym typeface="Hammersmith One"/>
              </a:rPr>
              <a:t>What the Dashboard Combines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803767" y="2934981"/>
            <a:ext cx="0" cy="287828"/>
          </a:xfrm>
          <a:prstGeom prst="line">
            <a:avLst/>
          </a:prstGeom>
          <a:ln w="28575" cap="flat">
            <a:solidFill>
              <a:srgbClr val="D8A21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G" sz="1200"/>
          </a:p>
        </p:txBody>
      </p:sp>
      <p:sp>
        <p:nvSpPr>
          <p:cNvPr id="3" name="TextBox 3"/>
          <p:cNvSpPr txBox="1"/>
          <p:nvPr/>
        </p:nvSpPr>
        <p:spPr>
          <a:xfrm>
            <a:off x="2432811" y="687501"/>
            <a:ext cx="8032776" cy="63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72"/>
              </a:lnSpc>
            </a:pPr>
            <a:r>
              <a:rPr lang="en-US" sz="4312" b="1" dirty="0">
                <a:solidFill>
                  <a:srgbClr val="006400"/>
                </a:solidFill>
                <a:latin typeface="Nunito" pitchFamily="2" charset="0"/>
                <a:ea typeface="Hammersmith One"/>
                <a:cs typeface="Hammersmith One"/>
                <a:sym typeface="Hammersmith One"/>
              </a:rPr>
              <a:t>Understanding Filter Context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55302" y="1818031"/>
            <a:ext cx="1216563" cy="121656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59"/>
                </a:lnSpc>
              </a:pPr>
              <a:endParaRPr sz="1200"/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1351056" y="1897646"/>
            <a:ext cx="625055" cy="1824977"/>
          </a:xfrm>
          <a:custGeom>
            <a:avLst/>
            <a:gdLst/>
            <a:ahLst/>
            <a:cxnLst/>
            <a:rect l="l" t="t" r="r" b="b"/>
            <a:pathLst>
              <a:path w="937582" h="2737466">
                <a:moveTo>
                  <a:pt x="0" y="0"/>
                </a:moveTo>
                <a:lnTo>
                  <a:pt x="937582" y="0"/>
                </a:lnTo>
                <a:lnTo>
                  <a:pt x="937582" y="2737466"/>
                </a:lnTo>
                <a:lnTo>
                  <a:pt x="0" y="27374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8" name="Freeform 8"/>
          <p:cNvSpPr/>
          <p:nvPr/>
        </p:nvSpPr>
        <p:spPr>
          <a:xfrm>
            <a:off x="1429559" y="2576109"/>
            <a:ext cx="468050" cy="468050"/>
          </a:xfrm>
          <a:custGeom>
            <a:avLst/>
            <a:gdLst/>
            <a:ahLst/>
            <a:cxnLst/>
            <a:rect l="l" t="t" r="r" b="b"/>
            <a:pathLst>
              <a:path w="702075" h="702075">
                <a:moveTo>
                  <a:pt x="0" y="0"/>
                </a:moveTo>
                <a:lnTo>
                  <a:pt x="702075" y="0"/>
                </a:lnTo>
                <a:lnTo>
                  <a:pt x="702075" y="702076"/>
                </a:lnTo>
                <a:lnTo>
                  <a:pt x="0" y="702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9" name="Group 9"/>
          <p:cNvGrpSpPr/>
          <p:nvPr/>
        </p:nvGrpSpPr>
        <p:grpSpPr>
          <a:xfrm>
            <a:off x="3236749" y="1818031"/>
            <a:ext cx="1216563" cy="121656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59"/>
                </a:lnSpc>
              </a:pPr>
              <a:endParaRPr sz="1200"/>
            </a:p>
          </p:txBody>
        </p:sp>
      </p:grpSp>
      <p:sp>
        <p:nvSpPr>
          <p:cNvPr id="12" name="Freeform 12"/>
          <p:cNvSpPr/>
          <p:nvPr/>
        </p:nvSpPr>
        <p:spPr>
          <a:xfrm rot="5400000">
            <a:off x="3532503" y="1897646"/>
            <a:ext cx="625055" cy="1824977"/>
          </a:xfrm>
          <a:custGeom>
            <a:avLst/>
            <a:gdLst/>
            <a:ahLst/>
            <a:cxnLst/>
            <a:rect l="l" t="t" r="r" b="b"/>
            <a:pathLst>
              <a:path w="937582" h="2737466">
                <a:moveTo>
                  <a:pt x="0" y="0"/>
                </a:moveTo>
                <a:lnTo>
                  <a:pt x="937582" y="0"/>
                </a:lnTo>
                <a:lnTo>
                  <a:pt x="937582" y="2737466"/>
                </a:lnTo>
                <a:lnTo>
                  <a:pt x="0" y="27374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13" name="Freeform 13"/>
          <p:cNvSpPr/>
          <p:nvPr/>
        </p:nvSpPr>
        <p:spPr>
          <a:xfrm>
            <a:off x="3611006" y="2576109"/>
            <a:ext cx="468050" cy="468050"/>
          </a:xfrm>
          <a:custGeom>
            <a:avLst/>
            <a:gdLst/>
            <a:ahLst/>
            <a:cxnLst/>
            <a:rect l="l" t="t" r="r" b="b"/>
            <a:pathLst>
              <a:path w="702075" h="702075">
                <a:moveTo>
                  <a:pt x="0" y="0"/>
                </a:moveTo>
                <a:lnTo>
                  <a:pt x="702075" y="0"/>
                </a:lnTo>
                <a:lnTo>
                  <a:pt x="702075" y="702076"/>
                </a:lnTo>
                <a:lnTo>
                  <a:pt x="0" y="702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14" name="Group 14"/>
          <p:cNvGrpSpPr/>
          <p:nvPr/>
        </p:nvGrpSpPr>
        <p:grpSpPr>
          <a:xfrm>
            <a:off x="5418196" y="1818031"/>
            <a:ext cx="1216563" cy="121656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59"/>
                </a:lnSpc>
              </a:pPr>
              <a:endParaRPr sz="1200"/>
            </a:p>
          </p:txBody>
        </p:sp>
      </p:grpSp>
      <p:sp>
        <p:nvSpPr>
          <p:cNvPr id="17" name="Freeform 17"/>
          <p:cNvSpPr/>
          <p:nvPr/>
        </p:nvSpPr>
        <p:spPr>
          <a:xfrm rot="5400000">
            <a:off x="5713950" y="1897646"/>
            <a:ext cx="625055" cy="1824977"/>
          </a:xfrm>
          <a:custGeom>
            <a:avLst/>
            <a:gdLst/>
            <a:ahLst/>
            <a:cxnLst/>
            <a:rect l="l" t="t" r="r" b="b"/>
            <a:pathLst>
              <a:path w="937582" h="2737466">
                <a:moveTo>
                  <a:pt x="0" y="0"/>
                </a:moveTo>
                <a:lnTo>
                  <a:pt x="937582" y="0"/>
                </a:lnTo>
                <a:lnTo>
                  <a:pt x="937582" y="2737466"/>
                </a:lnTo>
                <a:lnTo>
                  <a:pt x="0" y="27374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18" name="Freeform 18"/>
          <p:cNvSpPr/>
          <p:nvPr/>
        </p:nvSpPr>
        <p:spPr>
          <a:xfrm>
            <a:off x="5792452" y="2576109"/>
            <a:ext cx="468050" cy="468050"/>
          </a:xfrm>
          <a:custGeom>
            <a:avLst/>
            <a:gdLst/>
            <a:ahLst/>
            <a:cxnLst/>
            <a:rect l="l" t="t" r="r" b="b"/>
            <a:pathLst>
              <a:path w="702075" h="702075">
                <a:moveTo>
                  <a:pt x="0" y="0"/>
                </a:moveTo>
                <a:lnTo>
                  <a:pt x="702076" y="0"/>
                </a:lnTo>
                <a:lnTo>
                  <a:pt x="702076" y="702076"/>
                </a:lnTo>
                <a:lnTo>
                  <a:pt x="0" y="702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19" name="Group 19"/>
          <p:cNvGrpSpPr/>
          <p:nvPr/>
        </p:nvGrpSpPr>
        <p:grpSpPr>
          <a:xfrm>
            <a:off x="7599643" y="1818031"/>
            <a:ext cx="1216563" cy="1216563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59"/>
                </a:lnSpc>
              </a:pPr>
              <a:endParaRPr sz="1200"/>
            </a:p>
          </p:txBody>
        </p:sp>
      </p:grpSp>
      <p:sp>
        <p:nvSpPr>
          <p:cNvPr id="22" name="Freeform 22"/>
          <p:cNvSpPr/>
          <p:nvPr/>
        </p:nvSpPr>
        <p:spPr>
          <a:xfrm rot="5400000">
            <a:off x="7895397" y="1897646"/>
            <a:ext cx="625055" cy="1824977"/>
          </a:xfrm>
          <a:custGeom>
            <a:avLst/>
            <a:gdLst/>
            <a:ahLst/>
            <a:cxnLst/>
            <a:rect l="l" t="t" r="r" b="b"/>
            <a:pathLst>
              <a:path w="937582" h="2737466">
                <a:moveTo>
                  <a:pt x="0" y="0"/>
                </a:moveTo>
                <a:lnTo>
                  <a:pt x="937582" y="0"/>
                </a:lnTo>
                <a:lnTo>
                  <a:pt x="937582" y="2737466"/>
                </a:lnTo>
                <a:lnTo>
                  <a:pt x="0" y="27374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23" name="Freeform 23"/>
          <p:cNvSpPr/>
          <p:nvPr/>
        </p:nvSpPr>
        <p:spPr>
          <a:xfrm>
            <a:off x="7973900" y="2576109"/>
            <a:ext cx="468050" cy="468050"/>
          </a:xfrm>
          <a:custGeom>
            <a:avLst/>
            <a:gdLst/>
            <a:ahLst/>
            <a:cxnLst/>
            <a:rect l="l" t="t" r="r" b="b"/>
            <a:pathLst>
              <a:path w="702075" h="702075">
                <a:moveTo>
                  <a:pt x="0" y="0"/>
                </a:moveTo>
                <a:lnTo>
                  <a:pt x="702075" y="0"/>
                </a:lnTo>
                <a:lnTo>
                  <a:pt x="702075" y="702076"/>
                </a:lnTo>
                <a:lnTo>
                  <a:pt x="0" y="702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24" name="Group 24"/>
          <p:cNvGrpSpPr/>
          <p:nvPr/>
        </p:nvGrpSpPr>
        <p:grpSpPr>
          <a:xfrm>
            <a:off x="9781090" y="1818031"/>
            <a:ext cx="1216563" cy="1216563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7392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59"/>
                </a:lnSpc>
              </a:pPr>
              <a:endParaRPr sz="1200"/>
            </a:p>
          </p:txBody>
        </p:sp>
      </p:grpSp>
      <p:sp>
        <p:nvSpPr>
          <p:cNvPr id="27" name="Freeform 27"/>
          <p:cNvSpPr/>
          <p:nvPr/>
        </p:nvSpPr>
        <p:spPr>
          <a:xfrm rot="5400000">
            <a:off x="10076844" y="1897646"/>
            <a:ext cx="625055" cy="1824977"/>
          </a:xfrm>
          <a:custGeom>
            <a:avLst/>
            <a:gdLst/>
            <a:ahLst/>
            <a:cxnLst/>
            <a:rect l="l" t="t" r="r" b="b"/>
            <a:pathLst>
              <a:path w="937582" h="2737466">
                <a:moveTo>
                  <a:pt x="0" y="0"/>
                </a:moveTo>
                <a:lnTo>
                  <a:pt x="937582" y="0"/>
                </a:lnTo>
                <a:lnTo>
                  <a:pt x="937582" y="2737466"/>
                </a:lnTo>
                <a:lnTo>
                  <a:pt x="0" y="27374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28" name="Freeform 28"/>
          <p:cNvSpPr/>
          <p:nvPr/>
        </p:nvSpPr>
        <p:spPr>
          <a:xfrm>
            <a:off x="10155346" y="2576109"/>
            <a:ext cx="468050" cy="468050"/>
          </a:xfrm>
          <a:custGeom>
            <a:avLst/>
            <a:gdLst/>
            <a:ahLst/>
            <a:cxnLst/>
            <a:rect l="l" t="t" r="r" b="b"/>
            <a:pathLst>
              <a:path w="702075" h="702075">
                <a:moveTo>
                  <a:pt x="0" y="0"/>
                </a:moveTo>
                <a:lnTo>
                  <a:pt x="702076" y="0"/>
                </a:lnTo>
                <a:lnTo>
                  <a:pt x="702076" y="702076"/>
                </a:lnTo>
                <a:lnTo>
                  <a:pt x="0" y="7020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29" name="AutoShape 29"/>
          <p:cNvSpPr/>
          <p:nvPr/>
        </p:nvSpPr>
        <p:spPr>
          <a:xfrm flipH="1">
            <a:off x="2755572" y="3538233"/>
            <a:ext cx="0" cy="2339226"/>
          </a:xfrm>
          <a:prstGeom prst="line">
            <a:avLst/>
          </a:prstGeom>
          <a:ln w="19050" cap="flat">
            <a:solidFill>
              <a:srgbClr val="BFC1C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NG" sz="1200"/>
          </a:p>
        </p:txBody>
      </p:sp>
      <p:sp>
        <p:nvSpPr>
          <p:cNvPr id="30" name="AutoShape 30"/>
          <p:cNvSpPr/>
          <p:nvPr/>
        </p:nvSpPr>
        <p:spPr>
          <a:xfrm flipH="1">
            <a:off x="4941642" y="3538233"/>
            <a:ext cx="0" cy="2339226"/>
          </a:xfrm>
          <a:prstGeom prst="line">
            <a:avLst/>
          </a:prstGeom>
          <a:ln w="19050" cap="flat">
            <a:solidFill>
              <a:srgbClr val="BFC1C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NG" sz="1200"/>
          </a:p>
        </p:txBody>
      </p:sp>
      <p:sp>
        <p:nvSpPr>
          <p:cNvPr id="31" name="AutoShape 31"/>
          <p:cNvSpPr/>
          <p:nvPr/>
        </p:nvSpPr>
        <p:spPr>
          <a:xfrm flipV="1">
            <a:off x="1250108" y="6294889"/>
            <a:ext cx="826953" cy="0"/>
          </a:xfrm>
          <a:prstGeom prst="line">
            <a:avLst/>
          </a:prstGeom>
          <a:ln w="85725" cap="flat">
            <a:solidFill>
              <a:srgbClr val="1CAD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G" sz="1200"/>
          </a:p>
        </p:txBody>
      </p:sp>
      <p:sp>
        <p:nvSpPr>
          <p:cNvPr id="32" name="AutoShape 32"/>
          <p:cNvSpPr/>
          <p:nvPr/>
        </p:nvSpPr>
        <p:spPr>
          <a:xfrm flipV="1">
            <a:off x="3436177" y="6294889"/>
            <a:ext cx="826953" cy="0"/>
          </a:xfrm>
          <a:prstGeom prst="line">
            <a:avLst/>
          </a:prstGeom>
          <a:ln w="85725" cap="flat">
            <a:solidFill>
              <a:srgbClr val="EB7F2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G" sz="1200"/>
          </a:p>
        </p:txBody>
      </p:sp>
      <p:sp>
        <p:nvSpPr>
          <p:cNvPr id="33" name="AutoShape 33"/>
          <p:cNvSpPr/>
          <p:nvPr/>
        </p:nvSpPr>
        <p:spPr>
          <a:xfrm flipH="1">
            <a:off x="7127711" y="3538233"/>
            <a:ext cx="0" cy="2339226"/>
          </a:xfrm>
          <a:prstGeom prst="line">
            <a:avLst/>
          </a:prstGeom>
          <a:ln w="19050" cap="flat">
            <a:solidFill>
              <a:srgbClr val="BFC1C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NG" sz="1200"/>
          </a:p>
        </p:txBody>
      </p:sp>
      <p:sp>
        <p:nvSpPr>
          <p:cNvPr id="34" name="AutoShape 34"/>
          <p:cNvSpPr/>
          <p:nvPr/>
        </p:nvSpPr>
        <p:spPr>
          <a:xfrm flipV="1">
            <a:off x="5622246" y="6294889"/>
            <a:ext cx="826953" cy="0"/>
          </a:xfrm>
          <a:prstGeom prst="line">
            <a:avLst/>
          </a:prstGeom>
          <a:ln w="85725" cap="flat">
            <a:solidFill>
              <a:srgbClr val="1A4D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G" sz="1200"/>
          </a:p>
        </p:txBody>
      </p:sp>
      <p:sp>
        <p:nvSpPr>
          <p:cNvPr id="35" name="AutoShape 35"/>
          <p:cNvSpPr/>
          <p:nvPr/>
        </p:nvSpPr>
        <p:spPr>
          <a:xfrm>
            <a:off x="9313781" y="3538233"/>
            <a:ext cx="0" cy="2339226"/>
          </a:xfrm>
          <a:prstGeom prst="line">
            <a:avLst/>
          </a:prstGeom>
          <a:ln w="19050" cap="flat">
            <a:solidFill>
              <a:srgbClr val="BFC1C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NG" sz="1200"/>
          </a:p>
        </p:txBody>
      </p:sp>
      <p:sp>
        <p:nvSpPr>
          <p:cNvPr id="36" name="AutoShape 36"/>
          <p:cNvSpPr/>
          <p:nvPr/>
        </p:nvSpPr>
        <p:spPr>
          <a:xfrm flipV="1">
            <a:off x="7808316" y="6294889"/>
            <a:ext cx="826953" cy="0"/>
          </a:xfrm>
          <a:prstGeom prst="line">
            <a:avLst/>
          </a:prstGeom>
          <a:ln w="85725" cap="flat">
            <a:solidFill>
              <a:srgbClr val="B0DCA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G" sz="1200"/>
          </a:p>
        </p:txBody>
      </p:sp>
      <p:sp>
        <p:nvSpPr>
          <p:cNvPr id="37" name="AutoShape 37"/>
          <p:cNvSpPr/>
          <p:nvPr/>
        </p:nvSpPr>
        <p:spPr>
          <a:xfrm flipH="1">
            <a:off x="11499850" y="3538233"/>
            <a:ext cx="0" cy="2339226"/>
          </a:xfrm>
          <a:prstGeom prst="line">
            <a:avLst/>
          </a:prstGeom>
          <a:ln w="19050" cap="flat">
            <a:solidFill>
              <a:srgbClr val="BFC1C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NG" sz="1200"/>
          </a:p>
        </p:txBody>
      </p:sp>
      <p:sp>
        <p:nvSpPr>
          <p:cNvPr id="38" name="AutoShape 38"/>
          <p:cNvSpPr/>
          <p:nvPr/>
        </p:nvSpPr>
        <p:spPr>
          <a:xfrm flipV="1">
            <a:off x="9994385" y="6294889"/>
            <a:ext cx="826953" cy="0"/>
          </a:xfrm>
          <a:prstGeom prst="line">
            <a:avLst/>
          </a:prstGeom>
          <a:ln w="85725" cap="flat">
            <a:solidFill>
              <a:srgbClr val="4739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G" sz="1200"/>
          </a:p>
        </p:txBody>
      </p:sp>
      <p:sp>
        <p:nvSpPr>
          <p:cNvPr id="39" name="TextBox 39"/>
          <p:cNvSpPr txBox="1"/>
          <p:nvPr/>
        </p:nvSpPr>
        <p:spPr>
          <a:xfrm>
            <a:off x="850824" y="3499836"/>
            <a:ext cx="1794283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601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Dynamic Recalculation: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67700" y="4130549"/>
            <a:ext cx="1560531" cy="1149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7"/>
              </a:lnSpc>
            </a:pPr>
            <a:r>
              <a:rPr lang="en-US" sz="1367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Every single number in the report is read within the current filter context.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075899" y="3431588"/>
            <a:ext cx="1538263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6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Context-Driven Measures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115433" y="4015787"/>
            <a:ext cx="1538263" cy="1611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7"/>
              </a:lnSpc>
            </a:pPr>
            <a:r>
              <a:rPr lang="en-US" sz="139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Slicer selections force the dashboard to instantly recalculate measures for only that selected slice.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66799" y="5573610"/>
            <a:ext cx="993568" cy="5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4"/>
              </a:lnSpc>
              <a:spcBef>
                <a:spcPct val="0"/>
              </a:spcBef>
            </a:pPr>
            <a:r>
              <a:rPr lang="en-US" sz="3580" b="1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01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352869" y="5573610"/>
            <a:ext cx="993568" cy="5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4"/>
              </a:lnSpc>
              <a:spcBef>
                <a:spcPct val="0"/>
              </a:spcBef>
            </a:pPr>
            <a:r>
              <a:rPr lang="en-US" sz="3580" b="1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02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283041" y="3454249"/>
            <a:ext cx="1486875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6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No Selection Effect: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240897" y="4038449"/>
            <a:ext cx="1589651" cy="869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5"/>
              </a:lnSpc>
            </a:pPr>
            <a:r>
              <a:rPr lang="en-US" sz="1342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If no State is selected, a chart compares all states across the board.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5538939" y="5573610"/>
            <a:ext cx="993568" cy="5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4"/>
              </a:lnSpc>
              <a:spcBef>
                <a:spcPct val="0"/>
              </a:spcBef>
            </a:pPr>
            <a:r>
              <a:rPr lang="en-US" sz="3580" b="1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03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532663" y="3296911"/>
            <a:ext cx="1349840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60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Single Selection Effect: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532664" y="4179561"/>
            <a:ext cx="1472061" cy="1087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5"/>
              </a:lnSpc>
            </a:pPr>
            <a:r>
              <a:rPr lang="en-US" sz="1342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: If one State is selected, the entire page focuses exclusively on that state’s value.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725008" y="5573610"/>
            <a:ext cx="993568" cy="5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4"/>
              </a:lnSpc>
              <a:spcBef>
                <a:spcPct val="0"/>
              </a:spcBef>
            </a:pPr>
            <a:r>
              <a:rPr lang="en-US" sz="3580" b="1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04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9720181" y="3429000"/>
            <a:ext cx="1581679" cy="2020813"/>
            <a:chOff x="0" y="0"/>
            <a:chExt cx="3163359" cy="4041626"/>
          </a:xfrm>
        </p:grpSpPr>
        <p:sp>
          <p:nvSpPr>
            <p:cNvPr id="52" name="TextBox 52"/>
            <p:cNvSpPr txBox="1"/>
            <p:nvPr/>
          </p:nvSpPr>
          <p:spPr>
            <a:xfrm>
              <a:off x="0" y="0"/>
              <a:ext cx="2757027" cy="9746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19"/>
                </a:lnSpc>
              </a:pPr>
              <a:r>
                <a:rPr lang="en-US" sz="1599">
                  <a:solidFill>
                    <a:srgbClr val="000000"/>
                  </a:solidFill>
                  <a:latin typeface="Hammersmith One"/>
                  <a:ea typeface="Hammersmith One"/>
                  <a:cs typeface="Hammersmith One"/>
                  <a:sym typeface="Hammersmith One"/>
                </a:rPr>
                <a:t>MDA Selection Effect: 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1281640"/>
              <a:ext cx="3163359" cy="2759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80"/>
                </a:lnSpc>
              </a:pPr>
              <a:r>
                <a:rPr lang="en-US" sz="1369">
                  <a:solidFill>
                    <a:srgbClr val="000000"/>
                  </a:solidFill>
                  <a:latin typeface="Nunito"/>
                  <a:ea typeface="Nunito"/>
                  <a:cs typeface="Nunito"/>
                  <a:sym typeface="Nunito"/>
                </a:rPr>
                <a:t>Selecting a specific MDA filters results to reflect that specific ministry, department, or agency alone.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9911077" y="5573610"/>
            <a:ext cx="993568" cy="556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4"/>
              </a:lnSpc>
              <a:spcBef>
                <a:spcPct val="0"/>
              </a:spcBef>
            </a:pPr>
            <a:r>
              <a:rPr lang="en-US" sz="3580" b="1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05</a:t>
            </a:r>
          </a:p>
        </p:txBody>
      </p:sp>
      <p:sp>
        <p:nvSpPr>
          <p:cNvPr id="55" name="Freeform 55"/>
          <p:cNvSpPr/>
          <p:nvPr/>
        </p:nvSpPr>
        <p:spPr>
          <a:xfrm>
            <a:off x="219551" y="5816830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7" y="0"/>
                </a:lnTo>
                <a:lnTo>
                  <a:pt x="1253627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6402" y="400215"/>
            <a:ext cx="11204709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2"/>
              </a:lnSpc>
            </a:pPr>
            <a:r>
              <a:rPr lang="en-US" sz="4312" dirty="0">
                <a:solidFill>
                  <a:srgbClr val="0064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The Five Main Slicers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910205" y="1187074"/>
            <a:ext cx="4464887" cy="4827781"/>
          </a:xfrm>
          <a:custGeom>
            <a:avLst/>
            <a:gdLst/>
            <a:ahLst/>
            <a:cxnLst/>
            <a:rect l="l" t="t" r="r" b="b"/>
            <a:pathLst>
              <a:path w="6697331" h="6488040">
                <a:moveTo>
                  <a:pt x="6697331" y="0"/>
                </a:moveTo>
                <a:lnTo>
                  <a:pt x="0" y="0"/>
                </a:lnTo>
                <a:lnTo>
                  <a:pt x="0" y="6488040"/>
                </a:lnTo>
                <a:lnTo>
                  <a:pt x="6697331" y="6488040"/>
                </a:lnTo>
                <a:lnTo>
                  <a:pt x="669733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 dirty="0"/>
          </a:p>
        </p:txBody>
      </p:sp>
      <p:sp>
        <p:nvSpPr>
          <p:cNvPr id="4" name="Freeform 4"/>
          <p:cNvSpPr/>
          <p:nvPr/>
        </p:nvSpPr>
        <p:spPr>
          <a:xfrm>
            <a:off x="6480046" y="1422235"/>
            <a:ext cx="4219089" cy="836147"/>
          </a:xfrm>
          <a:custGeom>
            <a:avLst/>
            <a:gdLst/>
            <a:ahLst/>
            <a:cxnLst/>
            <a:rect l="l" t="t" r="r" b="b"/>
            <a:pathLst>
              <a:path w="6328633" h="1254220">
                <a:moveTo>
                  <a:pt x="0" y="0"/>
                </a:moveTo>
                <a:lnTo>
                  <a:pt x="6328633" y="0"/>
                </a:lnTo>
                <a:lnTo>
                  <a:pt x="6328633" y="1254220"/>
                </a:lnTo>
                <a:lnTo>
                  <a:pt x="0" y="125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5" name="Freeform 5"/>
          <p:cNvSpPr/>
          <p:nvPr/>
        </p:nvSpPr>
        <p:spPr>
          <a:xfrm>
            <a:off x="6480046" y="2556977"/>
            <a:ext cx="4219089" cy="836147"/>
          </a:xfrm>
          <a:custGeom>
            <a:avLst/>
            <a:gdLst/>
            <a:ahLst/>
            <a:cxnLst/>
            <a:rect l="l" t="t" r="r" b="b"/>
            <a:pathLst>
              <a:path w="6328633" h="1254220">
                <a:moveTo>
                  <a:pt x="0" y="0"/>
                </a:moveTo>
                <a:lnTo>
                  <a:pt x="6328633" y="0"/>
                </a:lnTo>
                <a:lnTo>
                  <a:pt x="6328633" y="1254220"/>
                </a:lnTo>
                <a:lnTo>
                  <a:pt x="0" y="125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6" name="Group 6"/>
          <p:cNvGrpSpPr/>
          <p:nvPr/>
        </p:nvGrpSpPr>
        <p:grpSpPr>
          <a:xfrm>
            <a:off x="6318756" y="1151069"/>
            <a:ext cx="4541669" cy="802023"/>
            <a:chOff x="0" y="0"/>
            <a:chExt cx="1721561" cy="3040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21561" cy="304014"/>
            </a:xfrm>
            <a:custGeom>
              <a:avLst/>
              <a:gdLst/>
              <a:ahLst/>
              <a:cxnLst/>
              <a:rect l="l" t="t" r="r" b="b"/>
              <a:pathLst>
                <a:path w="1721561" h="304014">
                  <a:moveTo>
                    <a:pt x="19319" y="0"/>
                  </a:moveTo>
                  <a:lnTo>
                    <a:pt x="1702242" y="0"/>
                  </a:lnTo>
                  <a:cubicBezTo>
                    <a:pt x="1707366" y="0"/>
                    <a:pt x="1712280" y="2035"/>
                    <a:pt x="1715903" y="5658"/>
                  </a:cubicBezTo>
                  <a:cubicBezTo>
                    <a:pt x="1719526" y="9282"/>
                    <a:pt x="1721561" y="14195"/>
                    <a:pt x="1721561" y="19319"/>
                  </a:cubicBezTo>
                  <a:lnTo>
                    <a:pt x="1721561" y="284695"/>
                  </a:lnTo>
                  <a:cubicBezTo>
                    <a:pt x="1721561" y="289819"/>
                    <a:pt x="1719526" y="294733"/>
                    <a:pt x="1715903" y="298356"/>
                  </a:cubicBezTo>
                  <a:cubicBezTo>
                    <a:pt x="1712280" y="301979"/>
                    <a:pt x="1707366" y="304014"/>
                    <a:pt x="1702242" y="304014"/>
                  </a:cubicBezTo>
                  <a:lnTo>
                    <a:pt x="19319" y="304014"/>
                  </a:lnTo>
                  <a:cubicBezTo>
                    <a:pt x="14195" y="304014"/>
                    <a:pt x="9282" y="301979"/>
                    <a:pt x="5658" y="298356"/>
                  </a:cubicBezTo>
                  <a:cubicBezTo>
                    <a:pt x="2035" y="294733"/>
                    <a:pt x="0" y="289819"/>
                    <a:pt x="0" y="284695"/>
                  </a:cubicBezTo>
                  <a:lnTo>
                    <a:pt x="0" y="19319"/>
                  </a:lnTo>
                  <a:cubicBezTo>
                    <a:pt x="0" y="14195"/>
                    <a:pt x="2035" y="9282"/>
                    <a:pt x="5658" y="5658"/>
                  </a:cubicBezTo>
                  <a:cubicBezTo>
                    <a:pt x="9282" y="2035"/>
                    <a:pt x="14195" y="0"/>
                    <a:pt x="19319" y="0"/>
                  </a:cubicBez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721561" cy="3325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18756" y="2325029"/>
            <a:ext cx="4541669" cy="802023"/>
            <a:chOff x="0" y="0"/>
            <a:chExt cx="1721561" cy="3040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21561" cy="304014"/>
            </a:xfrm>
            <a:custGeom>
              <a:avLst/>
              <a:gdLst/>
              <a:ahLst/>
              <a:cxnLst/>
              <a:rect l="l" t="t" r="r" b="b"/>
              <a:pathLst>
                <a:path w="1721561" h="304014">
                  <a:moveTo>
                    <a:pt x="19319" y="0"/>
                  </a:moveTo>
                  <a:lnTo>
                    <a:pt x="1702242" y="0"/>
                  </a:lnTo>
                  <a:cubicBezTo>
                    <a:pt x="1707366" y="0"/>
                    <a:pt x="1712280" y="2035"/>
                    <a:pt x="1715903" y="5658"/>
                  </a:cubicBezTo>
                  <a:cubicBezTo>
                    <a:pt x="1719526" y="9282"/>
                    <a:pt x="1721561" y="14195"/>
                    <a:pt x="1721561" y="19319"/>
                  </a:cubicBezTo>
                  <a:lnTo>
                    <a:pt x="1721561" y="284695"/>
                  </a:lnTo>
                  <a:cubicBezTo>
                    <a:pt x="1721561" y="289819"/>
                    <a:pt x="1719526" y="294733"/>
                    <a:pt x="1715903" y="298356"/>
                  </a:cubicBezTo>
                  <a:cubicBezTo>
                    <a:pt x="1712280" y="301979"/>
                    <a:pt x="1707366" y="304014"/>
                    <a:pt x="1702242" y="304014"/>
                  </a:cubicBezTo>
                  <a:lnTo>
                    <a:pt x="19319" y="304014"/>
                  </a:lnTo>
                  <a:cubicBezTo>
                    <a:pt x="14195" y="304014"/>
                    <a:pt x="9282" y="301979"/>
                    <a:pt x="5658" y="298356"/>
                  </a:cubicBezTo>
                  <a:cubicBezTo>
                    <a:pt x="2035" y="294733"/>
                    <a:pt x="0" y="289819"/>
                    <a:pt x="0" y="284695"/>
                  </a:cubicBezTo>
                  <a:lnTo>
                    <a:pt x="0" y="19319"/>
                  </a:lnTo>
                  <a:cubicBezTo>
                    <a:pt x="0" y="14195"/>
                    <a:pt x="2035" y="9282"/>
                    <a:pt x="5658" y="5658"/>
                  </a:cubicBezTo>
                  <a:cubicBezTo>
                    <a:pt x="9282" y="2035"/>
                    <a:pt x="14195" y="0"/>
                    <a:pt x="19319" y="0"/>
                  </a:cubicBez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721561" cy="3325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480046" y="1029096"/>
            <a:ext cx="4219089" cy="1045970"/>
            <a:chOff x="0" y="0"/>
            <a:chExt cx="1599284" cy="396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99284" cy="396484"/>
            </a:xfrm>
            <a:custGeom>
              <a:avLst/>
              <a:gdLst/>
              <a:ahLst/>
              <a:cxnLst/>
              <a:rect l="l" t="t" r="r" b="b"/>
              <a:pathLst>
                <a:path w="1599284" h="396484">
                  <a:moveTo>
                    <a:pt x="23243" y="0"/>
                  </a:moveTo>
                  <a:lnTo>
                    <a:pt x="1576041" y="0"/>
                  </a:lnTo>
                  <a:cubicBezTo>
                    <a:pt x="1588878" y="0"/>
                    <a:pt x="1599284" y="10406"/>
                    <a:pt x="1599284" y="23243"/>
                  </a:cubicBezTo>
                  <a:lnTo>
                    <a:pt x="1599284" y="373241"/>
                  </a:lnTo>
                  <a:cubicBezTo>
                    <a:pt x="1599284" y="379406"/>
                    <a:pt x="1596835" y="385318"/>
                    <a:pt x="1592476" y="389677"/>
                  </a:cubicBezTo>
                  <a:cubicBezTo>
                    <a:pt x="1588117" y="394036"/>
                    <a:pt x="1582205" y="396484"/>
                    <a:pt x="1576041" y="396484"/>
                  </a:cubicBezTo>
                  <a:lnTo>
                    <a:pt x="23243" y="396484"/>
                  </a:lnTo>
                  <a:cubicBezTo>
                    <a:pt x="17079" y="396484"/>
                    <a:pt x="11167" y="394036"/>
                    <a:pt x="6808" y="389677"/>
                  </a:cubicBezTo>
                  <a:cubicBezTo>
                    <a:pt x="2449" y="385318"/>
                    <a:pt x="0" y="379406"/>
                    <a:pt x="0" y="373241"/>
                  </a:cubicBezTo>
                  <a:lnTo>
                    <a:pt x="0" y="23243"/>
                  </a:lnTo>
                  <a:cubicBezTo>
                    <a:pt x="0" y="17079"/>
                    <a:pt x="2449" y="11167"/>
                    <a:pt x="6808" y="6808"/>
                  </a:cubicBezTo>
                  <a:cubicBezTo>
                    <a:pt x="11167" y="2449"/>
                    <a:pt x="17079" y="0"/>
                    <a:pt x="2324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599284" cy="4250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80046" y="2203055"/>
            <a:ext cx="4219089" cy="1045970"/>
            <a:chOff x="0" y="0"/>
            <a:chExt cx="1599284" cy="39648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99284" cy="396484"/>
            </a:xfrm>
            <a:custGeom>
              <a:avLst/>
              <a:gdLst/>
              <a:ahLst/>
              <a:cxnLst/>
              <a:rect l="l" t="t" r="r" b="b"/>
              <a:pathLst>
                <a:path w="1599284" h="396484">
                  <a:moveTo>
                    <a:pt x="23243" y="0"/>
                  </a:moveTo>
                  <a:lnTo>
                    <a:pt x="1576041" y="0"/>
                  </a:lnTo>
                  <a:cubicBezTo>
                    <a:pt x="1588878" y="0"/>
                    <a:pt x="1599284" y="10406"/>
                    <a:pt x="1599284" y="23243"/>
                  </a:cubicBezTo>
                  <a:lnTo>
                    <a:pt x="1599284" y="373241"/>
                  </a:lnTo>
                  <a:cubicBezTo>
                    <a:pt x="1599284" y="379406"/>
                    <a:pt x="1596835" y="385318"/>
                    <a:pt x="1592476" y="389677"/>
                  </a:cubicBezTo>
                  <a:cubicBezTo>
                    <a:pt x="1588117" y="394036"/>
                    <a:pt x="1582205" y="396484"/>
                    <a:pt x="1576041" y="396484"/>
                  </a:cubicBezTo>
                  <a:lnTo>
                    <a:pt x="23243" y="396484"/>
                  </a:lnTo>
                  <a:cubicBezTo>
                    <a:pt x="17079" y="396484"/>
                    <a:pt x="11167" y="394036"/>
                    <a:pt x="6808" y="389677"/>
                  </a:cubicBezTo>
                  <a:cubicBezTo>
                    <a:pt x="2449" y="385318"/>
                    <a:pt x="0" y="379406"/>
                    <a:pt x="0" y="373241"/>
                  </a:cubicBezTo>
                  <a:lnTo>
                    <a:pt x="0" y="23243"/>
                  </a:lnTo>
                  <a:cubicBezTo>
                    <a:pt x="0" y="17079"/>
                    <a:pt x="2449" y="11167"/>
                    <a:pt x="6808" y="6808"/>
                  </a:cubicBezTo>
                  <a:cubicBezTo>
                    <a:pt x="11167" y="2449"/>
                    <a:pt x="17079" y="0"/>
                    <a:pt x="2324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599284" cy="4250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sp>
        <p:nvSpPr>
          <p:cNvPr id="18" name="Freeform 18"/>
          <p:cNvSpPr/>
          <p:nvPr/>
        </p:nvSpPr>
        <p:spPr>
          <a:xfrm>
            <a:off x="6480046" y="3734995"/>
            <a:ext cx="4219089" cy="836147"/>
          </a:xfrm>
          <a:custGeom>
            <a:avLst/>
            <a:gdLst/>
            <a:ahLst/>
            <a:cxnLst/>
            <a:rect l="l" t="t" r="r" b="b"/>
            <a:pathLst>
              <a:path w="6328633" h="1254220">
                <a:moveTo>
                  <a:pt x="0" y="0"/>
                </a:moveTo>
                <a:lnTo>
                  <a:pt x="6328633" y="0"/>
                </a:lnTo>
                <a:lnTo>
                  <a:pt x="6328633" y="1254220"/>
                </a:lnTo>
                <a:lnTo>
                  <a:pt x="0" y="125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19" name="Freeform 19"/>
          <p:cNvSpPr/>
          <p:nvPr/>
        </p:nvSpPr>
        <p:spPr>
          <a:xfrm>
            <a:off x="6480046" y="4905096"/>
            <a:ext cx="4219089" cy="836147"/>
          </a:xfrm>
          <a:custGeom>
            <a:avLst/>
            <a:gdLst/>
            <a:ahLst/>
            <a:cxnLst/>
            <a:rect l="l" t="t" r="r" b="b"/>
            <a:pathLst>
              <a:path w="6328633" h="1254220">
                <a:moveTo>
                  <a:pt x="0" y="0"/>
                </a:moveTo>
                <a:lnTo>
                  <a:pt x="6328633" y="0"/>
                </a:lnTo>
                <a:lnTo>
                  <a:pt x="6328633" y="1254220"/>
                </a:lnTo>
                <a:lnTo>
                  <a:pt x="0" y="125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20" name="Group 20"/>
          <p:cNvGrpSpPr/>
          <p:nvPr/>
        </p:nvGrpSpPr>
        <p:grpSpPr>
          <a:xfrm>
            <a:off x="6318756" y="3498988"/>
            <a:ext cx="4541669" cy="802023"/>
            <a:chOff x="0" y="0"/>
            <a:chExt cx="1721561" cy="3040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21561" cy="304014"/>
            </a:xfrm>
            <a:custGeom>
              <a:avLst/>
              <a:gdLst/>
              <a:ahLst/>
              <a:cxnLst/>
              <a:rect l="l" t="t" r="r" b="b"/>
              <a:pathLst>
                <a:path w="1721561" h="304014">
                  <a:moveTo>
                    <a:pt x="19319" y="0"/>
                  </a:moveTo>
                  <a:lnTo>
                    <a:pt x="1702242" y="0"/>
                  </a:lnTo>
                  <a:cubicBezTo>
                    <a:pt x="1707366" y="0"/>
                    <a:pt x="1712280" y="2035"/>
                    <a:pt x="1715903" y="5658"/>
                  </a:cubicBezTo>
                  <a:cubicBezTo>
                    <a:pt x="1719526" y="9282"/>
                    <a:pt x="1721561" y="14195"/>
                    <a:pt x="1721561" y="19319"/>
                  </a:cubicBezTo>
                  <a:lnTo>
                    <a:pt x="1721561" y="284695"/>
                  </a:lnTo>
                  <a:cubicBezTo>
                    <a:pt x="1721561" y="289819"/>
                    <a:pt x="1719526" y="294733"/>
                    <a:pt x="1715903" y="298356"/>
                  </a:cubicBezTo>
                  <a:cubicBezTo>
                    <a:pt x="1712280" y="301979"/>
                    <a:pt x="1707366" y="304014"/>
                    <a:pt x="1702242" y="304014"/>
                  </a:cubicBezTo>
                  <a:lnTo>
                    <a:pt x="19319" y="304014"/>
                  </a:lnTo>
                  <a:cubicBezTo>
                    <a:pt x="14195" y="304014"/>
                    <a:pt x="9282" y="301979"/>
                    <a:pt x="5658" y="298356"/>
                  </a:cubicBezTo>
                  <a:cubicBezTo>
                    <a:pt x="2035" y="294733"/>
                    <a:pt x="0" y="289819"/>
                    <a:pt x="0" y="284695"/>
                  </a:cubicBezTo>
                  <a:lnTo>
                    <a:pt x="0" y="19319"/>
                  </a:lnTo>
                  <a:cubicBezTo>
                    <a:pt x="0" y="14195"/>
                    <a:pt x="2035" y="9282"/>
                    <a:pt x="5658" y="5658"/>
                  </a:cubicBezTo>
                  <a:cubicBezTo>
                    <a:pt x="9282" y="2035"/>
                    <a:pt x="14195" y="0"/>
                    <a:pt x="19319" y="0"/>
                  </a:cubicBezTo>
                  <a:close/>
                </a:path>
              </a:pathLst>
            </a:custGeom>
            <a:solidFill>
              <a:srgbClr val="B0DCA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721561" cy="3325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80046" y="3377014"/>
            <a:ext cx="4219089" cy="1045970"/>
            <a:chOff x="0" y="0"/>
            <a:chExt cx="1599284" cy="3964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599284" cy="396484"/>
            </a:xfrm>
            <a:custGeom>
              <a:avLst/>
              <a:gdLst/>
              <a:ahLst/>
              <a:cxnLst/>
              <a:rect l="l" t="t" r="r" b="b"/>
              <a:pathLst>
                <a:path w="1599284" h="396484">
                  <a:moveTo>
                    <a:pt x="23243" y="0"/>
                  </a:moveTo>
                  <a:lnTo>
                    <a:pt x="1576041" y="0"/>
                  </a:lnTo>
                  <a:cubicBezTo>
                    <a:pt x="1588878" y="0"/>
                    <a:pt x="1599284" y="10406"/>
                    <a:pt x="1599284" y="23243"/>
                  </a:cubicBezTo>
                  <a:lnTo>
                    <a:pt x="1599284" y="373241"/>
                  </a:lnTo>
                  <a:cubicBezTo>
                    <a:pt x="1599284" y="379406"/>
                    <a:pt x="1596835" y="385318"/>
                    <a:pt x="1592476" y="389677"/>
                  </a:cubicBezTo>
                  <a:cubicBezTo>
                    <a:pt x="1588117" y="394036"/>
                    <a:pt x="1582205" y="396484"/>
                    <a:pt x="1576041" y="396484"/>
                  </a:cubicBezTo>
                  <a:lnTo>
                    <a:pt x="23243" y="396484"/>
                  </a:lnTo>
                  <a:cubicBezTo>
                    <a:pt x="17079" y="396484"/>
                    <a:pt x="11167" y="394036"/>
                    <a:pt x="6808" y="389677"/>
                  </a:cubicBezTo>
                  <a:cubicBezTo>
                    <a:pt x="2449" y="385318"/>
                    <a:pt x="0" y="379406"/>
                    <a:pt x="0" y="373241"/>
                  </a:cubicBezTo>
                  <a:lnTo>
                    <a:pt x="0" y="23243"/>
                  </a:lnTo>
                  <a:cubicBezTo>
                    <a:pt x="0" y="17079"/>
                    <a:pt x="2449" y="11167"/>
                    <a:pt x="6808" y="6808"/>
                  </a:cubicBezTo>
                  <a:cubicBezTo>
                    <a:pt x="11167" y="2449"/>
                    <a:pt x="17079" y="0"/>
                    <a:pt x="2324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599284" cy="4250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318756" y="4672947"/>
            <a:ext cx="4541669" cy="802023"/>
            <a:chOff x="0" y="0"/>
            <a:chExt cx="1721561" cy="30401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721561" cy="304014"/>
            </a:xfrm>
            <a:custGeom>
              <a:avLst/>
              <a:gdLst/>
              <a:ahLst/>
              <a:cxnLst/>
              <a:rect l="l" t="t" r="r" b="b"/>
              <a:pathLst>
                <a:path w="1721561" h="304014">
                  <a:moveTo>
                    <a:pt x="19319" y="0"/>
                  </a:moveTo>
                  <a:lnTo>
                    <a:pt x="1702242" y="0"/>
                  </a:lnTo>
                  <a:cubicBezTo>
                    <a:pt x="1707366" y="0"/>
                    <a:pt x="1712280" y="2035"/>
                    <a:pt x="1715903" y="5658"/>
                  </a:cubicBezTo>
                  <a:cubicBezTo>
                    <a:pt x="1719526" y="9282"/>
                    <a:pt x="1721561" y="14195"/>
                    <a:pt x="1721561" y="19319"/>
                  </a:cubicBezTo>
                  <a:lnTo>
                    <a:pt x="1721561" y="284695"/>
                  </a:lnTo>
                  <a:cubicBezTo>
                    <a:pt x="1721561" y="289819"/>
                    <a:pt x="1719526" y="294733"/>
                    <a:pt x="1715903" y="298356"/>
                  </a:cubicBezTo>
                  <a:cubicBezTo>
                    <a:pt x="1712280" y="301979"/>
                    <a:pt x="1707366" y="304014"/>
                    <a:pt x="1702242" y="304014"/>
                  </a:cubicBezTo>
                  <a:lnTo>
                    <a:pt x="19319" y="304014"/>
                  </a:lnTo>
                  <a:cubicBezTo>
                    <a:pt x="14195" y="304014"/>
                    <a:pt x="9282" y="301979"/>
                    <a:pt x="5658" y="298356"/>
                  </a:cubicBezTo>
                  <a:cubicBezTo>
                    <a:pt x="2035" y="294733"/>
                    <a:pt x="0" y="289819"/>
                    <a:pt x="0" y="284695"/>
                  </a:cubicBezTo>
                  <a:lnTo>
                    <a:pt x="0" y="19319"/>
                  </a:lnTo>
                  <a:cubicBezTo>
                    <a:pt x="0" y="14195"/>
                    <a:pt x="2035" y="9282"/>
                    <a:pt x="5658" y="5658"/>
                  </a:cubicBezTo>
                  <a:cubicBezTo>
                    <a:pt x="9282" y="2035"/>
                    <a:pt x="14195" y="0"/>
                    <a:pt x="19319" y="0"/>
                  </a:cubicBezTo>
                  <a:close/>
                </a:path>
              </a:pathLst>
            </a:custGeom>
            <a:solidFill>
              <a:srgbClr val="F68D54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721561" cy="3325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480046" y="4550973"/>
            <a:ext cx="4219089" cy="1045970"/>
            <a:chOff x="0" y="0"/>
            <a:chExt cx="1599284" cy="39648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99284" cy="396484"/>
            </a:xfrm>
            <a:custGeom>
              <a:avLst/>
              <a:gdLst/>
              <a:ahLst/>
              <a:cxnLst/>
              <a:rect l="l" t="t" r="r" b="b"/>
              <a:pathLst>
                <a:path w="1599284" h="396484">
                  <a:moveTo>
                    <a:pt x="23243" y="0"/>
                  </a:moveTo>
                  <a:lnTo>
                    <a:pt x="1576041" y="0"/>
                  </a:lnTo>
                  <a:cubicBezTo>
                    <a:pt x="1588878" y="0"/>
                    <a:pt x="1599284" y="10406"/>
                    <a:pt x="1599284" y="23243"/>
                  </a:cubicBezTo>
                  <a:lnTo>
                    <a:pt x="1599284" y="373241"/>
                  </a:lnTo>
                  <a:cubicBezTo>
                    <a:pt x="1599284" y="379406"/>
                    <a:pt x="1596835" y="385318"/>
                    <a:pt x="1592476" y="389677"/>
                  </a:cubicBezTo>
                  <a:cubicBezTo>
                    <a:pt x="1588117" y="394036"/>
                    <a:pt x="1582205" y="396484"/>
                    <a:pt x="1576041" y="396484"/>
                  </a:cubicBezTo>
                  <a:lnTo>
                    <a:pt x="23243" y="396484"/>
                  </a:lnTo>
                  <a:cubicBezTo>
                    <a:pt x="17079" y="396484"/>
                    <a:pt x="11167" y="394036"/>
                    <a:pt x="6808" y="389677"/>
                  </a:cubicBezTo>
                  <a:cubicBezTo>
                    <a:pt x="2449" y="385318"/>
                    <a:pt x="0" y="379406"/>
                    <a:pt x="0" y="373241"/>
                  </a:cubicBezTo>
                  <a:lnTo>
                    <a:pt x="0" y="23243"/>
                  </a:lnTo>
                  <a:cubicBezTo>
                    <a:pt x="0" y="17079"/>
                    <a:pt x="2449" y="11167"/>
                    <a:pt x="6808" y="6808"/>
                  </a:cubicBezTo>
                  <a:cubicBezTo>
                    <a:pt x="11167" y="2449"/>
                    <a:pt x="17079" y="0"/>
                    <a:pt x="2324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1599284" cy="4250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910204" y="2269380"/>
            <a:ext cx="810863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1"/>
              </a:lnSpc>
            </a:pPr>
            <a:r>
              <a:rPr lang="en-US" sz="1697" dirty="0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01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26144" y="2894241"/>
            <a:ext cx="810863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1"/>
              </a:lnSpc>
            </a:pPr>
            <a:r>
              <a:rPr lang="en-US" sz="1697" dirty="0">
                <a:solidFill>
                  <a:srgbClr val="FFFFFF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02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29918" y="3674174"/>
            <a:ext cx="810863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1"/>
              </a:lnSpc>
            </a:pPr>
            <a:r>
              <a:rPr lang="en-US" sz="1697" dirty="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03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23852" y="4053387"/>
            <a:ext cx="810863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1"/>
              </a:lnSpc>
            </a:pPr>
            <a:r>
              <a:rPr lang="en-US" sz="1697" dirty="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04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20132" y="1444721"/>
            <a:ext cx="3646987" cy="55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Controls the geographic boundaries of the data.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820132" y="2618680"/>
            <a:ext cx="3646987" cy="55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Filters data by the designated fiscal or calendar year.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820132" y="1187074"/>
            <a:ext cx="3646987" cy="256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7"/>
              </a:lnSpc>
              <a:spcBef>
                <a:spcPct val="0"/>
              </a:spcBef>
            </a:pPr>
            <a:r>
              <a:rPr lang="en-US" sz="1555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State: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820132" y="2361034"/>
            <a:ext cx="3646987" cy="256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7"/>
              </a:lnSpc>
              <a:spcBef>
                <a:spcPct val="0"/>
              </a:spcBef>
            </a:pPr>
            <a:r>
              <a:rPr lang="en-US" sz="1555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Year: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820132" y="3792639"/>
            <a:ext cx="3646987" cy="55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Narrows down performance metrics to specific operational sectors.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820132" y="3534993"/>
            <a:ext cx="3646987" cy="256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7"/>
              </a:lnSpc>
              <a:spcBef>
                <a:spcPct val="0"/>
              </a:spcBef>
            </a:pPr>
            <a:r>
              <a:rPr lang="en-US" sz="1555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Sector: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820132" y="4966598"/>
            <a:ext cx="3646987" cy="55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Focuses directly on individual Ministries, Departments, and Agencies.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820132" y="4708952"/>
            <a:ext cx="3646987" cy="256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7"/>
              </a:lnSpc>
              <a:spcBef>
                <a:spcPct val="0"/>
              </a:spcBef>
            </a:pPr>
            <a:r>
              <a:rPr lang="en-US" sz="1555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MDA: </a:t>
            </a:r>
          </a:p>
        </p:txBody>
      </p:sp>
      <p:sp>
        <p:nvSpPr>
          <p:cNvPr id="44" name="Freeform 44"/>
          <p:cNvSpPr/>
          <p:nvPr/>
        </p:nvSpPr>
        <p:spPr>
          <a:xfrm>
            <a:off x="400844" y="5741243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7"/>
                </a:lnTo>
                <a:lnTo>
                  <a:pt x="0" y="125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45" name="Freeform 45"/>
          <p:cNvSpPr/>
          <p:nvPr/>
        </p:nvSpPr>
        <p:spPr>
          <a:xfrm>
            <a:off x="6480046" y="6021853"/>
            <a:ext cx="4219089" cy="836147"/>
          </a:xfrm>
          <a:custGeom>
            <a:avLst/>
            <a:gdLst/>
            <a:ahLst/>
            <a:cxnLst/>
            <a:rect l="l" t="t" r="r" b="b"/>
            <a:pathLst>
              <a:path w="6328633" h="1254220">
                <a:moveTo>
                  <a:pt x="0" y="0"/>
                </a:moveTo>
                <a:lnTo>
                  <a:pt x="6328633" y="0"/>
                </a:lnTo>
                <a:lnTo>
                  <a:pt x="6328633" y="1254220"/>
                </a:lnTo>
                <a:lnTo>
                  <a:pt x="0" y="12542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46" name="Group 46"/>
          <p:cNvGrpSpPr/>
          <p:nvPr/>
        </p:nvGrpSpPr>
        <p:grpSpPr>
          <a:xfrm>
            <a:off x="6318756" y="5789705"/>
            <a:ext cx="4541669" cy="802023"/>
            <a:chOff x="0" y="0"/>
            <a:chExt cx="1721561" cy="30401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721561" cy="304014"/>
            </a:xfrm>
            <a:custGeom>
              <a:avLst/>
              <a:gdLst/>
              <a:ahLst/>
              <a:cxnLst/>
              <a:rect l="l" t="t" r="r" b="b"/>
              <a:pathLst>
                <a:path w="1721561" h="304014">
                  <a:moveTo>
                    <a:pt x="19319" y="0"/>
                  </a:moveTo>
                  <a:lnTo>
                    <a:pt x="1702242" y="0"/>
                  </a:lnTo>
                  <a:cubicBezTo>
                    <a:pt x="1707366" y="0"/>
                    <a:pt x="1712280" y="2035"/>
                    <a:pt x="1715903" y="5658"/>
                  </a:cubicBezTo>
                  <a:cubicBezTo>
                    <a:pt x="1719526" y="9282"/>
                    <a:pt x="1721561" y="14195"/>
                    <a:pt x="1721561" y="19319"/>
                  </a:cubicBezTo>
                  <a:lnTo>
                    <a:pt x="1721561" y="284695"/>
                  </a:lnTo>
                  <a:cubicBezTo>
                    <a:pt x="1721561" y="289819"/>
                    <a:pt x="1719526" y="294733"/>
                    <a:pt x="1715903" y="298356"/>
                  </a:cubicBezTo>
                  <a:cubicBezTo>
                    <a:pt x="1712280" y="301979"/>
                    <a:pt x="1707366" y="304014"/>
                    <a:pt x="1702242" y="304014"/>
                  </a:cubicBezTo>
                  <a:lnTo>
                    <a:pt x="19319" y="304014"/>
                  </a:lnTo>
                  <a:cubicBezTo>
                    <a:pt x="14195" y="304014"/>
                    <a:pt x="9282" y="301979"/>
                    <a:pt x="5658" y="298356"/>
                  </a:cubicBezTo>
                  <a:cubicBezTo>
                    <a:pt x="2035" y="294733"/>
                    <a:pt x="0" y="289819"/>
                    <a:pt x="0" y="284695"/>
                  </a:cubicBezTo>
                  <a:lnTo>
                    <a:pt x="0" y="19319"/>
                  </a:lnTo>
                  <a:cubicBezTo>
                    <a:pt x="0" y="14195"/>
                    <a:pt x="2035" y="9282"/>
                    <a:pt x="5658" y="5658"/>
                  </a:cubicBezTo>
                  <a:cubicBezTo>
                    <a:pt x="9282" y="2035"/>
                    <a:pt x="14195" y="0"/>
                    <a:pt x="19319" y="0"/>
                  </a:cubicBezTo>
                  <a:close/>
                </a:path>
              </a:pathLst>
            </a:custGeom>
            <a:solidFill>
              <a:srgbClr val="F68D54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1721561" cy="3325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480046" y="5667731"/>
            <a:ext cx="4219089" cy="1045970"/>
            <a:chOff x="0" y="0"/>
            <a:chExt cx="1599284" cy="39648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599284" cy="396484"/>
            </a:xfrm>
            <a:custGeom>
              <a:avLst/>
              <a:gdLst/>
              <a:ahLst/>
              <a:cxnLst/>
              <a:rect l="l" t="t" r="r" b="b"/>
              <a:pathLst>
                <a:path w="1599284" h="396484">
                  <a:moveTo>
                    <a:pt x="23243" y="0"/>
                  </a:moveTo>
                  <a:lnTo>
                    <a:pt x="1576041" y="0"/>
                  </a:lnTo>
                  <a:cubicBezTo>
                    <a:pt x="1588878" y="0"/>
                    <a:pt x="1599284" y="10406"/>
                    <a:pt x="1599284" y="23243"/>
                  </a:cubicBezTo>
                  <a:lnTo>
                    <a:pt x="1599284" y="373241"/>
                  </a:lnTo>
                  <a:cubicBezTo>
                    <a:pt x="1599284" y="379406"/>
                    <a:pt x="1596835" y="385318"/>
                    <a:pt x="1592476" y="389677"/>
                  </a:cubicBezTo>
                  <a:cubicBezTo>
                    <a:pt x="1588117" y="394036"/>
                    <a:pt x="1582205" y="396484"/>
                    <a:pt x="1576041" y="396484"/>
                  </a:cubicBezTo>
                  <a:lnTo>
                    <a:pt x="23243" y="396484"/>
                  </a:lnTo>
                  <a:cubicBezTo>
                    <a:pt x="17079" y="396484"/>
                    <a:pt x="11167" y="394036"/>
                    <a:pt x="6808" y="389677"/>
                  </a:cubicBezTo>
                  <a:cubicBezTo>
                    <a:pt x="2449" y="385318"/>
                    <a:pt x="0" y="379406"/>
                    <a:pt x="0" y="373241"/>
                  </a:cubicBezTo>
                  <a:lnTo>
                    <a:pt x="0" y="23243"/>
                  </a:lnTo>
                  <a:cubicBezTo>
                    <a:pt x="0" y="17079"/>
                    <a:pt x="2449" y="11167"/>
                    <a:pt x="6808" y="6808"/>
                  </a:cubicBezTo>
                  <a:cubicBezTo>
                    <a:pt x="11167" y="2449"/>
                    <a:pt x="17079" y="0"/>
                    <a:pt x="2324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1599284" cy="42505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200"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6820132" y="6017327"/>
            <a:ext cx="3646987" cy="555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Breaks down annual performance into specific three-month windows.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820132" y="5759680"/>
            <a:ext cx="3646987" cy="256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77"/>
              </a:lnSpc>
              <a:spcBef>
                <a:spcPct val="0"/>
              </a:spcBef>
            </a:pPr>
            <a:r>
              <a:rPr lang="en-US" sz="1555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Quarter: </a:t>
            </a:r>
          </a:p>
        </p:txBody>
      </p:sp>
      <p:sp>
        <p:nvSpPr>
          <p:cNvPr id="54" name="TextBox 35">
            <a:extLst>
              <a:ext uri="{FF2B5EF4-FFF2-40B4-BE49-F238E27FC236}">
                <a16:creationId xmlns:a16="http://schemas.microsoft.com/office/drawing/2014/main" id="{21C20072-EF50-A1CD-05AF-A0BBF1BF0B6B}"/>
              </a:ext>
            </a:extLst>
          </p:cNvPr>
          <p:cNvSpPr txBox="1"/>
          <p:nvPr/>
        </p:nvSpPr>
        <p:spPr>
          <a:xfrm>
            <a:off x="929918" y="4582097"/>
            <a:ext cx="810863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01"/>
              </a:lnSpc>
            </a:pPr>
            <a:r>
              <a:rPr lang="en-US" sz="1697" dirty="0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05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325" y="32064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2"/>
          <p:cNvSpPr txBox="1"/>
          <p:nvPr/>
        </p:nvSpPr>
        <p:spPr>
          <a:xfrm>
            <a:off x="952799" y="1264334"/>
            <a:ext cx="10667551" cy="24622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r>
              <a:rPr lang="en-US" sz="1600" dirty="0">
                <a:solidFill>
                  <a:srgbClr val="475569"/>
                </a:solidFill>
                <a:latin typeface="Nunito" pitchFamily="2" charset="0"/>
                <a:ea typeface="Lato"/>
                <a:cs typeface="Lato"/>
                <a:sym typeface="Lato"/>
              </a:rPr>
              <a:t>To prevent rendering blank visuals or causing logical errors, always apply filters from macro to micro:</a:t>
            </a:r>
            <a:endParaRPr sz="1600" dirty="0">
              <a:solidFill>
                <a:srgbClr val="475569"/>
              </a:solidFill>
              <a:latin typeface="Nunito" pitchFamily="2" charset="0"/>
              <a:ea typeface="Lato"/>
              <a:cs typeface="Lato"/>
              <a:sym typeface="Lato"/>
            </a:endParaRPr>
          </a:p>
        </p:txBody>
      </p:sp>
      <p:grpSp>
        <p:nvGrpSpPr>
          <p:cNvPr id="316" name="Google Shape;316;p22"/>
          <p:cNvGrpSpPr/>
          <p:nvPr/>
        </p:nvGrpSpPr>
        <p:grpSpPr>
          <a:xfrm>
            <a:off x="571500" y="1752601"/>
            <a:ext cx="11048850" cy="4032856"/>
            <a:chOff x="571500" y="2095500"/>
            <a:chExt cx="11048850" cy="3048000"/>
          </a:xfrm>
        </p:grpSpPr>
        <p:sp>
          <p:nvSpPr>
            <p:cNvPr id="317" name="Google Shape;317;p22"/>
            <p:cNvSpPr/>
            <p:nvPr/>
          </p:nvSpPr>
          <p:spPr>
            <a:xfrm>
              <a:off x="571500" y="2095500"/>
              <a:ext cx="2000100" cy="3048000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18" name="Google Shape;318;p22"/>
            <p:cNvSpPr txBox="1"/>
            <p:nvPr/>
          </p:nvSpPr>
          <p:spPr>
            <a:xfrm>
              <a:off x="762000" y="2286000"/>
              <a:ext cx="16191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rgbClr val="10B981"/>
                  </a:solidFill>
                  <a:latin typeface="Lato"/>
                  <a:ea typeface="Lato"/>
                  <a:cs typeface="Lato"/>
                  <a:sym typeface="Lato"/>
                </a:rPr>
                <a:t>01</a:t>
              </a:r>
              <a:endParaRPr sz="3200" b="1" dirty="0">
                <a:solidFill>
                  <a:srgbClr val="10B98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400" b="1" dirty="0">
                  <a:solidFill>
                    <a:srgbClr val="0B2545"/>
                  </a:solidFill>
                  <a:latin typeface="Poppins"/>
                  <a:ea typeface="Poppins"/>
                  <a:cs typeface="Poppins"/>
                  <a:sym typeface="Poppins"/>
                </a:rPr>
                <a:t>Year</a:t>
              </a:r>
              <a:endParaRPr sz="2400" b="1" dirty="0">
                <a:solidFill>
                  <a:srgbClr val="0B254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133" dirty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Establish baseline annual timeline.</a:t>
              </a:r>
              <a:endParaRPr sz="2133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19" name="Google Shape;319;p22"/>
            <p:cNvGrpSpPr/>
            <p:nvPr/>
          </p:nvGrpSpPr>
          <p:grpSpPr>
            <a:xfrm>
              <a:off x="2571750" y="3476625"/>
              <a:ext cx="261900" cy="312189"/>
              <a:chOff x="0" y="0"/>
              <a:chExt cx="261900" cy="312189"/>
            </a:xfrm>
          </p:grpSpPr>
          <p:sp>
            <p:nvSpPr>
              <p:cNvPr id="320" name="Google Shape;320;p22"/>
              <p:cNvSpPr/>
              <p:nvPr/>
            </p:nvSpPr>
            <p:spPr>
              <a:xfrm>
                <a:off x="0" y="0"/>
                <a:ext cx="261900" cy="2859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321" name="Google Shape;321;p22"/>
              <p:cNvSpPr txBox="1"/>
              <p:nvPr/>
            </p:nvSpPr>
            <p:spPr>
              <a:xfrm>
                <a:off x="0" y="26289"/>
                <a:ext cx="2619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algn="ctr"/>
                <a:endParaRPr sz="2400" dirty="0">
                  <a:solidFill>
                    <a:srgbClr val="10B981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</p:grpSp>
        <p:sp>
          <p:nvSpPr>
            <p:cNvPr id="322" name="Google Shape;322;p22"/>
            <p:cNvSpPr/>
            <p:nvPr/>
          </p:nvSpPr>
          <p:spPr>
            <a:xfrm>
              <a:off x="2833688" y="2095500"/>
              <a:ext cx="2000100" cy="3048000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3" name="Google Shape;323;p22"/>
            <p:cNvSpPr txBox="1"/>
            <p:nvPr/>
          </p:nvSpPr>
          <p:spPr>
            <a:xfrm>
              <a:off x="3024188" y="2286000"/>
              <a:ext cx="16191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rgbClr val="10B981"/>
                  </a:solidFill>
                  <a:latin typeface="Lato"/>
                  <a:ea typeface="Lato"/>
                  <a:cs typeface="Lato"/>
                  <a:sym typeface="Lato"/>
                </a:rPr>
                <a:t>02</a:t>
              </a:r>
              <a:endParaRPr sz="3200" b="1" dirty="0">
                <a:solidFill>
                  <a:srgbClr val="10B98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400" b="1" dirty="0">
                  <a:solidFill>
                    <a:srgbClr val="0B2545"/>
                  </a:solidFill>
                  <a:latin typeface="Poppins"/>
                  <a:ea typeface="Poppins"/>
                  <a:cs typeface="Poppins"/>
                  <a:sym typeface="Poppins"/>
                </a:rPr>
                <a:t>Quarter</a:t>
              </a:r>
              <a:endParaRPr sz="2400" b="1" dirty="0">
                <a:solidFill>
                  <a:srgbClr val="0B254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133" dirty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Isolate key calendar phases</a:t>
              </a:r>
              <a:r>
                <a:rPr lang="en-US" sz="1600" dirty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endParaRPr sz="1600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5" name="Google Shape;325;p22"/>
            <p:cNvSpPr/>
            <p:nvPr/>
          </p:nvSpPr>
          <p:spPr>
            <a:xfrm>
              <a:off x="4833938" y="3476625"/>
              <a:ext cx="261900" cy="285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7" name="Google Shape;327;p22"/>
            <p:cNvSpPr/>
            <p:nvPr/>
          </p:nvSpPr>
          <p:spPr>
            <a:xfrm>
              <a:off x="5095875" y="2095500"/>
              <a:ext cx="2000100" cy="3048000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28" name="Google Shape;328;p22"/>
            <p:cNvSpPr txBox="1"/>
            <p:nvPr/>
          </p:nvSpPr>
          <p:spPr>
            <a:xfrm>
              <a:off x="5286375" y="2286000"/>
              <a:ext cx="16191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rgbClr val="10B981"/>
                  </a:solidFill>
                  <a:latin typeface="Lato"/>
                  <a:ea typeface="Lato"/>
                  <a:cs typeface="Lato"/>
                  <a:sym typeface="Lato"/>
                </a:rPr>
                <a:t>03</a:t>
              </a:r>
              <a:endParaRPr sz="3200" b="1" dirty="0">
                <a:solidFill>
                  <a:srgbClr val="10B98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400" b="1" dirty="0">
                  <a:solidFill>
                    <a:srgbClr val="0B2545"/>
                  </a:solidFill>
                  <a:latin typeface="Poppins"/>
                  <a:ea typeface="Poppins"/>
                  <a:cs typeface="Poppins"/>
                  <a:sym typeface="Poppins"/>
                </a:rPr>
                <a:t>State</a:t>
              </a:r>
              <a:endParaRPr sz="2400" b="1" dirty="0">
                <a:solidFill>
                  <a:srgbClr val="0B254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133" dirty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Isolate the targeted physical location</a:t>
              </a:r>
              <a:r>
                <a:rPr lang="en-US" sz="1600" dirty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endParaRPr sz="1600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29" name="Google Shape;329;p22"/>
            <p:cNvGrpSpPr/>
            <p:nvPr/>
          </p:nvGrpSpPr>
          <p:grpSpPr>
            <a:xfrm>
              <a:off x="7096125" y="3476625"/>
              <a:ext cx="261900" cy="312189"/>
              <a:chOff x="0" y="0"/>
              <a:chExt cx="261900" cy="312189"/>
            </a:xfrm>
          </p:grpSpPr>
          <p:sp>
            <p:nvSpPr>
              <p:cNvPr id="330" name="Google Shape;330;p22"/>
              <p:cNvSpPr/>
              <p:nvPr/>
            </p:nvSpPr>
            <p:spPr>
              <a:xfrm>
                <a:off x="0" y="0"/>
                <a:ext cx="261900" cy="2859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331" name="Google Shape;331;p22"/>
              <p:cNvSpPr txBox="1"/>
              <p:nvPr/>
            </p:nvSpPr>
            <p:spPr>
              <a:xfrm>
                <a:off x="0" y="26289"/>
                <a:ext cx="2619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algn="ctr"/>
                <a:endParaRPr sz="2400" dirty="0">
                  <a:solidFill>
                    <a:srgbClr val="10B981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</p:grpSp>
        <p:sp>
          <p:nvSpPr>
            <p:cNvPr id="332" name="Google Shape;332;p22"/>
            <p:cNvSpPr/>
            <p:nvPr/>
          </p:nvSpPr>
          <p:spPr>
            <a:xfrm>
              <a:off x="7358063" y="2095500"/>
              <a:ext cx="2000100" cy="3048000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3" name="Google Shape;333;p22"/>
            <p:cNvSpPr txBox="1"/>
            <p:nvPr/>
          </p:nvSpPr>
          <p:spPr>
            <a:xfrm>
              <a:off x="7548563" y="2286000"/>
              <a:ext cx="16191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rgbClr val="10B981"/>
                  </a:solidFill>
                  <a:latin typeface="Lato"/>
                  <a:ea typeface="Lato"/>
                  <a:cs typeface="Lato"/>
                  <a:sym typeface="Lato"/>
                </a:rPr>
                <a:t>04</a:t>
              </a:r>
              <a:endParaRPr sz="3200" b="1" dirty="0">
                <a:solidFill>
                  <a:srgbClr val="10B98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400" b="1" dirty="0">
                  <a:solidFill>
                    <a:srgbClr val="0B2545"/>
                  </a:solidFill>
                  <a:latin typeface="Poppins"/>
                  <a:ea typeface="Poppins"/>
                  <a:cs typeface="Poppins"/>
                  <a:sym typeface="Poppins"/>
                </a:rPr>
                <a:t>Sector</a:t>
              </a:r>
              <a:endParaRPr sz="2400" b="1" dirty="0">
                <a:solidFill>
                  <a:srgbClr val="0B254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133" dirty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Filter macro functional policy sectors.</a:t>
              </a:r>
              <a:endParaRPr sz="2133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34" name="Google Shape;334;p22"/>
            <p:cNvGrpSpPr/>
            <p:nvPr/>
          </p:nvGrpSpPr>
          <p:grpSpPr>
            <a:xfrm>
              <a:off x="9358313" y="3476625"/>
              <a:ext cx="261900" cy="312189"/>
              <a:chOff x="0" y="0"/>
              <a:chExt cx="261900" cy="312189"/>
            </a:xfrm>
          </p:grpSpPr>
          <p:sp>
            <p:nvSpPr>
              <p:cNvPr id="335" name="Google Shape;335;p22"/>
              <p:cNvSpPr/>
              <p:nvPr/>
            </p:nvSpPr>
            <p:spPr>
              <a:xfrm>
                <a:off x="0" y="0"/>
                <a:ext cx="261900" cy="2859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336" name="Google Shape;336;p22"/>
              <p:cNvSpPr txBox="1"/>
              <p:nvPr/>
            </p:nvSpPr>
            <p:spPr>
              <a:xfrm>
                <a:off x="0" y="26289"/>
                <a:ext cx="2619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algn="ctr"/>
                <a:endParaRPr sz="2400" dirty="0">
                  <a:solidFill>
                    <a:srgbClr val="10B981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</p:grpSp>
        <p:sp>
          <p:nvSpPr>
            <p:cNvPr id="337" name="Google Shape;337;p22"/>
            <p:cNvSpPr/>
            <p:nvPr/>
          </p:nvSpPr>
          <p:spPr>
            <a:xfrm>
              <a:off x="9620250" y="2095500"/>
              <a:ext cx="2000100" cy="3048000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38" name="Google Shape;338;p22"/>
            <p:cNvSpPr txBox="1"/>
            <p:nvPr/>
          </p:nvSpPr>
          <p:spPr>
            <a:xfrm>
              <a:off x="9810750" y="2286000"/>
              <a:ext cx="16191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/>
              <a:r>
                <a:rPr lang="en-US" sz="3200" b="1" dirty="0">
                  <a:solidFill>
                    <a:srgbClr val="10B981"/>
                  </a:solidFill>
                  <a:latin typeface="Lato"/>
                  <a:ea typeface="Lato"/>
                  <a:cs typeface="Lato"/>
                  <a:sym typeface="Lato"/>
                </a:rPr>
                <a:t>05</a:t>
              </a:r>
              <a:endParaRPr sz="3200" b="1" dirty="0">
                <a:solidFill>
                  <a:srgbClr val="10B98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400" b="1" dirty="0">
                  <a:solidFill>
                    <a:srgbClr val="0B2545"/>
                  </a:solidFill>
                  <a:latin typeface="Poppins"/>
                  <a:ea typeface="Poppins"/>
                  <a:cs typeface="Poppins"/>
                  <a:sym typeface="Poppins"/>
                </a:rPr>
                <a:t>MDA</a:t>
              </a:r>
              <a:endParaRPr sz="2400" b="1" dirty="0">
                <a:solidFill>
                  <a:srgbClr val="0B254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spcBef>
                  <a:spcPts val="1125"/>
                </a:spcBef>
              </a:pPr>
              <a:r>
                <a:rPr lang="en-US" sz="2133" dirty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Drill down to the targeted responsible agency.</a:t>
              </a:r>
              <a:endParaRPr sz="2133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39" name="Google Shape;339;p22"/>
          <p:cNvSpPr txBox="1"/>
          <p:nvPr/>
        </p:nvSpPr>
        <p:spPr>
          <a:xfrm>
            <a:off x="952799" y="476251"/>
            <a:ext cx="10667551" cy="628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ts val="4872"/>
              </a:lnSpc>
            </a:pPr>
            <a:r>
              <a:rPr lang="en-US" sz="4312" b="1" dirty="0">
                <a:solidFill>
                  <a:srgbClr val="006400"/>
                </a:solidFill>
                <a:latin typeface="Nunito" pitchFamily="2" charset="0"/>
                <a:sym typeface="Poppins"/>
              </a:rPr>
              <a:t>Recommended Filtering Sequence</a:t>
            </a:r>
            <a:endParaRPr lang="en-US" sz="4312" b="1" dirty="0">
              <a:solidFill>
                <a:srgbClr val="006400"/>
              </a:solidFill>
              <a:latin typeface="Nunito" pitchFamily="2" charset="0"/>
            </a:endParaRPr>
          </a:p>
        </p:txBody>
      </p:sp>
      <p:sp>
        <p:nvSpPr>
          <p:cNvPr id="340" name="Google Shape;340;p22"/>
          <p:cNvSpPr/>
          <p:nvPr/>
        </p:nvSpPr>
        <p:spPr>
          <a:xfrm>
            <a:off x="571500" y="476250"/>
            <a:ext cx="47700" cy="388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FEE4B718-6181-75D8-1C60-6E955FB9AFA0}"/>
              </a:ext>
            </a:extLst>
          </p:cNvPr>
          <p:cNvSpPr/>
          <p:nvPr/>
        </p:nvSpPr>
        <p:spPr>
          <a:xfrm>
            <a:off x="4861460" y="3434700"/>
            <a:ext cx="206742" cy="18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256A84C-11A8-5869-4A5B-2986EA52F836}"/>
              </a:ext>
            </a:extLst>
          </p:cNvPr>
          <p:cNvSpPr/>
          <p:nvPr/>
        </p:nvSpPr>
        <p:spPr>
          <a:xfrm>
            <a:off x="7151172" y="3461064"/>
            <a:ext cx="206742" cy="18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1987D93-2C71-5F25-F0D6-533E65863C58}"/>
              </a:ext>
            </a:extLst>
          </p:cNvPr>
          <p:cNvSpPr/>
          <p:nvPr/>
        </p:nvSpPr>
        <p:spPr>
          <a:xfrm>
            <a:off x="9421630" y="3437617"/>
            <a:ext cx="206742" cy="18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38AA39B-0321-600C-E675-38C01F10F326}"/>
              </a:ext>
            </a:extLst>
          </p:cNvPr>
          <p:cNvSpPr/>
          <p:nvPr/>
        </p:nvSpPr>
        <p:spPr>
          <a:xfrm>
            <a:off x="2603408" y="3430785"/>
            <a:ext cx="206742" cy="18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sp>
        <p:nvSpPr>
          <p:cNvPr id="2" name="Freeform 19">
            <a:extLst>
              <a:ext uri="{FF2B5EF4-FFF2-40B4-BE49-F238E27FC236}">
                <a16:creationId xmlns:a16="http://schemas.microsoft.com/office/drawing/2014/main" id="{5A096B43-0E30-9EF2-65F9-79FCB0D0EDBA}"/>
              </a:ext>
            </a:extLst>
          </p:cNvPr>
          <p:cNvSpPr/>
          <p:nvPr/>
        </p:nvSpPr>
        <p:spPr>
          <a:xfrm>
            <a:off x="304800" y="6002187"/>
            <a:ext cx="749710" cy="671147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7" y="0"/>
                </a:lnTo>
                <a:lnTo>
                  <a:pt x="1253627" y="1253627"/>
                </a:lnTo>
                <a:lnTo>
                  <a:pt x="0" y="125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38902" y="633"/>
            <a:ext cx="3553098" cy="6993399"/>
            <a:chOff x="0" y="0"/>
            <a:chExt cx="825702" cy="1625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5702" cy="1625191"/>
            </a:xfrm>
            <a:custGeom>
              <a:avLst/>
              <a:gdLst/>
              <a:ahLst/>
              <a:cxnLst/>
              <a:rect l="l" t="t" r="r" b="b"/>
              <a:pathLst>
                <a:path w="825702" h="1625191">
                  <a:moveTo>
                    <a:pt x="0" y="0"/>
                  </a:moveTo>
                  <a:lnTo>
                    <a:pt x="825702" y="0"/>
                  </a:lnTo>
                  <a:lnTo>
                    <a:pt x="825702" y="1625191"/>
                  </a:lnTo>
                  <a:lnTo>
                    <a:pt x="0" y="1625191"/>
                  </a:lnTo>
                  <a:close/>
                </a:path>
              </a:pathLst>
            </a:custGeom>
            <a:blipFill>
              <a:blip r:embed="rId2"/>
              <a:stretch>
                <a:fillRect l="-170028" r="-170028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2417" y="1157973"/>
            <a:ext cx="7824794" cy="5319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265" lvl="1" indent="-226133" algn="just">
              <a:lnSpc>
                <a:spcPts val="3812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Federal Average Index %: 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Reference average at the federal level within the active filter context.</a:t>
            </a:r>
          </a:p>
          <a:p>
            <a:pPr marL="452265" lvl="1" indent="-226133" algn="just">
              <a:lnSpc>
                <a:spcPts val="3812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National Average Index %: 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Broader nationwide reference average for cross-comparison.</a:t>
            </a:r>
          </a:p>
          <a:p>
            <a:pPr marL="452265" lvl="1" indent="-226133" algn="just">
              <a:lnSpc>
                <a:spcPts val="3812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State Average Index %: 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Average score for the selected state-level context.</a:t>
            </a:r>
          </a:p>
          <a:p>
            <a:pPr marL="452265" lvl="1" indent="-226133" algn="just">
              <a:lnSpc>
                <a:spcPts val="3812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Best/Lowest Location Cards: 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Text labels (not percentages) identifying top and bottom performers (e.g., Best Budget Location).</a:t>
            </a:r>
          </a:p>
          <a:p>
            <a:pPr marL="452265" lvl="1" indent="-226133" algn="just">
              <a:lnSpc>
                <a:spcPts val="3812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Interpretation Tip: 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If a state sits above both federal and national cards, it is outperforming both reference frameworks.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638902" y="-67700"/>
            <a:ext cx="3553098" cy="6993399"/>
            <a:chOff x="0" y="0"/>
            <a:chExt cx="825702" cy="16251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5702" cy="1625191"/>
            </a:xfrm>
            <a:custGeom>
              <a:avLst/>
              <a:gdLst/>
              <a:ahLst/>
              <a:cxnLst/>
              <a:rect l="l" t="t" r="r" b="b"/>
              <a:pathLst>
                <a:path w="825702" h="1625191">
                  <a:moveTo>
                    <a:pt x="0" y="0"/>
                  </a:moveTo>
                  <a:lnTo>
                    <a:pt x="825702" y="0"/>
                  </a:lnTo>
                  <a:lnTo>
                    <a:pt x="825702" y="1625191"/>
                  </a:lnTo>
                  <a:lnTo>
                    <a:pt x="0" y="1625191"/>
                  </a:lnTo>
                  <a:close/>
                </a:path>
              </a:pathLst>
            </a:custGeom>
            <a:solidFill>
              <a:srgbClr val="000000">
                <a:alpha val="46667"/>
              </a:srgbClr>
            </a:solidFill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506200" y="5913334"/>
            <a:ext cx="289504" cy="643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7"/>
              </a:lnSpc>
              <a:spcBef>
                <a:spcPct val="0"/>
              </a:spcBef>
            </a:pPr>
            <a:r>
              <a:rPr lang="en-US" sz="3912">
                <a:solidFill>
                  <a:srgbClr val="FFFEFC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3</a:t>
            </a:r>
          </a:p>
        </p:txBody>
      </p:sp>
      <p:sp>
        <p:nvSpPr>
          <p:cNvPr id="8" name="Freeform 8"/>
          <p:cNvSpPr/>
          <p:nvPr/>
        </p:nvSpPr>
        <p:spPr>
          <a:xfrm>
            <a:off x="124541" y="5941488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8235622" y="4684699"/>
            <a:ext cx="4060617" cy="2241001"/>
            <a:chOff x="0" y="0"/>
            <a:chExt cx="13462000" cy="7429500"/>
          </a:xfrm>
        </p:grpSpPr>
        <p:sp>
          <p:nvSpPr>
            <p:cNvPr id="10" name="Freeform 10"/>
            <p:cNvSpPr/>
            <p:nvPr/>
          </p:nvSpPr>
          <p:spPr>
            <a:xfrm>
              <a:off x="1319530" y="1485900"/>
              <a:ext cx="10831830" cy="4538980"/>
            </a:xfrm>
            <a:custGeom>
              <a:avLst/>
              <a:gdLst/>
              <a:ahLst/>
              <a:cxnLst/>
              <a:rect l="l" t="t" r="r" b="b"/>
              <a:pathLst>
                <a:path w="10831830" h="4538980">
                  <a:moveTo>
                    <a:pt x="0" y="0"/>
                  </a:moveTo>
                  <a:lnTo>
                    <a:pt x="10831830" y="0"/>
                  </a:lnTo>
                  <a:lnTo>
                    <a:pt x="10831830" y="4538980"/>
                  </a:lnTo>
                  <a:lnTo>
                    <a:pt x="0" y="4538980"/>
                  </a:lnTo>
                  <a:close/>
                </a:path>
              </a:pathLst>
            </a:custGeom>
            <a:blipFill>
              <a:blip r:embed="rId4"/>
              <a:stretch>
                <a:fillRect t="-11612" b="-11612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13462000" cy="7429500"/>
            </a:xfrm>
            <a:custGeom>
              <a:avLst/>
              <a:gdLst/>
              <a:ahLst/>
              <a:cxnLst/>
              <a:rect l="l" t="t" r="r" b="b"/>
              <a:pathLst>
                <a:path w="13462000" h="7429500">
                  <a:moveTo>
                    <a:pt x="0" y="0"/>
                  </a:moveTo>
                  <a:lnTo>
                    <a:pt x="13462000" y="0"/>
                  </a:lnTo>
                  <a:lnTo>
                    <a:pt x="13462000" y="7429500"/>
                  </a:lnTo>
                  <a:lnTo>
                    <a:pt x="0" y="7429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63454" y="237491"/>
            <a:ext cx="790375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3603">
                <a:solidFill>
                  <a:srgbClr val="025A2C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 Utilizing Benchmark and Performance Location Cards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>
          <a:extLst>
            <a:ext uri="{FF2B5EF4-FFF2-40B4-BE49-F238E27FC236}">
              <a16:creationId xmlns:a16="http://schemas.microsoft.com/office/drawing/2014/main" id="{955DFAA4-3785-0A6F-9067-9D04C2FC1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24" descr="image.png">
            <a:extLst>
              <a:ext uri="{FF2B5EF4-FFF2-40B4-BE49-F238E27FC236}">
                <a16:creationId xmlns:a16="http://schemas.microsoft.com/office/drawing/2014/main" id="{F191A629-4885-EAD4-80CF-10DC5916C7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4">
            <a:extLst>
              <a:ext uri="{FF2B5EF4-FFF2-40B4-BE49-F238E27FC236}">
                <a16:creationId xmlns:a16="http://schemas.microsoft.com/office/drawing/2014/main" id="{33672C89-9D1D-7FF9-5FD8-623804B19D1D}"/>
              </a:ext>
            </a:extLst>
          </p:cNvPr>
          <p:cNvSpPr/>
          <p:nvPr/>
        </p:nvSpPr>
        <p:spPr>
          <a:xfrm>
            <a:off x="5715000" y="2571750"/>
            <a:ext cx="762000" cy="381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/>
          </a:p>
        </p:txBody>
      </p:sp>
      <p:sp>
        <p:nvSpPr>
          <p:cNvPr id="379" name="Google Shape;379;p24">
            <a:extLst>
              <a:ext uri="{FF2B5EF4-FFF2-40B4-BE49-F238E27FC236}">
                <a16:creationId xmlns:a16="http://schemas.microsoft.com/office/drawing/2014/main" id="{5AF18BD9-ED3F-D456-0EF2-41FAB62F24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5132">
              <a:alpha val="8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/>
          </a:p>
        </p:txBody>
      </p:sp>
      <p:sp>
        <p:nvSpPr>
          <p:cNvPr id="380" name="Google Shape;380;p24">
            <a:extLst>
              <a:ext uri="{FF2B5EF4-FFF2-40B4-BE49-F238E27FC236}">
                <a16:creationId xmlns:a16="http://schemas.microsoft.com/office/drawing/2014/main" id="{83F07516-7DDB-4AF7-C7B0-DCEB3C9047E6}"/>
              </a:ext>
            </a:extLst>
          </p:cNvPr>
          <p:cNvSpPr txBox="1"/>
          <p:nvPr/>
        </p:nvSpPr>
        <p:spPr>
          <a:xfrm>
            <a:off x="1205389" y="2847975"/>
            <a:ext cx="9781200" cy="55399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Page-by-Page Dashboard Guide</a:t>
            </a:r>
            <a:endParaRPr sz="3600" dirty="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82" name="Google Shape;382;p24">
            <a:extLst>
              <a:ext uri="{FF2B5EF4-FFF2-40B4-BE49-F238E27FC236}">
                <a16:creationId xmlns:a16="http://schemas.microsoft.com/office/drawing/2014/main" id="{87683D87-BAE2-6BDF-23A0-9507687C0955}"/>
              </a:ext>
            </a:extLst>
          </p:cNvPr>
          <p:cNvSpPr/>
          <p:nvPr/>
        </p:nvSpPr>
        <p:spPr>
          <a:xfrm>
            <a:off x="5715000" y="4248150"/>
            <a:ext cx="762000" cy="381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/>
          </a:p>
        </p:txBody>
      </p:sp>
      <p:sp>
        <p:nvSpPr>
          <p:cNvPr id="2" name="Google Shape;640;p37">
            <a:extLst>
              <a:ext uri="{FF2B5EF4-FFF2-40B4-BE49-F238E27FC236}">
                <a16:creationId xmlns:a16="http://schemas.microsoft.com/office/drawing/2014/main" id="{A9B10EF9-C176-7DC4-A76E-DC0CCEE96F15}"/>
              </a:ext>
            </a:extLst>
          </p:cNvPr>
          <p:cNvSpPr/>
          <p:nvPr/>
        </p:nvSpPr>
        <p:spPr>
          <a:xfrm>
            <a:off x="5715001" y="2171608"/>
            <a:ext cx="761999" cy="200117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 sz="1200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8A37C660-4773-F5F0-7553-8F882095B4F4}"/>
              </a:ext>
            </a:extLst>
          </p:cNvPr>
          <p:cNvSpPr/>
          <p:nvPr/>
        </p:nvSpPr>
        <p:spPr>
          <a:xfrm>
            <a:off x="124541" y="5941488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  <p:extLst>
      <p:ext uri="{BB962C8B-B14F-4D97-AF65-F5344CB8AC3E}">
        <p14:creationId xmlns:p14="http://schemas.microsoft.com/office/powerpoint/2010/main" val="1030674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38902" y="633"/>
            <a:ext cx="3553098" cy="6993399"/>
            <a:chOff x="0" y="0"/>
            <a:chExt cx="825702" cy="1625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5702" cy="1625191"/>
            </a:xfrm>
            <a:custGeom>
              <a:avLst/>
              <a:gdLst/>
              <a:ahLst/>
              <a:cxnLst/>
              <a:rect l="l" t="t" r="r" b="b"/>
              <a:pathLst>
                <a:path w="825702" h="1625191">
                  <a:moveTo>
                    <a:pt x="0" y="0"/>
                  </a:moveTo>
                  <a:lnTo>
                    <a:pt x="825702" y="0"/>
                  </a:lnTo>
                  <a:lnTo>
                    <a:pt x="825702" y="1625191"/>
                  </a:lnTo>
                  <a:lnTo>
                    <a:pt x="0" y="1625191"/>
                  </a:lnTo>
                  <a:close/>
                </a:path>
              </a:pathLst>
            </a:custGeom>
            <a:blipFill>
              <a:blip r:embed="rId2"/>
              <a:stretch>
                <a:fillRect l="-97619" r="-97619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2513" y="1108059"/>
            <a:ext cx="7824794" cy="5242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265" lvl="1" indent="-226133" algn="just">
              <a:lnSpc>
                <a:spcPts val="4566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Executive Overview: 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High-level summary landing page featuring overall scores, relative state and pillar ranks, benchmarks, and best/lowest locations.</a:t>
            </a:r>
          </a:p>
          <a:p>
            <a:pPr marL="452265" lvl="1" indent="-226133" algn="just">
              <a:lnSpc>
                <a:spcPts val="4566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Primary Use: 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Quick performance snapshots and executive briefings.</a:t>
            </a:r>
          </a:p>
          <a:p>
            <a:pPr marL="452265" lvl="1" indent="-226133" algn="just">
              <a:lnSpc>
                <a:spcPts val="4566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State Report: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Dedicated operational view for a single filtered state context.</a:t>
            </a:r>
          </a:p>
          <a:p>
            <a:pPr marL="452265" lvl="1" indent="-226133" algn="just">
              <a:lnSpc>
                <a:spcPts val="4566"/>
              </a:lnSpc>
              <a:buFont typeface="Arial"/>
              <a:buChar char="•"/>
            </a:pPr>
            <a:r>
              <a:rPr lang="en-US" sz="2095" b="1">
                <a:solidFill>
                  <a:srgbClr val="000000"/>
                </a:solidFill>
                <a:latin typeface="Nunito Bold"/>
                <a:ea typeface="Nunito Bold"/>
                <a:cs typeface="Nunito Bold"/>
                <a:sym typeface="Nunito Bold"/>
              </a:rPr>
              <a:t>Primary Use: </a:t>
            </a:r>
            <a:r>
              <a:rPr lang="en-US" sz="2095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Direct quarterly trend tracking and question-level chart analysis.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688742" y="81821"/>
            <a:ext cx="3553098" cy="6993399"/>
            <a:chOff x="0" y="0"/>
            <a:chExt cx="825702" cy="16251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5702" cy="1625191"/>
            </a:xfrm>
            <a:custGeom>
              <a:avLst/>
              <a:gdLst/>
              <a:ahLst/>
              <a:cxnLst/>
              <a:rect l="l" t="t" r="r" b="b"/>
              <a:pathLst>
                <a:path w="825702" h="1625191">
                  <a:moveTo>
                    <a:pt x="0" y="0"/>
                  </a:moveTo>
                  <a:lnTo>
                    <a:pt x="825702" y="0"/>
                  </a:lnTo>
                  <a:lnTo>
                    <a:pt x="825702" y="1625191"/>
                  </a:lnTo>
                  <a:lnTo>
                    <a:pt x="0" y="1625191"/>
                  </a:lnTo>
                  <a:close/>
                </a:path>
              </a:pathLst>
            </a:custGeom>
            <a:solidFill>
              <a:srgbClr val="000000">
                <a:alpha val="46667"/>
              </a:srgbClr>
            </a:solidFill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23901" y="318810"/>
            <a:ext cx="8231804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5"/>
              </a:lnSpc>
            </a:pPr>
            <a:r>
              <a:rPr lang="en-US" sz="3142">
                <a:solidFill>
                  <a:srgbClr val="025A2C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Executive Overview &amp; State Report Pages</a:t>
            </a:r>
          </a:p>
        </p:txBody>
      </p:sp>
      <p:sp>
        <p:nvSpPr>
          <p:cNvPr id="8" name="Freeform 8"/>
          <p:cNvSpPr/>
          <p:nvPr/>
        </p:nvSpPr>
        <p:spPr>
          <a:xfrm>
            <a:off x="124541" y="5941488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Google Shape;930;p4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648" y="-1122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45"/>
          <p:cNvSpPr txBox="1"/>
          <p:nvPr/>
        </p:nvSpPr>
        <p:spPr>
          <a:xfrm>
            <a:off x="781934" y="855568"/>
            <a:ext cx="7920181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1600" dirty="0">
                <a:solidFill>
                  <a:srgbClr val="0B2545"/>
                </a:solidFill>
                <a:latin typeface="Nunito" pitchFamily="2" charset="0"/>
                <a:ea typeface="Poppins SemiBold"/>
                <a:cs typeface="Poppins SemiBold"/>
                <a:sym typeface="Poppins SemiBold"/>
              </a:rPr>
              <a:t>The Comparative Ranking page functions as a performance league table:</a:t>
            </a:r>
            <a:endParaRPr sz="1600" dirty="0">
              <a:solidFill>
                <a:srgbClr val="0B2545"/>
              </a:solidFill>
              <a:latin typeface="Nunito" pitchFamily="2" charset="0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932" name="Google Shape;932;p45"/>
          <p:cNvGrpSpPr/>
          <p:nvPr/>
        </p:nvGrpSpPr>
        <p:grpSpPr>
          <a:xfrm>
            <a:off x="380965" y="1797914"/>
            <a:ext cx="5882301" cy="1154206"/>
            <a:chOff x="0" y="0"/>
            <a:chExt cx="5143575" cy="952500"/>
          </a:xfrm>
        </p:grpSpPr>
        <p:sp>
          <p:nvSpPr>
            <p:cNvPr id="933" name="Google Shape;933;p45"/>
            <p:cNvSpPr txBox="1"/>
            <p:nvPr/>
          </p:nvSpPr>
          <p:spPr>
            <a:xfrm>
              <a:off x="0" y="35052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/>
              <a:endParaRPr sz="2800" dirty="0">
                <a:solidFill>
                  <a:srgbClr val="10B981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934" name="Google Shape;934;p45"/>
            <p:cNvSpPr txBox="1"/>
            <p:nvPr/>
          </p:nvSpPr>
          <p:spPr>
            <a:xfrm>
              <a:off x="523875" y="0"/>
              <a:ext cx="46197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r>
                <a:rPr lang="en-US" b="1" dirty="0">
                  <a:solidFill>
                    <a:srgbClr val="0B2545"/>
                  </a:solidFill>
                  <a:latin typeface="Nunito" pitchFamily="2" charset="0"/>
                  <a:ea typeface="Poppins"/>
                  <a:cs typeface="Poppins"/>
                  <a:sym typeface="Poppins"/>
                </a:rPr>
                <a:t>League-Table Layout</a:t>
              </a:r>
              <a:endParaRPr b="1" dirty="0">
                <a:solidFill>
                  <a:srgbClr val="0B2545"/>
                </a:solidFill>
                <a:latin typeface="Nunito" pitchFamily="2" charset="0"/>
                <a:ea typeface="Poppins"/>
                <a:cs typeface="Poppins"/>
                <a:sym typeface="Poppins"/>
              </a:endParaRPr>
            </a:p>
            <a:p>
              <a:pPr>
                <a:spcBef>
                  <a:spcPts val="300"/>
                </a:spcBef>
              </a:pPr>
              <a:r>
                <a:rPr lang="en-US" sz="1600" dirty="0">
                  <a:solidFill>
                    <a:srgbClr val="475569"/>
                  </a:solidFill>
                  <a:latin typeface="Nunito" pitchFamily="2" charset="0"/>
                  <a:ea typeface="Lato"/>
                  <a:cs typeface="Lato"/>
                  <a:sym typeface="Lato"/>
                </a:rPr>
                <a:t>Displays horizontal bar charts comparing states across selected categories.</a:t>
              </a:r>
              <a:endParaRPr sz="1600" dirty="0">
                <a:solidFill>
                  <a:srgbClr val="475569"/>
                </a:solidFill>
                <a:latin typeface="Nunito" pitchFamily="2" charset="0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937" name="Google Shape;937;p45"/>
          <p:cNvSpPr txBox="1"/>
          <p:nvPr/>
        </p:nvSpPr>
        <p:spPr>
          <a:xfrm>
            <a:off x="980080" y="3182960"/>
            <a:ext cx="5283186" cy="115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b="1" dirty="0">
                <a:solidFill>
                  <a:srgbClr val="0B2545"/>
                </a:solidFill>
                <a:latin typeface="Nunito" pitchFamily="2" charset="0"/>
                <a:ea typeface="Poppins"/>
                <a:cs typeface="Poppins"/>
                <a:sym typeface="Poppins"/>
              </a:rPr>
              <a:t>High-Impact Slides</a:t>
            </a:r>
            <a:endParaRPr b="1" dirty="0">
              <a:solidFill>
                <a:srgbClr val="0B2545"/>
              </a:solidFill>
              <a:latin typeface="Nunito" pitchFamily="2" charset="0"/>
              <a:ea typeface="Poppins"/>
              <a:cs typeface="Poppins"/>
              <a:sym typeface="Poppins"/>
            </a:endParaRPr>
          </a:p>
          <a:p>
            <a:pPr>
              <a:spcBef>
                <a:spcPts val="300"/>
              </a:spcBef>
            </a:pPr>
            <a:r>
              <a:rPr lang="en-US" sz="1600" dirty="0">
                <a:solidFill>
                  <a:srgbClr val="475569"/>
                </a:solidFill>
                <a:latin typeface="Nunito" pitchFamily="2" charset="0"/>
                <a:ea typeface="Lato"/>
                <a:cs typeface="Lato"/>
                <a:sym typeface="Lato"/>
              </a:rPr>
              <a:t>Perfect for creating executive briefing slides to highlight leading and lagging areas.</a:t>
            </a:r>
            <a:endParaRPr sz="1600" dirty="0">
              <a:solidFill>
                <a:srgbClr val="475569"/>
              </a:solidFill>
              <a:latin typeface="Nunito" pitchFamily="2" charset="0"/>
              <a:ea typeface="Lato"/>
              <a:cs typeface="Lato"/>
              <a:sym typeface="Lato"/>
            </a:endParaRPr>
          </a:p>
        </p:txBody>
      </p:sp>
      <p:sp>
        <p:nvSpPr>
          <p:cNvPr id="940" name="Google Shape;940;p45"/>
          <p:cNvSpPr txBox="1"/>
          <p:nvPr/>
        </p:nvSpPr>
        <p:spPr>
          <a:xfrm>
            <a:off x="980080" y="4568008"/>
            <a:ext cx="5067366" cy="1154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b="1" dirty="0">
                <a:solidFill>
                  <a:srgbClr val="0B2545"/>
                </a:solidFill>
                <a:latin typeface="Nunito" pitchFamily="2" charset="0"/>
                <a:ea typeface="Poppins"/>
                <a:cs typeface="Poppins"/>
                <a:sym typeface="Poppins"/>
              </a:rPr>
              <a:t>Volatile Rankings</a:t>
            </a:r>
            <a:endParaRPr b="1" dirty="0">
              <a:solidFill>
                <a:srgbClr val="0B2545"/>
              </a:solidFill>
              <a:latin typeface="Nunito" pitchFamily="2" charset="0"/>
              <a:ea typeface="Poppins"/>
              <a:cs typeface="Poppins"/>
              <a:sym typeface="Poppins"/>
            </a:endParaRPr>
          </a:p>
          <a:p>
            <a:pPr>
              <a:spcBef>
                <a:spcPts val="300"/>
              </a:spcBef>
            </a:pPr>
            <a:r>
              <a:rPr lang="en-US" sz="1600" dirty="0">
                <a:solidFill>
                  <a:srgbClr val="475569"/>
                </a:solidFill>
                <a:latin typeface="Nunito" pitchFamily="2" charset="0"/>
                <a:ea typeface="Lato"/>
                <a:cs typeface="Lato"/>
                <a:sym typeface="Lato"/>
              </a:rPr>
              <a:t>Visual order shifts instantly based on your Sector, Year, or MDA filter selections.</a:t>
            </a:r>
            <a:endParaRPr sz="1600" dirty="0">
              <a:solidFill>
                <a:srgbClr val="475569"/>
              </a:solidFill>
              <a:latin typeface="Nunito" pitchFamily="2" charset="0"/>
              <a:ea typeface="Lato"/>
              <a:cs typeface="Lato"/>
              <a:sym typeface="Lato"/>
            </a:endParaRPr>
          </a:p>
        </p:txBody>
      </p:sp>
      <p:sp>
        <p:nvSpPr>
          <p:cNvPr id="941" name="Google Shape;941;p45"/>
          <p:cNvSpPr txBox="1"/>
          <p:nvPr/>
        </p:nvSpPr>
        <p:spPr>
          <a:xfrm>
            <a:off x="816685" y="476251"/>
            <a:ext cx="11348991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50" b="1" dirty="0">
                <a:solidFill>
                  <a:srgbClr val="025A2C"/>
                </a:solidFill>
                <a:latin typeface="Poppins"/>
                <a:ea typeface="Poppins"/>
                <a:cs typeface="Poppins"/>
                <a:sym typeface="Poppins"/>
              </a:rPr>
              <a:t>COMPARATIVE BENCHMARKING AND RANKING</a:t>
            </a:r>
            <a:endParaRPr dirty="0">
              <a:solidFill>
                <a:srgbClr val="025A2C"/>
              </a:solidFill>
            </a:endParaRPr>
          </a:p>
        </p:txBody>
      </p:sp>
      <p:grpSp>
        <p:nvGrpSpPr>
          <p:cNvPr id="942" name="Google Shape;942;p45"/>
          <p:cNvGrpSpPr/>
          <p:nvPr/>
        </p:nvGrpSpPr>
        <p:grpSpPr>
          <a:xfrm>
            <a:off x="6311821" y="1652729"/>
            <a:ext cx="5702300" cy="4214668"/>
            <a:chOff x="0" y="0"/>
            <a:chExt cx="5334000" cy="4000500"/>
          </a:xfrm>
        </p:grpSpPr>
        <p:sp>
          <p:nvSpPr>
            <p:cNvPr id="943" name="Google Shape;943;p45"/>
            <p:cNvSpPr/>
            <p:nvPr/>
          </p:nvSpPr>
          <p:spPr>
            <a:xfrm>
              <a:off x="0" y="0"/>
              <a:ext cx="5334000" cy="4000500"/>
            </a:xfrm>
            <a:prstGeom prst="roundRect">
              <a:avLst>
                <a:gd name="adj" fmla="val 3809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/>
            </a:p>
          </p:txBody>
        </p:sp>
        <p:sp>
          <p:nvSpPr>
            <p:cNvPr id="944" name="Google Shape;944;p45"/>
            <p:cNvSpPr/>
            <p:nvPr/>
          </p:nvSpPr>
          <p:spPr>
            <a:xfrm>
              <a:off x="0" y="0"/>
              <a:ext cx="5334000" cy="76200"/>
            </a:xfrm>
            <a:prstGeom prst="roundRect">
              <a:avLst>
                <a:gd name="adj" fmla="val 50000"/>
              </a:avLst>
            </a:prstGeom>
            <a:solidFill>
              <a:srgbClr val="10B98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endParaRPr/>
            </a:p>
          </p:txBody>
        </p:sp>
        <p:sp>
          <p:nvSpPr>
            <p:cNvPr id="945" name="Google Shape;945;p45"/>
            <p:cNvSpPr txBox="1"/>
            <p:nvPr/>
          </p:nvSpPr>
          <p:spPr>
            <a:xfrm>
              <a:off x="381000" y="381000"/>
              <a:ext cx="4572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r>
                <a:rPr lang="en-US" sz="1100" b="1">
                  <a:solidFill>
                    <a:srgbClr val="0B2545"/>
                  </a:solidFill>
                  <a:latin typeface="Poppins"/>
                  <a:ea typeface="Poppins"/>
                  <a:cs typeface="Poppins"/>
                  <a:sym typeface="Poppins"/>
                </a:rPr>
                <a:t>State Accountability Index Rank (Cohort)</a:t>
              </a:r>
              <a:endParaRPr sz="1100" b="1">
                <a:solidFill>
                  <a:srgbClr val="0B254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grpSp>
          <p:nvGrpSpPr>
            <p:cNvPr id="946" name="Google Shape;946;p45"/>
            <p:cNvGrpSpPr/>
            <p:nvPr/>
          </p:nvGrpSpPr>
          <p:grpSpPr>
            <a:xfrm>
              <a:off x="381000" y="857250"/>
              <a:ext cx="4572000" cy="266700"/>
              <a:chOff x="0" y="0"/>
              <a:chExt cx="4572000" cy="266700"/>
            </a:xfrm>
          </p:grpSpPr>
          <p:sp>
            <p:nvSpPr>
              <p:cNvPr id="947" name="Google Shape;947;p45"/>
              <p:cNvSpPr txBox="1"/>
              <p:nvPr/>
            </p:nvSpPr>
            <p:spPr>
              <a:xfrm>
                <a:off x="0" y="0"/>
                <a:ext cx="10479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r>
                  <a:rPr lang="en-US" sz="1200">
                    <a:solidFill>
                      <a:srgbClr val="0B2545"/>
                    </a:solidFill>
                    <a:latin typeface="Poppins SemiBold"/>
                    <a:ea typeface="Poppins SemiBold"/>
                    <a:cs typeface="Poppins SemiBold"/>
                    <a:sym typeface="Poppins SemiBold"/>
                  </a:rPr>
                  <a:t>Kano State</a:t>
                </a:r>
                <a:endParaRPr sz="1200">
                  <a:solidFill>
                    <a:srgbClr val="0B2545"/>
                  </a:solidFill>
                  <a:latin typeface="Poppins SemiBold"/>
                  <a:ea typeface="Poppins SemiBold"/>
                  <a:cs typeface="Poppins SemiBold"/>
                  <a:sym typeface="Poppins SemiBold"/>
                </a:endParaRPr>
              </a:p>
            </p:txBody>
          </p:sp>
          <p:sp>
            <p:nvSpPr>
              <p:cNvPr id="948" name="Google Shape;948;p45"/>
              <p:cNvSpPr/>
              <p:nvPr/>
            </p:nvSpPr>
            <p:spPr>
              <a:xfrm>
                <a:off x="1143000" y="0"/>
                <a:ext cx="3429000" cy="266700"/>
              </a:xfrm>
              <a:prstGeom prst="roundRect">
                <a:avLst>
                  <a:gd name="adj" fmla="val 50000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49" name="Google Shape;949;p45"/>
              <p:cNvSpPr/>
              <p:nvPr/>
            </p:nvSpPr>
            <p:spPr>
              <a:xfrm>
                <a:off x="1143000" y="0"/>
                <a:ext cx="3051900" cy="266700"/>
              </a:xfrm>
              <a:prstGeom prst="roundRect">
                <a:avLst>
                  <a:gd name="adj" fmla="val 50000"/>
                </a:avLst>
              </a:prstGeom>
              <a:solidFill>
                <a:srgbClr val="10B9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50" name="Google Shape;950;p45"/>
              <p:cNvSpPr txBox="1"/>
              <p:nvPr/>
            </p:nvSpPr>
            <p:spPr>
              <a:xfrm>
                <a:off x="1143000" y="0"/>
                <a:ext cx="29565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5250" bIns="0" anchor="ctr" anchorCtr="0">
                <a:noAutofit/>
              </a:bodyPr>
              <a:lstStyle/>
              <a:p>
                <a:pPr algn="r"/>
                <a:r>
                  <a:rPr lang="en-US" sz="1000" b="1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89%</a:t>
                </a:r>
                <a:endParaRPr sz="10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951" name="Google Shape;951;p45"/>
            <p:cNvGrpSpPr/>
            <p:nvPr/>
          </p:nvGrpSpPr>
          <p:grpSpPr>
            <a:xfrm>
              <a:off x="381000" y="1619250"/>
              <a:ext cx="4572000" cy="266700"/>
              <a:chOff x="0" y="0"/>
              <a:chExt cx="4572000" cy="266700"/>
            </a:xfrm>
          </p:grpSpPr>
          <p:sp>
            <p:nvSpPr>
              <p:cNvPr id="952" name="Google Shape;952;p45"/>
              <p:cNvSpPr txBox="1"/>
              <p:nvPr/>
            </p:nvSpPr>
            <p:spPr>
              <a:xfrm>
                <a:off x="0" y="0"/>
                <a:ext cx="10479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r>
                  <a:rPr lang="en-US" sz="1200">
                    <a:solidFill>
                      <a:srgbClr val="0B2545"/>
                    </a:solidFill>
                    <a:latin typeface="Poppins SemiBold"/>
                    <a:ea typeface="Poppins SemiBold"/>
                    <a:cs typeface="Poppins SemiBold"/>
                    <a:sym typeface="Poppins SemiBold"/>
                  </a:rPr>
                  <a:t>Lagos State</a:t>
                </a:r>
                <a:endParaRPr sz="1200">
                  <a:solidFill>
                    <a:srgbClr val="0B2545"/>
                  </a:solidFill>
                  <a:latin typeface="Poppins SemiBold"/>
                  <a:ea typeface="Poppins SemiBold"/>
                  <a:cs typeface="Poppins SemiBold"/>
                  <a:sym typeface="Poppins SemiBold"/>
                </a:endParaRPr>
              </a:p>
            </p:txBody>
          </p:sp>
          <p:sp>
            <p:nvSpPr>
              <p:cNvPr id="953" name="Google Shape;953;p45"/>
              <p:cNvSpPr/>
              <p:nvPr/>
            </p:nvSpPr>
            <p:spPr>
              <a:xfrm>
                <a:off x="1143000" y="0"/>
                <a:ext cx="3429000" cy="266700"/>
              </a:xfrm>
              <a:prstGeom prst="roundRect">
                <a:avLst>
                  <a:gd name="adj" fmla="val 50000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54" name="Google Shape;954;p45"/>
              <p:cNvSpPr/>
              <p:nvPr/>
            </p:nvSpPr>
            <p:spPr>
              <a:xfrm>
                <a:off x="1143000" y="0"/>
                <a:ext cx="2571900" cy="266700"/>
              </a:xfrm>
              <a:prstGeom prst="roundRect">
                <a:avLst>
                  <a:gd name="adj" fmla="val 50000"/>
                </a:avLst>
              </a:prstGeom>
              <a:solidFill>
                <a:srgbClr val="0B254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55" name="Google Shape;955;p45"/>
              <p:cNvSpPr txBox="1"/>
              <p:nvPr/>
            </p:nvSpPr>
            <p:spPr>
              <a:xfrm>
                <a:off x="1143000" y="0"/>
                <a:ext cx="24765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5250" bIns="0" anchor="ctr" anchorCtr="0">
                <a:noAutofit/>
              </a:bodyPr>
              <a:lstStyle/>
              <a:p>
                <a:pPr algn="r"/>
                <a:r>
                  <a:rPr lang="en-US" sz="1000" b="1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75%</a:t>
                </a:r>
                <a:endParaRPr sz="10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956" name="Google Shape;956;p45"/>
            <p:cNvGrpSpPr/>
            <p:nvPr/>
          </p:nvGrpSpPr>
          <p:grpSpPr>
            <a:xfrm>
              <a:off x="381000" y="2381250"/>
              <a:ext cx="4572000" cy="266700"/>
              <a:chOff x="0" y="0"/>
              <a:chExt cx="4572000" cy="266700"/>
            </a:xfrm>
          </p:grpSpPr>
          <p:sp>
            <p:nvSpPr>
              <p:cNvPr id="957" name="Google Shape;957;p45"/>
              <p:cNvSpPr txBox="1"/>
              <p:nvPr/>
            </p:nvSpPr>
            <p:spPr>
              <a:xfrm>
                <a:off x="0" y="0"/>
                <a:ext cx="10479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r>
                  <a:rPr lang="en-US" sz="1110">
                    <a:solidFill>
                      <a:srgbClr val="0B2545"/>
                    </a:solidFill>
                    <a:latin typeface="Poppins SemiBold"/>
                    <a:ea typeface="Poppins SemiBold"/>
                    <a:cs typeface="Poppins SemiBold"/>
                    <a:sym typeface="Poppins SemiBold"/>
                  </a:rPr>
                  <a:t>Kaduna State</a:t>
                </a:r>
                <a:endParaRPr sz="1110">
                  <a:solidFill>
                    <a:srgbClr val="0B2545"/>
                  </a:solidFill>
                  <a:latin typeface="Poppins SemiBold"/>
                  <a:ea typeface="Poppins SemiBold"/>
                  <a:cs typeface="Poppins SemiBold"/>
                  <a:sym typeface="Poppins SemiBold"/>
                </a:endParaRPr>
              </a:p>
            </p:txBody>
          </p:sp>
          <p:sp>
            <p:nvSpPr>
              <p:cNvPr id="958" name="Google Shape;958;p45"/>
              <p:cNvSpPr/>
              <p:nvPr/>
            </p:nvSpPr>
            <p:spPr>
              <a:xfrm>
                <a:off x="1143000" y="0"/>
                <a:ext cx="3429000" cy="266700"/>
              </a:xfrm>
              <a:prstGeom prst="roundRect">
                <a:avLst>
                  <a:gd name="adj" fmla="val 50000"/>
                </a:avLst>
              </a:prstGeom>
              <a:solidFill>
                <a:srgbClr val="F1F5F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59" name="Google Shape;959;p45"/>
              <p:cNvSpPr/>
              <p:nvPr/>
            </p:nvSpPr>
            <p:spPr>
              <a:xfrm>
                <a:off x="1143000" y="0"/>
                <a:ext cx="1988700" cy="266700"/>
              </a:xfrm>
              <a:prstGeom prst="roundRect">
                <a:avLst>
                  <a:gd name="adj" fmla="val 50000"/>
                </a:avLst>
              </a:prstGeom>
              <a:solidFill>
                <a:srgbClr val="3B82F6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60" name="Google Shape;960;p45"/>
              <p:cNvSpPr txBox="1"/>
              <p:nvPr/>
            </p:nvSpPr>
            <p:spPr>
              <a:xfrm>
                <a:off x="1143000" y="0"/>
                <a:ext cx="1893600" cy="266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95250" bIns="0" anchor="ctr" anchorCtr="0">
                <a:noAutofit/>
              </a:bodyPr>
              <a:lstStyle/>
              <a:p>
                <a:pPr algn="r"/>
                <a:r>
                  <a:rPr lang="en-US" sz="1000" b="1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58%</a:t>
                </a:r>
                <a:endParaRPr sz="10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961" name="Google Shape;961;p45"/>
            <p:cNvGrpSpPr/>
            <p:nvPr/>
          </p:nvGrpSpPr>
          <p:grpSpPr>
            <a:xfrm>
              <a:off x="170674" y="3143250"/>
              <a:ext cx="4947231" cy="476400"/>
              <a:chOff x="-210326" y="0"/>
              <a:chExt cx="4947231" cy="476400"/>
            </a:xfrm>
          </p:grpSpPr>
          <p:sp>
            <p:nvSpPr>
              <p:cNvPr id="962" name="Google Shape;962;p45"/>
              <p:cNvSpPr/>
              <p:nvPr/>
            </p:nvSpPr>
            <p:spPr>
              <a:xfrm>
                <a:off x="0" y="0"/>
                <a:ext cx="4572000" cy="476400"/>
              </a:xfrm>
              <a:prstGeom prst="roundRect">
                <a:avLst>
                  <a:gd name="adj" fmla="val 16000"/>
                </a:avLst>
              </a:prstGeom>
              <a:solidFill>
                <a:srgbClr val="F8FAF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endParaRPr/>
              </a:p>
            </p:txBody>
          </p:sp>
          <p:sp>
            <p:nvSpPr>
              <p:cNvPr id="963" name="Google Shape;963;p45"/>
              <p:cNvSpPr txBox="1"/>
              <p:nvPr/>
            </p:nvSpPr>
            <p:spPr>
              <a:xfrm>
                <a:off x="-210326" y="0"/>
                <a:ext cx="4947231" cy="37561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r>
                  <a:rPr lang="en-US" sz="1050" b="1" i="1" dirty="0">
                    <a:solidFill>
                      <a:srgbClr val="0B2545"/>
                    </a:solidFill>
                    <a:latin typeface="Lato"/>
                    <a:ea typeface="Lato"/>
                    <a:cs typeface="Lato"/>
                    <a:sym typeface="Lato"/>
                  </a:rPr>
                  <a:t>League Leader:</a:t>
                </a:r>
                <a:r>
                  <a:rPr lang="en-US" sz="1050" i="1" dirty="0">
                    <a:solidFill>
                      <a:srgbClr val="475569"/>
                    </a:solidFill>
                    <a:latin typeface="Lato"/>
                    <a:ea typeface="Lato"/>
                    <a:cs typeface="Lato"/>
                    <a:sym typeface="Lato"/>
                  </a:rPr>
                  <a:t> Kano State leads the cohort with an 89% accountability index score.</a:t>
                </a:r>
                <a:endParaRPr sz="1050" i="1" dirty="0">
                  <a:solidFill>
                    <a:srgbClr val="475569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964" name="Google Shape;964;p45"/>
          <p:cNvSpPr/>
          <p:nvPr/>
        </p:nvSpPr>
        <p:spPr>
          <a:xfrm>
            <a:off x="571500" y="476250"/>
            <a:ext cx="47700" cy="388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raphic 2" descr="Bar chart with solid fill">
            <a:extLst>
              <a:ext uri="{FF2B5EF4-FFF2-40B4-BE49-F238E27FC236}">
                <a16:creationId xmlns:a16="http://schemas.microsoft.com/office/drawing/2014/main" id="{D1DD4C73-92E6-71F0-FDF2-944EA6DDD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331" y="1680455"/>
            <a:ext cx="619739" cy="619739"/>
          </a:xfrm>
          <a:prstGeom prst="rect">
            <a:avLst/>
          </a:prstGeom>
        </p:spPr>
      </p:pic>
      <p:pic>
        <p:nvPicPr>
          <p:cNvPr id="5" name="Graphic 4" descr="Upward trend with solid fill">
            <a:extLst>
              <a:ext uri="{FF2B5EF4-FFF2-40B4-BE49-F238E27FC236}">
                <a16:creationId xmlns:a16="http://schemas.microsoft.com/office/drawing/2014/main" id="{FC1F3BF7-46E7-F571-3A25-3849926C4C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2397" y="3140157"/>
            <a:ext cx="453607" cy="453607"/>
          </a:xfrm>
          <a:prstGeom prst="rect">
            <a:avLst/>
          </a:prstGeom>
        </p:spPr>
      </p:pic>
      <p:pic>
        <p:nvPicPr>
          <p:cNvPr id="7" name="Graphic 6" descr="Transfer with solid fill">
            <a:extLst>
              <a:ext uri="{FF2B5EF4-FFF2-40B4-BE49-F238E27FC236}">
                <a16:creationId xmlns:a16="http://schemas.microsoft.com/office/drawing/2014/main" id="{0A9EEFDD-9389-F72D-5044-2A50822C95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498130" y="4495256"/>
            <a:ext cx="457198" cy="594418"/>
          </a:xfrm>
          <a:prstGeom prst="rect">
            <a:avLst/>
          </a:prstGeom>
        </p:spPr>
      </p:pic>
      <p:sp>
        <p:nvSpPr>
          <p:cNvPr id="2" name="Freeform 7">
            <a:extLst>
              <a:ext uri="{FF2B5EF4-FFF2-40B4-BE49-F238E27FC236}">
                <a16:creationId xmlns:a16="http://schemas.microsoft.com/office/drawing/2014/main" id="{16C3CD3C-7C01-9535-7375-29DE14B61880}"/>
              </a:ext>
            </a:extLst>
          </p:cNvPr>
          <p:cNvSpPr/>
          <p:nvPr/>
        </p:nvSpPr>
        <p:spPr>
          <a:xfrm>
            <a:off x="124541" y="5941488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8"/>
                </a:lnTo>
                <a:lnTo>
                  <a:pt x="0" y="12536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1492" y="1479684"/>
            <a:ext cx="10544688" cy="1873197"/>
            <a:chOff x="0" y="0"/>
            <a:chExt cx="4165803" cy="7400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5803" cy="740028"/>
            </a:xfrm>
            <a:custGeom>
              <a:avLst/>
              <a:gdLst/>
              <a:ahLst/>
              <a:cxnLst/>
              <a:rect l="l" t="t" r="r" b="b"/>
              <a:pathLst>
                <a:path w="4165803" h="740028">
                  <a:moveTo>
                    <a:pt x="18110" y="0"/>
                  </a:moveTo>
                  <a:lnTo>
                    <a:pt x="4147693" y="0"/>
                  </a:lnTo>
                  <a:cubicBezTo>
                    <a:pt x="4157694" y="0"/>
                    <a:pt x="4165803" y="8108"/>
                    <a:pt x="4165803" y="18110"/>
                  </a:cubicBezTo>
                  <a:lnTo>
                    <a:pt x="4165803" y="721918"/>
                  </a:lnTo>
                  <a:cubicBezTo>
                    <a:pt x="4165803" y="731920"/>
                    <a:pt x="4157694" y="740028"/>
                    <a:pt x="4147693" y="740028"/>
                  </a:cubicBezTo>
                  <a:lnTo>
                    <a:pt x="18110" y="740028"/>
                  </a:lnTo>
                  <a:cubicBezTo>
                    <a:pt x="8108" y="740028"/>
                    <a:pt x="0" y="731920"/>
                    <a:pt x="0" y="721918"/>
                  </a:cubicBezTo>
                  <a:lnTo>
                    <a:pt x="0" y="18110"/>
                  </a:lnTo>
                  <a:cubicBezTo>
                    <a:pt x="0" y="8108"/>
                    <a:pt x="8108" y="0"/>
                    <a:pt x="18110" y="0"/>
                  </a:cubicBezTo>
                  <a:close/>
                </a:path>
              </a:pathLst>
            </a:custGeom>
            <a:solidFill>
              <a:srgbClr val="1CAD30"/>
            </a:solidFill>
            <a:ln w="38100" cap="rnd">
              <a:solidFill>
                <a:srgbClr val="FF5400"/>
              </a:solidFill>
              <a:prstDash val="solid"/>
              <a:round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5803" cy="77812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2472" y="551785"/>
            <a:ext cx="11417809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4190">
                <a:solidFill>
                  <a:srgbClr val="0064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Accountability Detail Pages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858" y="1492384"/>
            <a:ext cx="9436049" cy="1566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53"/>
              </a:lnSpc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Accountability: Overview</a:t>
            </a:r>
          </a:p>
          <a:p>
            <a:pPr marL="424024" lvl="1" indent="-212012" algn="just">
              <a:lnSpc>
                <a:spcPts val="3053"/>
              </a:lnSpc>
              <a:buFont typeface="Arial"/>
              <a:buChar char="•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Contents: Accountability Index %, Accountability Rank, Best/Lowest locations, and charts for questions B1 through B8.</a:t>
            </a:r>
          </a:p>
          <a:p>
            <a:pPr marL="424024" lvl="1" indent="-212012" algn="just">
              <a:lnSpc>
                <a:spcPts val="3053"/>
              </a:lnSpc>
              <a:buFont typeface="Arial"/>
              <a:buChar char="•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Purpose: Use this page to diagnose why an accountability score is weak.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23656" y="3664031"/>
            <a:ext cx="10544688" cy="1427001"/>
            <a:chOff x="0" y="0"/>
            <a:chExt cx="4165803" cy="5637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65803" cy="563754"/>
            </a:xfrm>
            <a:custGeom>
              <a:avLst/>
              <a:gdLst/>
              <a:ahLst/>
              <a:cxnLst/>
              <a:rect l="l" t="t" r="r" b="b"/>
              <a:pathLst>
                <a:path w="4165803" h="563754">
                  <a:moveTo>
                    <a:pt x="18110" y="0"/>
                  </a:moveTo>
                  <a:lnTo>
                    <a:pt x="4147693" y="0"/>
                  </a:lnTo>
                  <a:cubicBezTo>
                    <a:pt x="4157694" y="0"/>
                    <a:pt x="4165803" y="8108"/>
                    <a:pt x="4165803" y="18110"/>
                  </a:cubicBezTo>
                  <a:lnTo>
                    <a:pt x="4165803" y="545643"/>
                  </a:lnTo>
                  <a:cubicBezTo>
                    <a:pt x="4165803" y="555645"/>
                    <a:pt x="4157694" y="563754"/>
                    <a:pt x="4147693" y="563754"/>
                  </a:cubicBezTo>
                  <a:lnTo>
                    <a:pt x="18110" y="563754"/>
                  </a:lnTo>
                  <a:cubicBezTo>
                    <a:pt x="8108" y="563754"/>
                    <a:pt x="0" y="555645"/>
                    <a:pt x="0" y="545643"/>
                  </a:cubicBezTo>
                  <a:lnTo>
                    <a:pt x="0" y="18110"/>
                  </a:lnTo>
                  <a:cubicBezTo>
                    <a:pt x="0" y="8108"/>
                    <a:pt x="8108" y="0"/>
                    <a:pt x="18110" y="0"/>
                  </a:cubicBezTo>
                  <a:close/>
                </a:path>
              </a:pathLst>
            </a:custGeom>
            <a:solidFill>
              <a:srgbClr val="EB7F2F"/>
            </a:solidFill>
            <a:ln w="38100" cap="rnd">
              <a:solidFill>
                <a:srgbClr val="1CAD30"/>
              </a:solidFill>
              <a:prstDash val="solid"/>
              <a:round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165803" cy="60185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95249" y="3670381"/>
            <a:ext cx="9801502" cy="116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67"/>
              </a:lnSpc>
            </a:pPr>
            <a:r>
              <a:rPr lang="en-US" sz="1972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Accountability: Pillar 1</a:t>
            </a:r>
          </a:p>
          <a:p>
            <a:pPr marL="425833" lvl="1" indent="-212917" algn="just">
              <a:lnSpc>
                <a:spcPts val="3067"/>
              </a:lnSpc>
              <a:buFont typeface="Arial"/>
              <a:buChar char="•"/>
            </a:pPr>
            <a:r>
              <a:rPr lang="en-US" sz="1972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Contents: Detailed table view of accountability measures organized by state.</a:t>
            </a:r>
          </a:p>
          <a:p>
            <a:pPr marL="425833" lvl="1" indent="-212917" algn="just">
              <a:lnSpc>
                <a:spcPts val="3067"/>
              </a:lnSpc>
              <a:buFont typeface="Arial"/>
              <a:buChar char="•"/>
            </a:pPr>
            <a:r>
              <a:rPr lang="en-US" sz="1972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Purpose: Ideal for deeper data reviews and exporting raw state-level patterns.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76087" y="6002187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7"/>
                </a:lnTo>
                <a:lnTo>
                  <a:pt x="0" y="125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1492" y="1479684"/>
            <a:ext cx="10544688" cy="2172238"/>
            <a:chOff x="0" y="0"/>
            <a:chExt cx="4165803" cy="8581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5803" cy="858168"/>
            </a:xfrm>
            <a:custGeom>
              <a:avLst/>
              <a:gdLst/>
              <a:ahLst/>
              <a:cxnLst/>
              <a:rect l="l" t="t" r="r" b="b"/>
              <a:pathLst>
                <a:path w="4165803" h="858168">
                  <a:moveTo>
                    <a:pt x="18110" y="0"/>
                  </a:moveTo>
                  <a:lnTo>
                    <a:pt x="4147693" y="0"/>
                  </a:lnTo>
                  <a:cubicBezTo>
                    <a:pt x="4157694" y="0"/>
                    <a:pt x="4165803" y="8108"/>
                    <a:pt x="4165803" y="18110"/>
                  </a:cubicBezTo>
                  <a:lnTo>
                    <a:pt x="4165803" y="840058"/>
                  </a:lnTo>
                  <a:cubicBezTo>
                    <a:pt x="4165803" y="850060"/>
                    <a:pt x="4157694" y="858168"/>
                    <a:pt x="4147693" y="858168"/>
                  </a:cubicBezTo>
                  <a:lnTo>
                    <a:pt x="18110" y="858168"/>
                  </a:lnTo>
                  <a:cubicBezTo>
                    <a:pt x="8108" y="858168"/>
                    <a:pt x="0" y="850060"/>
                    <a:pt x="0" y="840058"/>
                  </a:cubicBezTo>
                  <a:lnTo>
                    <a:pt x="0" y="18110"/>
                  </a:lnTo>
                  <a:cubicBezTo>
                    <a:pt x="0" y="8108"/>
                    <a:pt x="8108" y="0"/>
                    <a:pt x="18110" y="0"/>
                  </a:cubicBezTo>
                  <a:close/>
                </a:path>
              </a:pathLst>
            </a:custGeom>
            <a:solidFill>
              <a:srgbClr val="1CAD30"/>
            </a:solidFill>
            <a:ln w="38100" cap="rnd">
              <a:solidFill>
                <a:srgbClr val="FF5400"/>
              </a:solidFill>
              <a:prstDash val="solid"/>
              <a:round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5803" cy="89626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2472" y="551785"/>
            <a:ext cx="11417809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4190">
                <a:solidFill>
                  <a:srgbClr val="0064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Coverage Detail Pages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858" y="1492385"/>
            <a:ext cx="9436049" cy="236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4024" lvl="1" indent="-212012" algn="just">
              <a:lnSpc>
                <a:spcPts val="3053"/>
              </a:lnSpc>
              <a:buFont typeface="Arial"/>
              <a:buChar char="•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Coverage: Overview</a:t>
            </a:r>
          </a:p>
          <a:p>
            <a:pPr marL="848048" lvl="2" indent="-282683" algn="just">
              <a:lnSpc>
                <a:spcPts val="3053"/>
              </a:lnSpc>
              <a:buFont typeface="Arial"/>
              <a:buChar char="⚬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Contents: Coverage Index %, Coverage Rank, Best/Lowest locations, and C-series planning, implementation, and reach charts.</a:t>
            </a:r>
          </a:p>
          <a:p>
            <a:pPr marL="848048" lvl="2" indent="-282683" algn="just">
              <a:lnSpc>
                <a:spcPts val="3053"/>
              </a:lnSpc>
              <a:buFont typeface="Arial"/>
              <a:buChar char="⚬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Purpose: Identifies whether coverage gaps stem from weak planning or weak field implementation.</a:t>
            </a:r>
          </a:p>
          <a:p>
            <a:pPr algn="just">
              <a:lnSpc>
                <a:spcPts val="3053"/>
              </a:lnSpc>
            </a:pPr>
            <a:endParaRPr lang="en-US" sz="1963" b="1">
              <a:solidFill>
                <a:srgbClr val="FFFEFC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09032" y="3883328"/>
            <a:ext cx="10544688" cy="1784478"/>
            <a:chOff x="0" y="0"/>
            <a:chExt cx="4165803" cy="70497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65803" cy="704979"/>
            </a:xfrm>
            <a:custGeom>
              <a:avLst/>
              <a:gdLst/>
              <a:ahLst/>
              <a:cxnLst/>
              <a:rect l="l" t="t" r="r" b="b"/>
              <a:pathLst>
                <a:path w="4165803" h="704979">
                  <a:moveTo>
                    <a:pt x="18110" y="0"/>
                  </a:moveTo>
                  <a:lnTo>
                    <a:pt x="4147693" y="0"/>
                  </a:lnTo>
                  <a:cubicBezTo>
                    <a:pt x="4157694" y="0"/>
                    <a:pt x="4165803" y="8108"/>
                    <a:pt x="4165803" y="18110"/>
                  </a:cubicBezTo>
                  <a:lnTo>
                    <a:pt x="4165803" y="686869"/>
                  </a:lnTo>
                  <a:cubicBezTo>
                    <a:pt x="4165803" y="696871"/>
                    <a:pt x="4157694" y="704979"/>
                    <a:pt x="4147693" y="704979"/>
                  </a:cubicBezTo>
                  <a:lnTo>
                    <a:pt x="18110" y="704979"/>
                  </a:lnTo>
                  <a:cubicBezTo>
                    <a:pt x="8108" y="704979"/>
                    <a:pt x="0" y="696871"/>
                    <a:pt x="0" y="686869"/>
                  </a:cubicBezTo>
                  <a:lnTo>
                    <a:pt x="0" y="18110"/>
                  </a:lnTo>
                  <a:cubicBezTo>
                    <a:pt x="0" y="8108"/>
                    <a:pt x="8108" y="0"/>
                    <a:pt x="18110" y="0"/>
                  </a:cubicBezTo>
                  <a:close/>
                </a:path>
              </a:pathLst>
            </a:custGeom>
            <a:solidFill>
              <a:srgbClr val="EB7F2F"/>
            </a:solidFill>
            <a:ln w="38100" cap="rnd">
              <a:solidFill>
                <a:srgbClr val="1CAD30"/>
              </a:solidFill>
              <a:prstDash val="solid"/>
              <a:round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165803" cy="74307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80625" y="3934127"/>
            <a:ext cx="9801502" cy="1566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5833" lvl="1" indent="-212917" algn="just">
              <a:lnSpc>
                <a:spcPts val="3067"/>
              </a:lnSpc>
              <a:buFont typeface="Arial"/>
              <a:buChar char="•"/>
            </a:pPr>
            <a:r>
              <a:rPr lang="en-US" sz="1972" b="1" dirty="0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Coverage: Pillar 2</a:t>
            </a:r>
          </a:p>
          <a:p>
            <a:pPr marL="851667" lvl="2" indent="-283889" algn="just">
              <a:lnSpc>
                <a:spcPts val="3067"/>
              </a:lnSpc>
              <a:buFont typeface="Arial"/>
              <a:buChar char="⚬"/>
            </a:pPr>
            <a:r>
              <a:rPr lang="en-US" sz="1972" b="1" dirty="0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Contents: Detailed table view containing state-by-state data behind the overview.</a:t>
            </a:r>
          </a:p>
          <a:p>
            <a:pPr marL="851667" lvl="2" indent="-283889" algn="just">
              <a:lnSpc>
                <a:spcPts val="3067"/>
              </a:lnSpc>
              <a:buFont typeface="Arial"/>
              <a:buChar char="⚬"/>
            </a:pPr>
            <a:r>
              <a:rPr lang="en-US" sz="1972" b="1" dirty="0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Purpose: Deep-dive analysis and regional verification.</a:t>
            </a:r>
          </a:p>
        </p:txBody>
      </p:sp>
      <p:sp>
        <p:nvSpPr>
          <p:cNvPr id="11" name="Freeform 11"/>
          <p:cNvSpPr/>
          <p:nvPr/>
        </p:nvSpPr>
        <p:spPr>
          <a:xfrm>
            <a:off x="76087" y="6002187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7"/>
                </a:lnTo>
                <a:lnTo>
                  <a:pt x="0" y="125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1492" y="1479684"/>
            <a:ext cx="10544688" cy="2172238"/>
            <a:chOff x="0" y="0"/>
            <a:chExt cx="4165803" cy="8581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5803" cy="858168"/>
            </a:xfrm>
            <a:custGeom>
              <a:avLst/>
              <a:gdLst/>
              <a:ahLst/>
              <a:cxnLst/>
              <a:rect l="l" t="t" r="r" b="b"/>
              <a:pathLst>
                <a:path w="4165803" h="858168">
                  <a:moveTo>
                    <a:pt x="18110" y="0"/>
                  </a:moveTo>
                  <a:lnTo>
                    <a:pt x="4147693" y="0"/>
                  </a:lnTo>
                  <a:cubicBezTo>
                    <a:pt x="4157694" y="0"/>
                    <a:pt x="4165803" y="8108"/>
                    <a:pt x="4165803" y="18110"/>
                  </a:cubicBezTo>
                  <a:lnTo>
                    <a:pt x="4165803" y="840058"/>
                  </a:lnTo>
                  <a:cubicBezTo>
                    <a:pt x="4165803" y="850060"/>
                    <a:pt x="4157694" y="858168"/>
                    <a:pt x="4147693" y="858168"/>
                  </a:cubicBezTo>
                  <a:lnTo>
                    <a:pt x="18110" y="858168"/>
                  </a:lnTo>
                  <a:cubicBezTo>
                    <a:pt x="8108" y="858168"/>
                    <a:pt x="0" y="850060"/>
                    <a:pt x="0" y="840058"/>
                  </a:cubicBezTo>
                  <a:lnTo>
                    <a:pt x="0" y="18110"/>
                  </a:lnTo>
                  <a:cubicBezTo>
                    <a:pt x="0" y="8108"/>
                    <a:pt x="8108" y="0"/>
                    <a:pt x="18110" y="0"/>
                  </a:cubicBezTo>
                  <a:close/>
                </a:path>
              </a:pathLst>
            </a:custGeom>
            <a:solidFill>
              <a:srgbClr val="1CAD30"/>
            </a:solidFill>
            <a:ln w="38100" cap="rnd">
              <a:solidFill>
                <a:srgbClr val="FF5400"/>
              </a:solidFill>
              <a:prstDash val="solid"/>
              <a:round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5803" cy="89626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2472" y="551785"/>
            <a:ext cx="11417809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4190">
                <a:solidFill>
                  <a:srgbClr val="0064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Effectiveness Detail Pages &amp; Tab Label Note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858" y="1492384"/>
            <a:ext cx="9436049" cy="196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4024" lvl="1" indent="-212012" algn="just">
              <a:lnSpc>
                <a:spcPts val="3053"/>
              </a:lnSpc>
              <a:buFont typeface="Arial"/>
              <a:buChar char="•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Effectiveness: Overview</a:t>
            </a:r>
          </a:p>
          <a:p>
            <a:pPr marL="848048" lvl="2" indent="-282683" algn="just">
              <a:lnSpc>
                <a:spcPts val="3053"/>
              </a:lnSpc>
              <a:buFont typeface="Arial"/>
              <a:buChar char="⚬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Contents: Effectiveness Index %, Effectiveness Rank, Best/Lowest locations, and D-series result and assessment charts.</a:t>
            </a:r>
          </a:p>
          <a:p>
            <a:pPr marL="848048" lvl="2" indent="-282683" algn="just">
              <a:lnSpc>
                <a:spcPts val="3053"/>
              </a:lnSpc>
              <a:buFont typeface="Arial"/>
              <a:buChar char="⚬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Purpose: Determines whether activities are functioning effectively and achieving real field results.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09032" y="3883328"/>
            <a:ext cx="10544688" cy="2288873"/>
            <a:chOff x="0" y="0"/>
            <a:chExt cx="4165803" cy="90424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65803" cy="904246"/>
            </a:xfrm>
            <a:custGeom>
              <a:avLst/>
              <a:gdLst/>
              <a:ahLst/>
              <a:cxnLst/>
              <a:rect l="l" t="t" r="r" b="b"/>
              <a:pathLst>
                <a:path w="4165803" h="904246">
                  <a:moveTo>
                    <a:pt x="18110" y="0"/>
                  </a:moveTo>
                  <a:lnTo>
                    <a:pt x="4147693" y="0"/>
                  </a:lnTo>
                  <a:cubicBezTo>
                    <a:pt x="4157694" y="0"/>
                    <a:pt x="4165803" y="8108"/>
                    <a:pt x="4165803" y="18110"/>
                  </a:cubicBezTo>
                  <a:lnTo>
                    <a:pt x="4165803" y="886136"/>
                  </a:lnTo>
                  <a:cubicBezTo>
                    <a:pt x="4165803" y="896138"/>
                    <a:pt x="4157694" y="904246"/>
                    <a:pt x="4147693" y="904246"/>
                  </a:cubicBezTo>
                  <a:lnTo>
                    <a:pt x="18110" y="904246"/>
                  </a:lnTo>
                  <a:cubicBezTo>
                    <a:pt x="8108" y="904246"/>
                    <a:pt x="0" y="896138"/>
                    <a:pt x="0" y="886136"/>
                  </a:cubicBezTo>
                  <a:lnTo>
                    <a:pt x="0" y="18110"/>
                  </a:lnTo>
                  <a:cubicBezTo>
                    <a:pt x="0" y="8108"/>
                    <a:pt x="8108" y="0"/>
                    <a:pt x="18110" y="0"/>
                  </a:cubicBezTo>
                  <a:close/>
                </a:path>
              </a:pathLst>
            </a:custGeom>
            <a:solidFill>
              <a:srgbClr val="EB7F2F"/>
            </a:solidFill>
            <a:ln w="38100" cap="rnd">
              <a:solidFill>
                <a:srgbClr val="1CAD30"/>
              </a:solidFill>
              <a:prstDash val="solid"/>
              <a:round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165803" cy="9423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80625" y="3934127"/>
            <a:ext cx="9801502" cy="1566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5833" lvl="1" indent="-212917" algn="just">
              <a:lnSpc>
                <a:spcPts val="3067"/>
              </a:lnSpc>
              <a:buFont typeface="Arial"/>
              <a:buChar char="•"/>
            </a:pPr>
            <a:r>
              <a:rPr lang="en-US" sz="1972" b="1" dirty="0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Effectiveness: Pillar 3 </a:t>
            </a:r>
          </a:p>
          <a:p>
            <a:pPr marL="425833" lvl="1" indent="-212917" algn="just">
              <a:lnSpc>
                <a:spcPts val="3067"/>
              </a:lnSpc>
              <a:buFont typeface="Arial"/>
              <a:buChar char="•"/>
            </a:pPr>
            <a:r>
              <a:rPr lang="en-US" sz="1972" b="1" dirty="0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Content: A detailed table view containing state-by-state information behind the effectiveness overview. </a:t>
            </a:r>
          </a:p>
          <a:p>
            <a:pPr marL="212917" lvl="1" algn="just">
              <a:lnSpc>
                <a:spcPts val="3067"/>
              </a:lnSpc>
            </a:pPr>
            <a:endParaRPr lang="en-US" sz="1972" b="1" dirty="0">
              <a:solidFill>
                <a:srgbClr val="FFFEFC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76087" y="6002187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7"/>
                </a:lnTo>
                <a:lnTo>
                  <a:pt x="0" y="125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1492" y="1479684"/>
            <a:ext cx="10544688" cy="2172238"/>
            <a:chOff x="0" y="0"/>
            <a:chExt cx="4165803" cy="8581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5803" cy="858168"/>
            </a:xfrm>
            <a:custGeom>
              <a:avLst/>
              <a:gdLst/>
              <a:ahLst/>
              <a:cxnLst/>
              <a:rect l="l" t="t" r="r" b="b"/>
              <a:pathLst>
                <a:path w="4165803" h="858168">
                  <a:moveTo>
                    <a:pt x="18110" y="0"/>
                  </a:moveTo>
                  <a:lnTo>
                    <a:pt x="4147693" y="0"/>
                  </a:lnTo>
                  <a:cubicBezTo>
                    <a:pt x="4157694" y="0"/>
                    <a:pt x="4165803" y="8108"/>
                    <a:pt x="4165803" y="18110"/>
                  </a:cubicBezTo>
                  <a:lnTo>
                    <a:pt x="4165803" y="840058"/>
                  </a:lnTo>
                  <a:cubicBezTo>
                    <a:pt x="4165803" y="850060"/>
                    <a:pt x="4157694" y="858168"/>
                    <a:pt x="4147693" y="858168"/>
                  </a:cubicBezTo>
                  <a:lnTo>
                    <a:pt x="18110" y="858168"/>
                  </a:lnTo>
                  <a:cubicBezTo>
                    <a:pt x="8108" y="858168"/>
                    <a:pt x="0" y="850060"/>
                    <a:pt x="0" y="840058"/>
                  </a:cubicBezTo>
                  <a:lnTo>
                    <a:pt x="0" y="18110"/>
                  </a:lnTo>
                  <a:cubicBezTo>
                    <a:pt x="0" y="8108"/>
                    <a:pt x="8108" y="0"/>
                    <a:pt x="18110" y="0"/>
                  </a:cubicBezTo>
                  <a:close/>
                </a:path>
              </a:pathLst>
            </a:custGeom>
            <a:solidFill>
              <a:srgbClr val="1CAD30"/>
            </a:solidFill>
            <a:ln w="38100" cap="rnd">
              <a:solidFill>
                <a:srgbClr val="FF5400"/>
              </a:solidFill>
              <a:prstDash val="solid"/>
              <a:round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165803" cy="89626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2472" y="551785"/>
            <a:ext cx="11417809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4190">
                <a:solidFill>
                  <a:srgbClr val="0064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Budget Detail Pages &amp; Tab Label Note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858" y="1492384"/>
            <a:ext cx="9436049" cy="236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53"/>
              </a:lnSpc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Budget: Overview</a:t>
            </a:r>
          </a:p>
          <a:p>
            <a:pPr marL="424024" lvl="1" indent="-212012" algn="just">
              <a:lnSpc>
                <a:spcPts val="3053"/>
              </a:lnSpc>
              <a:buFont typeface="Arial"/>
              <a:buChar char="•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Contents: Budget Index %, Budget Rank, Best/Lowest locations, and E-series financial execution charts.</a:t>
            </a:r>
          </a:p>
          <a:p>
            <a:pPr marL="424024" lvl="1" indent="-212012" algn="just">
              <a:lnSpc>
                <a:spcPts val="3053"/>
              </a:lnSpc>
              <a:buFont typeface="Arial"/>
              <a:buChar char="•"/>
            </a:pPr>
            <a:r>
              <a:rPr lang="en-US" sz="1963" b="1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Purpose: Identifies financial bottlenecks across allocations, releases, or spending.</a:t>
            </a:r>
          </a:p>
          <a:p>
            <a:pPr algn="just">
              <a:lnSpc>
                <a:spcPts val="3053"/>
              </a:lnSpc>
            </a:pPr>
            <a:endParaRPr lang="en-US" sz="1963" b="1">
              <a:solidFill>
                <a:srgbClr val="FFFEFC"/>
              </a:solidFill>
              <a:latin typeface="Nunito Bold"/>
              <a:ea typeface="Nunito Bold"/>
              <a:cs typeface="Nunito Bold"/>
              <a:sym typeface="Nunito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09032" y="3883328"/>
            <a:ext cx="10544688" cy="2288873"/>
            <a:chOff x="0" y="0"/>
            <a:chExt cx="4165803" cy="90424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65803" cy="904246"/>
            </a:xfrm>
            <a:custGeom>
              <a:avLst/>
              <a:gdLst/>
              <a:ahLst/>
              <a:cxnLst/>
              <a:rect l="l" t="t" r="r" b="b"/>
              <a:pathLst>
                <a:path w="4165803" h="904246">
                  <a:moveTo>
                    <a:pt x="18110" y="0"/>
                  </a:moveTo>
                  <a:lnTo>
                    <a:pt x="4147693" y="0"/>
                  </a:lnTo>
                  <a:cubicBezTo>
                    <a:pt x="4157694" y="0"/>
                    <a:pt x="4165803" y="8108"/>
                    <a:pt x="4165803" y="18110"/>
                  </a:cubicBezTo>
                  <a:lnTo>
                    <a:pt x="4165803" y="886136"/>
                  </a:lnTo>
                  <a:cubicBezTo>
                    <a:pt x="4165803" y="896138"/>
                    <a:pt x="4157694" y="904246"/>
                    <a:pt x="4147693" y="904246"/>
                  </a:cubicBezTo>
                  <a:lnTo>
                    <a:pt x="18110" y="904246"/>
                  </a:lnTo>
                  <a:cubicBezTo>
                    <a:pt x="8108" y="904246"/>
                    <a:pt x="0" y="896138"/>
                    <a:pt x="0" y="886136"/>
                  </a:cubicBezTo>
                  <a:lnTo>
                    <a:pt x="0" y="18110"/>
                  </a:lnTo>
                  <a:cubicBezTo>
                    <a:pt x="0" y="8108"/>
                    <a:pt x="8108" y="0"/>
                    <a:pt x="18110" y="0"/>
                  </a:cubicBezTo>
                  <a:close/>
                </a:path>
              </a:pathLst>
            </a:custGeom>
            <a:solidFill>
              <a:srgbClr val="EB7F2F"/>
            </a:solidFill>
            <a:ln w="38100" cap="rnd">
              <a:solidFill>
                <a:srgbClr val="1CAD30"/>
              </a:solidFill>
              <a:prstDash val="solid"/>
              <a:round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165803" cy="9423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80625" y="3934128"/>
            <a:ext cx="9801502" cy="116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67"/>
              </a:lnSpc>
            </a:pPr>
            <a:r>
              <a:rPr lang="en-US" sz="1972" b="1" dirty="0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Budget: Pillar 4 (Budget data)</a:t>
            </a:r>
          </a:p>
          <a:p>
            <a:pPr marL="425833" lvl="1" indent="-212917" algn="just">
              <a:lnSpc>
                <a:spcPts val="3067"/>
              </a:lnSpc>
              <a:buFont typeface="Arial"/>
              <a:buChar char="•"/>
            </a:pPr>
            <a:r>
              <a:rPr lang="en-US" sz="1972" b="1" dirty="0">
                <a:solidFill>
                  <a:srgbClr val="FFFEFC"/>
                </a:solidFill>
                <a:latin typeface="Nunito Bold"/>
                <a:ea typeface="Nunito Bold"/>
                <a:cs typeface="Nunito Bold"/>
                <a:sym typeface="Nunito Bold"/>
              </a:rPr>
              <a:t>Content: Detailed table view containing state-by-state budget data behind the budget overview. </a:t>
            </a:r>
          </a:p>
        </p:txBody>
      </p:sp>
      <p:sp>
        <p:nvSpPr>
          <p:cNvPr id="11" name="Freeform 11"/>
          <p:cNvSpPr/>
          <p:nvPr/>
        </p:nvSpPr>
        <p:spPr>
          <a:xfrm>
            <a:off x="76087" y="6002187"/>
            <a:ext cx="835751" cy="835751"/>
          </a:xfrm>
          <a:custGeom>
            <a:avLst/>
            <a:gdLst/>
            <a:ahLst/>
            <a:cxnLst/>
            <a:rect l="l" t="t" r="r" b="b"/>
            <a:pathLst>
              <a:path w="1253627" h="1253627">
                <a:moveTo>
                  <a:pt x="0" y="0"/>
                </a:moveTo>
                <a:lnTo>
                  <a:pt x="1253628" y="0"/>
                </a:lnTo>
                <a:lnTo>
                  <a:pt x="1253628" y="1253627"/>
                </a:lnTo>
                <a:lnTo>
                  <a:pt x="0" y="1253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8343" y="-2411417"/>
            <a:ext cx="13332688" cy="9680875"/>
          </a:xfrm>
          <a:custGeom>
            <a:avLst/>
            <a:gdLst/>
            <a:ahLst/>
            <a:cxnLst/>
            <a:rect l="l" t="t" r="r" b="b"/>
            <a:pathLst>
              <a:path w="19999032" h="14521313">
                <a:moveTo>
                  <a:pt x="0" y="0"/>
                </a:moveTo>
                <a:lnTo>
                  <a:pt x="19999033" y="0"/>
                </a:lnTo>
                <a:lnTo>
                  <a:pt x="19999033" y="14521313"/>
                </a:lnTo>
                <a:lnTo>
                  <a:pt x="0" y="145213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45" b="-1645"/>
            </a:stretch>
          </a:blipFill>
        </p:spPr>
        <p:txBody>
          <a:bodyPr/>
          <a:lstStyle/>
          <a:p>
            <a:endParaRPr lang="en-NG" sz="1200"/>
          </a:p>
        </p:txBody>
      </p:sp>
      <p:grpSp>
        <p:nvGrpSpPr>
          <p:cNvPr id="3" name="Group 3"/>
          <p:cNvGrpSpPr/>
          <p:nvPr/>
        </p:nvGrpSpPr>
        <p:grpSpPr>
          <a:xfrm>
            <a:off x="6784952" y="-2563263"/>
            <a:ext cx="4038776" cy="3497580"/>
            <a:chOff x="0" y="0"/>
            <a:chExt cx="6350000" cy="5499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solidFill>
              <a:srgbClr val="1A4D00"/>
            </a:solidFill>
          </p:spPr>
          <p:txBody>
            <a:bodyPr/>
            <a:lstStyle/>
            <a:p>
              <a:endParaRPr lang="en-NG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89322" y="-543484"/>
            <a:ext cx="3776837" cy="3245719"/>
            <a:chOff x="0" y="0"/>
            <a:chExt cx="812800" cy="6985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EB7F2F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40502" y="1104743"/>
            <a:ext cx="4038776" cy="3497580"/>
            <a:chOff x="0" y="0"/>
            <a:chExt cx="6350000" cy="5499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3"/>
              <a:stretch>
                <a:fillRect r="-67711"/>
              </a:stretch>
            </a:blipFill>
            <a:ln w="38100" cap="sq">
              <a:solidFill>
                <a:srgbClr val="315D0D"/>
              </a:solidFill>
              <a:prstDash val="solid"/>
              <a:miter/>
            </a:ln>
          </p:spPr>
          <p:txBody>
            <a:bodyPr/>
            <a:lstStyle/>
            <a:p>
              <a:endParaRPr lang="en-NG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38521" y="2917033"/>
            <a:ext cx="4038776" cy="3497580"/>
            <a:chOff x="0" y="0"/>
            <a:chExt cx="6350000" cy="54991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4"/>
              <a:stretch>
                <a:fillRect l="-20406" r="-20406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801622" y="4767423"/>
            <a:ext cx="3952257" cy="3396471"/>
            <a:chOff x="0" y="0"/>
            <a:chExt cx="812800" cy="698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EB7F2F"/>
              </a:solidFill>
              <a:prstDash val="solid"/>
              <a:miter/>
            </a:ln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38522" y="6586063"/>
            <a:ext cx="3952257" cy="3396471"/>
            <a:chOff x="0" y="0"/>
            <a:chExt cx="812800" cy="698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47392E"/>
            </a:solidFill>
          </p:spPr>
          <p:txBody>
            <a:bodyPr/>
            <a:lstStyle/>
            <a:p>
              <a:endParaRPr lang="en-NG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554371" y="-814473"/>
            <a:ext cx="4038776" cy="3497580"/>
            <a:chOff x="0" y="0"/>
            <a:chExt cx="6350000" cy="54991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4762500" y="0"/>
                  </a:moveTo>
                  <a:lnTo>
                    <a:pt x="1587500" y="0"/>
                  </a:lnTo>
                  <a:lnTo>
                    <a:pt x="0" y="2749550"/>
                  </a:lnTo>
                  <a:lnTo>
                    <a:pt x="1587500" y="5499100"/>
                  </a:lnTo>
                  <a:lnTo>
                    <a:pt x="4762500" y="5499100"/>
                  </a:lnTo>
                  <a:lnTo>
                    <a:pt x="6350000" y="2749550"/>
                  </a:lnTo>
                  <a:close/>
                </a:path>
              </a:pathLst>
            </a:custGeom>
            <a:blipFill>
              <a:blip r:embed="rId5"/>
              <a:stretch>
                <a:fillRect l="-14990" r="-14990"/>
              </a:stretch>
            </a:blipFill>
          </p:spPr>
          <p:txBody>
            <a:bodyPr/>
            <a:lstStyle/>
            <a:p>
              <a:endParaRPr lang="en-NG"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2928" y="322898"/>
            <a:ext cx="2806882" cy="4279426"/>
            <a:chOff x="0" y="0"/>
            <a:chExt cx="3585346" cy="546628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85346" cy="5466286"/>
            </a:xfrm>
            <a:custGeom>
              <a:avLst/>
              <a:gdLst/>
              <a:ahLst/>
              <a:cxnLst/>
              <a:rect l="l" t="t" r="r" b="b"/>
              <a:pathLst>
                <a:path w="3585346" h="5466286">
                  <a:moveTo>
                    <a:pt x="3421516" y="0"/>
                  </a:moveTo>
                  <a:lnTo>
                    <a:pt x="0" y="0"/>
                  </a:lnTo>
                  <a:lnTo>
                    <a:pt x="0" y="5466286"/>
                  </a:lnTo>
                  <a:lnTo>
                    <a:pt x="76200" y="5466286"/>
                  </a:lnTo>
                  <a:lnTo>
                    <a:pt x="76200" y="76200"/>
                  </a:lnTo>
                  <a:lnTo>
                    <a:pt x="3585346" y="76200"/>
                  </a:lnTo>
                  <a:lnTo>
                    <a:pt x="3585346" y="0"/>
                  </a:lnTo>
                  <a:close/>
                </a:path>
              </a:pathLst>
            </a:custGeom>
            <a:solidFill>
              <a:srgbClr val="1CAD30"/>
            </a:solidFill>
          </p:spPr>
          <p:txBody>
            <a:bodyPr/>
            <a:lstStyle/>
            <a:p>
              <a:endParaRPr lang="en-NG" sz="1200"/>
            </a:p>
          </p:txBody>
        </p:sp>
      </p:grpSp>
      <p:sp>
        <p:nvSpPr>
          <p:cNvPr id="22" name="Freeform 22"/>
          <p:cNvSpPr/>
          <p:nvPr/>
        </p:nvSpPr>
        <p:spPr>
          <a:xfrm>
            <a:off x="-1623049" y="4906523"/>
            <a:ext cx="2150099" cy="2142037"/>
          </a:xfrm>
          <a:custGeom>
            <a:avLst/>
            <a:gdLst/>
            <a:ahLst/>
            <a:cxnLst/>
            <a:rect l="l" t="t" r="r" b="b"/>
            <a:pathLst>
              <a:path w="3225149" h="3213055">
                <a:moveTo>
                  <a:pt x="0" y="0"/>
                </a:moveTo>
                <a:lnTo>
                  <a:pt x="3225149" y="0"/>
                </a:lnTo>
                <a:lnTo>
                  <a:pt x="3225149" y="3213055"/>
                </a:lnTo>
                <a:lnTo>
                  <a:pt x="0" y="32130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23" name="TextBox 23"/>
          <p:cNvSpPr txBox="1"/>
          <p:nvPr/>
        </p:nvSpPr>
        <p:spPr>
          <a:xfrm>
            <a:off x="783950" y="2685185"/>
            <a:ext cx="5956552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86"/>
              </a:lnSpc>
            </a:pPr>
            <a:r>
              <a:rPr lang="en-US" sz="6249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THANK YOU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99925" y="4600242"/>
            <a:ext cx="1244697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01"/>
              </a:lnSpc>
              <a:spcBef>
                <a:spcPct val="0"/>
              </a:spcBef>
            </a:pPr>
            <a:endParaRPr sz="1200"/>
          </a:p>
        </p:txBody>
      </p:sp>
      <p:sp>
        <p:nvSpPr>
          <p:cNvPr id="25" name="Freeform 25"/>
          <p:cNvSpPr/>
          <p:nvPr/>
        </p:nvSpPr>
        <p:spPr>
          <a:xfrm>
            <a:off x="7919494" y="5580820"/>
            <a:ext cx="1531261" cy="937798"/>
          </a:xfrm>
          <a:custGeom>
            <a:avLst/>
            <a:gdLst/>
            <a:ahLst/>
            <a:cxnLst/>
            <a:rect l="l" t="t" r="r" b="b"/>
            <a:pathLst>
              <a:path w="2296892" h="1406697">
                <a:moveTo>
                  <a:pt x="0" y="0"/>
                </a:moveTo>
                <a:lnTo>
                  <a:pt x="2296891" y="0"/>
                </a:lnTo>
                <a:lnTo>
                  <a:pt x="2296891" y="1406697"/>
                </a:lnTo>
                <a:lnTo>
                  <a:pt x="0" y="14066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26" name="Freeform 26"/>
          <p:cNvSpPr/>
          <p:nvPr/>
        </p:nvSpPr>
        <p:spPr>
          <a:xfrm>
            <a:off x="1134200" y="3149849"/>
            <a:ext cx="3315305" cy="3315305"/>
          </a:xfrm>
          <a:custGeom>
            <a:avLst/>
            <a:gdLst/>
            <a:ahLst/>
            <a:cxnLst/>
            <a:rect l="l" t="t" r="r" b="b"/>
            <a:pathLst>
              <a:path w="4972958" h="4972958">
                <a:moveTo>
                  <a:pt x="0" y="0"/>
                </a:moveTo>
                <a:lnTo>
                  <a:pt x="4972958" y="0"/>
                </a:lnTo>
                <a:lnTo>
                  <a:pt x="4972958" y="4972958"/>
                </a:lnTo>
                <a:lnTo>
                  <a:pt x="0" y="4972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G" sz="1200"/>
          </a:p>
        </p:txBody>
      </p:sp>
      <p:sp>
        <p:nvSpPr>
          <p:cNvPr id="27" name="TextBox 27"/>
          <p:cNvSpPr txBox="1"/>
          <p:nvPr/>
        </p:nvSpPr>
        <p:spPr>
          <a:xfrm>
            <a:off x="7593148" y="5799087"/>
            <a:ext cx="2185129" cy="80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>
                    <a:alpha val="0"/>
                  </a:srgbClr>
                </a:solidFill>
                <a:latin typeface="Nunito"/>
                <a:ea typeface="Nunito"/>
                <a:cs typeface="Nunito"/>
                <a:sym typeface="Nunito"/>
              </a:rPr>
              <a:t>Add a little bit of body text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5214" y="6152489"/>
            <a:ext cx="422919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7"/>
              </a:lnSpc>
            </a:pPr>
            <a:r>
              <a:rPr lang="en-US" sz="2116">
                <a:solidFill>
                  <a:srgbClr val="000000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Scan the QR code to view our social media platforms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981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2&quot;&gt;&lt;elem m_fUsage=&quot;4.96189403910000059739E+00&quot;&gt;&lt;m_msothmcolidx val=&quot;0&quot;/&gt;&lt;m_rgb r=&quot;EB&quot; g=&quot;EB&quot; b=&quot;EB&quot;/&gt;&lt;/elem&gt;&lt;elem m_fUsage=&quot;1.89999999999999991118E+00&quot;&gt;&lt;m_msothmcolidx val=&quot;0&quot;/&gt;&lt;m_rgb r=&quot;01&quot; g=&quot;22&quot; b=&quot;66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HSDF_CF_ HFY002">
  <a:themeElements>
    <a:clrScheme name="Current">
      <a:dk1>
        <a:srgbClr val="000000"/>
      </a:dk1>
      <a:lt1>
        <a:srgbClr val="FFFFFF"/>
      </a:lt1>
      <a:dk2>
        <a:srgbClr val="002368"/>
      </a:dk2>
      <a:lt2>
        <a:srgbClr val="FFFFFF"/>
      </a:lt2>
      <a:accent1>
        <a:srgbClr val="B2B2B2"/>
      </a:accent1>
      <a:accent2>
        <a:srgbClr val="5F5F5F"/>
      </a:accent2>
      <a:accent3>
        <a:srgbClr val="004080"/>
      </a:accent3>
      <a:accent4>
        <a:srgbClr val="002368"/>
      </a:accent4>
      <a:accent5>
        <a:srgbClr val="000080"/>
      </a:accent5>
      <a:accent6>
        <a:srgbClr val="808080"/>
      </a:accent6>
      <a:hlink>
        <a:srgbClr val="004080"/>
      </a:hlink>
      <a:folHlink>
        <a:srgbClr val="00236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2368"/>
        </a:dk2>
        <a:lt2>
          <a:srgbClr val="FFFFFF"/>
        </a:lt2>
        <a:accent1>
          <a:srgbClr val="B2B2B2"/>
        </a:accent1>
        <a:accent2>
          <a:srgbClr val="5F5F5F"/>
        </a:accent2>
        <a:accent3>
          <a:srgbClr val="004080"/>
        </a:accent3>
        <a:accent4>
          <a:srgbClr val="002368"/>
        </a:accent4>
        <a:accent5>
          <a:srgbClr val="000080"/>
        </a:accent5>
        <a:accent6>
          <a:srgbClr val="808080"/>
        </a:accent6>
        <a:hlink>
          <a:srgbClr val="004080"/>
        </a:hlink>
        <a:folHlink>
          <a:srgbClr val="0023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14501BA0-A5CD-48A5-9F33-A5028F279E75}" vid="{108DDDC9-06CA-46AB-A38D-7123D943FD03}"/>
    </a:ext>
  </a:extLst>
</a:theme>
</file>

<file path=ppt/theme/theme2.xml><?xml version="1.0" encoding="utf-8"?>
<a:theme xmlns:a="http://schemas.openxmlformats.org/drawingml/2006/main" name="HSDF_CF_ HFY002">
  <a:themeElements>
    <a:clrScheme name="Current">
      <a:dk1>
        <a:srgbClr val="000000"/>
      </a:dk1>
      <a:lt1>
        <a:srgbClr val="FFFFFF"/>
      </a:lt1>
      <a:dk2>
        <a:srgbClr val="002368"/>
      </a:dk2>
      <a:lt2>
        <a:srgbClr val="FFFFFF"/>
      </a:lt2>
      <a:accent1>
        <a:srgbClr val="B2B2B2"/>
      </a:accent1>
      <a:accent2>
        <a:srgbClr val="5F5F5F"/>
      </a:accent2>
      <a:accent3>
        <a:srgbClr val="004080"/>
      </a:accent3>
      <a:accent4>
        <a:srgbClr val="002368"/>
      </a:accent4>
      <a:accent5>
        <a:srgbClr val="000080"/>
      </a:accent5>
      <a:accent6>
        <a:srgbClr val="808080"/>
      </a:accent6>
      <a:hlink>
        <a:srgbClr val="004080"/>
      </a:hlink>
      <a:folHlink>
        <a:srgbClr val="00236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2368"/>
        </a:dk2>
        <a:lt2>
          <a:srgbClr val="FFFFFF"/>
        </a:lt2>
        <a:accent1>
          <a:srgbClr val="B2B2B2"/>
        </a:accent1>
        <a:accent2>
          <a:srgbClr val="5F5F5F"/>
        </a:accent2>
        <a:accent3>
          <a:srgbClr val="004080"/>
        </a:accent3>
        <a:accent4>
          <a:srgbClr val="002368"/>
        </a:accent4>
        <a:accent5>
          <a:srgbClr val="000080"/>
        </a:accent5>
        <a:accent6>
          <a:srgbClr val="808080"/>
        </a:accent6>
        <a:hlink>
          <a:srgbClr val="004080"/>
        </a:hlink>
        <a:folHlink>
          <a:srgbClr val="0023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14501BA0-A5CD-48A5-9F33-A5028F279E75}" vid="{108DDDC9-06CA-46AB-A38D-7123D943FD03}"/>
    </a:ext>
  </a:extLst>
</a:theme>
</file>

<file path=ppt/theme/theme3.xml><?xml version="1.0" encoding="utf-8"?>
<a:theme xmlns:a="http://schemas.openxmlformats.org/drawingml/2006/main" name="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10_HSDF_CF_ HFY002">
  <a:themeElements>
    <a:clrScheme name="Current">
      <a:dk1>
        <a:srgbClr val="000000"/>
      </a:dk1>
      <a:lt1>
        <a:srgbClr val="FFFFFF"/>
      </a:lt1>
      <a:dk2>
        <a:srgbClr val="002368"/>
      </a:dk2>
      <a:lt2>
        <a:srgbClr val="FFFFFF"/>
      </a:lt2>
      <a:accent1>
        <a:srgbClr val="B2B2B2"/>
      </a:accent1>
      <a:accent2>
        <a:srgbClr val="5F5F5F"/>
      </a:accent2>
      <a:accent3>
        <a:srgbClr val="004080"/>
      </a:accent3>
      <a:accent4>
        <a:srgbClr val="002368"/>
      </a:accent4>
      <a:accent5>
        <a:srgbClr val="000080"/>
      </a:accent5>
      <a:accent6>
        <a:srgbClr val="808080"/>
      </a:accent6>
      <a:hlink>
        <a:srgbClr val="004080"/>
      </a:hlink>
      <a:folHlink>
        <a:srgbClr val="00236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002368"/>
        </a:dk2>
        <a:lt2>
          <a:srgbClr val="FFFFFF"/>
        </a:lt2>
        <a:accent1>
          <a:srgbClr val="B2B2B2"/>
        </a:accent1>
        <a:accent2>
          <a:srgbClr val="5F5F5F"/>
        </a:accent2>
        <a:accent3>
          <a:srgbClr val="004080"/>
        </a:accent3>
        <a:accent4>
          <a:srgbClr val="002368"/>
        </a:accent4>
        <a:accent5>
          <a:srgbClr val="000080"/>
        </a:accent5>
        <a:accent6>
          <a:srgbClr val="808080"/>
        </a:accent6>
        <a:hlink>
          <a:srgbClr val="004080"/>
        </a:hlink>
        <a:folHlink>
          <a:srgbClr val="0023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SDF Standard Template - widescreen.potx" id="{5DA634DD-690F-464B-955E-E719E9C251B6}" vid="{77CB8D17-C36D-44A2-BF94-D65561EA1D34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558671-df7d-49b9-a72c-e5f02e34de96" xsi:nil="true"/>
    <lcf76f155ced4ddcb4097134ff3c332f xmlns="02047789-bc36-4de6-8757-3266813f08c1">
      <Terms xmlns="http://schemas.microsoft.com/office/infopath/2007/PartnerControls"/>
    </lcf76f155ced4ddcb4097134ff3c332f>
    <SharedWithUsers xmlns="c3558671-df7d-49b9-a72c-e5f02e34de96">
      <UserInfo>
        <DisplayName>Limited Access System Group For Web d5f02ad3-e92e-40ed-aa27-624ee721fc22</DisplayName>
        <AccountId>22</AccountId>
        <AccountType/>
      </UserInfo>
      <UserInfo>
        <DisplayName>Godwin Onebunne</DisplayName>
        <AccountId>14</AccountId>
        <AccountType/>
      </UserInfo>
      <UserInfo>
        <DisplayName>Yusuf Zaki</DisplayName>
        <AccountId>12</AccountId>
        <AccountType/>
      </UserInfo>
      <UserInfo>
        <DisplayName>Olo Okoye</DisplayName>
        <AccountId>19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77515C1AD7D24CB5BB271A9E421CC3" ma:contentTypeVersion="16" ma:contentTypeDescription="Create a new document." ma:contentTypeScope="" ma:versionID="e8d53c5a5dad70d77758b568de2f018a">
  <xsd:schema xmlns:xsd="http://www.w3.org/2001/XMLSchema" xmlns:xs="http://www.w3.org/2001/XMLSchema" xmlns:p="http://schemas.microsoft.com/office/2006/metadata/properties" xmlns:ns2="02047789-bc36-4de6-8757-3266813f08c1" xmlns:ns3="c3558671-df7d-49b9-a72c-e5f02e34de96" targetNamespace="http://schemas.microsoft.com/office/2006/metadata/properties" ma:root="true" ma:fieldsID="1e001dd878c358a4b5037e2b5fb7e729" ns2:_="" ns3:_="">
    <xsd:import namespace="02047789-bc36-4de6-8757-3266813f08c1"/>
    <xsd:import namespace="c3558671-df7d-49b9-a72c-e5f02e34de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47789-bc36-4de6-8757-3266813f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5a0eda6-380a-489a-8306-085a923b88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58671-df7d-49b9-a72c-e5f02e34de9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e38fa9ed-df63-44cc-9272-6803bce33a20}" ma:internalName="TaxCatchAll" ma:showField="CatchAllData" ma:web="c3558671-df7d-49b9-a72c-e5f02e34de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8057D4-9FC2-4551-AB9A-359E95077267}">
  <ds:schemaRefs>
    <ds:schemaRef ds:uri="http://purl.org/dc/dcmitype/"/>
    <ds:schemaRef ds:uri="http://purl.org/dc/elements/1.1/"/>
    <ds:schemaRef ds:uri="c3558671-df7d-49b9-a72c-e5f02e34de96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02047789-bc36-4de6-8757-3266813f08c1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9D6EB03-55CA-4695-990E-F0523A496E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AEA7F0-3E6E-486A-BB6F-66091F813E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047789-bc36-4de6-8757-3266813f08c1"/>
    <ds:schemaRef ds:uri="c3558671-df7d-49b9-a72c-e5f02e34de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1650</Words>
  <Application>Microsoft Office PowerPoint</Application>
  <PresentationFormat>Widescreen</PresentationFormat>
  <Paragraphs>265</Paragraphs>
  <Slides>33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53" baseType="lpstr">
      <vt:lpstr>.SF NS</vt:lpstr>
      <vt:lpstr>Arial</vt:lpstr>
      <vt:lpstr>Calibri</vt:lpstr>
      <vt:lpstr>Edwardian Script ITC</vt:lpstr>
      <vt:lpstr>GE Inspira</vt:lpstr>
      <vt:lpstr>Hammersmith One</vt:lpstr>
      <vt:lpstr>Lato</vt:lpstr>
      <vt:lpstr>Material Icons</vt:lpstr>
      <vt:lpstr>Montserrat</vt:lpstr>
      <vt:lpstr>Nunito</vt:lpstr>
      <vt:lpstr>Nunito Bold</vt:lpstr>
      <vt:lpstr>Poppins</vt:lpstr>
      <vt:lpstr>Poppins SemiBold</vt:lpstr>
      <vt:lpstr>Public Sans Bold</vt:lpstr>
      <vt:lpstr>Segoe UI</vt:lpstr>
      <vt:lpstr>1_HSDF_CF_ HFY002</vt:lpstr>
      <vt:lpstr>HSDF_CF_ HFY002</vt:lpstr>
      <vt:lpstr>Contents Slide Master</vt:lpstr>
      <vt:lpstr>10_HSDF_CF_ HFY002</vt:lpstr>
      <vt:lpstr>think-cell Slide</vt:lpstr>
      <vt:lpstr>State of Nutrition Dashboard</vt:lpstr>
      <vt:lpstr>Areas of Discussion</vt:lpstr>
      <vt:lpstr>Overview</vt:lpstr>
      <vt:lpstr>Dashboard Implementation Process (Activities)</vt:lpstr>
      <vt:lpstr>PowerPoint Presentation</vt:lpstr>
      <vt:lpstr>PowerPoint Presentation</vt:lpstr>
      <vt:lpstr>Dashboard Design</vt:lpstr>
      <vt:lpstr>Dashboard</vt:lpstr>
      <vt:lpstr>Dashboard</vt:lpstr>
      <vt:lpstr>Dashboard</vt:lpstr>
      <vt:lpstr>Dashboard</vt:lpstr>
      <vt:lpstr>Dashboard</vt:lpstr>
      <vt:lpstr>PowerPoint Presentation</vt:lpstr>
      <vt:lpstr>PowerPoint Presentation</vt:lpstr>
      <vt:lpstr>Thank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Phishing Cyber Security Awareness: Part 1</dc:title>
  <dc:subject/>
  <dc:creator>Samuel Atanda</dc:creator>
  <cp:keywords/>
  <dc:description/>
  <cp:lastModifiedBy>LIKUNA JULIUS</cp:lastModifiedBy>
  <cp:revision>5</cp:revision>
  <dcterms:created xsi:type="dcterms:W3CDTF">2018-04-30T12:06:33Z</dcterms:created>
  <dcterms:modified xsi:type="dcterms:W3CDTF">2026-09-14T07:32:31Z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0x0101004677515C1AD7D24CB5BB271A9E421CC3</vt:lpwstr>
  </property>
  <property fmtid="{D5CDD505-2E9C-101B-9397-08002B2CF9AE}" pid="3" name="MediaServiceImageTags">
    <vt:lpwstr/>
  </property>
</Properties>
</file>