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268" autoAdjust="0"/>
  </p:normalViewPr>
  <p:slideViewPr>
    <p:cSldViewPr snapToGrid="0">
      <p:cViewPr varScale="1">
        <p:scale>
          <a:sx n="64" d="100"/>
          <a:sy n="64" d="100"/>
        </p:scale>
        <p:origin x="90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A1247D-313C-49AC-A1DC-26F314AC2BDD}"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8D5BAD-3F6A-49CA-ADC6-A182E2F9B5CD}" type="slidenum">
              <a:rPr lang="en-US" smtClean="0"/>
              <a:t>‹#›</a:t>
            </a:fld>
            <a:endParaRPr lang="en-US"/>
          </a:p>
        </p:txBody>
      </p:sp>
    </p:spTree>
    <p:extLst>
      <p:ext uri="{BB962C8B-B14F-4D97-AF65-F5344CB8AC3E}">
        <p14:creationId xmlns:p14="http://schemas.microsoft.com/office/powerpoint/2010/main" val="1331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8D5BAD-3F6A-49CA-ADC6-A182E2F9B5CD}" type="slidenum">
              <a:rPr lang="en-US" smtClean="0"/>
              <a:t>7</a:t>
            </a:fld>
            <a:endParaRPr lang="en-US"/>
          </a:p>
        </p:txBody>
      </p:sp>
    </p:spTree>
    <p:extLst>
      <p:ext uri="{BB962C8B-B14F-4D97-AF65-F5344CB8AC3E}">
        <p14:creationId xmlns:p14="http://schemas.microsoft.com/office/powerpoint/2010/main" val="4030557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8D5BAD-3F6A-49CA-ADC6-A182E2F9B5CD}" type="slidenum">
              <a:rPr lang="en-US" smtClean="0"/>
              <a:t>12</a:t>
            </a:fld>
            <a:endParaRPr lang="en-US"/>
          </a:p>
        </p:txBody>
      </p:sp>
    </p:spTree>
    <p:extLst>
      <p:ext uri="{BB962C8B-B14F-4D97-AF65-F5344CB8AC3E}">
        <p14:creationId xmlns:p14="http://schemas.microsoft.com/office/powerpoint/2010/main" val="1404567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8D5BAD-3F6A-49CA-ADC6-A182E2F9B5CD}" type="slidenum">
              <a:rPr lang="en-US" smtClean="0"/>
              <a:t>14</a:t>
            </a:fld>
            <a:endParaRPr lang="en-US"/>
          </a:p>
        </p:txBody>
      </p:sp>
    </p:spTree>
    <p:extLst>
      <p:ext uri="{BB962C8B-B14F-4D97-AF65-F5344CB8AC3E}">
        <p14:creationId xmlns:p14="http://schemas.microsoft.com/office/powerpoint/2010/main" val="1349570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5F54F-137A-D31D-3A4E-EDE5200CF9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07668B-7E8A-AC56-9975-F363BA8BBB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4160C2-6EA2-B373-5BAB-CEA1D7AAD4E9}"/>
              </a:ext>
            </a:extLst>
          </p:cNvPr>
          <p:cNvSpPr>
            <a:spLocks noGrp="1"/>
          </p:cNvSpPr>
          <p:nvPr>
            <p:ph type="dt" sz="half" idx="10"/>
          </p:nvPr>
        </p:nvSpPr>
        <p:spPr/>
        <p:txBody>
          <a:bodyPr/>
          <a:lstStyle/>
          <a:p>
            <a:fld id="{9DDB3B69-78B5-4AA9-9F9E-C150E6264297}" type="datetimeFigureOut">
              <a:rPr lang="en-US" smtClean="0"/>
              <a:t>9/23/2026</a:t>
            </a:fld>
            <a:endParaRPr lang="en-US"/>
          </a:p>
        </p:txBody>
      </p:sp>
      <p:sp>
        <p:nvSpPr>
          <p:cNvPr id="5" name="Footer Placeholder 4">
            <a:extLst>
              <a:ext uri="{FF2B5EF4-FFF2-40B4-BE49-F238E27FC236}">
                <a16:creationId xmlns:a16="http://schemas.microsoft.com/office/drawing/2014/main" id="{C93CC697-CDFE-7A85-0289-FFDC6FE474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5A3E7A-993C-AC34-14FA-01F1874946F9}"/>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474707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EC7B4-DC92-AC0E-47A0-F58A6C1466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8A68C4-136A-CCB0-BAAC-91290B5F04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6F55D5-9D44-8E42-CD87-F5FA5EA755CA}"/>
              </a:ext>
            </a:extLst>
          </p:cNvPr>
          <p:cNvSpPr>
            <a:spLocks noGrp="1"/>
          </p:cNvSpPr>
          <p:nvPr>
            <p:ph type="dt" sz="half" idx="10"/>
          </p:nvPr>
        </p:nvSpPr>
        <p:spPr/>
        <p:txBody>
          <a:bodyPr/>
          <a:lstStyle/>
          <a:p>
            <a:fld id="{9DDB3B69-78B5-4AA9-9F9E-C150E6264297}" type="datetimeFigureOut">
              <a:rPr lang="en-US" smtClean="0"/>
              <a:t>9/23/2026</a:t>
            </a:fld>
            <a:endParaRPr lang="en-US"/>
          </a:p>
        </p:txBody>
      </p:sp>
      <p:sp>
        <p:nvSpPr>
          <p:cNvPr id="5" name="Footer Placeholder 4">
            <a:extLst>
              <a:ext uri="{FF2B5EF4-FFF2-40B4-BE49-F238E27FC236}">
                <a16:creationId xmlns:a16="http://schemas.microsoft.com/office/drawing/2014/main" id="{E597DBE9-0950-7960-3D2E-038AA292BF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FF5393-0F3F-A206-AD85-4A6525FDBB56}"/>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3794450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DB3E-9D0C-8EEB-0F98-59B379F788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E80C72-81FD-594F-0DBF-6B7A910838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E1BB29-DEDC-0A0A-47E1-08EF61FF1101}"/>
              </a:ext>
            </a:extLst>
          </p:cNvPr>
          <p:cNvSpPr>
            <a:spLocks noGrp="1"/>
          </p:cNvSpPr>
          <p:nvPr>
            <p:ph type="dt" sz="half" idx="10"/>
          </p:nvPr>
        </p:nvSpPr>
        <p:spPr/>
        <p:txBody>
          <a:bodyPr/>
          <a:lstStyle/>
          <a:p>
            <a:fld id="{9DDB3B69-78B5-4AA9-9F9E-C150E6264297}" type="datetimeFigureOut">
              <a:rPr lang="en-US" smtClean="0"/>
              <a:t>9/23/2026</a:t>
            </a:fld>
            <a:endParaRPr lang="en-US"/>
          </a:p>
        </p:txBody>
      </p:sp>
      <p:sp>
        <p:nvSpPr>
          <p:cNvPr id="5" name="Footer Placeholder 4">
            <a:extLst>
              <a:ext uri="{FF2B5EF4-FFF2-40B4-BE49-F238E27FC236}">
                <a16:creationId xmlns:a16="http://schemas.microsoft.com/office/drawing/2014/main" id="{FFD44C4D-9801-625A-3E82-7112C86241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432FBF-E911-DD65-7D97-71449E848E42}"/>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630140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0B6B9-4976-7B8F-B7D8-EF12B502E1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92D6BE-6B98-436B-0AEC-FCF3003131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D154CC-76D3-B04A-B6A2-8F3DC26CF7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6E21D10-9240-BC39-C9E1-913A905E747C}"/>
              </a:ext>
            </a:extLst>
          </p:cNvPr>
          <p:cNvSpPr>
            <a:spLocks noGrp="1"/>
          </p:cNvSpPr>
          <p:nvPr>
            <p:ph type="dt" sz="half" idx="10"/>
          </p:nvPr>
        </p:nvSpPr>
        <p:spPr/>
        <p:txBody>
          <a:bodyPr/>
          <a:lstStyle/>
          <a:p>
            <a:fld id="{9DDB3B69-78B5-4AA9-9F9E-C150E6264297}" type="datetimeFigureOut">
              <a:rPr lang="en-US" smtClean="0"/>
              <a:t>9/23/2026</a:t>
            </a:fld>
            <a:endParaRPr lang="en-US"/>
          </a:p>
        </p:txBody>
      </p:sp>
      <p:sp>
        <p:nvSpPr>
          <p:cNvPr id="6" name="Footer Placeholder 5">
            <a:extLst>
              <a:ext uri="{FF2B5EF4-FFF2-40B4-BE49-F238E27FC236}">
                <a16:creationId xmlns:a16="http://schemas.microsoft.com/office/drawing/2014/main" id="{78879124-EF41-114F-27DB-4B9488904D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CEB01C-B747-B98E-86BA-921C8E7A0C7B}"/>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1583800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62CF4-9C2B-00A4-F7FC-D1558AE2F1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339725-944B-9CEF-9CF7-246C9E8905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897919-E49E-68EA-0B8A-141F1A5B52B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6E2229-90DA-2538-AAB7-4009BB9ED2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EBC1B3-CE4A-D5DE-F32B-0CC3AB5388C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539974-1EE8-87EC-3993-D481A006418A}"/>
              </a:ext>
            </a:extLst>
          </p:cNvPr>
          <p:cNvSpPr>
            <a:spLocks noGrp="1"/>
          </p:cNvSpPr>
          <p:nvPr>
            <p:ph type="dt" sz="half" idx="10"/>
          </p:nvPr>
        </p:nvSpPr>
        <p:spPr/>
        <p:txBody>
          <a:bodyPr/>
          <a:lstStyle/>
          <a:p>
            <a:fld id="{9DDB3B69-78B5-4AA9-9F9E-C150E6264297}" type="datetimeFigureOut">
              <a:rPr lang="en-US" smtClean="0"/>
              <a:t>9/23/2026</a:t>
            </a:fld>
            <a:endParaRPr lang="en-US"/>
          </a:p>
        </p:txBody>
      </p:sp>
      <p:sp>
        <p:nvSpPr>
          <p:cNvPr id="8" name="Footer Placeholder 7">
            <a:extLst>
              <a:ext uri="{FF2B5EF4-FFF2-40B4-BE49-F238E27FC236}">
                <a16:creationId xmlns:a16="http://schemas.microsoft.com/office/drawing/2014/main" id="{AE34495B-7C78-F86B-482A-94B4F8D3F59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089B72-F391-E379-23EC-8B059AC27166}"/>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3543979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9A4BA-94F0-107B-E2E2-5645FF8905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98FDCF-20FB-4077-8A12-65505DCEA973}"/>
              </a:ext>
            </a:extLst>
          </p:cNvPr>
          <p:cNvSpPr>
            <a:spLocks noGrp="1"/>
          </p:cNvSpPr>
          <p:nvPr>
            <p:ph type="dt" sz="half" idx="10"/>
          </p:nvPr>
        </p:nvSpPr>
        <p:spPr/>
        <p:txBody>
          <a:bodyPr/>
          <a:lstStyle/>
          <a:p>
            <a:fld id="{9DDB3B69-78B5-4AA9-9F9E-C150E6264297}" type="datetimeFigureOut">
              <a:rPr lang="en-US" smtClean="0"/>
              <a:t>9/23/2026</a:t>
            </a:fld>
            <a:endParaRPr lang="en-US"/>
          </a:p>
        </p:txBody>
      </p:sp>
      <p:sp>
        <p:nvSpPr>
          <p:cNvPr id="4" name="Footer Placeholder 3">
            <a:extLst>
              <a:ext uri="{FF2B5EF4-FFF2-40B4-BE49-F238E27FC236}">
                <a16:creationId xmlns:a16="http://schemas.microsoft.com/office/drawing/2014/main" id="{DDE70090-8735-225D-D96B-691E251735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9EE212-338A-FE16-682F-D50913F4ACC1}"/>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1562162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BA199F-BFF7-B2AA-8490-A8DAEBA7B481}"/>
              </a:ext>
            </a:extLst>
          </p:cNvPr>
          <p:cNvSpPr>
            <a:spLocks noGrp="1"/>
          </p:cNvSpPr>
          <p:nvPr>
            <p:ph type="dt" sz="half" idx="10"/>
          </p:nvPr>
        </p:nvSpPr>
        <p:spPr/>
        <p:txBody>
          <a:bodyPr/>
          <a:lstStyle/>
          <a:p>
            <a:fld id="{9DDB3B69-78B5-4AA9-9F9E-C150E6264297}" type="datetimeFigureOut">
              <a:rPr lang="en-US" smtClean="0"/>
              <a:t>9/23/2026</a:t>
            </a:fld>
            <a:endParaRPr lang="en-US"/>
          </a:p>
        </p:txBody>
      </p:sp>
      <p:sp>
        <p:nvSpPr>
          <p:cNvPr id="3" name="Footer Placeholder 2">
            <a:extLst>
              <a:ext uri="{FF2B5EF4-FFF2-40B4-BE49-F238E27FC236}">
                <a16:creationId xmlns:a16="http://schemas.microsoft.com/office/drawing/2014/main" id="{EFAB274A-B44D-0B5A-E4DF-9CA1366195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CEDF3C-D5CD-1E13-FC99-DA41B5CE4B2A}"/>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162000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0CC39-AC0D-A261-C189-6F782BA0EC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559EE3C-0BAE-55A8-585F-9131B837EA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704FDB7-B68B-B0E3-3670-A02702F50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740F32-4718-2B87-466E-756162767072}"/>
              </a:ext>
            </a:extLst>
          </p:cNvPr>
          <p:cNvSpPr>
            <a:spLocks noGrp="1"/>
          </p:cNvSpPr>
          <p:nvPr>
            <p:ph type="dt" sz="half" idx="10"/>
          </p:nvPr>
        </p:nvSpPr>
        <p:spPr/>
        <p:txBody>
          <a:bodyPr/>
          <a:lstStyle/>
          <a:p>
            <a:fld id="{9DDB3B69-78B5-4AA9-9F9E-C150E6264297}" type="datetimeFigureOut">
              <a:rPr lang="en-US" smtClean="0"/>
              <a:t>9/23/2026</a:t>
            </a:fld>
            <a:endParaRPr lang="en-US"/>
          </a:p>
        </p:txBody>
      </p:sp>
      <p:sp>
        <p:nvSpPr>
          <p:cNvPr id="6" name="Footer Placeholder 5">
            <a:extLst>
              <a:ext uri="{FF2B5EF4-FFF2-40B4-BE49-F238E27FC236}">
                <a16:creationId xmlns:a16="http://schemas.microsoft.com/office/drawing/2014/main" id="{0FDC3F4A-0ED0-B4EA-A077-BF4933480E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DECFE2-4A7C-734B-8D35-CC49A1B9BAD5}"/>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3714027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F2EC0-F62E-BAFA-D466-D82F4A7BB3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6825AE-B2B1-0A57-3819-D76B9335F4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CD3030-BEF0-9E56-971E-49D1B6E233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91614-5089-8B0E-C17E-F71D5623F7EA}"/>
              </a:ext>
            </a:extLst>
          </p:cNvPr>
          <p:cNvSpPr>
            <a:spLocks noGrp="1"/>
          </p:cNvSpPr>
          <p:nvPr>
            <p:ph type="dt" sz="half" idx="10"/>
          </p:nvPr>
        </p:nvSpPr>
        <p:spPr/>
        <p:txBody>
          <a:bodyPr/>
          <a:lstStyle/>
          <a:p>
            <a:fld id="{9DDB3B69-78B5-4AA9-9F9E-C150E6264297}" type="datetimeFigureOut">
              <a:rPr lang="en-US" smtClean="0"/>
              <a:t>9/23/2026</a:t>
            </a:fld>
            <a:endParaRPr lang="en-US"/>
          </a:p>
        </p:txBody>
      </p:sp>
      <p:sp>
        <p:nvSpPr>
          <p:cNvPr id="6" name="Footer Placeholder 5">
            <a:extLst>
              <a:ext uri="{FF2B5EF4-FFF2-40B4-BE49-F238E27FC236}">
                <a16:creationId xmlns:a16="http://schemas.microsoft.com/office/drawing/2014/main" id="{AF53B53B-7EA3-811D-97E4-5A83E49D0F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7BA761-37C4-45B7-C60F-BB7CD6B44BF4}"/>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231872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E95A2-086A-421D-5614-C78FE43059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C79AB7-A94F-2DF1-264C-5C0B83240C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C9C0B9-D663-DA8C-C50F-623E45226003}"/>
              </a:ext>
            </a:extLst>
          </p:cNvPr>
          <p:cNvSpPr>
            <a:spLocks noGrp="1"/>
          </p:cNvSpPr>
          <p:nvPr>
            <p:ph type="dt" sz="half" idx="10"/>
          </p:nvPr>
        </p:nvSpPr>
        <p:spPr/>
        <p:txBody>
          <a:bodyPr/>
          <a:lstStyle/>
          <a:p>
            <a:fld id="{9DDB3B69-78B5-4AA9-9F9E-C150E6264297}" type="datetimeFigureOut">
              <a:rPr lang="en-US" smtClean="0"/>
              <a:t>9/23/2026</a:t>
            </a:fld>
            <a:endParaRPr lang="en-US"/>
          </a:p>
        </p:txBody>
      </p:sp>
      <p:sp>
        <p:nvSpPr>
          <p:cNvPr id="5" name="Footer Placeholder 4">
            <a:extLst>
              <a:ext uri="{FF2B5EF4-FFF2-40B4-BE49-F238E27FC236}">
                <a16:creationId xmlns:a16="http://schemas.microsoft.com/office/drawing/2014/main" id="{98457231-BB3F-7ABA-4421-F84C897B46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F7B282-C77B-3067-C05C-049EB87A2517}"/>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2987384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AD58A2-D949-6B59-3166-48B4D77BEF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042AD3-CB65-CE5F-6220-E7EDF51BB2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0E2DD4-9A2A-C264-727F-374D1125EE39}"/>
              </a:ext>
            </a:extLst>
          </p:cNvPr>
          <p:cNvSpPr>
            <a:spLocks noGrp="1"/>
          </p:cNvSpPr>
          <p:nvPr>
            <p:ph type="dt" sz="half" idx="10"/>
          </p:nvPr>
        </p:nvSpPr>
        <p:spPr/>
        <p:txBody>
          <a:bodyPr/>
          <a:lstStyle/>
          <a:p>
            <a:fld id="{9DDB3B69-78B5-4AA9-9F9E-C150E6264297}" type="datetimeFigureOut">
              <a:rPr lang="en-US" smtClean="0"/>
              <a:t>9/23/2026</a:t>
            </a:fld>
            <a:endParaRPr lang="en-US"/>
          </a:p>
        </p:txBody>
      </p:sp>
      <p:sp>
        <p:nvSpPr>
          <p:cNvPr id="5" name="Footer Placeholder 4">
            <a:extLst>
              <a:ext uri="{FF2B5EF4-FFF2-40B4-BE49-F238E27FC236}">
                <a16:creationId xmlns:a16="http://schemas.microsoft.com/office/drawing/2014/main" id="{5966B02E-342A-868B-78BF-6361AF75A8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C7F9B6-1649-AD85-4B34-FA74D4DFF0B7}"/>
              </a:ext>
            </a:extLst>
          </p:cNvPr>
          <p:cNvSpPr>
            <a:spLocks noGrp="1"/>
          </p:cNvSpPr>
          <p:nvPr>
            <p:ph type="sldNum" sz="quarter" idx="12"/>
          </p:nvPr>
        </p:nvSpPr>
        <p:spPr/>
        <p:txBody>
          <a:bodyPr/>
          <a:lstStyle/>
          <a:p>
            <a:fld id="{BF808641-00E1-465A-9C2B-1C9EF03E1690}" type="slidenum">
              <a:rPr lang="en-US" smtClean="0"/>
              <a:t>‹#›</a:t>
            </a:fld>
            <a:endParaRPr lang="en-US"/>
          </a:p>
        </p:txBody>
      </p:sp>
    </p:spTree>
    <p:extLst>
      <p:ext uri="{BB962C8B-B14F-4D97-AF65-F5344CB8AC3E}">
        <p14:creationId xmlns:p14="http://schemas.microsoft.com/office/powerpoint/2010/main" val="986290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06F26A-EE1D-84AA-6189-803912947C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07C2E3-2FDD-2A95-417A-3C5EBC1DB9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A67A6B-D0D6-CC32-12DB-65F17E8E98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DDB3B69-78B5-4AA9-9F9E-C150E6264297}" type="datetimeFigureOut">
              <a:rPr lang="en-US" smtClean="0"/>
              <a:t>9/23/2026</a:t>
            </a:fld>
            <a:endParaRPr lang="en-US"/>
          </a:p>
        </p:txBody>
      </p:sp>
      <p:sp>
        <p:nvSpPr>
          <p:cNvPr id="5" name="Footer Placeholder 4">
            <a:extLst>
              <a:ext uri="{FF2B5EF4-FFF2-40B4-BE49-F238E27FC236}">
                <a16:creationId xmlns:a16="http://schemas.microsoft.com/office/drawing/2014/main" id="{91B8C066-8204-55A7-870C-8EF30BA5E1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71E1AE1-94E8-EEA7-5706-D28E279C89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F808641-00E1-465A-9C2B-1C9EF03E1690}" type="slidenum">
              <a:rPr lang="en-US" smtClean="0"/>
              <a:t>‹#›</a:t>
            </a:fld>
            <a:endParaRPr lang="en-US"/>
          </a:p>
        </p:txBody>
      </p:sp>
    </p:spTree>
    <p:extLst>
      <p:ext uri="{BB962C8B-B14F-4D97-AF65-F5344CB8AC3E}">
        <p14:creationId xmlns:p14="http://schemas.microsoft.com/office/powerpoint/2010/main" val="1819181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5.jpeg"/><Relationship Id="rId4"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E91DC736-0EF8-4F87-9146-EBF1D2EE4D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F04E6A2-0E28-6422-E540-62FEED25BDE7}"/>
              </a:ext>
            </a:extLst>
          </p:cNvPr>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l="24148" r="11216" b="9091"/>
          <a:stretch>
            <a:fillRect/>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097CD68E-23E3-4007-8847-CD0944C4F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9CE8FA-2341-C825-8DF7-C89CB7ACA815}"/>
              </a:ext>
            </a:extLst>
          </p:cNvPr>
          <p:cNvSpPr>
            <a:spLocks noGrp="1"/>
          </p:cNvSpPr>
          <p:nvPr>
            <p:ph type="ctrTitle"/>
          </p:nvPr>
        </p:nvSpPr>
        <p:spPr>
          <a:xfrm>
            <a:off x="477981" y="744681"/>
            <a:ext cx="5094144" cy="3204134"/>
          </a:xfrm>
        </p:spPr>
        <p:txBody>
          <a:bodyPr anchor="b">
            <a:normAutofit fontScale="90000"/>
          </a:bodyPr>
          <a:lstStyle/>
          <a:p>
            <a:pPr algn="l"/>
            <a:r>
              <a:rPr lang="en-US" sz="4800" dirty="0"/>
              <a:t>Overview of the National Policy on Food and Nutrition (NPFN) 2026</a:t>
            </a:r>
          </a:p>
        </p:txBody>
      </p:sp>
      <p:sp>
        <p:nvSpPr>
          <p:cNvPr id="3" name="Subtitle 2">
            <a:extLst>
              <a:ext uri="{FF2B5EF4-FFF2-40B4-BE49-F238E27FC236}">
                <a16:creationId xmlns:a16="http://schemas.microsoft.com/office/drawing/2014/main" id="{FC4D8D2D-BC4B-C9D6-316D-D924F2B764CA}"/>
              </a:ext>
            </a:extLst>
          </p:cNvPr>
          <p:cNvSpPr>
            <a:spLocks noGrp="1"/>
          </p:cNvSpPr>
          <p:nvPr>
            <p:ph type="subTitle" idx="1"/>
          </p:nvPr>
        </p:nvSpPr>
        <p:spPr>
          <a:xfrm>
            <a:off x="283419" y="4197512"/>
            <a:ext cx="6980096" cy="2411790"/>
          </a:xfrm>
        </p:spPr>
        <p:txBody>
          <a:bodyPr>
            <a:noAutofit/>
          </a:bodyPr>
          <a:lstStyle/>
          <a:p>
            <a:r>
              <a:rPr lang="en-US" dirty="0"/>
              <a:t>By</a:t>
            </a:r>
          </a:p>
          <a:p>
            <a:pPr algn="l"/>
            <a:r>
              <a:rPr lang="en-US" sz="2000" dirty="0"/>
              <a:t>Dr. Clementina Ebere Okoro</a:t>
            </a:r>
          </a:p>
          <a:p>
            <a:pPr algn="l"/>
            <a:r>
              <a:rPr lang="en-US" sz="2000" dirty="0"/>
              <a:t>Director Food and Nutrition department and Nation Convenor for the Food Systems Pathways</a:t>
            </a:r>
          </a:p>
          <a:p>
            <a:pPr algn="l"/>
            <a:r>
              <a:rPr lang="en-US" sz="2000" dirty="0"/>
              <a:t>Federal Ministry of Budget and Economic Planning</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BCE3E61-4181-0448-3AFD-635DBBE1E8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7744" y="933266"/>
            <a:ext cx="3055421" cy="4354119"/>
          </a:xfrm>
          <a:prstGeom prst="rect">
            <a:avLst/>
          </a:prstGeom>
          <a:solidFill>
            <a:srgbClr val="FFFFFF">
              <a:shade val="85000"/>
            </a:srgbClr>
          </a:solidFill>
          <a:ln w="190500" cap="rnd">
            <a:solidFill>
              <a:srgbClr val="FFFFFF"/>
            </a:solidFill>
          </a:ln>
          <a:effectLst>
            <a:glow rad="63500">
              <a:schemeClr val="accent1">
                <a:satMod val="175000"/>
                <a:alpha val="40000"/>
              </a:schemeClr>
            </a:glow>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20019697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B4842BD-5A0E-E2DD-6399-D8033C2EEE60}"/>
              </a:ext>
            </a:extLst>
          </p:cNvPr>
          <p:cNvSpPr>
            <a:spLocks noGrp="1"/>
          </p:cNvSpPr>
          <p:nvPr>
            <p:ph type="title"/>
          </p:nvPr>
        </p:nvSpPr>
        <p:spPr>
          <a:xfrm>
            <a:off x="0" y="0"/>
            <a:ext cx="12192000" cy="896938"/>
          </a:xfrm>
          <a:solidFill>
            <a:schemeClr val="accent6">
              <a:lumMod val="60000"/>
              <a:lumOff val="40000"/>
            </a:schemeClr>
          </a:solidFill>
        </p:spPr>
        <p:txBody>
          <a:bodyPr>
            <a:normAutofit/>
          </a:bodyPr>
          <a:lstStyle/>
          <a:p>
            <a:r>
              <a:rPr lang="en-GB" altLang="en-US" dirty="0"/>
              <a:t>	Background</a:t>
            </a:r>
          </a:p>
        </p:txBody>
      </p:sp>
      <p:sp>
        <p:nvSpPr>
          <p:cNvPr id="7" name="Content Placeholder 2">
            <a:extLst>
              <a:ext uri="{FF2B5EF4-FFF2-40B4-BE49-F238E27FC236}">
                <a16:creationId xmlns:a16="http://schemas.microsoft.com/office/drawing/2014/main" id="{43724BDA-FF3F-31AF-2EB8-DD49565147FD}"/>
              </a:ext>
            </a:extLst>
          </p:cNvPr>
          <p:cNvSpPr>
            <a:spLocks noGrp="1"/>
          </p:cNvSpPr>
          <p:nvPr>
            <p:ph idx="1"/>
          </p:nvPr>
        </p:nvSpPr>
        <p:spPr>
          <a:xfrm>
            <a:off x="609600" y="1174750"/>
            <a:ext cx="10972800" cy="4953000"/>
          </a:xfrm>
        </p:spPr>
        <p:txBody>
          <a:bodyPr>
            <a:normAutofit fontScale="92500" lnSpcReduction="10000"/>
          </a:bodyPr>
          <a:lstStyle/>
          <a:p>
            <a:r>
              <a:rPr lang="en-US" altLang="en-GB" sz="3200" dirty="0">
                <a:sym typeface="+mn-ea"/>
              </a:rPr>
              <a:t>NPFN guides food and nutrition actions by government at</a:t>
            </a:r>
            <a:r>
              <a:rPr lang="en-GB" altLang="en-US" sz="3200" dirty="0">
                <a:sym typeface="+mn-ea"/>
              </a:rPr>
              <a:t> all</a:t>
            </a:r>
            <a:r>
              <a:rPr lang="en-US" altLang="en-GB" sz="3200" dirty="0">
                <a:sym typeface="+mn-ea"/>
              </a:rPr>
              <a:t> levels</a:t>
            </a:r>
            <a:endParaRPr lang="en-US" altLang="en-GB" sz="3200" dirty="0"/>
          </a:p>
          <a:p>
            <a:r>
              <a:rPr lang="en-US" altLang="en-GB" sz="3200" dirty="0">
                <a:sym typeface="+mn-ea"/>
              </a:rPr>
              <a:t>provides strategic direction for a multisectoral approach to deliver food and nutrition services and interventions </a:t>
            </a:r>
            <a:endParaRPr lang="en-US" altLang="en-GB" sz="3200" dirty="0"/>
          </a:p>
          <a:p>
            <a:r>
              <a:rPr lang="en-US" altLang="en-GB" sz="3200" dirty="0">
                <a:sym typeface="+mn-ea"/>
              </a:rPr>
              <a:t>Food security and nutrition are critical factors in the development of any nation</a:t>
            </a:r>
            <a:endParaRPr lang="en-US" altLang="en-GB" sz="3200" dirty="0"/>
          </a:p>
          <a:p>
            <a:pPr lvl="1">
              <a:lnSpc>
                <a:spcPct val="160000"/>
              </a:lnSpc>
            </a:pPr>
            <a:r>
              <a:rPr lang="en-GB" altLang="en-US" sz="3200" dirty="0">
                <a:sym typeface="+mn-ea"/>
              </a:rPr>
              <a:t>I</a:t>
            </a:r>
            <a:r>
              <a:rPr lang="en-US" altLang="en-GB" sz="3200" dirty="0">
                <a:sym typeface="+mn-ea"/>
              </a:rPr>
              <a:t>influence the growth</a:t>
            </a:r>
          </a:p>
          <a:p>
            <a:pPr lvl="1"/>
            <a:r>
              <a:rPr lang="en-US" altLang="en-GB" sz="3200" dirty="0">
                <a:sym typeface="+mn-ea"/>
              </a:rPr>
              <a:t>productivity</a:t>
            </a:r>
          </a:p>
          <a:p>
            <a:pPr lvl="1"/>
            <a:r>
              <a:rPr lang="en-US" altLang="en-GB" sz="3200" dirty="0">
                <a:sym typeface="+mn-ea"/>
              </a:rPr>
              <a:t>health</a:t>
            </a:r>
          </a:p>
          <a:p>
            <a:pPr lvl="1"/>
            <a:r>
              <a:rPr lang="en-US" altLang="en-GB" sz="3200" dirty="0">
                <a:sym typeface="+mn-ea"/>
              </a:rPr>
              <a:t>overall wellbeing of the population</a:t>
            </a:r>
            <a:endParaRPr lang="en-US" altLang="en-GB" sz="3200" dirty="0"/>
          </a:p>
          <a:p>
            <a:endParaRPr lang="en-US" dirty="0"/>
          </a:p>
        </p:txBody>
      </p:sp>
    </p:spTree>
    <p:extLst>
      <p:ext uri="{BB962C8B-B14F-4D97-AF65-F5344CB8AC3E}">
        <p14:creationId xmlns:p14="http://schemas.microsoft.com/office/powerpoint/2010/main" val="2440529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1ED35AF-874E-999C-5A61-DC3C05012A6B}"/>
              </a:ext>
            </a:extLst>
          </p:cNvPr>
          <p:cNvSpPr>
            <a:spLocks noGrp="1"/>
          </p:cNvSpPr>
          <p:nvPr>
            <p:ph type="title"/>
          </p:nvPr>
        </p:nvSpPr>
        <p:spPr>
          <a:xfrm>
            <a:off x="0" y="0"/>
            <a:ext cx="12192000" cy="914400"/>
          </a:xfrm>
          <a:solidFill>
            <a:schemeClr val="accent6">
              <a:lumMod val="60000"/>
              <a:lumOff val="40000"/>
            </a:schemeClr>
          </a:solidFill>
        </p:spPr>
        <p:txBody>
          <a:bodyPr>
            <a:normAutofit/>
          </a:bodyPr>
          <a:lstStyle/>
          <a:p>
            <a:r>
              <a:rPr lang="en-US" altLang="en-GB" dirty="0"/>
              <a:t>	Why a New NPFN (2026–2035)?</a:t>
            </a:r>
          </a:p>
        </p:txBody>
      </p:sp>
      <p:sp>
        <p:nvSpPr>
          <p:cNvPr id="5" name="Content Placeholder 2">
            <a:extLst>
              <a:ext uri="{FF2B5EF4-FFF2-40B4-BE49-F238E27FC236}">
                <a16:creationId xmlns:a16="http://schemas.microsoft.com/office/drawing/2014/main" id="{C4A131BC-DDF2-021D-F50B-A164A148E9ED}"/>
              </a:ext>
            </a:extLst>
          </p:cNvPr>
          <p:cNvSpPr>
            <a:spLocks noGrp="1"/>
          </p:cNvSpPr>
          <p:nvPr>
            <p:ph idx="1"/>
          </p:nvPr>
        </p:nvSpPr>
        <p:spPr>
          <a:xfrm>
            <a:off x="611187" y="1151890"/>
            <a:ext cx="11122025" cy="5706110"/>
          </a:xfrm>
        </p:spPr>
        <p:txBody>
          <a:bodyPr>
            <a:normAutofit/>
          </a:bodyPr>
          <a:lstStyle/>
          <a:p>
            <a:r>
              <a:rPr lang="en-US" altLang="en-US" dirty="0"/>
              <a:t>unclear MDA responsibilities</a:t>
            </a:r>
          </a:p>
          <a:p>
            <a:r>
              <a:rPr lang="en-US" altLang="en-US" dirty="0"/>
              <a:t>fragmented implementation</a:t>
            </a:r>
          </a:p>
          <a:p>
            <a:r>
              <a:rPr lang="en-US" altLang="en-US" dirty="0"/>
              <a:t>weak coordination</a:t>
            </a:r>
          </a:p>
          <a:p>
            <a:r>
              <a:rPr lang="en-US" altLang="en-US" dirty="0"/>
              <a:t>inadequate financing</a:t>
            </a:r>
          </a:p>
          <a:p>
            <a:r>
              <a:rPr lang="en-US" altLang="en-US" dirty="0"/>
              <a:t>poor accountability</a:t>
            </a:r>
          </a:p>
          <a:p>
            <a:r>
              <a:rPr lang="en-US" altLang="en-US" dirty="0"/>
              <a:t>weak linkage between policy and implementation</a:t>
            </a:r>
          </a:p>
          <a:p>
            <a:r>
              <a:rPr lang="en-US" altLang="en-US" dirty="0"/>
              <a:t>insufficient data-driven planning</a:t>
            </a:r>
          </a:p>
          <a:p>
            <a:r>
              <a:rPr lang="en-US" altLang="en-US" dirty="0"/>
              <a:t>absence of operational guidance</a:t>
            </a:r>
          </a:p>
          <a:p>
            <a:r>
              <a:rPr lang="en-US" altLang="en-GB" dirty="0"/>
              <a:t>Responds to emerging challenges:</a:t>
            </a:r>
            <a:r>
              <a:rPr lang="en-GB" altLang="en-US" dirty="0"/>
              <a:t> </a:t>
            </a:r>
            <a:r>
              <a:rPr lang="en-US" altLang="en-GB" dirty="0"/>
              <a:t>Climate change and insecurity</a:t>
            </a:r>
            <a:r>
              <a:rPr lang="en-GB" altLang="en-US" dirty="0"/>
              <a:t>, </a:t>
            </a:r>
            <a:r>
              <a:rPr lang="en-US" altLang="en-GB" dirty="0"/>
              <a:t>Rising NCDs</a:t>
            </a:r>
            <a:r>
              <a:rPr lang="en-GB" altLang="en-US" dirty="0"/>
              <a:t>, </a:t>
            </a:r>
            <a:r>
              <a:rPr lang="en-US" altLang="en-GB" dirty="0"/>
              <a:t>Food systems failures</a:t>
            </a:r>
            <a:r>
              <a:rPr lang="en-GB" altLang="en-US" dirty="0"/>
              <a:t>, </a:t>
            </a:r>
            <a:r>
              <a:rPr lang="en-US" altLang="en-GB" dirty="0"/>
              <a:t>Gender inequality</a:t>
            </a:r>
          </a:p>
        </p:txBody>
      </p:sp>
    </p:spTree>
    <p:extLst>
      <p:ext uri="{BB962C8B-B14F-4D97-AF65-F5344CB8AC3E}">
        <p14:creationId xmlns:p14="http://schemas.microsoft.com/office/powerpoint/2010/main" val="40291675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0988F358-7552-BC83-BD40-72AC2DBAD3C1}"/>
              </a:ext>
            </a:extLst>
          </p:cNvPr>
          <p:cNvSpPr>
            <a:spLocks noGrp="1"/>
          </p:cNvSpPr>
          <p:nvPr>
            <p:ph type="title"/>
            <p:custDataLst>
              <p:tags r:id="rId1"/>
            </p:custDataLst>
          </p:nvPr>
        </p:nvSpPr>
        <p:spPr>
          <a:xfrm>
            <a:off x="0" y="0"/>
            <a:ext cx="12192000" cy="934085"/>
          </a:xfrm>
          <a:solidFill>
            <a:schemeClr val="accent6">
              <a:lumMod val="60000"/>
              <a:lumOff val="40000"/>
            </a:schemeClr>
          </a:solidFill>
        </p:spPr>
        <p:txBody>
          <a:bodyPr vert="horz" wrap="square" lIns="0" tIns="0" rIns="0" bIns="0" rtlCol="0" anchor="b" anchorCtr="0">
            <a:normAutofit fontScale="90000"/>
          </a:bodyPr>
          <a:lstStyle>
            <a:lvl1pPr>
              <a:defRPr>
                <a:latin typeface="+mj-lt"/>
                <a:cs typeface="+mj-lt"/>
              </a:defRPr>
            </a:lvl1pPr>
          </a:lstStyle>
          <a:p>
            <a:pPr lvl="0" algn="l">
              <a:buClrTx/>
              <a:buSzTx/>
              <a:buFontTx/>
            </a:pPr>
            <a:r>
              <a:rPr lang="en-US" dirty="0">
                <a:ea typeface="+mj-ea"/>
                <a:sym typeface="+mn-ea"/>
              </a:rPr>
              <a:t>	What Makes the 2026 NPFN Different?</a:t>
            </a:r>
          </a:p>
        </p:txBody>
      </p:sp>
      <p:sp>
        <p:nvSpPr>
          <p:cNvPr id="5" name="Content Placeholder 2">
            <a:extLst>
              <a:ext uri="{FF2B5EF4-FFF2-40B4-BE49-F238E27FC236}">
                <a16:creationId xmlns:a16="http://schemas.microsoft.com/office/drawing/2014/main" id="{BB3550DE-84E8-87D5-0E73-9C8B0A22D9A2}"/>
              </a:ext>
            </a:extLst>
          </p:cNvPr>
          <p:cNvSpPr>
            <a:spLocks noGrp="1"/>
          </p:cNvSpPr>
          <p:nvPr>
            <p:custDataLst>
              <p:tags r:id="rId2"/>
            </p:custDataLst>
          </p:nvPr>
        </p:nvSpPr>
        <p:spPr>
          <a:xfrm>
            <a:off x="695960" y="934085"/>
            <a:ext cx="11257915" cy="5758815"/>
          </a:xfrm>
          <a:prstGeom prst="rect">
            <a:avLst/>
          </a:prstGeom>
        </p:spPr>
        <p:txBody>
          <a:bodyPr vert="horz" wrap="square" lIns="90000" tIns="46800" rIns="90000" bIns="46800" rtlCol="0"/>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000" dirty="0">
                <a:solidFill>
                  <a:schemeClr val="tx1"/>
                </a:solidFill>
              </a:rPr>
              <a:t>Highlight innovations:</a:t>
            </a:r>
          </a:p>
          <a:p>
            <a:pPr lvl="1">
              <a:buFont typeface="Wingdings" panose="05000000000000000000" charset="0"/>
              <a:buChar char="Ø"/>
            </a:pPr>
            <a:r>
              <a:rPr lang="en-US" altLang="en-US" sz="2000" dirty="0">
                <a:solidFill>
                  <a:schemeClr val="tx1"/>
                </a:solidFill>
              </a:rPr>
              <a:t>Clearly defined sector responsibilities</a:t>
            </a:r>
          </a:p>
          <a:p>
            <a:pPr lvl="1">
              <a:buFont typeface="Wingdings" panose="05000000000000000000" charset="0"/>
              <a:buChar char="Ø"/>
            </a:pPr>
            <a:r>
              <a:rPr lang="en-US" altLang="en-US" sz="2000" dirty="0">
                <a:solidFill>
                  <a:schemeClr val="tx1"/>
                </a:solidFill>
              </a:rPr>
              <a:t>Life-course approach</a:t>
            </a:r>
          </a:p>
          <a:p>
            <a:pPr lvl="1">
              <a:buFont typeface="Wingdings" panose="05000000000000000000" charset="0"/>
              <a:buChar char="Ø"/>
            </a:pPr>
            <a:r>
              <a:rPr lang="en-US" altLang="en-US" sz="2000" dirty="0">
                <a:solidFill>
                  <a:schemeClr val="tx1"/>
                </a:solidFill>
              </a:rPr>
              <a:t>Food systems approach</a:t>
            </a:r>
          </a:p>
          <a:p>
            <a:pPr lvl="1">
              <a:buFont typeface="Wingdings" panose="05000000000000000000" charset="0"/>
              <a:buChar char="Ø"/>
            </a:pPr>
            <a:r>
              <a:rPr lang="en-US" altLang="en-US" sz="2000" dirty="0">
                <a:solidFill>
                  <a:schemeClr val="tx1"/>
                </a:solidFill>
              </a:rPr>
              <a:t>Climate resilience</a:t>
            </a:r>
          </a:p>
          <a:p>
            <a:pPr lvl="1">
              <a:buFont typeface="Wingdings" panose="05000000000000000000" charset="0"/>
              <a:buChar char="Ø"/>
            </a:pPr>
            <a:r>
              <a:rPr lang="en-US" altLang="en-US" sz="2000" dirty="0">
                <a:solidFill>
                  <a:schemeClr val="tx1"/>
                </a:solidFill>
              </a:rPr>
              <a:t>Systems thinking</a:t>
            </a:r>
          </a:p>
          <a:p>
            <a:pPr lvl="1">
              <a:buFont typeface="Wingdings" panose="05000000000000000000" charset="0"/>
              <a:buChar char="Ø"/>
            </a:pPr>
            <a:r>
              <a:rPr lang="en-US" altLang="en-US" sz="2000" dirty="0">
                <a:solidFill>
                  <a:schemeClr val="tx1"/>
                </a:solidFill>
              </a:rPr>
              <a:t>Strong governance architecture</a:t>
            </a:r>
          </a:p>
          <a:p>
            <a:pPr lvl="1">
              <a:buFont typeface="Wingdings" panose="05000000000000000000" charset="0"/>
              <a:buChar char="Ø"/>
            </a:pPr>
            <a:r>
              <a:rPr lang="en-US" altLang="en-US" sz="2000" dirty="0">
                <a:solidFill>
                  <a:schemeClr val="tx1"/>
                </a:solidFill>
              </a:rPr>
              <a:t>Results-based implementation</a:t>
            </a:r>
          </a:p>
          <a:p>
            <a:pPr lvl="1">
              <a:buFont typeface="Wingdings" panose="05000000000000000000" charset="0"/>
              <a:buChar char="Ø"/>
            </a:pPr>
            <a:r>
              <a:rPr lang="en-US" altLang="en-US" sz="2000" dirty="0">
                <a:solidFill>
                  <a:schemeClr val="tx1"/>
                </a:solidFill>
              </a:rPr>
              <a:t>Data-driven planning</a:t>
            </a:r>
          </a:p>
          <a:p>
            <a:pPr lvl="1">
              <a:buFont typeface="Wingdings" panose="05000000000000000000" charset="0"/>
              <a:buChar char="Ø"/>
            </a:pPr>
            <a:r>
              <a:rPr lang="en-US" altLang="en-US" sz="2000" dirty="0">
                <a:solidFill>
                  <a:schemeClr val="tx1"/>
                </a:solidFill>
              </a:rPr>
              <a:t>Knowledge management</a:t>
            </a:r>
          </a:p>
          <a:p>
            <a:pPr lvl="1">
              <a:buFont typeface="Wingdings" panose="05000000000000000000" charset="0"/>
              <a:buChar char="Ø"/>
            </a:pPr>
            <a:r>
              <a:rPr lang="en-US" altLang="en-US" sz="2000" dirty="0">
                <a:solidFill>
                  <a:schemeClr val="tx1"/>
                </a:solidFill>
              </a:rPr>
              <a:t>Digital monitoring</a:t>
            </a:r>
          </a:p>
          <a:p>
            <a:pPr lvl="1">
              <a:buFont typeface="Wingdings" panose="05000000000000000000" charset="0"/>
              <a:buChar char="Ø"/>
            </a:pPr>
            <a:r>
              <a:rPr lang="en-US" altLang="en-US" sz="2000" dirty="0">
                <a:solidFill>
                  <a:schemeClr val="tx1"/>
                </a:solidFill>
              </a:rPr>
              <a:t>MEAL framework</a:t>
            </a:r>
          </a:p>
          <a:p>
            <a:r>
              <a:rPr lang="en-US" altLang="en-US" sz="2000" dirty="0">
                <a:solidFill>
                  <a:schemeClr val="tx1"/>
                </a:solidFill>
              </a:rPr>
              <a:t>These innovations justify why MDAs need sectoral strategic plans.</a:t>
            </a:r>
          </a:p>
        </p:txBody>
      </p:sp>
    </p:spTree>
    <p:extLst>
      <p:ext uri="{BB962C8B-B14F-4D97-AF65-F5344CB8AC3E}">
        <p14:creationId xmlns:p14="http://schemas.microsoft.com/office/powerpoint/2010/main" val="42793224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0B818F4-17FD-5DA9-4505-C49498E65C52}"/>
              </a:ext>
            </a:extLst>
          </p:cNvPr>
          <p:cNvSpPr>
            <a:spLocks noGrp="1"/>
          </p:cNvSpPr>
          <p:nvPr>
            <p:ph type="title"/>
          </p:nvPr>
        </p:nvSpPr>
        <p:spPr>
          <a:xfrm>
            <a:off x="0" y="0"/>
            <a:ext cx="12268200" cy="990600"/>
          </a:xfrm>
          <a:solidFill>
            <a:schemeClr val="accent6">
              <a:lumMod val="60000"/>
              <a:lumOff val="40000"/>
            </a:schemeClr>
          </a:solidFill>
        </p:spPr>
        <p:txBody>
          <a:bodyPr>
            <a:normAutofit/>
          </a:bodyPr>
          <a:lstStyle/>
          <a:p>
            <a:r>
              <a:rPr lang="en-US" altLang="en-GB" dirty="0"/>
              <a:t>	Vision</a:t>
            </a:r>
          </a:p>
        </p:txBody>
      </p:sp>
      <p:sp>
        <p:nvSpPr>
          <p:cNvPr id="7" name="Content Placeholder 2">
            <a:extLst>
              <a:ext uri="{FF2B5EF4-FFF2-40B4-BE49-F238E27FC236}">
                <a16:creationId xmlns:a16="http://schemas.microsoft.com/office/drawing/2014/main" id="{F41BF661-CE8F-1FC6-99E9-2722C57AA36E}"/>
              </a:ext>
            </a:extLst>
          </p:cNvPr>
          <p:cNvSpPr>
            <a:spLocks noGrp="1"/>
          </p:cNvSpPr>
          <p:nvPr>
            <p:ph idx="1"/>
          </p:nvPr>
        </p:nvSpPr>
        <p:spPr>
          <a:xfrm>
            <a:off x="609600" y="1174750"/>
            <a:ext cx="10972800" cy="4953000"/>
          </a:xfrm>
        </p:spPr>
        <p:txBody>
          <a:bodyPr>
            <a:normAutofit/>
          </a:bodyPr>
          <a:lstStyle/>
          <a:p>
            <a:r>
              <a:rPr lang="en-US" altLang="en-GB" dirty="0"/>
              <a:t>“</a:t>
            </a:r>
            <a:r>
              <a:rPr lang="en-US" altLang="en-GB" dirty="0">
                <a:sym typeface="+mn-ea"/>
              </a:rPr>
              <a:t>A country where the people are equitably food and nutrition-secure, with high quality of life and socioeconomic development, contributing to human capital development objectives of Nigeria’s Agenda 2050 and beyond</a:t>
            </a:r>
            <a:r>
              <a:rPr lang="en-US" altLang="en-GB" dirty="0"/>
              <a:t>”</a:t>
            </a:r>
          </a:p>
          <a:p>
            <a:endParaRPr lang="en-US" altLang="en-GB" dirty="0"/>
          </a:p>
          <a:p>
            <a:r>
              <a:rPr lang="en-US" altLang="en-GB" dirty="0"/>
              <a:t>Aligned with:</a:t>
            </a:r>
          </a:p>
          <a:p>
            <a:pPr lvl="1"/>
            <a:r>
              <a:rPr lang="en-US" altLang="en-GB" sz="2800" dirty="0"/>
              <a:t>Nigeria Agenda 2050</a:t>
            </a:r>
          </a:p>
          <a:p>
            <a:pPr lvl="1"/>
            <a:r>
              <a:rPr lang="en-US" altLang="en-GB" sz="2800" dirty="0"/>
              <a:t>Sustainable Development Goals (SDGs)</a:t>
            </a:r>
          </a:p>
        </p:txBody>
      </p:sp>
    </p:spTree>
    <p:extLst>
      <p:ext uri="{BB962C8B-B14F-4D97-AF65-F5344CB8AC3E}">
        <p14:creationId xmlns:p14="http://schemas.microsoft.com/office/powerpoint/2010/main" val="9680164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CC8DAB-94DD-48F0-F609-8DAF833EFD76}"/>
              </a:ext>
            </a:extLst>
          </p:cNvPr>
          <p:cNvSpPr>
            <a:spLocks noGrp="1"/>
          </p:cNvSpPr>
          <p:nvPr>
            <p:ph type="title"/>
          </p:nvPr>
        </p:nvSpPr>
        <p:spPr>
          <a:xfrm>
            <a:off x="0" y="0"/>
            <a:ext cx="12192000" cy="933450"/>
          </a:xfrm>
          <a:solidFill>
            <a:schemeClr val="accent6">
              <a:lumMod val="60000"/>
              <a:lumOff val="40000"/>
            </a:schemeClr>
          </a:solidFill>
        </p:spPr>
        <p:txBody>
          <a:bodyPr>
            <a:normAutofit/>
          </a:bodyPr>
          <a:lstStyle/>
          <a:p>
            <a:r>
              <a:rPr lang="en-US" altLang="en-GB" dirty="0"/>
              <a:t>	Goal</a:t>
            </a:r>
          </a:p>
        </p:txBody>
      </p:sp>
      <p:sp>
        <p:nvSpPr>
          <p:cNvPr id="5" name="Content Placeholder 2">
            <a:extLst>
              <a:ext uri="{FF2B5EF4-FFF2-40B4-BE49-F238E27FC236}">
                <a16:creationId xmlns:a16="http://schemas.microsoft.com/office/drawing/2014/main" id="{C1F0EC96-BBBC-31ED-64FE-20C03E20D77F}"/>
              </a:ext>
            </a:extLst>
          </p:cNvPr>
          <p:cNvSpPr>
            <a:spLocks noGrp="1"/>
          </p:cNvSpPr>
          <p:nvPr>
            <p:ph idx="1"/>
          </p:nvPr>
        </p:nvSpPr>
        <p:spPr>
          <a:xfrm>
            <a:off x="609600" y="1174750"/>
            <a:ext cx="10972800" cy="4953000"/>
          </a:xfrm>
        </p:spPr>
        <p:txBody>
          <a:bodyPr/>
          <a:lstStyle/>
          <a:p>
            <a:r>
              <a:rPr lang="en-US" altLang="en-GB" dirty="0">
                <a:sym typeface="+mn-ea"/>
              </a:rPr>
              <a:t>To attain optimal nutritional status for all Nigerians, by ensuring the co-coverage of high-impact direct and indirect nutrition interventions at scale, </a:t>
            </a:r>
            <a:r>
              <a:rPr lang="en-US" altLang="en-GB" dirty="0" err="1">
                <a:sym typeface="+mn-ea"/>
              </a:rPr>
              <a:t>prioritising</a:t>
            </a:r>
            <a:r>
              <a:rPr lang="en-US" altLang="en-GB" dirty="0">
                <a:sym typeface="+mn-ea"/>
              </a:rPr>
              <a:t> vulnerable groups.</a:t>
            </a:r>
            <a:endParaRPr lang="en-US" altLang="en-GB" dirty="0"/>
          </a:p>
          <a:p>
            <a:endParaRPr lang="en-US" altLang="en-GB" dirty="0"/>
          </a:p>
          <a:p>
            <a:r>
              <a:rPr lang="en-US" altLang="en-GB" dirty="0"/>
              <a:t>Through:</a:t>
            </a:r>
          </a:p>
          <a:p>
            <a:pPr lvl="1"/>
            <a:r>
              <a:rPr lang="en-US" altLang="en-GB" dirty="0"/>
              <a:t>Co-coverage of high-impact nutrition-specific and nutrition-sensitive interventions</a:t>
            </a:r>
          </a:p>
          <a:p>
            <a:pPr lvl="1"/>
            <a:r>
              <a:rPr lang="en-US" altLang="en-GB" dirty="0"/>
              <a:t>Priority attention to vulnerable and high-burden populations</a:t>
            </a:r>
          </a:p>
        </p:txBody>
      </p:sp>
    </p:spTree>
    <p:extLst>
      <p:ext uri="{BB962C8B-B14F-4D97-AF65-F5344CB8AC3E}">
        <p14:creationId xmlns:p14="http://schemas.microsoft.com/office/powerpoint/2010/main" val="36151503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59E0D8FB-8534-40CF-5088-2C807BE16BAC}"/>
              </a:ext>
            </a:extLst>
          </p:cNvPr>
          <p:cNvSpPr>
            <a:spLocks noGrp="1"/>
          </p:cNvSpPr>
          <p:nvPr>
            <p:ph type="title"/>
            <p:custDataLst>
              <p:tags r:id="rId1"/>
            </p:custDataLst>
          </p:nvPr>
        </p:nvSpPr>
        <p:spPr>
          <a:xfrm>
            <a:off x="0" y="0"/>
            <a:ext cx="12192000" cy="904875"/>
          </a:xfrm>
          <a:solidFill>
            <a:schemeClr val="accent6">
              <a:lumMod val="60000"/>
              <a:lumOff val="40000"/>
            </a:schemeClr>
          </a:solidFill>
        </p:spPr>
        <p:txBody>
          <a:bodyPr vert="horz" wrap="square" lIns="0" tIns="0" rIns="0" bIns="0" rtlCol="0" anchor="b" anchorCtr="0">
            <a:normAutofit/>
          </a:bodyPr>
          <a:lstStyle>
            <a:lvl1pPr>
              <a:defRPr>
                <a:latin typeface="+mj-lt"/>
                <a:cs typeface="+mj-lt"/>
              </a:defRPr>
            </a:lvl1pPr>
          </a:lstStyle>
          <a:p>
            <a:pPr lvl="0" algn="l">
              <a:buClrTx/>
              <a:buSzTx/>
              <a:buFontTx/>
            </a:pPr>
            <a:r>
              <a:rPr lang="en-US" dirty="0">
                <a:ea typeface="+mj-ea"/>
                <a:sym typeface="+mn-ea"/>
              </a:rPr>
              <a:t>	Strategic Objectives of the NPFN</a:t>
            </a:r>
          </a:p>
        </p:txBody>
      </p:sp>
      <p:sp>
        <p:nvSpPr>
          <p:cNvPr id="5" name="Content Placeholder 2">
            <a:extLst>
              <a:ext uri="{FF2B5EF4-FFF2-40B4-BE49-F238E27FC236}">
                <a16:creationId xmlns:a16="http://schemas.microsoft.com/office/drawing/2014/main" id="{31856D1B-DF90-6A99-6698-93BAAC296739}"/>
              </a:ext>
            </a:extLst>
          </p:cNvPr>
          <p:cNvSpPr>
            <a:spLocks noGrp="1"/>
          </p:cNvSpPr>
          <p:nvPr>
            <p:custDataLst>
              <p:tags r:id="rId2"/>
            </p:custDataLst>
          </p:nvPr>
        </p:nvSpPr>
        <p:spPr>
          <a:xfrm>
            <a:off x="410210" y="847725"/>
            <a:ext cx="11629390" cy="5816600"/>
          </a:xfrm>
          <a:prstGeom prst="rect">
            <a:avLst/>
          </a:prstGeom>
        </p:spPr>
        <p:txBody>
          <a:bodyPr vert="horz" wrap="square" lIns="90000" tIns="46800" rIns="90000" bIns="46800" rtlCol="0">
            <a:no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mj-lt"/>
              <a:buAutoNum type="arabicPeriod"/>
            </a:pPr>
            <a:r>
              <a:rPr lang="en-US" altLang="en-US" dirty="0">
                <a:solidFill>
                  <a:schemeClr val="tx1"/>
                </a:solidFill>
              </a:rPr>
              <a:t>Strengthen the</a:t>
            </a:r>
            <a:r>
              <a:rPr lang="en-US" altLang="en-US" b="1" dirty="0">
                <a:solidFill>
                  <a:schemeClr val="tx1"/>
                </a:solidFill>
              </a:rPr>
              <a:t> Enabling Environmen</a:t>
            </a:r>
            <a:r>
              <a:rPr lang="en-US" altLang="en-US" dirty="0">
                <a:solidFill>
                  <a:schemeClr val="tx1"/>
                </a:solidFill>
              </a:rPr>
              <a:t>t for Nutrition</a:t>
            </a:r>
          </a:p>
          <a:p>
            <a:pPr marL="342900" indent="-342900">
              <a:buFont typeface="+mj-lt"/>
              <a:buAutoNum type="arabicPeriod"/>
            </a:pPr>
            <a:r>
              <a:rPr lang="en-US" altLang="en-US" dirty="0">
                <a:solidFill>
                  <a:schemeClr val="tx1"/>
                </a:solidFill>
              </a:rPr>
              <a:t>Transform </a:t>
            </a:r>
            <a:r>
              <a:rPr lang="en-US" altLang="en-US" b="1" dirty="0">
                <a:solidFill>
                  <a:schemeClr val="tx1"/>
                </a:solidFill>
              </a:rPr>
              <a:t>Food System</a:t>
            </a:r>
            <a:r>
              <a:rPr lang="en-US" altLang="en-US" dirty="0">
                <a:solidFill>
                  <a:schemeClr val="tx1"/>
                </a:solidFill>
              </a:rPr>
              <a:t>s to Ensure Food Security and Safety at All Levels</a:t>
            </a:r>
          </a:p>
          <a:p>
            <a:pPr marL="342900" indent="-342900">
              <a:buFont typeface="+mj-lt"/>
              <a:buAutoNum type="arabicPeriod"/>
            </a:pPr>
            <a:r>
              <a:rPr lang="en-US" altLang="en-US" dirty="0">
                <a:solidFill>
                  <a:schemeClr val="tx1"/>
                </a:solidFill>
              </a:rPr>
              <a:t>Deliver Nutrition Services in the </a:t>
            </a:r>
            <a:r>
              <a:rPr lang="en-US" altLang="en-US" b="1" dirty="0">
                <a:solidFill>
                  <a:schemeClr val="tx1"/>
                </a:solidFill>
              </a:rPr>
              <a:t>Health System</a:t>
            </a:r>
            <a:r>
              <a:rPr lang="en-US" altLang="en-US" dirty="0">
                <a:solidFill>
                  <a:schemeClr val="tx1"/>
                </a:solidFill>
              </a:rPr>
              <a:t> Along the Continuum of Care Across the Life Cycle</a:t>
            </a:r>
          </a:p>
          <a:p>
            <a:pPr marL="342900" indent="-342900">
              <a:buFont typeface="+mj-lt"/>
              <a:buAutoNum type="arabicPeriod"/>
            </a:pPr>
            <a:r>
              <a:rPr lang="en-US" altLang="en-US" dirty="0">
                <a:solidFill>
                  <a:schemeClr val="tx1"/>
                </a:solidFill>
              </a:rPr>
              <a:t>Transform </a:t>
            </a:r>
            <a:r>
              <a:rPr lang="en-US" altLang="en-US" b="1" dirty="0">
                <a:solidFill>
                  <a:schemeClr val="tx1"/>
                </a:solidFill>
              </a:rPr>
              <a:t>Food Environments</a:t>
            </a:r>
            <a:r>
              <a:rPr lang="en-US" altLang="en-US" dirty="0">
                <a:solidFill>
                  <a:schemeClr val="tx1"/>
                </a:solidFill>
              </a:rPr>
              <a:t> and Improve Diet Quality for All Nigerians</a:t>
            </a:r>
          </a:p>
          <a:p>
            <a:pPr marL="342900" indent="-342900">
              <a:buFont typeface="+mj-lt"/>
              <a:buAutoNum type="arabicPeriod"/>
            </a:pPr>
            <a:r>
              <a:rPr lang="en-US" altLang="en-US" dirty="0">
                <a:solidFill>
                  <a:schemeClr val="tx1"/>
                </a:solidFill>
              </a:rPr>
              <a:t>Strengthen Nutrition-Related </a:t>
            </a:r>
            <a:r>
              <a:rPr lang="en-US" altLang="en-US" b="1" dirty="0">
                <a:solidFill>
                  <a:schemeClr val="tx1"/>
                </a:solidFill>
              </a:rPr>
              <a:t>Education</a:t>
            </a:r>
            <a:r>
              <a:rPr lang="en-US" altLang="en-US" dirty="0">
                <a:solidFill>
                  <a:schemeClr val="tx1"/>
                </a:solidFill>
              </a:rPr>
              <a:t> System Services</a:t>
            </a:r>
          </a:p>
          <a:p>
            <a:pPr marL="342900" indent="-342900">
              <a:buFont typeface="+mj-lt"/>
              <a:buAutoNum type="arabicPeriod"/>
            </a:pPr>
            <a:r>
              <a:rPr lang="en-US" altLang="en-US" dirty="0">
                <a:solidFill>
                  <a:schemeClr val="tx1"/>
                </a:solidFill>
              </a:rPr>
              <a:t>Increase Access to Nutrition-Sensitive </a:t>
            </a:r>
            <a:r>
              <a:rPr lang="en-US" altLang="en-US" b="1" dirty="0">
                <a:solidFill>
                  <a:schemeClr val="tx1"/>
                </a:solidFill>
              </a:rPr>
              <a:t>Water, Sanitation, and Hygiene (WASH</a:t>
            </a:r>
            <a:r>
              <a:rPr lang="en-US" altLang="en-US" dirty="0">
                <a:solidFill>
                  <a:schemeClr val="tx1"/>
                </a:solidFill>
              </a:rPr>
              <a:t>) Systems</a:t>
            </a:r>
          </a:p>
          <a:p>
            <a:pPr marL="342900" indent="-342900">
              <a:buFont typeface="+mj-lt"/>
              <a:buAutoNum type="arabicPeriod"/>
            </a:pPr>
            <a:r>
              <a:rPr lang="en-US" altLang="en-US" dirty="0">
                <a:solidFill>
                  <a:schemeClr val="tx1"/>
                </a:solidFill>
              </a:rPr>
              <a:t>Promote Optimal Nutrition for Vulnerable Groups through </a:t>
            </a:r>
            <a:r>
              <a:rPr lang="en-US" altLang="en-US" b="1" dirty="0">
                <a:solidFill>
                  <a:schemeClr val="tx1"/>
                </a:solidFill>
              </a:rPr>
              <a:t>Social Protection Systems</a:t>
            </a:r>
          </a:p>
          <a:p>
            <a:pPr marL="342900" indent="-342900">
              <a:buFont typeface="+mj-lt"/>
              <a:buAutoNum type="arabicPeriod"/>
            </a:pPr>
            <a:r>
              <a:rPr lang="en-US" altLang="en-US" dirty="0">
                <a:solidFill>
                  <a:schemeClr val="tx1"/>
                </a:solidFill>
              </a:rPr>
              <a:t>Address Nutrition-Hindering Social Norms and </a:t>
            </a:r>
            <a:r>
              <a:rPr lang="en-US" altLang="en-US" b="1" dirty="0">
                <a:solidFill>
                  <a:schemeClr val="tx1"/>
                </a:solidFill>
              </a:rPr>
              <a:t>Empower Women</a:t>
            </a:r>
          </a:p>
          <a:p>
            <a:pPr marL="342900" indent="-342900">
              <a:buFont typeface="+mj-lt"/>
              <a:buAutoNum type="arabicPeriod"/>
            </a:pPr>
            <a:r>
              <a:rPr lang="en-US" altLang="en-US" dirty="0">
                <a:solidFill>
                  <a:schemeClr val="tx1"/>
                </a:solidFill>
              </a:rPr>
              <a:t>Ensure that Environmental Management and</a:t>
            </a:r>
            <a:r>
              <a:rPr lang="en-US" altLang="en-US" b="1" dirty="0">
                <a:solidFill>
                  <a:schemeClr val="tx1"/>
                </a:solidFill>
              </a:rPr>
              <a:t> Climate Change Action</a:t>
            </a:r>
            <a:r>
              <a:rPr lang="en-US" altLang="en-US" dirty="0">
                <a:solidFill>
                  <a:schemeClr val="tx1"/>
                </a:solidFill>
              </a:rPr>
              <a:t>s Contribute to Sustainable and Optimal Nutrition</a:t>
            </a:r>
          </a:p>
          <a:p>
            <a:pPr marL="342900" indent="-342900">
              <a:buFont typeface="+mj-lt"/>
              <a:buAutoNum type="arabicPeriod"/>
            </a:pPr>
            <a:r>
              <a:rPr lang="en-US" altLang="en-US" dirty="0">
                <a:solidFill>
                  <a:schemeClr val="tx1"/>
                </a:solidFill>
              </a:rPr>
              <a:t>Provide </a:t>
            </a:r>
            <a:r>
              <a:rPr lang="en-US" altLang="en-US" b="1" dirty="0">
                <a:solidFill>
                  <a:schemeClr val="tx1"/>
                </a:solidFill>
              </a:rPr>
              <a:t>Work-Related Psychosocial and Structural Support </a:t>
            </a:r>
            <a:r>
              <a:rPr lang="en-US" altLang="en-US" dirty="0">
                <a:solidFill>
                  <a:schemeClr val="tx1"/>
                </a:solidFill>
              </a:rPr>
              <a:t>to Caregivers</a:t>
            </a:r>
          </a:p>
          <a:p>
            <a:pPr marL="342900" indent="-342900">
              <a:buFont typeface="+mj-lt"/>
              <a:buAutoNum type="arabicPeriod"/>
            </a:pPr>
            <a:r>
              <a:rPr lang="en-US" altLang="en-US" dirty="0">
                <a:solidFill>
                  <a:schemeClr val="tx1"/>
                </a:solidFill>
              </a:rPr>
              <a:t>Strengthen Nutrition </a:t>
            </a:r>
            <a:r>
              <a:rPr lang="en-US" altLang="en-US" b="1" dirty="0">
                <a:solidFill>
                  <a:schemeClr val="tx1"/>
                </a:solidFill>
              </a:rPr>
              <a:t>Communication, Advocacy, and Public Orientation</a:t>
            </a:r>
            <a:endParaRPr lang="en-US" altLang="en-US" dirty="0">
              <a:solidFill>
                <a:schemeClr val="tx1"/>
              </a:solidFill>
            </a:endParaRPr>
          </a:p>
          <a:p>
            <a:endParaRPr lang="en-US" altLang="en-US" sz="1700" dirty="0">
              <a:solidFill>
                <a:schemeClr val="tx1"/>
              </a:solidFill>
            </a:endParaRPr>
          </a:p>
        </p:txBody>
      </p:sp>
    </p:spTree>
    <p:extLst>
      <p:ext uri="{BB962C8B-B14F-4D97-AF65-F5344CB8AC3E}">
        <p14:creationId xmlns:p14="http://schemas.microsoft.com/office/powerpoint/2010/main" val="9729819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DDED8C00-B94A-BE21-734E-FF62AFF48CAC}"/>
              </a:ext>
            </a:extLst>
          </p:cNvPr>
          <p:cNvSpPr>
            <a:spLocks noGrp="1"/>
          </p:cNvSpPr>
          <p:nvPr>
            <p:ph type="title"/>
          </p:nvPr>
        </p:nvSpPr>
        <p:spPr>
          <a:xfrm>
            <a:off x="0" y="0"/>
            <a:ext cx="12192000" cy="828675"/>
          </a:xfrm>
          <a:solidFill>
            <a:schemeClr val="accent6">
              <a:lumMod val="60000"/>
              <a:lumOff val="40000"/>
            </a:schemeClr>
          </a:solidFill>
        </p:spPr>
        <p:txBody>
          <a:bodyPr>
            <a:normAutofit fontScale="90000"/>
          </a:bodyPr>
          <a:lstStyle/>
          <a:p>
            <a:r>
              <a:rPr lang="en-US" altLang="en-GB" dirty="0">
                <a:sym typeface="+mn-ea"/>
              </a:rPr>
              <a:t>	Institutional and Governance Arrangements</a:t>
            </a:r>
            <a:endParaRPr lang="en-GB" altLang="en-US" dirty="0"/>
          </a:p>
        </p:txBody>
      </p:sp>
      <p:pic>
        <p:nvPicPr>
          <p:cNvPr id="5" name="Picture 2" descr="A diagram of a company&#10;&#10;AI-generated content may be incorrect.">
            <a:extLst>
              <a:ext uri="{FF2B5EF4-FFF2-40B4-BE49-F238E27FC236}">
                <a16:creationId xmlns:a16="http://schemas.microsoft.com/office/drawing/2014/main" id="{10605F02-3C2E-5A0B-2417-D8C5322913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1095" y="1313815"/>
            <a:ext cx="3643630" cy="5123815"/>
          </a:xfrm>
          <a:prstGeom prst="rect">
            <a:avLst/>
          </a:prstGeom>
        </p:spPr>
      </p:pic>
      <p:sp>
        <p:nvSpPr>
          <p:cNvPr id="6" name="Text Placeholder 6">
            <a:extLst>
              <a:ext uri="{FF2B5EF4-FFF2-40B4-BE49-F238E27FC236}">
                <a16:creationId xmlns:a16="http://schemas.microsoft.com/office/drawing/2014/main" id="{19E6EFF4-0473-DE21-4CA9-E4B9AAAB6266}"/>
              </a:ext>
            </a:extLst>
          </p:cNvPr>
          <p:cNvSpPr txBox="1">
            <a:spLocks/>
          </p:cNvSpPr>
          <p:nvPr/>
        </p:nvSpPr>
        <p:spPr>
          <a:xfrm>
            <a:off x="494030" y="1047116"/>
            <a:ext cx="6483240" cy="56220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GB" altLang="en-US" dirty="0">
                <a:sym typeface="+mn-ea"/>
              </a:rPr>
              <a:t>D</a:t>
            </a:r>
            <a:r>
              <a:rPr lang="en-US" altLang="en-GB" dirty="0" err="1">
                <a:sym typeface="+mn-ea"/>
              </a:rPr>
              <a:t>esigned</a:t>
            </a:r>
            <a:r>
              <a:rPr lang="en-US" altLang="en-GB" dirty="0">
                <a:sym typeface="+mn-ea"/>
              </a:rPr>
              <a:t> to systematically address funding, coordination, capacity, implementation</a:t>
            </a:r>
            <a:r>
              <a:rPr lang="en-GB" altLang="en-US" dirty="0">
                <a:sym typeface="+mn-ea"/>
              </a:rPr>
              <a:t> and coherence challenges</a:t>
            </a:r>
            <a:endParaRPr lang="en-US" altLang="en-GB" dirty="0">
              <a:sym typeface="+mn-ea"/>
            </a:endParaRPr>
          </a:p>
          <a:p>
            <a:pPr marL="285750" indent="-285750"/>
            <a:r>
              <a:rPr lang="en-US" altLang="en-GB" dirty="0">
                <a:sym typeface="+mn-ea"/>
              </a:rPr>
              <a:t>National Committee on Food and Nutrition (NCFN)</a:t>
            </a:r>
            <a:endParaRPr lang="en-US" altLang="en-GB" dirty="0"/>
          </a:p>
          <a:p>
            <a:pPr marL="285750" indent="-285750"/>
            <a:r>
              <a:rPr lang="en-US" altLang="en-GB" dirty="0">
                <a:sym typeface="+mn-ea"/>
              </a:rPr>
              <a:t>State Committees on Food and Nutrition (SCFN)</a:t>
            </a:r>
            <a:endParaRPr lang="en-US" altLang="en-GB" dirty="0"/>
          </a:p>
          <a:p>
            <a:pPr marL="285750" indent="-285750"/>
            <a:r>
              <a:rPr lang="en-US" altLang="en-GB" dirty="0">
                <a:sym typeface="+mn-ea"/>
              </a:rPr>
              <a:t>LGA Committees on Food and Nutrition (LGCFN)</a:t>
            </a:r>
            <a:endParaRPr lang="en-US" altLang="en-GB" dirty="0"/>
          </a:p>
          <a:p>
            <a:pPr marL="285750" indent="-285750"/>
            <a:r>
              <a:rPr lang="en-US" altLang="en-GB" dirty="0">
                <a:sym typeface="+mn-ea"/>
              </a:rPr>
              <a:t>Clear roles for MDAs across sectors</a:t>
            </a:r>
            <a:endParaRPr lang="en-US" altLang="en-GB" dirty="0"/>
          </a:p>
          <a:p>
            <a:pPr marL="285750" indent="-285750"/>
            <a:r>
              <a:rPr lang="en-US" altLang="en-GB" dirty="0">
                <a:sym typeface="+mn-ea"/>
              </a:rPr>
              <a:t>Strengthened coordination and accountability mechanisms</a:t>
            </a:r>
            <a:endParaRPr lang="en-US" altLang="en-GB" dirty="0"/>
          </a:p>
          <a:p>
            <a:endParaRPr lang="en-GB" altLang="en-US" dirty="0"/>
          </a:p>
        </p:txBody>
      </p:sp>
    </p:spTree>
    <p:extLst>
      <p:ext uri="{BB962C8B-B14F-4D97-AF65-F5344CB8AC3E}">
        <p14:creationId xmlns:p14="http://schemas.microsoft.com/office/powerpoint/2010/main" val="24898586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8B7D959-CED2-49F2-D454-721EE0CE9779}"/>
              </a:ext>
            </a:extLst>
          </p:cNvPr>
          <p:cNvSpPr>
            <a:spLocks noGrp="1"/>
          </p:cNvSpPr>
          <p:nvPr>
            <p:ph type="title"/>
          </p:nvPr>
        </p:nvSpPr>
        <p:spPr>
          <a:xfrm>
            <a:off x="0" y="0"/>
            <a:ext cx="12192000" cy="914400"/>
          </a:xfrm>
          <a:solidFill>
            <a:schemeClr val="accent6">
              <a:lumMod val="60000"/>
              <a:lumOff val="40000"/>
            </a:schemeClr>
          </a:solidFill>
        </p:spPr>
        <p:txBody>
          <a:bodyPr>
            <a:normAutofit/>
          </a:bodyPr>
          <a:lstStyle/>
          <a:p>
            <a:r>
              <a:rPr lang="en-US" altLang="en-GB" dirty="0"/>
              <a:t>	Financing and Partnerships</a:t>
            </a:r>
          </a:p>
        </p:txBody>
      </p:sp>
      <p:sp>
        <p:nvSpPr>
          <p:cNvPr id="5" name="Content Placeholder 2">
            <a:extLst>
              <a:ext uri="{FF2B5EF4-FFF2-40B4-BE49-F238E27FC236}">
                <a16:creationId xmlns:a16="http://schemas.microsoft.com/office/drawing/2014/main" id="{5DD44C26-28A5-B62A-62D4-FB53A109FCC7}"/>
              </a:ext>
            </a:extLst>
          </p:cNvPr>
          <p:cNvSpPr>
            <a:spLocks noGrp="1"/>
          </p:cNvSpPr>
          <p:nvPr>
            <p:ph idx="1"/>
          </p:nvPr>
        </p:nvSpPr>
        <p:spPr>
          <a:xfrm>
            <a:off x="609600" y="1174750"/>
            <a:ext cx="10972800" cy="4953000"/>
          </a:xfrm>
        </p:spPr>
        <p:txBody>
          <a:bodyPr/>
          <a:lstStyle/>
          <a:p>
            <a:r>
              <a:rPr lang="en-US" altLang="en-GB" dirty="0"/>
              <a:t>Commitment to </a:t>
            </a:r>
            <a:r>
              <a:rPr lang="en-US" altLang="en-GB" b="1" dirty="0"/>
              <a:t>increased domestic financing</a:t>
            </a:r>
            <a:endParaRPr lang="en-US" altLang="en-GB" dirty="0"/>
          </a:p>
          <a:p>
            <a:r>
              <a:rPr lang="en-US" altLang="en-GB" dirty="0">
                <a:sym typeface="+mn-ea"/>
              </a:rPr>
              <a:t>Governments shall ensure the </a:t>
            </a:r>
            <a:r>
              <a:rPr lang="en-US" altLang="en-GB" b="1" dirty="0">
                <a:sym typeface="+mn-ea"/>
              </a:rPr>
              <a:t>allocation of adequate resources </a:t>
            </a:r>
            <a:endParaRPr lang="en-US" altLang="en-GB" b="1" dirty="0"/>
          </a:p>
          <a:p>
            <a:r>
              <a:rPr lang="en-US" altLang="en-GB" b="1" dirty="0"/>
              <a:t>Ring-fenced budget</a:t>
            </a:r>
            <a:r>
              <a:rPr lang="en-US" altLang="en-GB" dirty="0"/>
              <a:t> lines for nutrition</a:t>
            </a:r>
          </a:p>
          <a:p>
            <a:r>
              <a:rPr lang="en-GB" altLang="en-US" b="1" dirty="0">
                <a:sym typeface="+mn-ea"/>
              </a:rPr>
              <a:t>T</a:t>
            </a:r>
            <a:r>
              <a:rPr lang="en-US" altLang="en-GB" b="1" dirty="0" err="1">
                <a:sym typeface="+mn-ea"/>
              </a:rPr>
              <a:t>imely</a:t>
            </a:r>
            <a:r>
              <a:rPr lang="en-US" altLang="en-GB" b="1" dirty="0">
                <a:sym typeface="+mn-ea"/>
              </a:rPr>
              <a:t> </a:t>
            </a:r>
            <a:r>
              <a:rPr lang="en-US" altLang="en-GB" b="1" dirty="0" err="1">
                <a:sym typeface="+mn-ea"/>
              </a:rPr>
              <a:t>mobilisation</a:t>
            </a:r>
            <a:r>
              <a:rPr lang="en-US" altLang="en-GB" dirty="0">
                <a:sym typeface="+mn-ea"/>
              </a:rPr>
              <a:t> and release of funds</a:t>
            </a:r>
          </a:p>
          <a:p>
            <a:r>
              <a:rPr lang="en-US" altLang="en-GB" b="1" dirty="0"/>
              <a:t>Stronger donor coordination </a:t>
            </a:r>
            <a:r>
              <a:rPr lang="en-US" altLang="en-GB" dirty="0"/>
              <a:t>and private sector engagement</a:t>
            </a:r>
          </a:p>
          <a:p>
            <a:r>
              <a:rPr lang="en-US" altLang="en-GB" b="1" dirty="0"/>
              <a:t>Public–private partnerships</a:t>
            </a:r>
            <a:r>
              <a:rPr lang="en-US" altLang="en-GB" dirty="0"/>
              <a:t> for scale and sustainability</a:t>
            </a:r>
          </a:p>
          <a:p>
            <a:pPr marL="0" indent="0">
              <a:buNone/>
            </a:pPr>
            <a:endParaRPr lang="en-US" altLang="en-GB" dirty="0"/>
          </a:p>
        </p:txBody>
      </p:sp>
    </p:spTree>
    <p:extLst>
      <p:ext uri="{BB962C8B-B14F-4D97-AF65-F5344CB8AC3E}">
        <p14:creationId xmlns:p14="http://schemas.microsoft.com/office/powerpoint/2010/main" val="39966622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9919DBC-F450-DC26-B6EB-182EE94CEEEE}"/>
              </a:ext>
            </a:extLst>
          </p:cNvPr>
          <p:cNvSpPr>
            <a:spLocks noGrp="1"/>
          </p:cNvSpPr>
          <p:nvPr>
            <p:ph type="title"/>
          </p:nvPr>
        </p:nvSpPr>
        <p:spPr>
          <a:xfrm>
            <a:off x="-1" y="-1"/>
            <a:ext cx="12192001" cy="914401"/>
          </a:xfrm>
          <a:solidFill>
            <a:schemeClr val="accent6">
              <a:lumMod val="60000"/>
              <a:lumOff val="40000"/>
            </a:schemeClr>
          </a:solidFill>
        </p:spPr>
        <p:txBody>
          <a:bodyPr>
            <a:normAutofit fontScale="90000"/>
          </a:bodyPr>
          <a:lstStyle/>
          <a:p>
            <a:r>
              <a:rPr lang="en-US" altLang="en-GB" dirty="0"/>
              <a:t>Monitoring, Evaluation, Accountability &amp; Learning </a:t>
            </a:r>
            <a:endParaRPr lang="en-US" altLang="en-GB" sz="2800" dirty="0"/>
          </a:p>
        </p:txBody>
      </p:sp>
      <p:sp>
        <p:nvSpPr>
          <p:cNvPr id="5" name="Content Placeholder 2">
            <a:extLst>
              <a:ext uri="{FF2B5EF4-FFF2-40B4-BE49-F238E27FC236}">
                <a16:creationId xmlns:a16="http://schemas.microsoft.com/office/drawing/2014/main" id="{1EC5B367-5030-CE6C-0A27-35F3FA3A66CD}"/>
              </a:ext>
            </a:extLst>
          </p:cNvPr>
          <p:cNvSpPr>
            <a:spLocks noGrp="1"/>
          </p:cNvSpPr>
          <p:nvPr>
            <p:ph idx="1"/>
          </p:nvPr>
        </p:nvSpPr>
        <p:spPr>
          <a:xfrm>
            <a:off x="609600" y="1174750"/>
            <a:ext cx="6238461" cy="4953000"/>
          </a:xfrm>
        </p:spPr>
        <p:txBody>
          <a:bodyPr>
            <a:normAutofit fontScale="77500" lnSpcReduction="20000"/>
          </a:bodyPr>
          <a:lstStyle/>
          <a:p>
            <a:pPr>
              <a:lnSpc>
                <a:spcPct val="150000"/>
              </a:lnSpc>
            </a:pPr>
            <a:r>
              <a:rPr lang="en-US" altLang="en-GB" dirty="0"/>
              <a:t>Results-based monitoring framework</a:t>
            </a:r>
          </a:p>
          <a:p>
            <a:pPr>
              <a:lnSpc>
                <a:spcPct val="150000"/>
              </a:lnSpc>
            </a:pPr>
            <a:r>
              <a:rPr lang="en-US" altLang="en-GB" dirty="0"/>
              <a:t>Strengthened nutrition data systems</a:t>
            </a:r>
          </a:p>
          <a:p>
            <a:pPr>
              <a:lnSpc>
                <a:spcPct val="150000"/>
              </a:lnSpc>
            </a:pPr>
            <a:r>
              <a:rPr lang="en-US" altLang="en-GB" dirty="0"/>
              <a:t>Nutrition scorecards and dashboards</a:t>
            </a:r>
          </a:p>
          <a:p>
            <a:pPr>
              <a:lnSpc>
                <a:spcPct val="150000"/>
              </a:lnSpc>
            </a:pPr>
            <a:r>
              <a:rPr lang="en-US" altLang="en-GB" dirty="0"/>
              <a:t>Regular reviews and learning loops</a:t>
            </a:r>
          </a:p>
          <a:p>
            <a:pPr>
              <a:lnSpc>
                <a:spcPct val="150000"/>
              </a:lnSpc>
            </a:pPr>
            <a:r>
              <a:rPr lang="en-US" altLang="en-GB" dirty="0"/>
              <a:t>Evidence for adaptive management and accountability</a:t>
            </a:r>
          </a:p>
        </p:txBody>
      </p:sp>
      <p:pic>
        <p:nvPicPr>
          <p:cNvPr id="8" name="Picture 7">
            <a:extLst>
              <a:ext uri="{FF2B5EF4-FFF2-40B4-BE49-F238E27FC236}">
                <a16:creationId xmlns:a16="http://schemas.microsoft.com/office/drawing/2014/main" id="{ECC79BFB-36EC-0AA5-733A-03B3352F3F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4946" y="1880627"/>
            <a:ext cx="5311159" cy="3096745"/>
          </a:xfrm>
          <a:prstGeom prst="rect">
            <a:avLst/>
          </a:prstGeom>
        </p:spPr>
      </p:pic>
    </p:spTree>
    <p:extLst>
      <p:ext uri="{BB962C8B-B14F-4D97-AF65-F5344CB8AC3E}">
        <p14:creationId xmlns:p14="http://schemas.microsoft.com/office/powerpoint/2010/main" val="22777181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C74F63A-60FE-67F4-1A33-DEBC65C53823}"/>
              </a:ext>
            </a:extLst>
          </p:cNvPr>
          <p:cNvSpPr>
            <a:spLocks noGrp="1"/>
          </p:cNvSpPr>
          <p:nvPr>
            <p:ph type="title"/>
          </p:nvPr>
        </p:nvSpPr>
        <p:spPr>
          <a:xfrm>
            <a:off x="-1" y="0"/>
            <a:ext cx="12264887" cy="964096"/>
          </a:xfrm>
          <a:solidFill>
            <a:schemeClr val="accent6">
              <a:lumMod val="60000"/>
              <a:lumOff val="40000"/>
            </a:schemeClr>
          </a:solidFill>
        </p:spPr>
        <p:txBody>
          <a:bodyPr>
            <a:normAutofit/>
          </a:bodyPr>
          <a:lstStyle/>
          <a:p>
            <a:r>
              <a:rPr lang="en-US" altLang="en-GB" dirty="0"/>
              <a:t>	Role of Stakeholders</a:t>
            </a:r>
          </a:p>
        </p:txBody>
      </p:sp>
      <p:sp>
        <p:nvSpPr>
          <p:cNvPr id="5" name="Content Placeholder 2">
            <a:extLst>
              <a:ext uri="{FF2B5EF4-FFF2-40B4-BE49-F238E27FC236}">
                <a16:creationId xmlns:a16="http://schemas.microsoft.com/office/drawing/2014/main" id="{44F89881-E969-8192-1028-9BADDDFA56E7}"/>
              </a:ext>
            </a:extLst>
          </p:cNvPr>
          <p:cNvSpPr>
            <a:spLocks noGrp="1"/>
          </p:cNvSpPr>
          <p:nvPr>
            <p:ph idx="1"/>
          </p:nvPr>
        </p:nvSpPr>
        <p:spPr>
          <a:xfrm>
            <a:off x="609600" y="1174750"/>
            <a:ext cx="11168270" cy="4953000"/>
          </a:xfrm>
        </p:spPr>
        <p:txBody>
          <a:bodyPr>
            <a:normAutofit fontScale="77500" lnSpcReduction="20000"/>
          </a:bodyPr>
          <a:lstStyle/>
          <a:p>
            <a:pPr marL="0" indent="0" algn="just">
              <a:lnSpc>
                <a:spcPct val="150000"/>
              </a:lnSpc>
              <a:buNone/>
            </a:pPr>
            <a:r>
              <a:rPr lang="en-US" altLang="en-GB" dirty="0"/>
              <a:t>All nutrition-relevant stakeholders identified in this policy have distinct and complementary roles to play in achieving the policy objectives. Their specific responsibilities and contributions are outlined within the policy framework. This includes;</a:t>
            </a:r>
          </a:p>
          <a:p>
            <a:pPr>
              <a:lnSpc>
                <a:spcPct val="170000"/>
              </a:lnSpc>
            </a:pPr>
            <a:r>
              <a:rPr lang="en-US" altLang="en-GB" dirty="0"/>
              <a:t>Federal, State, and LGA governments</a:t>
            </a:r>
          </a:p>
          <a:p>
            <a:pPr>
              <a:lnSpc>
                <a:spcPct val="120000"/>
              </a:lnSpc>
            </a:pPr>
            <a:r>
              <a:rPr lang="en-US" altLang="en-GB" dirty="0"/>
              <a:t>Development partners and donors</a:t>
            </a:r>
          </a:p>
          <a:p>
            <a:pPr>
              <a:lnSpc>
                <a:spcPct val="120000"/>
              </a:lnSpc>
            </a:pPr>
            <a:r>
              <a:rPr lang="en-US" altLang="en-GB" dirty="0"/>
              <a:t>Civil society and communities</a:t>
            </a:r>
          </a:p>
          <a:p>
            <a:pPr>
              <a:lnSpc>
                <a:spcPct val="120000"/>
              </a:lnSpc>
            </a:pPr>
            <a:r>
              <a:rPr lang="en-US" altLang="en-GB" dirty="0"/>
              <a:t>Academia and research institutions</a:t>
            </a:r>
          </a:p>
          <a:p>
            <a:pPr>
              <a:lnSpc>
                <a:spcPct val="120000"/>
              </a:lnSpc>
            </a:pPr>
            <a:r>
              <a:rPr lang="en-US" altLang="en-GB" dirty="0"/>
              <a:t>Private sector and professional bodies</a:t>
            </a:r>
          </a:p>
        </p:txBody>
      </p:sp>
    </p:spTree>
    <p:extLst>
      <p:ext uri="{BB962C8B-B14F-4D97-AF65-F5344CB8AC3E}">
        <p14:creationId xmlns:p14="http://schemas.microsoft.com/office/powerpoint/2010/main" val="14935913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BC3AA17-01CA-17CA-34C9-6CEEC08495A8}"/>
              </a:ext>
            </a:extLst>
          </p:cNvPr>
          <p:cNvSpPr>
            <a:spLocks noGrp="1"/>
          </p:cNvSpPr>
          <p:nvPr>
            <p:ph type="title"/>
          </p:nvPr>
        </p:nvSpPr>
        <p:spPr>
          <a:xfrm>
            <a:off x="2845" y="0"/>
            <a:ext cx="12189155" cy="952500"/>
          </a:xfrm>
          <a:solidFill>
            <a:schemeClr val="accent6">
              <a:lumMod val="60000"/>
              <a:lumOff val="40000"/>
            </a:schemeClr>
          </a:solidFill>
        </p:spPr>
        <p:txBody>
          <a:bodyPr>
            <a:normAutofit fontScale="90000"/>
          </a:bodyPr>
          <a:lstStyle/>
          <a:p>
            <a:r>
              <a:rPr lang="en-US" altLang="zh-CN" sz="3200" dirty="0">
                <a:sym typeface="+mn-ea"/>
              </a:rPr>
              <a:t>	</a:t>
            </a:r>
            <a:r>
              <a:rPr lang="zh-CN" altLang="en-US" sz="3200" dirty="0">
                <a:sym typeface="+mn-ea"/>
              </a:rPr>
              <a:t>NPFN Innovations</a:t>
            </a:r>
            <a:r>
              <a:rPr lang="en-GB" altLang="zh-CN" sz="3200" dirty="0">
                <a:sym typeface="+mn-ea"/>
              </a:rPr>
              <a:t>: </a:t>
            </a:r>
            <a:r>
              <a:rPr lang="en-US" sz="3200" dirty="0">
                <a:sym typeface="+mn-ea"/>
              </a:rPr>
              <a:t>MDA </a:t>
            </a:r>
            <a:r>
              <a:rPr lang="en-GB" altLang="en-US" sz="3200" dirty="0">
                <a:sym typeface="+mn-ea"/>
              </a:rPr>
              <a:t>to </a:t>
            </a:r>
            <a:r>
              <a:rPr lang="en-US" sz="3200" dirty="0">
                <a:sym typeface="+mn-ea"/>
              </a:rPr>
              <a:t>Develop Nutrition Sectoral Strategic Plan</a:t>
            </a:r>
            <a:endParaRPr lang="en-US" altLang="zh-CN" sz="3200" dirty="0">
              <a:sym typeface="+mn-ea"/>
            </a:endParaRPr>
          </a:p>
        </p:txBody>
      </p:sp>
      <p:sp>
        <p:nvSpPr>
          <p:cNvPr id="5" name="Content Placeholder 2">
            <a:extLst>
              <a:ext uri="{FF2B5EF4-FFF2-40B4-BE49-F238E27FC236}">
                <a16:creationId xmlns:a16="http://schemas.microsoft.com/office/drawing/2014/main" id="{E9DBA40D-2112-1B0C-D03D-1BB56A26EB9D}"/>
              </a:ext>
            </a:extLst>
          </p:cNvPr>
          <p:cNvSpPr>
            <a:spLocks noGrp="1"/>
          </p:cNvSpPr>
          <p:nvPr>
            <p:ph idx="1"/>
          </p:nvPr>
        </p:nvSpPr>
        <p:spPr>
          <a:xfrm>
            <a:off x="609600" y="1071768"/>
            <a:ext cx="10972800" cy="5696585"/>
          </a:xfrm>
        </p:spPr>
        <p:txBody>
          <a:bodyPr>
            <a:normAutofit lnSpcReduction="10000"/>
          </a:bodyPr>
          <a:lstStyle/>
          <a:p>
            <a:pPr algn="l">
              <a:lnSpc>
                <a:spcPct val="125000"/>
              </a:lnSpc>
            </a:pPr>
            <a:r>
              <a:rPr lang="zh-CN" altLang="en-US" dirty="0">
                <a:sym typeface="+mn-ea"/>
              </a:rPr>
              <a:t>Mainstreaming Nutrition: clear sector mandates and responsibilities</a:t>
            </a:r>
          </a:p>
          <a:p>
            <a:pPr algn="l">
              <a:lnSpc>
                <a:spcPct val="125000"/>
              </a:lnSpc>
            </a:pPr>
            <a:r>
              <a:rPr lang="zh-CN" altLang="en-US" dirty="0">
                <a:sym typeface="+mn-ea"/>
              </a:rPr>
              <a:t>NPFN implementation needs MDAs to translate policy into actions</a:t>
            </a:r>
            <a:endParaRPr lang="zh-CN" altLang="en-US" b="1" dirty="0"/>
          </a:p>
          <a:p>
            <a:pPr algn="l">
              <a:lnSpc>
                <a:spcPct val="125000"/>
              </a:lnSpc>
            </a:pPr>
            <a:r>
              <a:rPr lang="en-GB" altLang="zh-CN" dirty="0">
                <a:sym typeface="+mn-ea"/>
              </a:rPr>
              <a:t>A</a:t>
            </a:r>
            <a:r>
              <a:rPr lang="zh-CN" altLang="en-US" dirty="0">
                <a:sym typeface="+mn-ea"/>
              </a:rPr>
              <a:t>ll nutrition-relevant MDAs to integrate nutrition into</a:t>
            </a:r>
            <a:r>
              <a:rPr lang="en-GB" altLang="zh-CN" dirty="0">
                <a:sym typeface="+mn-ea"/>
              </a:rPr>
              <a:t>:</a:t>
            </a:r>
          </a:p>
          <a:p>
            <a:pPr lvl="1" algn="l">
              <a:lnSpc>
                <a:spcPct val="125000"/>
              </a:lnSpc>
            </a:pPr>
            <a:r>
              <a:rPr lang="zh-CN" altLang="en-US" dirty="0">
                <a:sym typeface="+mn-ea"/>
              </a:rPr>
              <a:t>sector policies</a:t>
            </a:r>
          </a:p>
          <a:p>
            <a:pPr lvl="1" algn="l">
              <a:lnSpc>
                <a:spcPct val="125000"/>
              </a:lnSpc>
            </a:pPr>
            <a:r>
              <a:rPr lang="zh-CN" altLang="en-US" dirty="0">
                <a:sym typeface="+mn-ea"/>
              </a:rPr>
              <a:t>strategic plans</a:t>
            </a:r>
            <a:r>
              <a:rPr lang="en-GB" altLang="zh-CN" dirty="0">
                <a:sym typeface="+mn-ea"/>
              </a:rPr>
              <a:t>, </a:t>
            </a:r>
            <a:r>
              <a:rPr lang="zh-CN" altLang="en-US" dirty="0">
                <a:sym typeface="+mn-ea"/>
              </a:rPr>
              <a:t>annual operational plans</a:t>
            </a:r>
          </a:p>
          <a:p>
            <a:pPr lvl="1" algn="l">
              <a:lnSpc>
                <a:spcPct val="125000"/>
              </a:lnSpc>
            </a:pPr>
            <a:r>
              <a:rPr lang="zh-CN" altLang="en-US" dirty="0">
                <a:sym typeface="+mn-ea"/>
              </a:rPr>
              <a:t>budgets</a:t>
            </a:r>
          </a:p>
          <a:p>
            <a:pPr lvl="1" algn="l">
              <a:lnSpc>
                <a:spcPct val="125000"/>
              </a:lnSpc>
            </a:pPr>
            <a:r>
              <a:rPr lang="zh-CN" altLang="en-US" dirty="0">
                <a:sym typeface="+mn-ea"/>
              </a:rPr>
              <a:t>monitoring systems, and performance reporting mechanisms</a:t>
            </a:r>
          </a:p>
          <a:p>
            <a:pPr marL="0" indent="0" algn="l">
              <a:lnSpc>
                <a:spcPct val="125000"/>
              </a:lnSpc>
              <a:buNone/>
            </a:pPr>
            <a:endParaRPr lang="zh-CN" altLang="en-US" dirty="0">
              <a:sym typeface="+mn-ea"/>
            </a:endParaRPr>
          </a:p>
        </p:txBody>
      </p:sp>
    </p:spTree>
    <p:extLst>
      <p:ext uri="{BB962C8B-B14F-4D97-AF65-F5344CB8AC3E}">
        <p14:creationId xmlns:p14="http://schemas.microsoft.com/office/powerpoint/2010/main" val="11099367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7B270DF3-DC53-C90D-81B5-020DA2D28C7E}"/>
              </a:ext>
            </a:extLst>
          </p:cNvPr>
          <p:cNvSpPr>
            <a:spLocks noGrp="1"/>
          </p:cNvSpPr>
          <p:nvPr>
            <p:ph type="title"/>
          </p:nvPr>
        </p:nvSpPr>
        <p:spPr>
          <a:xfrm>
            <a:off x="0" y="0"/>
            <a:ext cx="12192000" cy="974035"/>
          </a:xfrm>
          <a:solidFill>
            <a:schemeClr val="accent6">
              <a:lumMod val="60000"/>
              <a:lumOff val="40000"/>
            </a:schemeClr>
          </a:solidFill>
        </p:spPr>
        <p:txBody>
          <a:bodyPr>
            <a:normAutofit/>
          </a:bodyPr>
          <a:lstStyle/>
          <a:p>
            <a:r>
              <a:rPr lang="en-US" altLang="en-GB" b="1" dirty="0">
                <a:sym typeface="+mn-ea"/>
              </a:rPr>
              <a:t>Expected Outcomes and Impact</a:t>
            </a:r>
            <a:endParaRPr lang="en-GB" altLang="en-US" dirty="0"/>
          </a:p>
        </p:txBody>
      </p:sp>
      <p:sp>
        <p:nvSpPr>
          <p:cNvPr id="5" name="Content Placeholder 5">
            <a:extLst>
              <a:ext uri="{FF2B5EF4-FFF2-40B4-BE49-F238E27FC236}">
                <a16:creationId xmlns:a16="http://schemas.microsoft.com/office/drawing/2014/main" id="{03441455-4742-4116-9838-70C9257FC8B7}"/>
              </a:ext>
            </a:extLst>
          </p:cNvPr>
          <p:cNvSpPr>
            <a:spLocks noGrp="1"/>
          </p:cNvSpPr>
          <p:nvPr>
            <p:ph sz="half" idx="1"/>
          </p:nvPr>
        </p:nvSpPr>
        <p:spPr>
          <a:xfrm>
            <a:off x="609600" y="1174750"/>
            <a:ext cx="5384800" cy="4953000"/>
          </a:xfrm>
        </p:spPr>
        <p:txBody>
          <a:bodyPr>
            <a:normAutofit fontScale="92500" lnSpcReduction="10000"/>
          </a:bodyPr>
          <a:lstStyle/>
          <a:p>
            <a:r>
              <a:rPr lang="en-US" altLang="en-GB" sz="2400" b="1" dirty="0">
                <a:sym typeface="+mn-ea"/>
              </a:rPr>
              <a:t>Systemic Shifts: </a:t>
            </a:r>
            <a:r>
              <a:rPr lang="en-US" altLang="en-GB" sz="2400" dirty="0">
                <a:sym typeface="+mn-ea"/>
              </a:rPr>
              <a:t>Transform food systems for sustainability, empower women and youth via inclusive opportunities, and strengthen local governance for community-led nutrition gains.</a:t>
            </a:r>
            <a:endParaRPr lang="en-US" altLang="en-GB" sz="2400" dirty="0"/>
          </a:p>
          <a:p>
            <a:r>
              <a:rPr lang="en-US" altLang="en-GB" sz="2400" b="1" dirty="0">
                <a:sym typeface="+mn-ea"/>
              </a:rPr>
              <a:t>Malnutrition Reduction:</a:t>
            </a:r>
            <a:r>
              <a:rPr lang="en-US" altLang="en-GB" sz="2400" dirty="0">
                <a:sym typeface="+mn-ea"/>
              </a:rPr>
              <a:t> Lower prevalence of malnutrition and micronutrient deficiencies across vulnerable groups.</a:t>
            </a:r>
            <a:endParaRPr lang="en-US" altLang="en-GB" sz="2400" dirty="0"/>
          </a:p>
          <a:p>
            <a:r>
              <a:rPr lang="en-US" altLang="en-GB" sz="2400" b="1" dirty="0">
                <a:sym typeface="+mn-ea"/>
              </a:rPr>
              <a:t>Food Security Gains:</a:t>
            </a:r>
            <a:r>
              <a:rPr lang="en-US" altLang="en-GB" sz="2400" dirty="0">
                <a:sym typeface="+mn-ea"/>
              </a:rPr>
              <a:t> Improve food and nutrition security through resilient production and access</a:t>
            </a:r>
            <a:endParaRPr lang="en-US" altLang="en-GB" sz="2400" dirty="0"/>
          </a:p>
          <a:p>
            <a:endParaRPr lang="en-US" altLang="en-GB" sz="2400" dirty="0"/>
          </a:p>
        </p:txBody>
      </p:sp>
      <p:sp>
        <p:nvSpPr>
          <p:cNvPr id="6" name="Content Placeholder 6">
            <a:extLst>
              <a:ext uri="{FF2B5EF4-FFF2-40B4-BE49-F238E27FC236}">
                <a16:creationId xmlns:a16="http://schemas.microsoft.com/office/drawing/2014/main" id="{D6BA245A-6AD2-2A84-7295-EE075F69BB60}"/>
              </a:ext>
            </a:extLst>
          </p:cNvPr>
          <p:cNvSpPr txBox="1">
            <a:spLocks/>
          </p:cNvSpPr>
          <p:nvPr/>
        </p:nvSpPr>
        <p:spPr>
          <a:xfrm>
            <a:off x="6197600" y="1174750"/>
            <a:ext cx="5384800" cy="4953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GB" sz="2400" b="1">
                <a:sym typeface="+mn-ea"/>
              </a:rPr>
              <a:t>Collaboration Boost:</a:t>
            </a:r>
            <a:r>
              <a:rPr lang="en-US" altLang="en-GB" sz="2400">
                <a:sym typeface="+mn-ea"/>
              </a:rPr>
              <a:t> Enhance multisectoral collaboration for integrated policy implementation</a:t>
            </a:r>
            <a:endParaRPr lang="en-US" altLang="en-GB" sz="2400"/>
          </a:p>
          <a:p>
            <a:r>
              <a:rPr lang="en-US" altLang="en-GB" sz="2400" b="1">
                <a:sym typeface="+mn-ea"/>
              </a:rPr>
              <a:t>Capacity Building:</a:t>
            </a:r>
            <a:r>
              <a:rPr lang="en-US" altLang="en-GB" sz="2400">
                <a:sym typeface="+mn-ea"/>
              </a:rPr>
              <a:t> Increase awareness and capacity at all levels, from communities to national stakeholders</a:t>
            </a:r>
            <a:endParaRPr lang="en-US" altLang="en-GB" sz="2400"/>
          </a:p>
          <a:p>
            <a:r>
              <a:rPr lang="en-US" altLang="en-GB" sz="2400" b="1">
                <a:sym typeface="+mn-ea"/>
              </a:rPr>
              <a:t>Target Progress: </a:t>
            </a:r>
            <a:r>
              <a:rPr lang="en-US" altLang="en-GB" sz="2400">
                <a:sym typeface="+mn-ea"/>
              </a:rPr>
              <a:t>Advance toward national (NPFN) and global (SDGs) nutrition targets</a:t>
            </a:r>
            <a:endParaRPr lang="en-US" altLang="en-GB" sz="2400"/>
          </a:p>
          <a:p>
            <a:endParaRPr lang="en-US" altLang="en-GB" sz="2400" dirty="0"/>
          </a:p>
        </p:txBody>
      </p:sp>
    </p:spTree>
    <p:extLst>
      <p:ext uri="{BB962C8B-B14F-4D97-AF65-F5344CB8AC3E}">
        <p14:creationId xmlns:p14="http://schemas.microsoft.com/office/powerpoint/2010/main" val="39293152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E7130C1-5DE8-2EDD-5789-3E9865BE918B}"/>
              </a:ext>
            </a:extLst>
          </p:cNvPr>
          <p:cNvSpPr>
            <a:spLocks noGrp="1"/>
          </p:cNvSpPr>
          <p:nvPr>
            <p:ph type="title"/>
            <p:custDataLst>
              <p:tags r:id="rId1"/>
            </p:custDataLst>
          </p:nvPr>
        </p:nvSpPr>
        <p:spPr>
          <a:xfrm>
            <a:off x="0" y="0"/>
            <a:ext cx="12192000" cy="983974"/>
          </a:xfrm>
          <a:solidFill>
            <a:schemeClr val="accent6">
              <a:lumMod val="60000"/>
              <a:lumOff val="40000"/>
            </a:schemeClr>
          </a:solidFill>
        </p:spPr>
        <p:txBody>
          <a:bodyPr>
            <a:normAutofit/>
          </a:bodyPr>
          <a:lstStyle/>
          <a:p>
            <a:r>
              <a:rPr lang="en-GB" altLang="en-US" dirty="0"/>
              <a:t>	Technical Support to MDAs</a:t>
            </a:r>
          </a:p>
        </p:txBody>
      </p:sp>
      <p:sp>
        <p:nvSpPr>
          <p:cNvPr id="5" name="Content Placeholder 2">
            <a:extLst>
              <a:ext uri="{FF2B5EF4-FFF2-40B4-BE49-F238E27FC236}">
                <a16:creationId xmlns:a16="http://schemas.microsoft.com/office/drawing/2014/main" id="{ACE310EE-F73A-BB2E-E213-4598DD4D12FA}"/>
              </a:ext>
            </a:extLst>
          </p:cNvPr>
          <p:cNvSpPr>
            <a:spLocks noGrp="1"/>
          </p:cNvSpPr>
          <p:nvPr>
            <p:ph idx="1"/>
            <p:custDataLst>
              <p:tags r:id="rId2"/>
            </p:custDataLst>
          </p:nvPr>
        </p:nvSpPr>
        <p:spPr>
          <a:xfrm>
            <a:off x="609600" y="1174750"/>
            <a:ext cx="7997687" cy="4953000"/>
          </a:xfrm>
        </p:spPr>
        <p:txBody>
          <a:bodyPr>
            <a:normAutofit fontScale="90000" lnSpcReduction="10000"/>
          </a:bodyPr>
          <a:lstStyle/>
          <a:p>
            <a:r>
              <a:rPr lang="en-GB" altLang="en-US" dirty="0">
                <a:solidFill>
                  <a:schemeClr val="tx1"/>
                </a:solidFill>
              </a:rPr>
              <a:t>FMBEP</a:t>
            </a:r>
            <a:r>
              <a:rPr lang="en-US" altLang="en-US" dirty="0"/>
              <a:t> is currenting</a:t>
            </a:r>
            <a:r>
              <a:rPr lang="en-US" altLang="en-US" dirty="0">
                <a:solidFill>
                  <a:schemeClr val="tx1"/>
                </a:solidFill>
              </a:rPr>
              <a:t> leading a coordinated technical assistance for</a:t>
            </a:r>
          </a:p>
          <a:p>
            <a:pPr lvl="1"/>
            <a:endParaRPr lang="en-US" altLang="en-US" dirty="0">
              <a:solidFill>
                <a:schemeClr val="tx1"/>
              </a:solidFill>
            </a:endParaRPr>
          </a:p>
          <a:p>
            <a:pPr lvl="1"/>
            <a:r>
              <a:rPr lang="en-US" altLang="en-US" dirty="0">
                <a:solidFill>
                  <a:schemeClr val="tx1"/>
                </a:solidFill>
              </a:rPr>
              <a:t>Dedicated National Technical </a:t>
            </a:r>
            <a:r>
              <a:rPr lang="en-US" altLang="en-US" dirty="0"/>
              <a:t>Assistant</a:t>
            </a:r>
            <a:r>
              <a:rPr lang="en-US" altLang="en-US" dirty="0">
                <a:solidFill>
                  <a:schemeClr val="tx1"/>
                </a:solidFill>
              </a:rPr>
              <a:t> Team (NTAT)</a:t>
            </a:r>
          </a:p>
          <a:p>
            <a:pPr lvl="1"/>
            <a:r>
              <a:rPr lang="en-US" altLang="en-US" dirty="0">
                <a:solidFill>
                  <a:schemeClr val="tx1"/>
                </a:solidFill>
              </a:rPr>
              <a:t>Active participation by all MDAs</a:t>
            </a:r>
          </a:p>
          <a:p>
            <a:pPr lvl="1"/>
            <a:r>
              <a:rPr lang="en-US" altLang="en-US" dirty="0">
                <a:solidFill>
                  <a:schemeClr val="tx1"/>
                </a:solidFill>
              </a:rPr>
              <a:t>Continuous mentoring and quality assurance through interoperable Monitoring system.</a:t>
            </a:r>
          </a:p>
          <a:p>
            <a:pPr marL="457200" lvl="1" indent="0">
              <a:buNone/>
            </a:pPr>
            <a:endParaRPr lang="en-US" altLang="en-US" dirty="0">
              <a:solidFill>
                <a:schemeClr val="tx1"/>
              </a:solidFill>
            </a:endParaRPr>
          </a:p>
          <a:p>
            <a:r>
              <a:rPr lang="en-US" altLang="en-US" dirty="0">
                <a:solidFill>
                  <a:schemeClr val="tx1"/>
                </a:solidFill>
              </a:rPr>
              <a:t>National Technical </a:t>
            </a:r>
            <a:r>
              <a:rPr lang="en-US" altLang="en-US" dirty="0"/>
              <a:t>Assistant </a:t>
            </a:r>
            <a:r>
              <a:rPr lang="en-US" altLang="en-US" dirty="0">
                <a:solidFill>
                  <a:schemeClr val="tx1"/>
                </a:solidFill>
              </a:rPr>
              <a:t>Team are deployed to support:</a:t>
            </a:r>
            <a:endParaRPr lang="en-GB" altLang="en-US" dirty="0">
              <a:solidFill>
                <a:schemeClr val="tx1"/>
              </a:solidFill>
            </a:endParaRPr>
          </a:p>
          <a:p>
            <a:pPr lvl="1"/>
            <a:r>
              <a:rPr lang="en-GB" altLang="en-US" dirty="0"/>
              <a:t>N</a:t>
            </a:r>
            <a:r>
              <a:rPr lang="en-US" altLang="en-US" dirty="0" err="1">
                <a:solidFill>
                  <a:schemeClr val="tx1"/>
                </a:solidFill>
              </a:rPr>
              <a:t>utrition</a:t>
            </a:r>
            <a:r>
              <a:rPr lang="en-US" altLang="en-US" dirty="0">
                <a:solidFill>
                  <a:schemeClr val="tx1"/>
                </a:solidFill>
              </a:rPr>
              <a:t>-relevant MDA in develop costed sectoral</a:t>
            </a:r>
            <a:r>
              <a:rPr lang="en-GB" altLang="en-US" dirty="0">
                <a:solidFill>
                  <a:schemeClr val="tx1"/>
                </a:solidFill>
              </a:rPr>
              <a:t> Plan</a:t>
            </a:r>
          </a:p>
          <a:p>
            <a:pPr lvl="1"/>
            <a:r>
              <a:rPr lang="en-GB" altLang="en-US" dirty="0">
                <a:solidFill>
                  <a:schemeClr val="tx1"/>
                </a:solidFill>
              </a:rPr>
              <a:t>Consolidated NMPFAN</a:t>
            </a:r>
            <a:endParaRPr lang="en-US" altLang="en-US" dirty="0">
              <a:solidFill>
                <a:schemeClr val="tx1"/>
              </a:solidFill>
            </a:endParaRPr>
          </a:p>
          <a:p>
            <a:pPr marL="457200" lvl="1" indent="0">
              <a:buNone/>
            </a:pPr>
            <a:endParaRPr lang="en-US" altLang="en-US" dirty="0">
              <a:solidFill>
                <a:schemeClr val="tx1"/>
              </a:solidFill>
            </a:endParaRPr>
          </a:p>
        </p:txBody>
      </p:sp>
      <p:pic>
        <p:nvPicPr>
          <p:cNvPr id="7" name="Picture 6">
            <a:extLst>
              <a:ext uri="{FF2B5EF4-FFF2-40B4-BE49-F238E27FC236}">
                <a16:creationId xmlns:a16="http://schemas.microsoft.com/office/drawing/2014/main" id="{84E34E69-A5BF-F774-DF33-64A1CECEBE01}"/>
              </a:ext>
            </a:extLst>
          </p:cNvPr>
          <p:cNvPicPr>
            <a:picLocks noChangeAspect="1"/>
          </p:cNvPicPr>
          <p:nvPr/>
        </p:nvPicPr>
        <p:blipFill>
          <a:blip r:embed="rId5">
            <a:extLst>
              <a:ext uri="{28A0092B-C50C-407E-A947-70E740481C1C}">
                <a14:useLocalDpi xmlns:a14="http://schemas.microsoft.com/office/drawing/2010/main" val="0"/>
              </a:ext>
            </a:extLst>
          </a:blip>
          <a:srcRect l="3294" r="3341" b="2338"/>
          <a:stretch>
            <a:fillRect/>
          </a:stretch>
        </p:blipFill>
        <p:spPr>
          <a:xfrm>
            <a:off x="8729868" y="1779104"/>
            <a:ext cx="2852532" cy="3737113"/>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25367968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9818CB-4213-4587-362D-1FA8BEBBF7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7075" y="1428750"/>
            <a:ext cx="5657850" cy="4000500"/>
          </a:xfrm>
          <a:prstGeom prst="rect">
            <a:avLst/>
          </a:prstGeom>
        </p:spPr>
      </p:pic>
    </p:spTree>
    <p:extLst>
      <p:ext uri="{BB962C8B-B14F-4D97-AF65-F5344CB8AC3E}">
        <p14:creationId xmlns:p14="http://schemas.microsoft.com/office/powerpoint/2010/main" val="108348385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TEXT" val="Why a New National Policy?"/>
  <p:tag name="KSO_WM_UNIT_HIGHLIGHT" val="0"/>
  <p:tag name="KSO_WM_UNIT_COMPATIBLE" val="0"/>
  <p:tag name="KSO_WM_UNIT_DIAGRAM_ISNUMVISUAL" val="0"/>
  <p:tag name="KSO_WM_UNIT_DIAGRAM_ISREFERUNIT" val="0"/>
  <p:tag name="KSO_WM_UNIT_LAYERLEVEL" val="1"/>
  <p:tag name="KSO_WM_TAG_VERSION" val="3.0"/>
  <p:tag name="KSO_WM_BEAUTIFY_FLAG" val="#wm#"/>
  <p:tag name="KSO_WM_UNIT_INDEX" val="1"/>
  <p:tag name="KSO_WM_UNIT_TYPE" val="a"/>
  <p:tag name="KSO_WM_UNIT_ISCONTENTSTITLE" val="0"/>
  <p:tag name="KSO_WM_UNIT_ISNUMDGMTITLE" val="0"/>
  <p:tag name="KSO_WM_UNIT_PRESET_TEXT" val="单击此处编辑母版标题样式"/>
  <p:tag name="KSO_WM_UNIT_NOCLEAR" val="0"/>
  <p:tag name="KSO_WM_UNIT_VALUE" val="20"/>
  <p:tag name="KSO_WM_UNIT_ID" val="_2*a*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NDEX" val="14"/>
  <p:tag name="KSO_WM_UNIT_TYPE" val="f"/>
  <p:tag name="KSO_WM_UNIT_SUBTYPE" val="a"/>
</p:tagLst>
</file>

<file path=ppt/tags/tag3.xml><?xml version="1.0" encoding="utf-8"?>
<p:tagLst xmlns:a="http://schemas.openxmlformats.org/drawingml/2006/main" xmlns:r="http://schemas.openxmlformats.org/officeDocument/2006/relationships" xmlns:p="http://schemas.openxmlformats.org/presentationml/2006/main">
  <p:tag name="KSO_WM_UNIT_TEXT" val="What Makes the 2026 NPFN Different?"/>
  <p:tag name="KSO_WM_UNIT_HIGHLIGHT" val="0"/>
  <p:tag name="KSO_WM_UNIT_COMPATIBLE" val="0"/>
  <p:tag name="KSO_WM_UNIT_DIAGRAM_ISNUMVISUAL" val="0"/>
  <p:tag name="KSO_WM_UNIT_DIAGRAM_ISREFERUNIT" val="0"/>
  <p:tag name="KSO_WM_UNIT_LAYERLEVEL" val="1"/>
  <p:tag name="KSO_WM_TAG_VERSION" val="3.0"/>
  <p:tag name="KSO_WM_BEAUTIFY_FLAG" val="#wm#"/>
  <p:tag name="KSO_WM_UNIT_INDEX" val="1"/>
  <p:tag name="KSO_WM_UNIT_TYPE" val="a"/>
  <p:tag name="KSO_WM_UNIT_ISCONTENTSTITLE" val="0"/>
  <p:tag name="KSO_WM_UNIT_ISNUMDGMTITLE" val="0"/>
  <p:tag name="KSO_WM_UNIT_PRESET_TEXT" val="单击此处编辑母版标题样式"/>
  <p:tag name="KSO_WM_UNIT_NOCLEAR" val="0"/>
  <p:tag name="KSO_WM_UNIT_VALUE" val="20"/>
  <p:tag name="KSO_WM_UNIT_ID" val="_2*a*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NDEX" val="12"/>
  <p:tag name="KSO_WM_UNIT_TYPE" val="f"/>
  <p:tag name="KSO_WM_UNIT_SUBTYPE" val="a"/>
</p:tagLst>
</file>

<file path=ppt/tags/tag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243</TotalTime>
  <Words>979</Words>
  <Application>Microsoft Office PowerPoint</Application>
  <PresentationFormat>Widescreen</PresentationFormat>
  <Paragraphs>116</Paragraphs>
  <Slides>15</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Aptos</vt:lpstr>
      <vt:lpstr>Aptos Display</vt:lpstr>
      <vt:lpstr>Arial</vt:lpstr>
      <vt:lpstr>Calibri</vt:lpstr>
      <vt:lpstr>等线</vt:lpstr>
      <vt:lpstr>等线 Light</vt:lpstr>
      <vt:lpstr>Wingdings</vt:lpstr>
      <vt:lpstr>Office Theme</vt:lpstr>
      <vt:lpstr>Overview of the National Policy on Food and Nutrition (NPFN) 2026</vt:lpstr>
      <vt:lpstr> Background</vt:lpstr>
      <vt:lpstr> Why a New NPFN (2026–2035)?</vt:lpstr>
      <vt:lpstr> What Makes the 2026 NPFN Different?</vt:lpstr>
      <vt:lpstr> Vision</vt:lpstr>
      <vt:lpstr> Goal</vt:lpstr>
      <vt:lpstr> Strategic Objectives of the NPFN</vt:lpstr>
      <vt:lpstr> Institutional and Governance Arrangements</vt:lpstr>
      <vt:lpstr> Financing and Partnerships</vt:lpstr>
      <vt:lpstr>Monitoring, Evaluation, Accountability &amp; Learning </vt:lpstr>
      <vt:lpstr> Role of Stakeholders</vt:lpstr>
      <vt:lpstr> NPFN Innovations: MDA to Develop Nutrition Sectoral Strategic Plan</vt:lpstr>
      <vt:lpstr>Expected Outcomes and Impact</vt:lpstr>
      <vt:lpstr> Technical Support to MDAs</vt:lpstr>
      <vt:lpstr>PowerPoint Presentation</vt:lpstr>
    </vt:vector>
  </TitlesOfParts>
  <Company>UNICEF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the National Policy on Food and Nutrition (NPFN) 2026</dc:title>
  <dc:creator>Zainab Ayandoyin Shittu</dc:creator>
  <cp:lastModifiedBy>Okiyi, Chukwuma</cp:lastModifiedBy>
  <cp:revision>3</cp:revision>
  <dcterms:created xsi:type="dcterms:W3CDTF">2026-09-14T17:15:51Z</dcterms:created>
  <dcterms:modified xsi:type="dcterms:W3CDTF">2026-09-23T08:20:37Z</dcterms:modified>
</cp:coreProperties>
</file>