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media/image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0"/>
  </p:notesMasterIdLst>
  <p:sldIdLst>
    <p:sldId id="256" r:id="rId3"/>
    <p:sldId id="326" r:id="rId4"/>
    <p:sldId id="307" r:id="rId5"/>
    <p:sldId id="259" r:id="rId6"/>
    <p:sldId id="309" r:id="rId7"/>
    <p:sldId id="310" r:id="rId8"/>
    <p:sldId id="262" r:id="rId9"/>
    <p:sldId id="311" r:id="rId10"/>
    <p:sldId id="324" r:id="rId11"/>
    <p:sldId id="317" r:id="rId12"/>
    <p:sldId id="318" r:id="rId13"/>
    <p:sldId id="319" r:id="rId14"/>
    <p:sldId id="327" r:id="rId15"/>
    <p:sldId id="325" r:id="rId16"/>
    <p:sldId id="288" r:id="rId17"/>
    <p:sldId id="278" r:id="rId18"/>
    <p:sldId id="28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B8E140F-B15A-CCC4-460C-FF68B0F6E08C}" name="Michael Ojo" initials="MO" userId="S::mojo@gainhealth.org::2435b8a1-0ec2-4778-8a67-55d68403f7f6" providerId="AD"/>
  <p188:author id="{CB7A0F9B-28E0-4763-12E8-8ACE18D4D83E}" name="Joyce Akpata" initials="JA" userId="S::jakpata@gainhealth.org::99d5c7dd-aec6-4978-aa1e-271b15cc411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62" y="139"/>
      </p:cViewPr>
      <p:guideLst>
        <p:guide orient="horz" pos="215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microsoft.com/office/2018/10/relationships/authors" Target="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2" Type="http://schemas.openxmlformats.org/officeDocument/2006/relationships/tags" Target="../tags/tag19.xml"/><Relationship Id="rId21" Type="http://schemas.openxmlformats.org/officeDocument/2006/relationships/tags" Target="../tags/tag18.xml"/><Relationship Id="rId20" Type="http://schemas.openxmlformats.org/officeDocument/2006/relationships/tags" Target="../tags/tag17.xml"/><Relationship Id="rId2" Type="http://schemas.openxmlformats.org/officeDocument/2006/relationships/tags" Target="../tags/tag1.xml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image" Target="../media/image3.sv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-3175"/>
            <a:ext cx="12204700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125538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  <a:endParaRPr lang="en-US" altLang="zh-CN" noProof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351088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/>
              <a:t>Click to edit Master subtitle style</a:t>
            </a:r>
            <a:endParaRPr lang="en-US" altLang="zh-CN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9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任意多边形: 形状 7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5"/>
            </p:custDataLst>
          </p:nvPr>
        </p:nvSpPr>
        <p:spPr>
          <a:xfrm flipH="1" flipV="1">
            <a:off x="9258300" y="3925570"/>
            <a:ext cx="2934335" cy="293243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矩形: 单圆角 11"/>
          <p:cNvSpPr/>
          <p:nvPr>
            <p:custDataLst>
              <p:tags r:id="rId6"/>
            </p:custDataLst>
          </p:nvPr>
        </p:nvSpPr>
        <p:spPr>
          <a:xfrm>
            <a:off x="732489" y="970310"/>
            <a:ext cx="10620714" cy="5001610"/>
          </a:xfrm>
          <a:prstGeom prst="round1Rect">
            <a:avLst>
              <a:gd name="adj" fmla="val 37950"/>
            </a:avLst>
          </a:prstGeom>
          <a:gradFill flip="none" rotWithShape="1">
            <a:gsLst>
              <a:gs pos="16000">
                <a:schemeClr val="accent1">
                  <a:lumMod val="20000"/>
                  <a:lumOff val="80000"/>
                </a:schemeClr>
              </a:gs>
              <a:gs pos="81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椭圆 12"/>
          <p:cNvSpPr/>
          <p:nvPr>
            <p:custDataLst>
              <p:tags r:id="rId7"/>
            </p:custDataLst>
          </p:nvPr>
        </p:nvSpPr>
        <p:spPr>
          <a:xfrm>
            <a:off x="6678970" y="966964"/>
            <a:ext cx="4484992" cy="4328652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75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5" name="矩形: 单圆角 14"/>
          <p:cNvSpPr/>
          <p:nvPr>
            <p:custDataLst>
              <p:tags r:id="rId8"/>
            </p:custDataLst>
          </p:nvPr>
        </p:nvSpPr>
        <p:spPr>
          <a:xfrm flipH="1">
            <a:off x="835910" y="5231764"/>
            <a:ext cx="10517890" cy="869353"/>
          </a:xfrm>
          <a:prstGeom prst="round1Rect">
            <a:avLst>
              <a:gd name="adj" fmla="val 29548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sz="1600" b="1"/>
          </a:p>
        </p:txBody>
      </p:sp>
      <p:pic>
        <p:nvPicPr>
          <p:cNvPr id="16" name="图形 1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26654"/>
          <a:stretch>
            <a:fillRect/>
          </a:stretch>
        </p:blipFill>
        <p:spPr>
          <a:xfrm>
            <a:off x="7177041" y="1773850"/>
            <a:ext cx="3774196" cy="4327268"/>
          </a:xfrm>
          <a:prstGeom prst="rect">
            <a:avLst/>
          </a:prstGeom>
        </p:spPr>
      </p:pic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>
            <a:off x="3479538" y="5666440"/>
            <a:ext cx="5234214" cy="0"/>
          </a:xfrm>
          <a:prstGeom prst="line">
            <a:avLst/>
          </a:prstGeom>
          <a:solidFill>
            <a:srgbClr val="98E3BC"/>
          </a:solidFill>
          <a:ln w="15875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4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5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838200" y="1265786"/>
            <a:ext cx="5959253" cy="2304304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8387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1091987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0" name="联系方式占位符 9"/>
          <p:cNvSpPr>
            <a:spLocks noGrp="1"/>
          </p:cNvSpPr>
          <p:nvPr>
            <p:ph type="body" sz="quarter" idx="16" hasCustomPrompt="1"/>
            <p:custDataLst>
              <p:tags r:id="rId22"/>
            </p:custDataLst>
          </p:nvPr>
        </p:nvSpPr>
        <p:spPr>
          <a:xfrm>
            <a:off x="8220013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8351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FB11"/>
            </a:gs>
            <a:gs pos="100000">
              <a:srgbClr val="838309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9890" y="1196975"/>
            <a:ext cx="10391775" cy="1337310"/>
          </a:xfrm>
        </p:spPr>
        <p:txBody>
          <a:bodyPr/>
          <a:lstStyle/>
          <a:p>
            <a:br>
              <a:rPr lang="en-US" altLang="en-GB" sz="4000" b="1" dirty="0"/>
            </a:br>
            <a:r>
              <a:rPr lang="en-US" altLang="en-GB" sz="4000" b="1" dirty="0"/>
              <a:t>National Policy on Food and Nutrition (NPFN) 2026–2035</a:t>
            </a:r>
            <a:br>
              <a:rPr lang="en-US" altLang="en-GB" sz="2400" b="1" dirty="0"/>
            </a:br>
            <a:br>
              <a:rPr lang="en-US" altLang="en-GB" sz="2400" b="1" dirty="0"/>
            </a:br>
            <a:br>
              <a:rPr lang="en-US" altLang="en-GB" sz="2400" b="1" dirty="0"/>
            </a:br>
            <a:r>
              <a:rPr lang="en-US" altLang="en-GB" sz="2400" b="1" dirty="0"/>
              <a:t>  </a:t>
            </a:r>
            <a:endParaRPr lang="en-US" altLang="en-GB" sz="2400" b="1" dirty="0"/>
          </a:p>
        </p:txBody>
      </p:sp>
      <p:graphicFrame>
        <p:nvGraphicFramePr>
          <p:cNvPr id="5" name="Table 4"/>
          <p:cNvGraphicFramePr/>
          <p:nvPr>
            <p:custDataLst>
              <p:tags r:id="rId1"/>
            </p:custDataLst>
          </p:nvPr>
        </p:nvGraphicFramePr>
        <p:xfrm>
          <a:off x="3744595" y="5257800"/>
          <a:ext cx="6050280" cy="913130"/>
        </p:xfrm>
        <a:graphic>
          <a:graphicData uri="http://schemas.openxmlformats.org/drawingml/2006/table">
            <a:tbl>
              <a:tblPr/>
              <a:tblGrid>
                <a:gridCol w="6050280"/>
              </a:tblGrid>
              <a:tr h="91313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en-GB" sz="2400" b="1" dirty="0">
                        <a:latin typeface="Calibri" panose="020F0502020204030204"/>
                        <a:ea typeface="Gill Sans MT" panose="020B0502020104020203"/>
                        <a:sym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08395" y="2830830"/>
            <a:ext cx="5843270" cy="1195705"/>
          </a:xfrm>
        </p:spPr>
        <p:txBody>
          <a:bodyPr>
            <a:normAutofit fontScale="87500" lnSpcReduction="10000"/>
          </a:bodyPr>
          <a:lstStyle/>
          <a:p>
            <a:r>
              <a:rPr lang="en-US" altLang="en-GB" sz="4400" b="1" dirty="0">
                <a:sym typeface="+mn-ea"/>
              </a:rPr>
              <a:t>Overview Presentation</a:t>
            </a:r>
            <a:br>
              <a:rPr lang="en-US" altLang="en-GB" sz="4400" b="1" dirty="0">
                <a:sym typeface="+mn-ea"/>
              </a:rPr>
            </a:br>
            <a:r>
              <a:rPr lang="en-GB" altLang="en-US" sz="4400" b="1" dirty="0">
                <a:sym typeface="+mn-ea"/>
              </a:rPr>
              <a:t> </a:t>
            </a:r>
            <a:endParaRPr lang="en-GB" altLang="en-US" sz="4400" b="1" dirty="0">
              <a:sym typeface="+mn-ea"/>
            </a:endParaRPr>
          </a:p>
          <a:p>
            <a:endParaRPr lang="en-US" altLang="en-GB" sz="4400" b="1" dirty="0">
              <a:sym typeface="+mn-ea"/>
            </a:endParaRPr>
          </a:p>
          <a:p>
            <a:endParaRPr lang="en-US" altLang="en-GB" sz="4400" dirty="0"/>
          </a:p>
          <a:p>
            <a:endParaRPr lang="en-US" altLang="en-GB" dirty="0"/>
          </a:p>
          <a:p>
            <a:endParaRPr lang="en-GB" altLang="en-US" dirty="0"/>
          </a:p>
        </p:txBody>
      </p:sp>
      <p:sp>
        <p:nvSpPr>
          <p:cNvPr id="4" name="Text Box 3"/>
          <p:cNvSpPr txBox="1"/>
          <p:nvPr/>
        </p:nvSpPr>
        <p:spPr>
          <a:xfrm>
            <a:off x="14304010" y="63461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Background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GB" sz="3200">
                <a:sym typeface="+mn-ea"/>
              </a:rPr>
              <a:t>NPFN guides food and nutrition actions by government at</a:t>
            </a:r>
            <a:r>
              <a:rPr lang="en-GB" altLang="en-US" sz="3200">
                <a:sym typeface="+mn-ea"/>
              </a:rPr>
              <a:t> all</a:t>
            </a:r>
            <a:r>
              <a:rPr lang="en-US" altLang="en-GB" sz="3200">
                <a:sym typeface="+mn-ea"/>
              </a:rPr>
              <a:t> levels</a:t>
            </a:r>
            <a:endParaRPr lang="en-US" altLang="en-GB" sz="3200"/>
          </a:p>
          <a:p>
            <a:r>
              <a:rPr lang="en-GB" altLang="en-US" sz="3200">
                <a:sym typeface="+mn-ea"/>
              </a:rPr>
              <a:t>P</a:t>
            </a:r>
            <a:r>
              <a:rPr lang="en-US" altLang="en-GB" sz="3200">
                <a:sym typeface="+mn-ea"/>
              </a:rPr>
              <a:t>rovides strategic direction for a multisectoral approach to deliver food and nutrition services and interventions </a:t>
            </a:r>
            <a:endParaRPr lang="en-US" altLang="en-GB" sz="3200"/>
          </a:p>
          <a:p>
            <a:r>
              <a:rPr lang="en-US" altLang="en-GB" sz="3200">
                <a:sym typeface="+mn-ea"/>
              </a:rPr>
              <a:t>Food security and nutrition are critical factors in the development of any nation</a:t>
            </a:r>
            <a:endParaRPr lang="en-US" altLang="en-GB" sz="3200"/>
          </a:p>
          <a:p>
            <a:pPr lvl="1"/>
            <a:r>
              <a:rPr lang="en-GB" altLang="en-US" sz="3200">
                <a:sym typeface="+mn-ea"/>
              </a:rPr>
              <a:t>I</a:t>
            </a:r>
            <a:r>
              <a:rPr lang="en-US" altLang="en-GB" sz="3200">
                <a:sym typeface="+mn-ea"/>
              </a:rPr>
              <a:t>nfluence the growth</a:t>
            </a:r>
            <a:endParaRPr lang="en-US" altLang="en-GB" sz="3200">
              <a:sym typeface="+mn-ea"/>
            </a:endParaRPr>
          </a:p>
          <a:p>
            <a:pPr lvl="1"/>
            <a:r>
              <a:rPr lang="en-US" altLang="en-GB" sz="3200">
                <a:sym typeface="+mn-ea"/>
              </a:rPr>
              <a:t>productivity</a:t>
            </a:r>
            <a:endParaRPr lang="en-US" altLang="en-GB" sz="3200">
              <a:sym typeface="+mn-ea"/>
            </a:endParaRPr>
          </a:p>
          <a:p>
            <a:pPr lvl="1"/>
            <a:r>
              <a:rPr lang="en-US" altLang="en-GB" sz="3200">
                <a:sym typeface="+mn-ea"/>
              </a:rPr>
              <a:t>health</a:t>
            </a:r>
            <a:endParaRPr lang="en-US" altLang="en-GB" sz="3200">
              <a:sym typeface="+mn-ea"/>
            </a:endParaRPr>
          </a:p>
          <a:p>
            <a:pPr lvl="1"/>
            <a:r>
              <a:rPr lang="en-US" altLang="en-GB" sz="3200">
                <a:sym typeface="+mn-ea"/>
              </a:rPr>
              <a:t>overall wellbeing of the population</a:t>
            </a:r>
            <a:endParaRPr lang="en-US" altLang="en-GB" sz="320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Why a New NPFN (2026–2035)?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15365"/>
            <a:ext cx="11122025" cy="5706110"/>
          </a:xfrm>
        </p:spPr>
        <p:txBody>
          <a:bodyPr/>
          <a:lstStyle/>
          <a:p>
            <a:r>
              <a:rPr lang="en-US" altLang="en-US"/>
              <a:t>unclear MDA responsibilities</a:t>
            </a:r>
            <a:endParaRPr lang="en-US" altLang="en-US"/>
          </a:p>
          <a:p>
            <a:r>
              <a:rPr lang="en-US" altLang="en-US"/>
              <a:t>fragmented implementation</a:t>
            </a:r>
            <a:endParaRPr lang="en-US" altLang="en-US"/>
          </a:p>
          <a:p>
            <a:r>
              <a:rPr lang="en-US" altLang="en-US"/>
              <a:t>weak coordination</a:t>
            </a:r>
            <a:endParaRPr lang="en-US" altLang="en-US"/>
          </a:p>
          <a:p>
            <a:r>
              <a:rPr lang="en-US" altLang="en-US"/>
              <a:t>inadequate financing</a:t>
            </a:r>
            <a:endParaRPr lang="en-US" altLang="en-US"/>
          </a:p>
          <a:p>
            <a:r>
              <a:rPr lang="en-US" altLang="en-US"/>
              <a:t>poor accountability</a:t>
            </a:r>
            <a:endParaRPr lang="en-US" altLang="en-US"/>
          </a:p>
          <a:p>
            <a:r>
              <a:rPr lang="en-US" altLang="en-US"/>
              <a:t>weak linkage between policy and implementation</a:t>
            </a:r>
            <a:endParaRPr lang="en-US" altLang="en-US"/>
          </a:p>
          <a:p>
            <a:r>
              <a:rPr lang="en-US" altLang="en-US"/>
              <a:t>insufficient data-driven planning</a:t>
            </a:r>
            <a:endParaRPr lang="en-US" altLang="en-US"/>
          </a:p>
          <a:p>
            <a:r>
              <a:rPr lang="en-US" altLang="en-US"/>
              <a:t>absence of operational guidance</a:t>
            </a:r>
            <a:endParaRPr lang="en-US" altLang="en-US"/>
          </a:p>
          <a:p>
            <a:r>
              <a:rPr lang="en-US" altLang="en-GB" sz="2800"/>
              <a:t>Responds to emerging challenges:</a:t>
            </a:r>
            <a:r>
              <a:rPr lang="en-GB" altLang="en-US" sz="2400"/>
              <a:t> </a:t>
            </a:r>
            <a:r>
              <a:rPr lang="en-US" altLang="en-GB" sz="2400"/>
              <a:t>Climate change and insecurity</a:t>
            </a:r>
            <a:r>
              <a:rPr lang="en-GB" altLang="en-US" sz="2400"/>
              <a:t>, </a:t>
            </a:r>
            <a:r>
              <a:rPr lang="en-US" altLang="en-GB" sz="2400"/>
              <a:t>Rising NCDs</a:t>
            </a:r>
            <a:r>
              <a:rPr lang="en-GB" altLang="en-US" sz="2400"/>
              <a:t>, </a:t>
            </a:r>
            <a:r>
              <a:rPr lang="en-US" altLang="en-GB" sz="2400"/>
              <a:t>Food systems failures</a:t>
            </a:r>
            <a:r>
              <a:rPr lang="en-GB" altLang="en-US" sz="2400"/>
              <a:t>, </a:t>
            </a:r>
            <a:r>
              <a:rPr lang="en-US" altLang="en-GB" sz="2000"/>
              <a:t>Gender inequality</a:t>
            </a:r>
            <a:endParaRPr lang="en-US" altLang="en-GB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altLang="en-US" smtClean="0"/>
              <a:t>, 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What Makes the 2026 NPFN Different?</a:t>
            </a:r>
            <a:endParaRPr lang="en-US" dirty="0">
              <a:ea typeface="+mj-ea"/>
              <a:sym typeface="+mn-ea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95960" y="934085"/>
            <a:ext cx="10935335" cy="5758815"/>
          </a:xfrm>
          <a:prstGeom prst="rect">
            <a:avLst/>
          </a:prstGeom>
        </p:spPr>
        <p:txBody>
          <a:bodyPr vert="horz" wrap="square" lIns="90000" tIns="46800" rIns="90000" bIns="46800" rtlCol="0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Highlight innovations:</a:t>
            </a:r>
            <a:endParaRPr lang="en-US" altLang="en-US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Clearly defined sector responsibilities</a:t>
            </a:r>
            <a:endParaRPr lang="en-US" altLang="en-US" sz="180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Life-course approach</a:t>
            </a:r>
            <a:endParaRPr lang="en-US" altLang="en-US" sz="180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Food systems approach</a:t>
            </a:r>
            <a:endParaRPr lang="en-US" altLang="en-US" sz="180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Climate resilience</a:t>
            </a:r>
            <a:endParaRPr lang="en-US" altLang="en-US" sz="180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Systems thinking</a:t>
            </a:r>
            <a:endParaRPr lang="en-US" altLang="en-US" sz="180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Strong governance architecture</a:t>
            </a:r>
            <a:endParaRPr lang="en-US" altLang="en-US" sz="180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Results-based implementation</a:t>
            </a:r>
            <a:endParaRPr lang="en-US" altLang="en-US" sz="180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Data-driven planning</a:t>
            </a:r>
            <a:endParaRPr lang="en-US" altLang="en-US" sz="180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Knowledge management</a:t>
            </a:r>
            <a:endParaRPr lang="en-US" altLang="en-US" sz="180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Digital monitoring</a:t>
            </a:r>
            <a:endParaRPr lang="en-US" altLang="en-US" sz="1800">
              <a:solidFill>
                <a:schemeClr val="tx1"/>
              </a:solidFill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US" altLang="en-US" sz="1800">
                <a:solidFill>
                  <a:schemeClr val="tx1"/>
                </a:solidFill>
              </a:rPr>
              <a:t>MEAL framework</a:t>
            </a:r>
            <a:endParaRPr lang="en-US" altLang="en-US" sz="1800">
              <a:solidFill>
                <a:schemeClr val="tx1"/>
              </a:solidFill>
            </a:endParaRPr>
          </a:p>
          <a:p>
            <a:r>
              <a:rPr lang="en-US" altLang="en-US">
                <a:solidFill>
                  <a:schemeClr val="tx1"/>
                </a:solidFill>
              </a:rPr>
              <a:t>These innovations justify why MDAs need strategic plans</a:t>
            </a:r>
            <a:r>
              <a:rPr lang="en-US" altLang="en-US" sz="1600">
                <a:solidFill>
                  <a:schemeClr val="tx1"/>
                </a:solidFill>
              </a:rPr>
              <a:t>.</a:t>
            </a:r>
            <a:endParaRPr lang="en-US" altLang="en-US" sz="160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Vision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GB"/>
              <a:t>“</a:t>
            </a:r>
            <a:r>
              <a:rPr lang="en-US" altLang="en-GB">
                <a:sym typeface="+mn-ea"/>
              </a:rPr>
              <a:t>A country where the people are equitably food and nutrition-secure, with high quality of life and socioeconomic development, contributing to human capital development objectives of Nigeria’s Agenda 2050 and beyond</a:t>
            </a:r>
            <a:r>
              <a:rPr lang="en-US" altLang="en-GB"/>
              <a:t>”</a:t>
            </a:r>
            <a:endParaRPr lang="en-US" altLang="en-GB"/>
          </a:p>
          <a:p>
            <a:endParaRPr lang="en-US" altLang="en-GB"/>
          </a:p>
          <a:p>
            <a:r>
              <a:rPr lang="en-US" altLang="en-GB"/>
              <a:t>Aligned with:</a:t>
            </a:r>
            <a:endParaRPr lang="en-US" altLang="en-GB"/>
          </a:p>
          <a:p>
            <a:pPr lvl="1"/>
            <a:r>
              <a:rPr lang="en-US" altLang="en-GB"/>
              <a:t>Nigeria Agenda 2050</a:t>
            </a:r>
            <a:endParaRPr lang="en-US" altLang="en-GB"/>
          </a:p>
          <a:p>
            <a:pPr lvl="1"/>
            <a:r>
              <a:rPr lang="en-US" altLang="en-GB"/>
              <a:t>Sustainable Development Goals (SDGs)</a:t>
            </a:r>
            <a:endParaRPr lang="en-US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Goal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GB">
                <a:sym typeface="+mn-ea"/>
              </a:rPr>
              <a:t>To attain optimal nutritional status for all Nigerians, by ensuring the co-coverage of high-impact direct and indirect nutrition interventions at scale, prioritising vulnerable groups.</a:t>
            </a:r>
            <a:endParaRPr lang="en-US" altLang="en-GB"/>
          </a:p>
          <a:p>
            <a:endParaRPr lang="en-US" altLang="en-GB"/>
          </a:p>
          <a:p>
            <a:r>
              <a:rPr lang="en-US" altLang="en-GB"/>
              <a:t>Through:</a:t>
            </a:r>
            <a:endParaRPr lang="en-US" altLang="en-GB"/>
          </a:p>
          <a:p>
            <a:pPr lvl="1"/>
            <a:r>
              <a:rPr lang="en-US" altLang="en-GB"/>
              <a:t>Co-coverage of high-impact nutrition-specific and nutrition-sensitive interventions</a:t>
            </a:r>
            <a:endParaRPr lang="en-US" altLang="en-GB"/>
          </a:p>
          <a:p>
            <a:pPr lvl="1"/>
            <a:r>
              <a:rPr lang="en-US" altLang="en-GB"/>
              <a:t>Priority attention to vulnerable and high-burden populations</a:t>
            </a:r>
            <a:endParaRPr lang="en-US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Strategic Objectives of the NPFN</a:t>
            </a:r>
            <a:endParaRPr lang="en-US" dirty="0">
              <a:ea typeface="+mj-ea"/>
              <a:sym typeface="+mn-ea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95960" y="904875"/>
            <a:ext cx="10800080" cy="5816600"/>
          </a:xfrm>
          <a:prstGeom prst="rect">
            <a:avLst/>
          </a:prstGeom>
        </p:spPr>
        <p:txBody>
          <a:bodyPr vert="horz" wrap="square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600">
                <a:solidFill>
                  <a:schemeClr val="tx1"/>
                </a:solidFill>
              </a:rPr>
              <a:t>Strengthen the</a:t>
            </a:r>
            <a:r>
              <a:rPr lang="en-US" altLang="en-US" sz="1600" b="1">
                <a:solidFill>
                  <a:schemeClr val="tx1"/>
                </a:solidFill>
              </a:rPr>
              <a:t> Enabling Environmen</a:t>
            </a:r>
            <a:r>
              <a:rPr lang="en-US" altLang="en-US" sz="1600">
                <a:solidFill>
                  <a:schemeClr val="tx1"/>
                </a:solidFill>
              </a:rPr>
              <a:t>t for Nutrition</a:t>
            </a:r>
            <a:endParaRPr lang="en-US" altLang="en-US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Transform </a:t>
            </a:r>
            <a:r>
              <a:rPr lang="en-US" altLang="en-US" sz="1600" b="1">
                <a:solidFill>
                  <a:schemeClr val="tx1"/>
                </a:solidFill>
              </a:rPr>
              <a:t>Food System</a:t>
            </a:r>
            <a:r>
              <a:rPr lang="en-US" altLang="en-US" sz="1600">
                <a:solidFill>
                  <a:schemeClr val="tx1"/>
                </a:solidFill>
              </a:rPr>
              <a:t>s to Ensure Food Security and Safety at All Levels</a:t>
            </a:r>
            <a:endParaRPr lang="en-US" altLang="en-US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Deliver Nutrition Services in the </a:t>
            </a:r>
            <a:r>
              <a:rPr lang="en-US" altLang="en-US" sz="1600" b="1">
                <a:solidFill>
                  <a:schemeClr val="tx1"/>
                </a:solidFill>
              </a:rPr>
              <a:t>Health System</a:t>
            </a:r>
            <a:r>
              <a:rPr lang="en-US" altLang="en-US" sz="1600">
                <a:solidFill>
                  <a:schemeClr val="tx1"/>
                </a:solidFill>
              </a:rPr>
              <a:t> Along the Continuum of Care Across the Life Cycle</a:t>
            </a:r>
            <a:endParaRPr lang="en-US" altLang="en-US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Transform </a:t>
            </a:r>
            <a:r>
              <a:rPr lang="en-US" altLang="en-US" sz="1600" b="1">
                <a:solidFill>
                  <a:schemeClr val="tx1"/>
                </a:solidFill>
              </a:rPr>
              <a:t>Food Environments</a:t>
            </a:r>
            <a:r>
              <a:rPr lang="en-US" altLang="en-US" sz="1600">
                <a:solidFill>
                  <a:schemeClr val="tx1"/>
                </a:solidFill>
              </a:rPr>
              <a:t> and Improve Diet Quality for All Nigerians</a:t>
            </a:r>
            <a:endParaRPr lang="en-US" altLang="en-US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Strengthen Nutrition-Related </a:t>
            </a:r>
            <a:r>
              <a:rPr lang="en-US" altLang="en-US" sz="1600" b="1">
                <a:solidFill>
                  <a:schemeClr val="tx1"/>
                </a:solidFill>
              </a:rPr>
              <a:t>Education</a:t>
            </a:r>
            <a:r>
              <a:rPr lang="en-US" altLang="en-US" sz="1600">
                <a:solidFill>
                  <a:schemeClr val="tx1"/>
                </a:solidFill>
              </a:rPr>
              <a:t> System Services</a:t>
            </a:r>
            <a:endParaRPr lang="en-US" altLang="en-US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Increase Access to Nutrition-Sensitive </a:t>
            </a:r>
            <a:r>
              <a:rPr lang="en-US" altLang="en-US" sz="1600" b="1">
                <a:solidFill>
                  <a:schemeClr val="tx1"/>
                </a:solidFill>
              </a:rPr>
              <a:t>Water, Sanitation, and Hygiene (WASH</a:t>
            </a:r>
            <a:r>
              <a:rPr lang="en-US" altLang="en-US" sz="1600">
                <a:solidFill>
                  <a:schemeClr val="tx1"/>
                </a:solidFill>
              </a:rPr>
              <a:t>) Systems</a:t>
            </a:r>
            <a:endParaRPr lang="en-US" altLang="en-US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Promote Optimal Nutrition for Vulnerable Groups through </a:t>
            </a:r>
            <a:r>
              <a:rPr lang="en-US" altLang="en-US" sz="1600" b="1">
                <a:solidFill>
                  <a:schemeClr val="tx1"/>
                </a:solidFill>
              </a:rPr>
              <a:t>Social Protection Systems</a:t>
            </a:r>
            <a:endParaRPr lang="en-US" altLang="en-US" sz="1600" b="1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Address Nutrition-Hindering Social Norms and </a:t>
            </a:r>
            <a:r>
              <a:rPr lang="en-US" altLang="en-US" sz="1600" b="1">
                <a:solidFill>
                  <a:schemeClr val="tx1"/>
                </a:solidFill>
              </a:rPr>
              <a:t>Empower Women</a:t>
            </a:r>
            <a:endParaRPr lang="en-US" altLang="en-US" sz="1600" b="1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Ensure that Environmental Management and</a:t>
            </a:r>
            <a:r>
              <a:rPr lang="en-US" altLang="en-US" sz="1600" b="1">
                <a:solidFill>
                  <a:schemeClr val="tx1"/>
                </a:solidFill>
              </a:rPr>
              <a:t> Climate Change Action</a:t>
            </a:r>
            <a:r>
              <a:rPr lang="en-US" altLang="en-US" sz="1600">
                <a:solidFill>
                  <a:schemeClr val="tx1"/>
                </a:solidFill>
              </a:rPr>
              <a:t>s Contribute to Sustainable and Optimal Nutrition</a:t>
            </a:r>
            <a:endParaRPr lang="en-US" altLang="en-US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Provide </a:t>
            </a:r>
            <a:r>
              <a:rPr lang="en-US" altLang="en-US" sz="1600" b="1">
                <a:solidFill>
                  <a:schemeClr val="tx1"/>
                </a:solidFill>
              </a:rPr>
              <a:t>Work-Related Psychosocial and Structural Support </a:t>
            </a:r>
            <a:r>
              <a:rPr lang="en-US" altLang="en-US" sz="1600">
                <a:solidFill>
                  <a:schemeClr val="tx1"/>
                </a:solidFill>
              </a:rPr>
              <a:t>to Caregivers</a:t>
            </a:r>
            <a:endParaRPr lang="en-US" altLang="en-US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Strengthen Nutrition </a:t>
            </a:r>
            <a:r>
              <a:rPr lang="en-US" altLang="en-US" sz="1600" b="1">
                <a:solidFill>
                  <a:schemeClr val="tx1"/>
                </a:solidFill>
              </a:rPr>
              <a:t>Communication, Advocacy, and Public Orientation</a:t>
            </a:r>
            <a:endParaRPr lang="en-US" altLang="en-US" sz="1600">
              <a:solidFill>
                <a:schemeClr val="tx1"/>
              </a:solidFill>
            </a:endParaRPr>
          </a:p>
          <a:p>
            <a:endParaRPr lang="en-US" altLang="en-US" sz="160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Guiding Principles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GB" b="1"/>
              <a:t>Right</a:t>
            </a:r>
            <a:r>
              <a:rPr lang="en-US" altLang="en-GB"/>
              <a:t> to adequate food and nutrition</a:t>
            </a:r>
            <a:endParaRPr lang="en-US" altLang="en-GB"/>
          </a:p>
          <a:p>
            <a:r>
              <a:rPr lang="en-US" altLang="en-GB" b="1"/>
              <a:t>Equity</a:t>
            </a:r>
            <a:r>
              <a:rPr lang="en-US" altLang="en-GB"/>
              <a:t>, social inclusion, and gender responsiveness</a:t>
            </a:r>
            <a:endParaRPr lang="en-US" altLang="en-GB"/>
          </a:p>
          <a:p>
            <a:r>
              <a:rPr lang="en-US" altLang="en-GB" b="1"/>
              <a:t>Multisectoral </a:t>
            </a:r>
            <a:r>
              <a:rPr lang="en-US" altLang="en-GB"/>
              <a:t>and multi-level coordination</a:t>
            </a:r>
            <a:endParaRPr lang="en-US" altLang="en-GB"/>
          </a:p>
          <a:p>
            <a:r>
              <a:rPr lang="en-US" altLang="en-GB" b="1"/>
              <a:t>Community ownership</a:t>
            </a:r>
            <a:r>
              <a:rPr lang="en-US" altLang="en-GB"/>
              <a:t> and participatory governance</a:t>
            </a:r>
            <a:endParaRPr lang="en-US" altLang="en-GB"/>
          </a:p>
          <a:p>
            <a:r>
              <a:rPr lang="en-US" altLang="en-GB" b="1"/>
              <a:t>Climate resilience </a:t>
            </a:r>
            <a:r>
              <a:rPr lang="en-US" altLang="en-GB"/>
              <a:t>and environmental sustainability</a:t>
            </a:r>
            <a:endParaRPr lang="en-US" altLang="en-GB"/>
          </a:p>
          <a:p>
            <a:r>
              <a:rPr lang="en-US" altLang="en-GB" b="1"/>
              <a:t>Evidence-based</a:t>
            </a:r>
            <a:r>
              <a:rPr lang="en-US" altLang="en-GB"/>
              <a:t>, data-driven decision-making</a:t>
            </a:r>
            <a:endParaRPr lang="en-US" altLang="en-GB"/>
          </a:p>
          <a:p>
            <a:r>
              <a:rPr lang="en-US" altLang="en-GB" b="1"/>
              <a:t>Life-course approach</a:t>
            </a:r>
            <a:r>
              <a:rPr lang="en-US" altLang="en-GB"/>
              <a:t> and systems thinking</a:t>
            </a:r>
            <a:endParaRPr lang="en-US" altLang="en-GB"/>
          </a:p>
          <a:p>
            <a:r>
              <a:rPr lang="en-US" altLang="en-GB" b="1"/>
              <a:t>Accountability</a:t>
            </a:r>
            <a:r>
              <a:rPr lang="en-US" altLang="en-GB"/>
              <a:t>, capacity, and sustainable financing</a:t>
            </a:r>
            <a:endParaRPr lang="en-US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40105" y="23495"/>
            <a:ext cx="10368915" cy="579755"/>
          </a:xfrm>
        </p:spPr>
        <p:txBody>
          <a:bodyPr/>
          <a:lstStyle/>
          <a:p>
            <a:r>
              <a:rPr lang="en-US" altLang="en-GB">
                <a:sym typeface="+mn-ea"/>
              </a:rPr>
              <a:t>Institutional and Governance Arrangements</a:t>
            </a:r>
            <a:endParaRPr lang="en-GB" altLang="en-US"/>
          </a:p>
        </p:txBody>
      </p:sp>
      <p:pic>
        <p:nvPicPr>
          <p:cNvPr id="397136121" name="Picture 2" descr="A diagram of a company&#10;&#10;AI-generated content may be incorrect."/>
          <p:cNvPicPr>
            <a:picLocks noGrp="1" noChangeAspect="1"/>
          </p:cNvPicPr>
          <p:nvPr>
            <p:ph type="pic"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20" y="1122045"/>
            <a:ext cx="5256530" cy="5123815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494030" y="1047115"/>
            <a:ext cx="5027930" cy="587819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2400">
                <a:sym typeface="+mn-ea"/>
              </a:rPr>
              <a:t>D</a:t>
            </a:r>
            <a:r>
              <a:rPr lang="en-US" altLang="en-GB" sz="2400">
                <a:sym typeface="+mn-ea"/>
              </a:rPr>
              <a:t>esigned to systematically address funding, coordination, capacity, implementation</a:t>
            </a:r>
            <a:r>
              <a:rPr lang="en-GB" altLang="en-US" sz="2400">
                <a:sym typeface="+mn-ea"/>
              </a:rPr>
              <a:t> and coherence challenges</a:t>
            </a:r>
            <a:endParaRPr lang="en-US" altLang="en-GB" sz="2400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GB" sz="2400">
                <a:sym typeface="+mn-ea"/>
              </a:rPr>
              <a:t>National Committee on Food and Nutrition (NCFN)</a:t>
            </a:r>
            <a:endParaRPr lang="en-US" alt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GB" sz="2400">
                <a:sym typeface="+mn-ea"/>
              </a:rPr>
              <a:t>State Committees on Food and Nutrition (SCFN)</a:t>
            </a:r>
            <a:endParaRPr lang="en-US" alt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GB" sz="2400">
                <a:sym typeface="+mn-ea"/>
              </a:rPr>
              <a:t>LGA Committees on Food and Nutrition (LGCFN)</a:t>
            </a:r>
            <a:endParaRPr lang="en-US" alt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GB" sz="2400">
                <a:sym typeface="+mn-ea"/>
              </a:rPr>
              <a:t>Clear roles for MDAs across sectors</a:t>
            </a:r>
            <a:endParaRPr lang="en-US" alt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GB" sz="2400">
                <a:sym typeface="+mn-ea"/>
              </a:rPr>
              <a:t>Strengthened coordination and accountability mechanisms</a:t>
            </a:r>
            <a:endParaRPr lang="en-US" altLang="en-GB"/>
          </a:p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Financing and Partnerships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GB"/>
              <a:t>Commitment to </a:t>
            </a:r>
            <a:r>
              <a:rPr lang="en-US" altLang="en-GB" b="1"/>
              <a:t>increased domestic financing</a:t>
            </a:r>
            <a:endParaRPr lang="en-US" altLang="en-GB"/>
          </a:p>
          <a:p>
            <a:r>
              <a:rPr lang="en-US" altLang="en-GB" dirty="0">
                <a:sym typeface="+mn-ea"/>
              </a:rPr>
              <a:t>Governments shall ensure the </a:t>
            </a:r>
            <a:r>
              <a:rPr lang="en-US" altLang="en-GB" b="1" dirty="0">
                <a:sym typeface="+mn-ea"/>
              </a:rPr>
              <a:t>allocation of adequate resources </a:t>
            </a:r>
            <a:endParaRPr lang="en-US" altLang="en-GB" b="1"/>
          </a:p>
          <a:p>
            <a:r>
              <a:rPr lang="en-US" altLang="en-GB" b="1"/>
              <a:t>Ring-fenced budget</a:t>
            </a:r>
            <a:r>
              <a:rPr lang="en-US" altLang="en-GB"/>
              <a:t> lines for nutrition</a:t>
            </a:r>
            <a:endParaRPr lang="en-US" altLang="en-GB"/>
          </a:p>
          <a:p>
            <a:r>
              <a:rPr lang="en-GB" altLang="en-US" b="1" dirty="0">
                <a:sym typeface="+mn-ea"/>
              </a:rPr>
              <a:t>T</a:t>
            </a:r>
            <a:r>
              <a:rPr lang="en-US" altLang="en-GB" b="1" dirty="0" err="1">
                <a:sym typeface="+mn-ea"/>
              </a:rPr>
              <a:t>imely</a:t>
            </a:r>
            <a:r>
              <a:rPr lang="en-US" altLang="en-GB" b="1" dirty="0">
                <a:sym typeface="+mn-ea"/>
              </a:rPr>
              <a:t> </a:t>
            </a:r>
            <a:r>
              <a:rPr lang="en-US" altLang="en-GB" b="1" dirty="0" err="1">
                <a:sym typeface="+mn-ea"/>
              </a:rPr>
              <a:t>mobilisation</a:t>
            </a:r>
            <a:r>
              <a:rPr lang="en-US" altLang="en-GB" dirty="0">
                <a:sym typeface="+mn-ea"/>
              </a:rPr>
              <a:t> and release of funds</a:t>
            </a:r>
            <a:endParaRPr lang="en-US" altLang="en-GB" dirty="0">
              <a:sym typeface="+mn-ea"/>
            </a:endParaRPr>
          </a:p>
          <a:p>
            <a:r>
              <a:rPr lang="en-US" altLang="en-GB" b="1"/>
              <a:t>Stronger donor coordination </a:t>
            </a:r>
            <a:r>
              <a:rPr lang="en-US" altLang="en-GB"/>
              <a:t>and private sector engagement</a:t>
            </a:r>
            <a:endParaRPr lang="en-US" altLang="en-GB"/>
          </a:p>
          <a:p>
            <a:r>
              <a:rPr lang="en-US" altLang="en-GB" b="1"/>
              <a:t>Public–private partnerships</a:t>
            </a:r>
            <a:r>
              <a:rPr lang="en-US" altLang="en-GB"/>
              <a:t> for scale and sustainability</a:t>
            </a:r>
            <a:endParaRPr lang="en-US" altLang="en-GB"/>
          </a:p>
          <a:p>
            <a:pPr marL="0" indent="0">
              <a:buNone/>
            </a:pPr>
            <a:endParaRPr lang="en-US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11116310" cy="669290"/>
          </a:xfrm>
        </p:spPr>
        <p:txBody>
          <a:bodyPr/>
          <a:lstStyle/>
          <a:p>
            <a:r>
              <a:rPr lang="en-US" altLang="en-GB"/>
              <a:t>Monitoring, Evaluation, Accountability &amp; Learning </a:t>
            </a:r>
            <a:endParaRPr lang="en-US" altLang="en-GB" sz="2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GB"/>
              <a:t>Results-based monitoring framework</a:t>
            </a:r>
            <a:endParaRPr lang="en-US" altLang="en-GB"/>
          </a:p>
          <a:p>
            <a:pPr>
              <a:lnSpc>
                <a:spcPct val="150000"/>
              </a:lnSpc>
            </a:pPr>
            <a:r>
              <a:rPr lang="en-US" altLang="en-GB"/>
              <a:t>Strengthened nutrition data systems</a:t>
            </a:r>
            <a:endParaRPr lang="en-US" altLang="en-GB"/>
          </a:p>
          <a:p>
            <a:pPr>
              <a:lnSpc>
                <a:spcPct val="150000"/>
              </a:lnSpc>
            </a:pPr>
            <a:r>
              <a:rPr lang="en-US" altLang="en-GB"/>
              <a:t>Nutrition scorecards and dashboards</a:t>
            </a:r>
            <a:endParaRPr lang="en-US" altLang="en-GB"/>
          </a:p>
          <a:p>
            <a:pPr>
              <a:lnSpc>
                <a:spcPct val="150000"/>
              </a:lnSpc>
            </a:pPr>
            <a:r>
              <a:rPr lang="en-US" altLang="en-GB"/>
              <a:t>Regular reviews and learning loops</a:t>
            </a:r>
            <a:endParaRPr lang="en-US" altLang="en-GB"/>
          </a:p>
          <a:p>
            <a:pPr>
              <a:lnSpc>
                <a:spcPct val="150000"/>
              </a:lnSpc>
            </a:pPr>
            <a:r>
              <a:rPr lang="en-US" altLang="en-GB"/>
              <a:t>Evidence for adaptive management and accountability</a:t>
            </a:r>
            <a:endParaRPr lang="en-US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Role of Stakeholders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GB"/>
              <a:t>Federal, State, and LGA governments</a:t>
            </a:r>
            <a:endParaRPr lang="en-US" altLang="en-GB"/>
          </a:p>
          <a:p>
            <a:pPr>
              <a:lnSpc>
                <a:spcPct val="150000"/>
              </a:lnSpc>
            </a:pPr>
            <a:r>
              <a:rPr lang="en-US" altLang="en-GB"/>
              <a:t>Development partners and donors</a:t>
            </a:r>
            <a:endParaRPr lang="en-US" altLang="en-GB"/>
          </a:p>
          <a:p>
            <a:pPr>
              <a:lnSpc>
                <a:spcPct val="150000"/>
              </a:lnSpc>
            </a:pPr>
            <a:r>
              <a:rPr lang="en-US" altLang="en-GB"/>
              <a:t>Civil society and communities</a:t>
            </a:r>
            <a:endParaRPr lang="en-US" altLang="en-GB"/>
          </a:p>
          <a:p>
            <a:pPr>
              <a:lnSpc>
                <a:spcPct val="150000"/>
              </a:lnSpc>
            </a:pPr>
            <a:r>
              <a:rPr lang="en-US" altLang="en-GB"/>
              <a:t>Academia and research institutions</a:t>
            </a:r>
            <a:endParaRPr lang="en-US" altLang="en-GB"/>
          </a:p>
          <a:p>
            <a:pPr>
              <a:lnSpc>
                <a:spcPct val="150000"/>
              </a:lnSpc>
            </a:pPr>
            <a:r>
              <a:rPr lang="en-US" altLang="en-GB"/>
              <a:t>Private sector and professional bodies</a:t>
            </a:r>
            <a:endParaRPr lang="en-US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835" y="190500"/>
            <a:ext cx="11599545" cy="762000"/>
          </a:xfrm>
        </p:spPr>
        <p:txBody>
          <a:bodyPr/>
          <a:p>
            <a:r>
              <a:rPr lang="zh-CN" altLang="en-US" sz="3200">
                <a:sym typeface="+mn-ea"/>
              </a:rPr>
              <a:t>NPFN Innovations</a:t>
            </a:r>
            <a:r>
              <a:rPr lang="en-GB" altLang="zh-CN" sz="3200">
                <a:sym typeface="+mn-ea"/>
              </a:rPr>
              <a:t>: </a:t>
            </a:r>
            <a:r>
              <a:rPr lang="en-US" sz="3200" dirty="0">
                <a:sym typeface="+mn-ea"/>
              </a:rPr>
              <a:t>MDA </a:t>
            </a:r>
            <a:r>
              <a:rPr lang="en-GB" altLang="en-US" sz="3200" dirty="0">
                <a:sym typeface="+mn-ea"/>
              </a:rPr>
              <a:t>to </a:t>
            </a:r>
            <a:r>
              <a:rPr lang="en-US" sz="3200" dirty="0">
                <a:sym typeface="+mn-ea"/>
              </a:rPr>
              <a:t>Develop Nutrition Strategic Plan</a:t>
            </a:r>
            <a:endParaRPr lang="en-US" altLang="zh-CN" sz="3200" dirty="0"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0"/>
            <a:ext cx="10972800" cy="5696585"/>
          </a:xfrm>
        </p:spPr>
        <p:txBody>
          <a:bodyPr/>
          <a:p>
            <a:pPr algn="l">
              <a:lnSpc>
                <a:spcPct val="125000"/>
              </a:lnSpc>
            </a:pPr>
            <a:r>
              <a:rPr lang="zh-CN" altLang="en-US">
                <a:sym typeface="+mn-ea"/>
              </a:rPr>
              <a:t>Mainstreaming Nutrition</a:t>
            </a:r>
            <a:r>
              <a:rPr lang="zh-CN" altLang="en-US">
                <a:sym typeface="+mn-ea"/>
              </a:rPr>
              <a:t>: clear sector mandates and responsibilities</a:t>
            </a:r>
            <a:endParaRPr lang="zh-CN" altLang="en-US">
              <a:sym typeface="+mn-ea"/>
            </a:endParaRPr>
          </a:p>
          <a:p>
            <a:pPr algn="l">
              <a:lnSpc>
                <a:spcPct val="125000"/>
              </a:lnSpc>
            </a:pPr>
            <a:r>
              <a:rPr lang="zh-CN" altLang="en-US">
                <a:sym typeface="+mn-ea"/>
              </a:rPr>
              <a:t>NPFN implementation needs MDAs to translate policy into actions</a:t>
            </a:r>
            <a:endParaRPr lang="zh-CN" altLang="en-US" b="1"/>
          </a:p>
          <a:p>
            <a:pPr algn="l">
              <a:lnSpc>
                <a:spcPct val="125000"/>
              </a:lnSpc>
            </a:pPr>
            <a:r>
              <a:rPr lang="en-GB" altLang="zh-CN">
                <a:sym typeface="+mn-ea"/>
              </a:rPr>
              <a:t>A</a:t>
            </a:r>
            <a:r>
              <a:rPr lang="zh-CN" altLang="en-US">
                <a:sym typeface="+mn-ea"/>
              </a:rPr>
              <a:t>ll nutrition-relevant MDAs to integrate nutrition into</a:t>
            </a:r>
            <a:r>
              <a:rPr lang="en-GB" altLang="zh-CN">
                <a:sym typeface="+mn-ea"/>
              </a:rPr>
              <a:t>:</a:t>
            </a:r>
            <a:endParaRPr lang="en-GB" altLang="zh-CN">
              <a:sym typeface="+mn-ea"/>
            </a:endParaRPr>
          </a:p>
          <a:p>
            <a:pPr lvl="1" algn="l">
              <a:lnSpc>
                <a:spcPct val="125000"/>
              </a:lnSpc>
            </a:pPr>
            <a:r>
              <a:rPr lang="zh-CN" altLang="en-US">
                <a:sym typeface="+mn-ea"/>
              </a:rPr>
              <a:t>sector policies</a:t>
            </a:r>
            <a:endParaRPr lang="zh-CN" altLang="en-US">
              <a:sym typeface="+mn-ea"/>
            </a:endParaRPr>
          </a:p>
          <a:p>
            <a:pPr lvl="1" algn="l">
              <a:lnSpc>
                <a:spcPct val="125000"/>
              </a:lnSpc>
            </a:pPr>
            <a:r>
              <a:rPr lang="zh-CN" altLang="en-US">
                <a:sym typeface="+mn-ea"/>
              </a:rPr>
              <a:t>strategic plans</a:t>
            </a:r>
            <a:r>
              <a:rPr lang="en-GB" altLang="zh-CN">
                <a:sym typeface="+mn-ea"/>
              </a:rPr>
              <a:t>, </a:t>
            </a:r>
            <a:r>
              <a:rPr lang="zh-CN" altLang="en-US">
                <a:sym typeface="+mn-ea"/>
              </a:rPr>
              <a:t>annual operational plans</a:t>
            </a:r>
            <a:endParaRPr lang="zh-CN" altLang="en-US">
              <a:sym typeface="+mn-ea"/>
            </a:endParaRPr>
          </a:p>
          <a:p>
            <a:pPr lvl="1" algn="l">
              <a:lnSpc>
                <a:spcPct val="125000"/>
              </a:lnSpc>
            </a:pPr>
            <a:r>
              <a:rPr lang="zh-CN" altLang="en-US">
                <a:sym typeface="+mn-ea"/>
              </a:rPr>
              <a:t>budgets</a:t>
            </a:r>
            <a:endParaRPr lang="zh-CN" altLang="en-US">
              <a:sym typeface="+mn-ea"/>
            </a:endParaRPr>
          </a:p>
          <a:p>
            <a:pPr lvl="1" algn="l">
              <a:lnSpc>
                <a:spcPct val="125000"/>
              </a:lnSpc>
            </a:pPr>
            <a:r>
              <a:rPr lang="zh-CN" altLang="en-US">
                <a:sym typeface="+mn-ea"/>
              </a:rPr>
              <a:t>monitoring systems, and performance reporting mechanisms</a:t>
            </a:r>
            <a:endParaRPr lang="zh-CN" altLang="en-US">
              <a:sym typeface="+mn-ea"/>
            </a:endParaRPr>
          </a:p>
          <a:p>
            <a:pPr marL="0" indent="0" algn="l">
              <a:lnSpc>
                <a:spcPct val="125000"/>
              </a:lnSpc>
              <a:buNone/>
            </a:pPr>
            <a:endParaRPr lang="zh-CN" altLang="en-US">
              <a:sym typeface="+mn-ea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 b="1" dirty="0">
                <a:sym typeface="+mn-ea"/>
              </a:rPr>
              <a:t>Expected Outcomes and Impact</a:t>
            </a:r>
            <a:endParaRPr lang="en-GB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GB" sz="2400" b="1" dirty="0">
                <a:sym typeface="+mn-ea"/>
              </a:rPr>
              <a:t>Systemic Shifts: </a:t>
            </a:r>
            <a:r>
              <a:rPr lang="en-US" altLang="en-GB" sz="2400" dirty="0">
                <a:sym typeface="+mn-ea"/>
              </a:rPr>
              <a:t>Transform food systems for sustainability, empower women and youth via inclusive opportunities, and strengthen local governance for community-led nutrition gains.</a:t>
            </a:r>
            <a:endParaRPr lang="en-US" altLang="en-GB" sz="2400" dirty="0"/>
          </a:p>
          <a:p>
            <a:r>
              <a:rPr lang="en-US" altLang="en-GB" sz="2400" b="1" dirty="0">
                <a:sym typeface="+mn-ea"/>
              </a:rPr>
              <a:t>Malnutrition Reduction:</a:t>
            </a:r>
            <a:r>
              <a:rPr lang="en-US" altLang="en-GB" sz="2400" dirty="0">
                <a:sym typeface="+mn-ea"/>
              </a:rPr>
              <a:t> Lower prevalence of malnutrition and micronutrient deficiencies across vulnerable groups.</a:t>
            </a:r>
            <a:endParaRPr lang="en-US" altLang="en-GB" sz="2400" dirty="0"/>
          </a:p>
          <a:p>
            <a:r>
              <a:rPr lang="en-US" altLang="en-GB" sz="2400" b="1" dirty="0">
                <a:sym typeface="+mn-ea"/>
              </a:rPr>
              <a:t>Food Security Gains:</a:t>
            </a:r>
            <a:r>
              <a:rPr lang="en-US" altLang="en-GB" sz="2400" dirty="0">
                <a:sym typeface="+mn-ea"/>
              </a:rPr>
              <a:t> Improve food and nutrition security through resilient production and access</a:t>
            </a:r>
            <a:endParaRPr lang="en-US" altLang="en-GB" sz="2400" dirty="0"/>
          </a:p>
          <a:p>
            <a:endParaRPr lang="en-US" altLang="en-GB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GB" sz="2400" b="1" dirty="0">
                <a:sym typeface="+mn-ea"/>
              </a:rPr>
              <a:t>Collaboration Boost:</a:t>
            </a:r>
            <a:r>
              <a:rPr lang="en-US" altLang="en-GB" sz="2400" dirty="0">
                <a:sym typeface="+mn-ea"/>
              </a:rPr>
              <a:t> Enhance multisectoral collaboration for integrated policy implementation</a:t>
            </a:r>
            <a:endParaRPr lang="en-US" altLang="en-GB" sz="2400" dirty="0"/>
          </a:p>
          <a:p>
            <a:r>
              <a:rPr lang="en-US" altLang="en-GB" sz="2400" b="1" dirty="0">
                <a:sym typeface="+mn-ea"/>
              </a:rPr>
              <a:t>Capacity Building:</a:t>
            </a:r>
            <a:r>
              <a:rPr lang="en-US" altLang="en-GB" sz="2400" dirty="0">
                <a:sym typeface="+mn-ea"/>
              </a:rPr>
              <a:t> Increase awareness and capacity at all levels, from communities to national stakeholders</a:t>
            </a:r>
            <a:endParaRPr lang="en-US" altLang="en-GB" sz="2400" dirty="0"/>
          </a:p>
          <a:p>
            <a:r>
              <a:rPr lang="en-US" altLang="en-GB" sz="2400" b="1" dirty="0">
                <a:sym typeface="+mn-ea"/>
              </a:rPr>
              <a:t>Target Progress: </a:t>
            </a:r>
            <a:r>
              <a:rPr lang="en-US" altLang="en-GB" sz="2400" dirty="0">
                <a:sym typeface="+mn-ea"/>
              </a:rPr>
              <a:t>Advance toward national (NPFN) and global (SDGs) nutrition targets</a:t>
            </a:r>
            <a:endParaRPr lang="en-US" altLang="en-GB" sz="2400" dirty="0"/>
          </a:p>
          <a:p>
            <a:endParaRPr lang="en-US" alt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 altLang="en-US"/>
              <a:t>Technical Assistance to MDAs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GB" altLang="en-US">
                <a:solidFill>
                  <a:schemeClr val="tx1"/>
                </a:solidFill>
              </a:rPr>
              <a:t>MBEP</a:t>
            </a:r>
            <a:r>
              <a:rPr lang="en-US" altLang="en-US">
                <a:solidFill>
                  <a:schemeClr val="tx1"/>
                </a:solidFill>
              </a:rPr>
              <a:t> will lead a coordinated technical assistance programme</a:t>
            </a:r>
            <a:endParaRPr lang="en-US" altLang="en-US">
              <a:solidFill>
                <a:schemeClr val="tx1"/>
              </a:solidFill>
            </a:endParaRPr>
          </a:p>
          <a:p>
            <a:pPr lvl="1"/>
            <a:r>
              <a:rPr lang="en-US" altLang="en-US">
                <a:solidFill>
                  <a:schemeClr val="tx1"/>
                </a:solidFill>
              </a:rPr>
              <a:t>Strong leadership</a:t>
            </a:r>
            <a:endParaRPr lang="en-US" altLang="en-US">
              <a:solidFill>
                <a:schemeClr val="tx1"/>
              </a:solidFill>
            </a:endParaRPr>
          </a:p>
          <a:p>
            <a:pPr lvl="1"/>
            <a:r>
              <a:rPr lang="en-US" altLang="en-US">
                <a:solidFill>
                  <a:schemeClr val="tx1"/>
                </a:solidFill>
              </a:rPr>
              <a:t>Dedicated National Technical Support Team</a:t>
            </a:r>
            <a:endParaRPr lang="en-US" altLang="en-US">
              <a:solidFill>
                <a:schemeClr val="tx1"/>
              </a:solidFill>
            </a:endParaRPr>
          </a:p>
          <a:p>
            <a:pPr lvl="1"/>
            <a:r>
              <a:rPr lang="en-US" altLang="en-US">
                <a:solidFill>
                  <a:schemeClr val="tx1"/>
                </a:solidFill>
              </a:rPr>
              <a:t>Active participation by all MDAs</a:t>
            </a:r>
            <a:endParaRPr lang="en-US" altLang="en-US">
              <a:solidFill>
                <a:schemeClr val="tx1"/>
              </a:solidFill>
            </a:endParaRPr>
          </a:p>
          <a:p>
            <a:pPr lvl="1"/>
            <a:r>
              <a:rPr lang="en-US" altLang="en-US">
                <a:solidFill>
                  <a:schemeClr val="tx1"/>
                </a:solidFill>
              </a:rPr>
              <a:t>Continuous mentoring and quality assurance</a:t>
            </a:r>
            <a:endParaRPr lang="en-US" altLang="en-US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altLang="en-US">
              <a:solidFill>
                <a:schemeClr val="tx1"/>
              </a:solidFill>
            </a:endParaRPr>
          </a:p>
          <a:p>
            <a:r>
              <a:rPr lang="en-GB" altLang="en-US">
                <a:solidFill>
                  <a:schemeClr val="tx1"/>
                </a:solidFill>
              </a:rPr>
              <a:t>D</a:t>
            </a:r>
            <a:r>
              <a:rPr lang="en-US" altLang="en-US">
                <a:solidFill>
                  <a:schemeClr val="tx1"/>
                </a:solidFill>
              </a:rPr>
              <a:t>eploying a multidisciplinary National Technical Support Team</a:t>
            </a:r>
            <a:r>
              <a:rPr lang="en-GB" altLang="en-US">
                <a:solidFill>
                  <a:schemeClr val="tx1"/>
                </a:solidFill>
              </a:rPr>
              <a:t>:</a:t>
            </a:r>
            <a:endParaRPr lang="en-GB" altLang="en-US">
              <a:solidFill>
                <a:schemeClr val="tx1"/>
              </a:solidFill>
            </a:endParaRPr>
          </a:p>
          <a:p>
            <a:pPr lvl="1"/>
            <a:r>
              <a:rPr lang="en-GB" altLang="en-US">
                <a:solidFill>
                  <a:schemeClr val="tx1"/>
                </a:solidFill>
              </a:rPr>
              <a:t>E</a:t>
            </a:r>
            <a:r>
              <a:rPr lang="en-US" altLang="en-US">
                <a:solidFill>
                  <a:schemeClr val="tx1"/>
                </a:solidFill>
              </a:rPr>
              <a:t>nsure nutrition-relevant MDA develops costed</a:t>
            </a:r>
            <a:r>
              <a:rPr lang="en-GB" altLang="en-US">
                <a:solidFill>
                  <a:schemeClr val="tx1"/>
                </a:solidFill>
              </a:rPr>
              <a:t> Plan</a:t>
            </a:r>
            <a:endParaRPr lang="en-GB" altLang="en-US">
              <a:solidFill>
                <a:schemeClr val="tx1"/>
              </a:solidFill>
            </a:endParaRPr>
          </a:p>
          <a:p>
            <a:pPr lvl="1"/>
            <a:r>
              <a:rPr lang="en-GB" altLang="en-US">
                <a:solidFill>
                  <a:schemeClr val="tx1"/>
                </a:solidFill>
              </a:rPr>
              <a:t>Consolidated NMPFAN</a:t>
            </a:r>
            <a:endParaRPr lang="en-US" altLang="en-US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Conclusion</a:t>
            </a:r>
            <a:endParaRPr lang="en-US" dirty="0">
              <a:ea typeface="+mj-ea"/>
              <a:sym typeface="+mn-ea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95960" y="1056640"/>
            <a:ext cx="10800080" cy="5467350"/>
          </a:xfrm>
          <a:prstGeom prst="rect">
            <a:avLst/>
          </a:prstGeom>
        </p:spPr>
        <p:txBody>
          <a:bodyPr vert="horz" wrap="square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The Revised National Policy on Food and Nutrition will only succeed if every nutrition-relevant MDA translates national priorities into sector-specific strategic actions.</a:t>
            </a:r>
            <a:endParaRPr lang="en-US" altLang="en-US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 sz="2400">
              <a:solidFill>
                <a:schemeClr val="tx1"/>
              </a:solidFill>
            </a:endParaRPr>
          </a:p>
          <a:p>
            <a:r>
              <a:rPr lang="en-US" altLang="en-US" sz="2400">
                <a:solidFill>
                  <a:schemeClr val="tx1"/>
                </a:solidFill>
              </a:rPr>
              <a:t>Nutrition is not one ministry's responsibility—it is the collective responsibility of government. </a:t>
            </a:r>
            <a:endParaRPr lang="en-US" altLang="en-US" sz="24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en-US" sz="2400">
              <a:solidFill>
                <a:schemeClr val="tx1"/>
              </a:solidFill>
            </a:endParaRPr>
          </a:p>
          <a:p>
            <a:r>
              <a:rPr lang="en-US" altLang="en-US" sz="2400">
                <a:solidFill>
                  <a:schemeClr val="tx1"/>
                </a:solidFill>
              </a:rPr>
              <a:t>Strategic planning is the bridge between policy commitments and measurable impact for every Nigerian.</a:t>
            </a:r>
            <a:endParaRPr lang="en-US" altLang="en-US" sz="240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ea typeface="+mj-ea"/>
              </a:rPr>
              <a:t>THANKS</a:t>
            </a:r>
            <a:endParaRPr lang="en-US">
              <a:ea typeface="+mj-ea"/>
            </a:endParaRPr>
          </a:p>
        </p:txBody>
      </p:sp>
      <p:sp>
        <p:nvSpPr>
          <p:cNvPr id="9" name="日期时间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091987" y="5414440"/>
            <a:ext cx="2880000" cy="50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FFFFFF"/>
                </a:solidFill>
                <a:latin typeface="+mn-lt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10" name="联系方式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220013" y="5414440"/>
            <a:ext cx="2880000" cy="50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FFFFFF"/>
                </a:solidFill>
                <a:latin typeface="+mn-lt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6"/>
  <p:tag name="KSO_WM_UNIT_ID" val="_11*f*6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SUBTYPE" val="c"/>
  <p:tag name="KSO_WM_UNIT_PRESET_TEXT" val="日期时间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TABLE_ENDDRAG_ORIGIN_RECT" val="476*68"/>
  <p:tag name="TABLE_ENDDRAG_RECT" val="294*417*476*68"/>
</p:tagLst>
</file>

<file path=ppt/tags/tag21.xml><?xml version="1.0" encoding="utf-8"?>
<p:tagLst xmlns:p="http://schemas.openxmlformats.org/presentationml/2006/main">
  <p:tag name="KSO_WM_UNIT_TEXT" val="Why a New National Policy?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3.0"/>
  <p:tag name="KSO_WM_BEAUTIFY_FLAG" val="#wm#"/>
  <p:tag name="KSO_WM_UNIT_INDEX" val="1"/>
  <p:tag name="KSO_WM_UNIT_TYPE" val="a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ID" val="_2*a*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4"/>
  <p:tag name="KSO_WM_UNIT_TYPE" val="f"/>
  <p:tag name="KSO_WM_UNIT_SUBTYPE" val="a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24.xml><?xml version="1.0" encoding="utf-8"?>
<p:tagLst xmlns:p="http://schemas.openxmlformats.org/presentationml/2006/main">
  <p:tag name="KSO_WM_UNIT_TEXT" val="What Makes the 2026 NPFN Different?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3.0"/>
  <p:tag name="KSO_WM_BEAUTIFY_FLAG" val="#wm#"/>
  <p:tag name="KSO_WM_UNIT_INDEX" val="1"/>
  <p:tag name="KSO_WM_UNIT_TYPE" val="a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ID" val="_2*a*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2"/>
  <p:tag name="KSO_WM_UNIT_TYPE" val="f"/>
  <p:tag name="KSO_WM_UNIT_SUBTYPE" val="a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1.xml><?xml version="1.0" encoding="utf-8"?>
<p:tagLst xmlns:p="http://schemas.openxmlformats.org/presentationml/2006/main">
  <p:tag name="KSO_WM_UNIT_TEXT" val="Call to Action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3.0"/>
  <p:tag name="KSO_WM_BEAUTIFY_FLAG" val="#wm#"/>
  <p:tag name="KSO_WM_UNIT_INDEX" val="1"/>
  <p:tag name="KSO_WM_UNIT_TYPE" val="a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ID" val="_2*a*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4"/>
  <p:tag name="KSO_WM_UNIT_TYPE" val="f"/>
  <p:tag name="KSO_WM_UNIT_SUBTYPE" val="a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8096_9*a*1"/>
  <p:tag name="KSO_WM_TEMPLATE_CATEGORY" val="custom"/>
  <p:tag name="KSO_WM_TEMPLATE_INDEX" val="20238096"/>
  <p:tag name="KSO_WM_UNIT_LAYERLEVEL" val="1"/>
  <p:tag name="KSO_WM_TAG_VERSION" val="3.0"/>
  <p:tag name="KSO_WM_BEAUTIFY_FLAG" val="#wm#"/>
  <p:tag name="KSO_WM_UNIT_PRESET_TEXT" val="THANKS"/>
</p:tagLst>
</file>

<file path=ppt/tags/tag35.xml><?xml version="1.0" encoding="utf-8"?>
<p:tagLst xmlns:p="http://schemas.openxmlformats.org/presentationml/2006/main">
  <p:tag name="KSO_WM_UNIT_SUBTYPE" val="c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8096_9*f*1"/>
  <p:tag name="KSO_WM_TEMPLATE_CATEGORY" val="custom"/>
  <p:tag name="KSO_WM_TEMPLATE_INDEX" val="20238096"/>
  <p:tag name="KSO_WM_UNIT_LAYERLEVEL" val="1"/>
  <p:tag name="KSO_WM_TAG_VERSION" val="3.0"/>
  <p:tag name="KSO_WM_BEAUTIFY_FLAG" val="#wm#"/>
  <p:tag name="KSO_WM_UNIT_PRESET_TEXT" val="20XX/01/01"/>
</p:tagLst>
</file>

<file path=ppt/tags/tag36.xml><?xml version="1.0" encoding="utf-8"?>
<p:tagLst xmlns:p="http://schemas.openxmlformats.org/presentationml/2006/main">
  <p:tag name="KSO_WM_UNIT_SUBTYPE" val="d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3"/>
  <p:tag name="KSO_WM_UNIT_ID" val="custom20238096_9*f*3"/>
  <p:tag name="KSO_WM_TEMPLATE_CATEGORY" val="custom"/>
  <p:tag name="KSO_WM_TEMPLATE_INDEX" val="20238096"/>
  <p:tag name="KSO_WM_UNIT_LAYERLEVEL" val="1"/>
  <p:tag name="KSO_WM_TAG_VERSION" val="3.0"/>
  <p:tag name="KSO_WM_BEAUTIFY_FLAG" val="#wm#"/>
  <p:tag name="KSO_WM_UNIT_PRESET_TEXT" val="Text"/>
</p:tagLst>
</file>

<file path=ppt/tags/tag37.xml><?xml version="1.0" encoding="utf-8"?>
<p:tagLst xmlns:p="http://schemas.openxmlformats.org/presentationml/2006/main">
  <p:tag name="KSO_WM_SPECIAL_SOURCE" val="bdnull"/>
  <p:tag name="KSO_WM_SLIDE_ID" val="custom20238096_9"/>
  <p:tag name="KSO_WM_TEMPLATE_SUBCATEGORY" val="29"/>
  <p:tag name="KSO_WM_TEMPLATE_MASTER_TYPE" val="0"/>
  <p:tag name="KSO_WM_TEMPLATE_COLOR_TYPE" val="0"/>
  <p:tag name="KSO_WM_SLIDE_TYPE" val="endPage"/>
  <p:tag name="KSO_WM_SLIDE_SUBTYPE" val="pureTxt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8096"/>
  <p:tag name="KSO_WM_SLIDE_LAYOUT" val="a_f"/>
  <p:tag name="KSO_WM_SLIDE_LAYOUT_CNT" val="1_3"/>
  <p:tag name="KSO_WM_SLIDE_THEME_ID" val="3326791"/>
  <p:tag name="KSO_WM_SLIDE_THEME_NAME" val="Green Fresh"/>
</p:tagLst>
</file>

<file path=ppt/theme/theme1.xml><?xml version="1.0" encoding="utf-8"?>
<a:theme xmlns:a="http://schemas.openxmlformats.org/drawingml/2006/main" name="Data Pie Charts">
  <a:themeElements>
    <a:clrScheme name="Data Pie Chart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Data Pie Chart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Data Pie Char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5936</Words>
  <Application>WPS Presentation</Application>
  <PresentationFormat>Widescreen</PresentationFormat>
  <Paragraphs>204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SimSun</vt:lpstr>
      <vt:lpstr>Wingdings</vt:lpstr>
      <vt:lpstr>Calibri</vt:lpstr>
      <vt:lpstr>Gill Sans MT</vt:lpstr>
      <vt:lpstr>Wingdings</vt:lpstr>
      <vt:lpstr>Microsoft YaHei</vt:lpstr>
      <vt:lpstr>Arial Unicode MS</vt:lpstr>
      <vt:lpstr>Data Pie Charts</vt:lpstr>
      <vt:lpstr> National Policy on Food and Nutrition (NPFN) 2026–2035     </vt:lpstr>
      <vt:lpstr>PowerPoint 演示文稿</vt:lpstr>
      <vt:lpstr>Why a New NPFN (2026–2035)?</vt:lpstr>
      <vt:lpstr>What Makes the 2026 NPFN Different?</vt:lpstr>
      <vt:lpstr>Vision</vt:lpstr>
      <vt:lpstr>Goal</vt:lpstr>
      <vt:lpstr>Strategic Objectives of the NPFN</vt:lpstr>
      <vt:lpstr>Guiding Principles</vt:lpstr>
      <vt:lpstr>Institutional and Governance Arrangements</vt:lpstr>
      <vt:lpstr>Financing and Partnerships</vt:lpstr>
      <vt:lpstr>Monitoring, Evaluation, Accountability &amp; Learning </vt:lpstr>
      <vt:lpstr>Role of Stakeholders</vt:lpstr>
      <vt:lpstr>PowerPoint 演示文稿</vt:lpstr>
      <vt:lpstr>Expected Outcomes and Impact</vt:lpstr>
      <vt:lpstr>Technical Assistance to MDAs</vt:lpstr>
      <vt:lpstr>Conclusion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WPS_1762749861</cp:lastModifiedBy>
  <cp:revision>31</cp:revision>
  <dcterms:created xsi:type="dcterms:W3CDTF">2025-07-23T00:59:00Z</dcterms:created>
  <dcterms:modified xsi:type="dcterms:W3CDTF">2026-08-09T08:56:21Z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D409845A41CD4B26BBD4D86599B0440F_13</vt:lpwstr>
  </property>
  <property fmtid="{D5CDD505-2E9C-101B-9397-08002B2CF9AE}" pid="3" name="KSOProductBuildVer">
    <vt:lpwstr>1033-12.1.0.28032</vt:lpwstr>
  </property>
</Properties>
</file>