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9" r:id="rId4"/>
  </p:sldMasterIdLst>
  <p:notesMasterIdLst>
    <p:notesMasterId r:id="rId15"/>
  </p:notesMasterIdLst>
  <p:sldIdLst>
    <p:sldId id="283" r:id="rId5"/>
    <p:sldId id="344" r:id="rId6"/>
    <p:sldId id="396" r:id="rId7"/>
    <p:sldId id="397" r:id="rId8"/>
    <p:sldId id="398" r:id="rId9"/>
    <p:sldId id="358" r:id="rId10"/>
    <p:sldId id="345" r:id="rId11"/>
    <p:sldId id="399" r:id="rId12"/>
    <p:sldId id="400" r:id="rId13"/>
    <p:sldId id="331" r:id="rId14"/>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00"/>
    <a:srgbClr val="328987"/>
    <a:srgbClr val="5B6770"/>
    <a:srgbClr val="8AC2C0"/>
    <a:srgbClr val="F1C400"/>
    <a:srgbClr val="7A4183"/>
    <a:srgbClr val="41B6E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AD224E-35EF-41D8-BABF-7C555216D68E}" v="3" dt="2026-09-16T07:15:17.4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91" autoAdjust="0"/>
    <p:restoredTop sz="89416" autoAdjust="0"/>
  </p:normalViewPr>
  <p:slideViewPr>
    <p:cSldViewPr snapToGrid="0">
      <p:cViewPr varScale="1">
        <p:scale>
          <a:sx n="66" d="100"/>
          <a:sy n="66" d="100"/>
        </p:scale>
        <p:origin x="920" y="44"/>
      </p:cViewPr>
      <p:guideLst>
        <p:guide orient="horz" pos="2160"/>
        <p:guide pos="3840"/>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nley U. Nwosu" userId="5d1a2f5b-34b9-4cb7-82fd-4773d37525db" providerId="ADAL" clId="{D300F03F-2565-4C9C-9418-9A455F061800}"/>
    <pc:docChg chg="custSel addSld modSld sldOrd">
      <pc:chgData name="Stanley U. Nwosu" userId="5d1a2f5b-34b9-4cb7-82fd-4773d37525db" providerId="ADAL" clId="{D300F03F-2565-4C9C-9418-9A455F061800}" dt="2026-09-16T07:16:12.982" v="49" actId="478"/>
      <pc:docMkLst>
        <pc:docMk/>
      </pc:docMkLst>
      <pc:sldChg chg="modSp mod">
        <pc:chgData name="Stanley U. Nwosu" userId="5d1a2f5b-34b9-4cb7-82fd-4773d37525db" providerId="ADAL" clId="{D300F03F-2565-4C9C-9418-9A455F061800}" dt="2026-09-16T07:08:34.004" v="38" actId="1035"/>
        <pc:sldMkLst>
          <pc:docMk/>
          <pc:sldMk cId="2421908340" sldId="283"/>
        </pc:sldMkLst>
        <pc:spChg chg="mod">
          <ac:chgData name="Stanley U. Nwosu" userId="5d1a2f5b-34b9-4cb7-82fd-4773d37525db" providerId="ADAL" clId="{D300F03F-2565-4C9C-9418-9A455F061800}" dt="2026-09-16T07:08:34.004" v="38" actId="1035"/>
          <ac:spMkLst>
            <pc:docMk/>
            <pc:sldMk cId="2421908340" sldId="283"/>
            <ac:spMk id="3" creationId="{3B776A2C-4677-1071-3C27-14E124561050}"/>
          </ac:spMkLst>
        </pc:spChg>
        <pc:spChg chg="mod">
          <ac:chgData name="Stanley U. Nwosu" userId="5d1a2f5b-34b9-4cb7-82fd-4773d37525db" providerId="ADAL" clId="{D300F03F-2565-4C9C-9418-9A455F061800}" dt="2026-09-16T07:08:19.958" v="5" actId="14100"/>
          <ac:spMkLst>
            <pc:docMk/>
            <pc:sldMk cId="2421908340" sldId="283"/>
            <ac:spMk id="4" creationId="{85673105-6527-44F4-BABB-D2924858C227}"/>
          </ac:spMkLst>
        </pc:spChg>
      </pc:sldChg>
      <pc:sldChg chg="delSp mod">
        <pc:chgData name="Stanley U. Nwosu" userId="5d1a2f5b-34b9-4cb7-82fd-4773d37525db" providerId="ADAL" clId="{D300F03F-2565-4C9C-9418-9A455F061800}" dt="2026-09-16T07:11:06.131" v="39" actId="478"/>
        <pc:sldMkLst>
          <pc:docMk/>
          <pc:sldMk cId="4131606349" sldId="344"/>
        </pc:sldMkLst>
        <pc:spChg chg="del">
          <ac:chgData name="Stanley U. Nwosu" userId="5d1a2f5b-34b9-4cb7-82fd-4773d37525db" providerId="ADAL" clId="{D300F03F-2565-4C9C-9418-9A455F061800}" dt="2026-09-16T07:11:06.131" v="39" actId="478"/>
          <ac:spMkLst>
            <pc:docMk/>
            <pc:sldMk cId="4131606349" sldId="344"/>
            <ac:spMk id="11" creationId="{421BA3AA-E48C-3A47-4757-B1A9E1A4B68D}"/>
          </ac:spMkLst>
        </pc:spChg>
      </pc:sldChg>
      <pc:sldChg chg="addSp delSp modSp mod">
        <pc:chgData name="Stanley U. Nwosu" userId="5d1a2f5b-34b9-4cb7-82fd-4773d37525db" providerId="ADAL" clId="{D300F03F-2565-4C9C-9418-9A455F061800}" dt="2026-09-16T07:15:55.988" v="48" actId="478"/>
        <pc:sldMkLst>
          <pc:docMk/>
          <pc:sldMk cId="2949816880" sldId="345"/>
        </pc:sldMkLst>
        <pc:spChg chg="add mod">
          <ac:chgData name="Stanley U. Nwosu" userId="5d1a2f5b-34b9-4cb7-82fd-4773d37525db" providerId="ADAL" clId="{D300F03F-2565-4C9C-9418-9A455F061800}" dt="2026-09-14T17:20:14.203" v="0"/>
          <ac:spMkLst>
            <pc:docMk/>
            <pc:sldMk cId="2949816880" sldId="345"/>
            <ac:spMk id="2" creationId="{50098865-B81E-CB6F-4166-F31D219F6171}"/>
          </ac:spMkLst>
        </pc:spChg>
        <pc:spChg chg="del">
          <ac:chgData name="Stanley U. Nwosu" userId="5d1a2f5b-34b9-4cb7-82fd-4773d37525db" providerId="ADAL" clId="{D300F03F-2565-4C9C-9418-9A455F061800}" dt="2026-09-16T07:15:55.988" v="48" actId="478"/>
          <ac:spMkLst>
            <pc:docMk/>
            <pc:sldMk cId="2949816880" sldId="345"/>
            <ac:spMk id="25" creationId="{64DFE0BF-8E94-D5C1-FFF6-6E389BE04497}"/>
          </ac:spMkLst>
        </pc:spChg>
        <pc:spChg chg="mod">
          <ac:chgData name="Stanley U. Nwosu" userId="5d1a2f5b-34b9-4cb7-82fd-4773d37525db" providerId="ADAL" clId="{D300F03F-2565-4C9C-9418-9A455F061800}" dt="2026-09-16T07:15:48.332" v="47" actId="14100"/>
          <ac:spMkLst>
            <pc:docMk/>
            <pc:sldMk cId="2949816880" sldId="345"/>
            <ac:spMk id="39" creationId="{96E8A25C-3194-39B9-1D88-D318649ABFDB}"/>
          </ac:spMkLst>
        </pc:spChg>
      </pc:sldChg>
      <pc:sldChg chg="add ord">
        <pc:chgData name="Stanley U. Nwosu" userId="5d1a2f5b-34b9-4cb7-82fd-4773d37525db" providerId="ADAL" clId="{D300F03F-2565-4C9C-9418-9A455F061800}" dt="2026-09-15T19:21:58.917" v="3"/>
        <pc:sldMkLst>
          <pc:docMk/>
          <pc:sldMk cId="2769825595" sldId="358"/>
        </pc:sldMkLst>
      </pc:sldChg>
      <pc:sldChg chg="modSp">
        <pc:chgData name="Stanley U. Nwosu" userId="5d1a2f5b-34b9-4cb7-82fd-4773d37525db" providerId="ADAL" clId="{D300F03F-2565-4C9C-9418-9A455F061800}" dt="2026-09-15T19:04:39.281" v="1"/>
        <pc:sldMkLst>
          <pc:docMk/>
          <pc:sldMk cId="180671106" sldId="397"/>
        </pc:sldMkLst>
        <pc:spChg chg="mod">
          <ac:chgData name="Stanley U. Nwosu" userId="5d1a2f5b-34b9-4cb7-82fd-4773d37525db" providerId="ADAL" clId="{D300F03F-2565-4C9C-9418-9A455F061800}" dt="2026-09-15T19:04:39.281" v="1"/>
          <ac:spMkLst>
            <pc:docMk/>
            <pc:sldMk cId="180671106" sldId="397"/>
            <ac:spMk id="56" creationId="{9C03A009-4EEF-C072-A422-8BC9AE62C171}"/>
          </ac:spMkLst>
        </pc:spChg>
      </pc:sldChg>
      <pc:sldChg chg="delSp mod">
        <pc:chgData name="Stanley U. Nwosu" userId="5d1a2f5b-34b9-4cb7-82fd-4773d37525db" providerId="ADAL" clId="{D300F03F-2565-4C9C-9418-9A455F061800}" dt="2026-09-16T07:14:01.719" v="40" actId="478"/>
        <pc:sldMkLst>
          <pc:docMk/>
          <pc:sldMk cId="1046297388" sldId="398"/>
        </pc:sldMkLst>
        <pc:spChg chg="del">
          <ac:chgData name="Stanley U. Nwosu" userId="5d1a2f5b-34b9-4cb7-82fd-4773d37525db" providerId="ADAL" clId="{D300F03F-2565-4C9C-9418-9A455F061800}" dt="2026-09-16T07:14:01.719" v="40" actId="478"/>
          <ac:spMkLst>
            <pc:docMk/>
            <pc:sldMk cId="1046297388" sldId="398"/>
            <ac:spMk id="34" creationId="{646A12CA-717D-E6DE-9053-4E966E72F4CD}"/>
          </ac:spMkLst>
        </pc:spChg>
      </pc:sldChg>
      <pc:sldChg chg="delSp mod">
        <pc:chgData name="Stanley U. Nwosu" userId="5d1a2f5b-34b9-4cb7-82fd-4773d37525db" providerId="ADAL" clId="{D300F03F-2565-4C9C-9418-9A455F061800}" dt="2026-09-16T07:16:12.982" v="49" actId="478"/>
        <pc:sldMkLst>
          <pc:docMk/>
          <pc:sldMk cId="702561042" sldId="399"/>
        </pc:sldMkLst>
        <pc:spChg chg="del">
          <ac:chgData name="Stanley U. Nwosu" userId="5d1a2f5b-34b9-4cb7-82fd-4773d37525db" providerId="ADAL" clId="{D300F03F-2565-4C9C-9418-9A455F061800}" dt="2026-09-16T07:16:12.982" v="49" actId="478"/>
          <ac:spMkLst>
            <pc:docMk/>
            <pc:sldMk cId="702561042" sldId="399"/>
            <ac:spMk id="34" creationId="{9E390307-499A-E268-0586-B29CDE36510D}"/>
          </ac:spMkLst>
        </pc:spChg>
      </pc:sldChg>
    </pc:docChg>
  </pc:docChgLst>
</pc:chgInfo>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v>Phase 1</c:v>
          </c:tx>
          <c:spPr>
            <a:solidFill>
              <a:srgbClr val="8AC2C0"/>
            </a:solidFill>
            <a:ln>
              <a:noFill/>
            </a:ln>
            <a:effectLst/>
          </c:spPr>
          <c:invertIfNegative val="1"/>
          <c:dLbls>
            <c:spPr>
              <a:noFill/>
              <a:ln>
                <a:noFill/>
              </a:ln>
              <a:effectLst/>
            </c:spPr>
            <c:txPr>
              <a:bodyPr rot="0" spcFirstLastPara="1" vertOverflow="ellipsis" vert="horz" wrap="square" anchor="ctr" anchorCtr="1"/>
              <a:lstStyle/>
              <a:p>
                <a:pPr>
                  <a:defRPr sz="1200" b="1" i="0" u="none" strike="noStrike" kern="1200" baseline="0">
                    <a:solidFill>
                      <a:srgbClr val="000000"/>
                    </a:solidFill>
                    <a:latin typeface="+mn-lt"/>
                    <a:ea typeface="+mn-ea"/>
                    <a:cs typeface="+mn-cs"/>
                  </a:defRPr>
                </a:pPr>
                <a:endParaRPr lang="en-NG"/>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3"/>
              <c:pt idx="0">
                <c:v>Ebonyi</c:v>
              </c:pt>
              <c:pt idx="1">
                <c:v>Benue</c:v>
              </c:pt>
              <c:pt idx="2">
                <c:v>Combined</c:v>
              </c:pt>
            </c:strLit>
          </c:cat>
          <c:val>
            <c:numLit>
              <c:formatCode>0"%"</c:formatCode>
              <c:ptCount val="3"/>
              <c:pt idx="0">
                <c:v>37</c:v>
              </c:pt>
              <c:pt idx="1">
                <c:v>63.1</c:v>
              </c:pt>
              <c:pt idx="2">
                <c:v>58</c:v>
              </c:pt>
            </c:numLit>
          </c:val>
          <c:extLst>
            <c:ext xmlns:c14="http://schemas.microsoft.com/office/drawing/2007/8/2/chart" uri="{6F2FDCE9-48DA-4B69-8628-5D25D57E5C99}">
              <c14:invertSolidFillFmt>
                <c14:spPr xmlns:c14="http://schemas.microsoft.com/office/drawing/2007/8/2/chart">
                  <a:solidFill>
                    <a:srgbClr val="FFFFFF"/>
                  </a:solidFill>
                  <a:ln>
                    <a:noFill/>
                  </a:ln>
                  <a:effectLst/>
                </c14:spPr>
              </c14:invertSolidFillFmt>
            </c:ext>
            <c:ext xmlns:c16="http://schemas.microsoft.com/office/drawing/2014/chart" uri="{C3380CC4-5D6E-409C-BE32-E72D297353CC}">
              <c16:uniqueId val="{00000000-7480-403A-9AD6-AEF4FCE9C57E}"/>
            </c:ext>
          </c:extLst>
        </c:ser>
        <c:ser>
          <c:idx val="1"/>
          <c:order val="1"/>
          <c:tx>
            <c:v>Phase 2</c:v>
          </c:tx>
          <c:spPr>
            <a:solidFill>
              <a:srgbClr val="B9E4E2"/>
            </a:solidFill>
            <a:ln>
              <a:noFill/>
            </a:ln>
            <a:effectLst/>
          </c:spPr>
          <c:invertIfNegative val="1"/>
          <c:dLbls>
            <c:spPr>
              <a:noFill/>
              <a:ln>
                <a:noFill/>
              </a:ln>
              <a:effectLst/>
            </c:spPr>
            <c:txPr>
              <a:bodyPr rot="0" spcFirstLastPara="1" vertOverflow="ellipsis" vert="horz" wrap="square" anchor="ctr" anchorCtr="1"/>
              <a:lstStyle/>
              <a:p>
                <a:pPr>
                  <a:defRPr sz="1200" b="1" i="0" u="none" strike="noStrike" kern="1200" baseline="0">
                    <a:solidFill>
                      <a:srgbClr val="000000"/>
                    </a:solidFill>
                    <a:latin typeface="+mn-lt"/>
                    <a:ea typeface="+mn-ea"/>
                    <a:cs typeface="+mn-cs"/>
                  </a:defRPr>
                </a:pPr>
                <a:endParaRPr lang="en-NG"/>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3"/>
              <c:pt idx="0">
                <c:v>Ebonyi</c:v>
              </c:pt>
              <c:pt idx="1">
                <c:v>Benue</c:v>
              </c:pt>
              <c:pt idx="2">
                <c:v>Combined</c:v>
              </c:pt>
            </c:strLit>
          </c:cat>
          <c:val>
            <c:numLit>
              <c:formatCode>0"%"</c:formatCode>
              <c:ptCount val="3"/>
              <c:pt idx="0">
                <c:v>90.3</c:v>
              </c:pt>
              <c:pt idx="1">
                <c:v>69</c:v>
              </c:pt>
              <c:pt idx="2">
                <c:v>72.8</c:v>
              </c:pt>
            </c:numLit>
          </c:val>
          <c:extLst>
            <c:ext xmlns:c14="http://schemas.microsoft.com/office/drawing/2007/8/2/chart" uri="{6F2FDCE9-48DA-4B69-8628-5D25D57E5C99}">
              <c14:invertSolidFillFmt>
                <c14:spPr xmlns:c14="http://schemas.microsoft.com/office/drawing/2007/8/2/chart">
                  <a:solidFill>
                    <a:srgbClr val="FFFFFF"/>
                  </a:solidFill>
                  <a:ln>
                    <a:noFill/>
                  </a:ln>
                  <a:effectLst/>
                </c14:spPr>
              </c14:invertSolidFillFmt>
            </c:ext>
            <c:ext xmlns:c16="http://schemas.microsoft.com/office/drawing/2014/chart" uri="{C3380CC4-5D6E-409C-BE32-E72D297353CC}">
              <c16:uniqueId val="{00000001-7480-403A-9AD6-AEF4FCE9C57E}"/>
            </c:ext>
          </c:extLst>
        </c:ser>
        <c:dLbls>
          <c:dLblPos val="outEnd"/>
          <c:showLegendKey val="0"/>
          <c:showVal val="1"/>
          <c:showCatName val="0"/>
          <c:showSerName val="0"/>
          <c:showPercent val="0"/>
          <c:showBubbleSize val="0"/>
        </c:dLbls>
        <c:gapWidth val="80"/>
        <c:axId val="48650112"/>
        <c:axId val="48672768"/>
      </c:barChart>
      <c:catAx>
        <c:axId val="48650112"/>
        <c:scaling>
          <c:orientation val="minMax"/>
        </c:scaling>
        <c:delete val="0"/>
        <c:axPos val="b"/>
        <c:numFmt formatCode="General" sourceLinked="1"/>
        <c:majorTickMark val="none"/>
        <c:minorTickMark val="none"/>
        <c:tickLblPos val="nextTo"/>
        <c:spPr>
          <a:noFill/>
          <a:ln w="9525" cap="flat" cmpd="sng" algn="ctr">
            <a:solidFill>
              <a:srgbClr val="B8BCC4"/>
            </a:solidFill>
            <a:prstDash val="solid"/>
            <a:round/>
          </a:ln>
          <a:effectLst/>
        </c:spPr>
        <c:txPr>
          <a:bodyPr rot="-60000000" spcFirstLastPara="1" vertOverflow="ellipsis" vert="horz" wrap="square" anchor="ctr" anchorCtr="1"/>
          <a:lstStyle/>
          <a:p>
            <a:pPr>
              <a:defRPr sz="1275" b="0" i="0" u="none" strike="noStrike" kern="1200" baseline="0">
                <a:solidFill>
                  <a:srgbClr val="000000"/>
                </a:solidFill>
                <a:latin typeface="Arial"/>
                <a:ea typeface="Arial"/>
                <a:cs typeface="Arial"/>
              </a:defRPr>
            </a:pPr>
            <a:endParaRPr lang="en-NG"/>
          </a:p>
        </c:txPr>
        <c:crossAx val="48672768"/>
        <c:crosses val="autoZero"/>
        <c:auto val="1"/>
        <c:lblAlgn val="ctr"/>
        <c:lblOffset val="100"/>
        <c:noMultiLvlLbl val="1"/>
      </c:catAx>
      <c:valAx>
        <c:axId val="48672768"/>
        <c:scaling>
          <c:orientation val="minMax"/>
          <c:max val="100"/>
          <c:min val="0"/>
        </c:scaling>
        <c:delete val="0"/>
        <c:axPos val="l"/>
        <c:majorGridlines>
          <c:spPr>
            <a:ln w="9525" cap="flat" cmpd="sng" algn="ctr">
              <a:solidFill>
                <a:srgbClr val="EDEDED"/>
              </a:solidFill>
              <a:prstDash val="solid"/>
              <a:round/>
            </a:ln>
            <a:effectLst/>
          </c:spPr>
        </c:majorGridlines>
        <c:numFmt formatCode="0&quot;%&quot;" sourceLinked="1"/>
        <c:majorTickMark val="none"/>
        <c:minorTickMark val="none"/>
        <c:tickLblPos val="nextTo"/>
        <c:spPr>
          <a:noFill/>
          <a:ln w="0" cap="flat" cmpd="sng" algn="ctr">
            <a:solidFill>
              <a:srgbClr val="FFFFFF"/>
            </a:solidFill>
            <a:prstDash val="solid"/>
            <a:round/>
          </a:ln>
          <a:effectLst/>
        </c:spPr>
        <c:txPr>
          <a:bodyPr rot="-60000000" spcFirstLastPara="1" vertOverflow="ellipsis" vert="horz" wrap="square" anchor="ctr" anchorCtr="1"/>
          <a:lstStyle/>
          <a:p>
            <a:pPr>
              <a:defRPr sz="1125" b="0" i="0" u="none" strike="noStrike" kern="1200" baseline="0">
                <a:solidFill>
                  <a:srgbClr val="5E6470"/>
                </a:solidFill>
                <a:latin typeface="Arial"/>
                <a:ea typeface="Arial"/>
                <a:cs typeface="Arial"/>
              </a:defRPr>
            </a:pPr>
            <a:endParaRPr lang="en-NG"/>
          </a:p>
        </c:txPr>
        <c:crossAx val="48650112"/>
        <c:crosses val="autoZero"/>
        <c:crossBetween val="between"/>
        <c:majorUnit val="20"/>
      </c:valAx>
      <c:spPr>
        <a:noFill/>
        <a:ln w="0">
          <a:solidFill>
            <a:srgbClr val="FFFFFF"/>
          </a:solidFill>
          <a:prstDash val="solid"/>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5E6470"/>
              </a:solidFill>
              <a:latin typeface="+mn-lt"/>
              <a:ea typeface="+mn-ea"/>
              <a:cs typeface="+mn-cs"/>
            </a:defRPr>
          </a:pPr>
          <a:endParaRPr lang="en-NG"/>
        </a:p>
      </c:txPr>
    </c:legend>
    <c:plotVisOnly val="1"/>
    <c:dispBlanksAs val="zero"/>
    <c:showDLblsOverMax val="1"/>
  </c:chart>
  <c:spPr>
    <a:solidFill>
      <a:srgbClr val="FFFFFF"/>
    </a:solidFill>
    <a:ln w="0" cap="flat" cmpd="sng" algn="ctr">
      <a:solidFill>
        <a:srgbClr val="FFFFFF"/>
      </a:solidFill>
      <a:prstDash val="solid"/>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7653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600" dirty="0"/>
              <a:t>Campaigns can reach many children quickly, but a child who misses the campaign window may wait months. Vitamin A supplementation has traditionally surged during campaigns and faded between them. This presentation asks a simple implementation question: can everyday primary health-care contacts become reliable VAS contacts?</a:t>
            </a:r>
          </a:p>
        </p:txBody>
      </p:sp>
      <p:sp>
        <p:nvSpPr>
          <p:cNvPr id="4" name="Slide Number Placeholder 3"/>
          <p:cNvSpPr>
            <a:spLocks noGrp="1"/>
          </p:cNvSpPr>
          <p:nvPr>
            <p:ph type="sldNum" sz="quarter" idx="5"/>
          </p:nvPr>
        </p:nvSpPr>
        <p:spPr/>
        <p:txBody>
          <a:bodyPr/>
          <a:lstStyle/>
          <a:p>
            <a:fld id="{DC48D974-E958-F14F-BFE7-EE606BD803A8}" type="slidenum">
              <a:rPr lang="en-US" smtClean="0"/>
              <a:t>1</a:t>
            </a:fld>
            <a:endParaRPr lang="en-US"/>
          </a:p>
        </p:txBody>
      </p:sp>
    </p:spTree>
    <p:extLst>
      <p:ext uri="{BB962C8B-B14F-4D97-AF65-F5344CB8AC3E}">
        <p14:creationId xmlns:p14="http://schemas.microsoft.com/office/powerpoint/2010/main" val="2337246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32BF7-B64A-8919-15FD-7455F0EDA3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D77E9-EB1D-C8B9-3417-20077076EB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D3C322-87F0-AEA4-E4B6-1301CA66728D}"/>
              </a:ext>
            </a:extLst>
          </p:cNvPr>
          <p:cNvSpPr>
            <a:spLocks noGrp="1"/>
          </p:cNvSpPr>
          <p:nvPr>
            <p:ph type="body" idx="1"/>
          </p:nvPr>
        </p:nvSpPr>
        <p:spPr/>
        <p:txBody>
          <a:bodyPr/>
          <a:lstStyle/>
          <a:p>
            <a:r>
              <a:rPr lang="en-US" sz="800" dirty="0"/>
              <a:t>In Ebonyi, the monthly average before routinization was 714. During the first three monitored months, it rose to about 2,933—more than four times the starting level. This is not a causal estimate; it is an early operational signal that the service model changed what happened between campaign rounds.</a:t>
            </a:r>
          </a:p>
        </p:txBody>
      </p:sp>
      <p:sp>
        <p:nvSpPr>
          <p:cNvPr id="4" name="Slide Number Placeholder 3">
            <a:extLst>
              <a:ext uri="{FF2B5EF4-FFF2-40B4-BE49-F238E27FC236}">
                <a16:creationId xmlns:a16="http://schemas.microsoft.com/office/drawing/2014/main" id="{2FFA46D0-31A4-88D3-993A-2AEF4CBD658D}"/>
              </a:ext>
            </a:extLst>
          </p:cNvPr>
          <p:cNvSpPr>
            <a:spLocks noGrp="1"/>
          </p:cNvSpPr>
          <p:nvPr>
            <p:ph type="sldNum" sz="quarter" idx="5"/>
          </p:nvPr>
        </p:nvSpPr>
        <p:spPr/>
        <p:txBody>
          <a:bodyPr/>
          <a:lstStyle/>
          <a:p>
            <a:fld id="{DC48D974-E958-F14F-BFE7-EE606BD803A8}" type="slidenum">
              <a:rPr lang="en-US" smtClean="0"/>
              <a:t>2</a:t>
            </a:fld>
            <a:endParaRPr lang="en-US"/>
          </a:p>
        </p:txBody>
      </p:sp>
    </p:spTree>
    <p:extLst>
      <p:ext uri="{BB962C8B-B14F-4D97-AF65-F5344CB8AC3E}">
        <p14:creationId xmlns:p14="http://schemas.microsoft.com/office/powerpoint/2010/main" val="175188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C45C8-7D27-8747-F30A-8ACC636A8A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BA524A-0616-0EA7-FE12-10BE83FDF9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F9EB3B-3BDF-4020-DD92-695901323D56}"/>
              </a:ext>
            </a:extLst>
          </p:cNvPr>
          <p:cNvSpPr>
            <a:spLocks noGrp="1"/>
          </p:cNvSpPr>
          <p:nvPr>
            <p:ph type="body" idx="1"/>
          </p:nvPr>
        </p:nvSpPr>
        <p:spPr/>
        <p:txBody>
          <a:bodyPr/>
          <a:lstStyle/>
          <a:p>
            <a:r>
              <a:rPr lang="en-US" sz="800" dirty="0"/>
              <a:t>Scale and readiness. This was deliberately a health-system pilot: 60 facilities in 11 LGAs. In Ebonyi, 120 health workers were trained and 29 of 30 facilities were integrated into DHIS2. The units of change were clinic flow, workforce practice, commodity availability and routine reporting.</a:t>
            </a:r>
          </a:p>
        </p:txBody>
      </p:sp>
      <p:sp>
        <p:nvSpPr>
          <p:cNvPr id="4" name="Slide Number Placeholder 3">
            <a:extLst>
              <a:ext uri="{FF2B5EF4-FFF2-40B4-BE49-F238E27FC236}">
                <a16:creationId xmlns:a16="http://schemas.microsoft.com/office/drawing/2014/main" id="{BA124EA9-E414-B39E-2DCD-FF19AE1ACEE3}"/>
              </a:ext>
            </a:extLst>
          </p:cNvPr>
          <p:cNvSpPr>
            <a:spLocks noGrp="1"/>
          </p:cNvSpPr>
          <p:nvPr>
            <p:ph type="sldNum" sz="quarter" idx="5"/>
          </p:nvPr>
        </p:nvSpPr>
        <p:spPr/>
        <p:txBody>
          <a:bodyPr/>
          <a:lstStyle/>
          <a:p>
            <a:fld id="{DC48D974-E958-F14F-BFE7-EE606BD803A8}" type="slidenum">
              <a:rPr lang="en-US" smtClean="0"/>
              <a:t>3</a:t>
            </a:fld>
            <a:endParaRPr lang="en-US"/>
          </a:p>
        </p:txBody>
      </p:sp>
    </p:spTree>
    <p:extLst>
      <p:ext uri="{BB962C8B-B14F-4D97-AF65-F5344CB8AC3E}">
        <p14:creationId xmlns:p14="http://schemas.microsoft.com/office/powerpoint/2010/main" val="4179849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3D35B-DC32-B41A-D764-1832CA446A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87EBBA-65EB-9DD9-650F-868353756E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B4F2BA-BF02-8B7E-4908-3ABCD5FE9F87}"/>
              </a:ext>
            </a:extLst>
          </p:cNvPr>
          <p:cNvSpPr>
            <a:spLocks noGrp="1"/>
          </p:cNvSpPr>
          <p:nvPr>
            <p:ph type="body" idx="1"/>
          </p:nvPr>
        </p:nvSpPr>
        <p:spPr/>
        <p:txBody>
          <a:bodyPr/>
          <a:lstStyle/>
          <a:p>
            <a:r>
              <a:rPr lang="en-US" sz="800" dirty="0"/>
              <a:t>Implementation model. We grouped the bundle into three functions. First, embed VAS in the contacts already happening. Second, keep providers and commodities ready. Third, verify delivery rapidly and reconcile it into routine information systems. Removing any one function weakens the model.</a:t>
            </a:r>
          </a:p>
        </p:txBody>
      </p:sp>
      <p:sp>
        <p:nvSpPr>
          <p:cNvPr id="4" name="Slide Number Placeholder 3">
            <a:extLst>
              <a:ext uri="{FF2B5EF4-FFF2-40B4-BE49-F238E27FC236}">
                <a16:creationId xmlns:a16="http://schemas.microsoft.com/office/drawing/2014/main" id="{7122EF48-17DD-6D90-FAC5-44ABEDA512D7}"/>
              </a:ext>
            </a:extLst>
          </p:cNvPr>
          <p:cNvSpPr>
            <a:spLocks noGrp="1"/>
          </p:cNvSpPr>
          <p:nvPr>
            <p:ph type="sldNum" sz="quarter" idx="5"/>
          </p:nvPr>
        </p:nvSpPr>
        <p:spPr/>
        <p:txBody>
          <a:bodyPr/>
          <a:lstStyle/>
          <a:p>
            <a:fld id="{DC48D974-E958-F14F-BFE7-EE606BD803A8}" type="slidenum">
              <a:rPr lang="en-US" smtClean="0"/>
              <a:t>4</a:t>
            </a:fld>
            <a:endParaRPr lang="en-US"/>
          </a:p>
        </p:txBody>
      </p:sp>
    </p:spTree>
    <p:extLst>
      <p:ext uri="{BB962C8B-B14F-4D97-AF65-F5344CB8AC3E}">
        <p14:creationId xmlns:p14="http://schemas.microsoft.com/office/powerpoint/2010/main" val="3035583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F2772-59EA-D363-B36F-2CF0A2B77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F4A09-5CBC-4C73-DF0B-0B474A7EFD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874488-B405-3907-E7AA-1230D1C74DC6}"/>
              </a:ext>
            </a:extLst>
          </p:cNvPr>
          <p:cNvSpPr>
            <a:spLocks noGrp="1"/>
          </p:cNvSpPr>
          <p:nvPr>
            <p:ph type="body" idx="1"/>
          </p:nvPr>
        </p:nvSpPr>
        <p:spPr/>
        <p:txBody>
          <a:bodyPr/>
          <a:lstStyle/>
          <a:p>
            <a:r>
              <a:rPr lang="en-US" sz="800" dirty="0"/>
              <a:t>Methods: This was a descriptive implementation evaluation, not a controlled effectiveness study. Coverage used the six-month administrative target. That denominator and the aggregate reporting structure shape how the results should be interpreted.</a:t>
            </a:r>
          </a:p>
        </p:txBody>
      </p:sp>
      <p:sp>
        <p:nvSpPr>
          <p:cNvPr id="4" name="Slide Number Placeholder 3">
            <a:extLst>
              <a:ext uri="{FF2B5EF4-FFF2-40B4-BE49-F238E27FC236}">
                <a16:creationId xmlns:a16="http://schemas.microsoft.com/office/drawing/2014/main" id="{7B1540B6-2FE5-7B4E-2B2B-4078CA717D58}"/>
              </a:ext>
            </a:extLst>
          </p:cNvPr>
          <p:cNvSpPr>
            <a:spLocks noGrp="1"/>
          </p:cNvSpPr>
          <p:nvPr>
            <p:ph type="sldNum" sz="quarter" idx="5"/>
          </p:nvPr>
        </p:nvSpPr>
        <p:spPr/>
        <p:txBody>
          <a:bodyPr/>
          <a:lstStyle/>
          <a:p>
            <a:fld id="{DC48D974-E958-F14F-BFE7-EE606BD803A8}" type="slidenum">
              <a:rPr lang="en-US" smtClean="0"/>
              <a:t>5</a:t>
            </a:fld>
            <a:endParaRPr lang="en-US"/>
          </a:p>
        </p:txBody>
      </p:sp>
    </p:spTree>
    <p:extLst>
      <p:ext uri="{BB962C8B-B14F-4D97-AF65-F5344CB8AC3E}">
        <p14:creationId xmlns:p14="http://schemas.microsoft.com/office/powerpoint/2010/main" val="3399171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2FF3D-C855-1E26-73EB-FF01AD3D5B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BD316-85B2-A799-1964-A410304935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4082BD-DCC6-5023-CF6C-064E06FA0A2B}"/>
              </a:ext>
            </a:extLst>
          </p:cNvPr>
          <p:cNvSpPr>
            <a:spLocks noGrp="1"/>
          </p:cNvSpPr>
          <p:nvPr>
            <p:ph type="body" idx="1"/>
          </p:nvPr>
        </p:nvSpPr>
        <p:spPr/>
        <p:txBody>
          <a:bodyPr/>
          <a:lstStyle/>
          <a:p>
            <a:r>
              <a:rPr lang="en-US" sz="800"/>
              <a:t>Results: Phase 2 administrative coverage was higher in both states. Combined coverage rose from 58.0% to 72.8%, an increase of 14.8 percentage points. The programme recorded 30,993 additional VAS administrations, a 28.6% increase. Ebonyi showed the largest phase change; Benue improved more modestly from a higher Phase 1 level.</a:t>
            </a:r>
          </a:p>
        </p:txBody>
      </p:sp>
      <p:sp>
        <p:nvSpPr>
          <p:cNvPr id="4" name="Slide Number Placeholder 3">
            <a:extLst>
              <a:ext uri="{FF2B5EF4-FFF2-40B4-BE49-F238E27FC236}">
                <a16:creationId xmlns:a16="http://schemas.microsoft.com/office/drawing/2014/main" id="{62E3D8F5-A9CF-5348-F26C-0C9911EF4B07}"/>
              </a:ext>
            </a:extLst>
          </p:cNvPr>
          <p:cNvSpPr>
            <a:spLocks noGrp="1"/>
          </p:cNvSpPr>
          <p:nvPr>
            <p:ph type="sldNum" sz="quarter" idx="5"/>
          </p:nvPr>
        </p:nvSpPr>
        <p:spPr/>
        <p:txBody>
          <a:bodyPr/>
          <a:lstStyle/>
          <a:p>
            <a:fld id="{DC48D974-E958-F14F-BFE7-EE606BD803A8}" type="slidenum">
              <a:rPr lang="en-US" smtClean="0"/>
              <a:t>7</a:t>
            </a:fld>
            <a:endParaRPr lang="en-US"/>
          </a:p>
        </p:txBody>
      </p:sp>
    </p:spTree>
    <p:extLst>
      <p:ext uri="{BB962C8B-B14F-4D97-AF65-F5344CB8AC3E}">
        <p14:creationId xmlns:p14="http://schemas.microsoft.com/office/powerpoint/2010/main" val="1969670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0AF8C-D895-1F6D-0F03-22C21D035F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648FBD-6312-3B69-5622-87528430DF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04CB20-66F0-53B1-E849-45F3D1B2C831}"/>
              </a:ext>
            </a:extLst>
          </p:cNvPr>
          <p:cNvSpPr>
            <a:spLocks noGrp="1"/>
          </p:cNvSpPr>
          <p:nvPr>
            <p:ph type="body" idx="1"/>
          </p:nvPr>
        </p:nvSpPr>
        <p:spPr/>
        <p:txBody>
          <a:bodyPr/>
          <a:lstStyle/>
          <a:p>
            <a:r>
              <a:rPr lang="en-US" sz="800" dirty="0"/>
              <a:t>Interpretation: The direction and scale of the programme signal are encouraging. Some monthly or LGA estimates exceeded 100 percent. We therefore present these results as implementation performance, not population effectiveness.</a:t>
            </a:r>
          </a:p>
        </p:txBody>
      </p:sp>
      <p:sp>
        <p:nvSpPr>
          <p:cNvPr id="4" name="Slide Number Placeholder 3">
            <a:extLst>
              <a:ext uri="{FF2B5EF4-FFF2-40B4-BE49-F238E27FC236}">
                <a16:creationId xmlns:a16="http://schemas.microsoft.com/office/drawing/2014/main" id="{ED5ECA12-1324-77C2-87A0-E02B37CD6517}"/>
              </a:ext>
            </a:extLst>
          </p:cNvPr>
          <p:cNvSpPr>
            <a:spLocks noGrp="1"/>
          </p:cNvSpPr>
          <p:nvPr>
            <p:ph type="sldNum" sz="quarter" idx="5"/>
          </p:nvPr>
        </p:nvSpPr>
        <p:spPr/>
        <p:txBody>
          <a:bodyPr/>
          <a:lstStyle/>
          <a:p>
            <a:fld id="{DC48D974-E958-F14F-BFE7-EE606BD803A8}" type="slidenum">
              <a:rPr lang="en-US" smtClean="0"/>
              <a:t>8</a:t>
            </a:fld>
            <a:endParaRPr lang="en-US"/>
          </a:p>
        </p:txBody>
      </p:sp>
    </p:spTree>
    <p:extLst>
      <p:ext uri="{BB962C8B-B14F-4D97-AF65-F5344CB8AC3E}">
        <p14:creationId xmlns:p14="http://schemas.microsoft.com/office/powerpoint/2010/main" val="3171781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2C5BF-CC8B-9068-53AC-7529A526A2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4ED431-C2B8-20DD-5F3B-0CAE9B6064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1EC89B-2C2B-B12B-FB8A-1F1B59080BD5}"/>
              </a:ext>
            </a:extLst>
          </p:cNvPr>
          <p:cNvSpPr>
            <a:spLocks noGrp="1"/>
          </p:cNvSpPr>
          <p:nvPr>
            <p:ph type="body" idx="1"/>
          </p:nvPr>
        </p:nvSpPr>
        <p:spPr/>
        <p:txBody>
          <a:bodyPr/>
          <a:lstStyle/>
          <a:p>
            <a:r>
              <a:rPr lang="en-US" sz="800" dirty="0"/>
              <a:t>The programme has shown that routine VAS is operationally possible and can raise reported delivery. The next phase should not trade speed for credibility. Institutionalize financing and commodities, sustain supportive delivery, and strengthen the measurement system at the same time. Invite questions.</a:t>
            </a:r>
          </a:p>
        </p:txBody>
      </p:sp>
      <p:sp>
        <p:nvSpPr>
          <p:cNvPr id="4" name="Slide Number Placeholder 3">
            <a:extLst>
              <a:ext uri="{FF2B5EF4-FFF2-40B4-BE49-F238E27FC236}">
                <a16:creationId xmlns:a16="http://schemas.microsoft.com/office/drawing/2014/main" id="{25DEF49B-B319-0AC8-810F-F6CDBCAFAD88}"/>
              </a:ext>
            </a:extLst>
          </p:cNvPr>
          <p:cNvSpPr>
            <a:spLocks noGrp="1"/>
          </p:cNvSpPr>
          <p:nvPr>
            <p:ph type="sldNum" sz="quarter" idx="5"/>
          </p:nvPr>
        </p:nvSpPr>
        <p:spPr/>
        <p:txBody>
          <a:bodyPr/>
          <a:lstStyle/>
          <a:p>
            <a:fld id="{DC48D974-E958-F14F-BFE7-EE606BD803A8}" type="slidenum">
              <a:rPr lang="en-US" smtClean="0"/>
              <a:t>9</a:t>
            </a:fld>
            <a:endParaRPr lang="en-US"/>
          </a:p>
        </p:txBody>
      </p:sp>
    </p:spTree>
    <p:extLst>
      <p:ext uri="{BB962C8B-B14F-4D97-AF65-F5344CB8AC3E}">
        <p14:creationId xmlns:p14="http://schemas.microsoft.com/office/powerpoint/2010/main" val="3835213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52CDA-5DDD-EFF2-BF2C-A276F0F41A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D48CE3-E908-165F-6E7C-D6F745B81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785EB7-56FB-6C04-479C-D694F38C48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408B14-6D37-9848-4E2E-9B10F8A602C4}"/>
              </a:ext>
            </a:extLst>
          </p:cNvPr>
          <p:cNvSpPr>
            <a:spLocks noGrp="1"/>
          </p:cNvSpPr>
          <p:nvPr>
            <p:ph type="sldNum" sz="quarter" idx="5"/>
          </p:nvPr>
        </p:nvSpPr>
        <p:spPr/>
        <p:txBody>
          <a:bodyPr/>
          <a:lstStyle/>
          <a:p>
            <a:fld id="{DC48D974-E958-F14F-BFE7-EE606BD803A8}" type="slidenum">
              <a:rPr lang="en-US" smtClean="0"/>
              <a:t>10</a:t>
            </a:fld>
            <a:endParaRPr lang="en-US"/>
          </a:p>
        </p:txBody>
      </p:sp>
    </p:spTree>
    <p:extLst>
      <p:ext uri="{BB962C8B-B14F-4D97-AF65-F5344CB8AC3E}">
        <p14:creationId xmlns:p14="http://schemas.microsoft.com/office/powerpoint/2010/main" val="19862172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1">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p:blipFill>
        <p:spPr>
          <a:xfrm>
            <a:off x="5571010" y="0"/>
            <a:ext cx="6632448" cy="6858000"/>
          </a:xfrm>
          <a:prstGeom prst="rect">
            <a:avLst/>
          </a:prstGeom>
        </p:spPr>
      </p:pic>
      <p:sp>
        <p:nvSpPr>
          <p:cNvPr id="2" name="Title 1"/>
          <p:cNvSpPr>
            <a:spLocks noGrp="1"/>
          </p:cNvSpPr>
          <p:nvPr>
            <p:ph type="ctrTitle" hasCustomPrompt="1"/>
          </p:nvPr>
        </p:nvSpPr>
        <p:spPr>
          <a:xfrm>
            <a:off x="6128076" y="2082361"/>
            <a:ext cx="5179494" cy="914400"/>
          </a:xfrm>
          <a:prstGeom prst="rect">
            <a:avLst/>
          </a:prstGeom>
        </p:spPr>
        <p:txBody>
          <a:bodyPr lIns="0" tIns="0" rIns="0" bIns="0"/>
          <a:lstStyle>
            <a:lvl1pPr algn="l">
              <a:defRPr sz="3200" b="1" i="0" baseline="0">
                <a:solidFill>
                  <a:schemeClr val="bg1"/>
                </a:solidFill>
              </a:defRPr>
            </a:lvl1pPr>
          </a:lstStyle>
          <a:p>
            <a:r>
              <a:rPr lang="en-US"/>
              <a:t>Presentation Title</a:t>
            </a:r>
          </a:p>
        </p:txBody>
      </p:sp>
      <p:sp>
        <p:nvSpPr>
          <p:cNvPr id="3" name="Subtitle 2"/>
          <p:cNvSpPr>
            <a:spLocks noGrp="1"/>
          </p:cNvSpPr>
          <p:nvPr>
            <p:ph type="subTitle" idx="1" hasCustomPrompt="1"/>
          </p:nvPr>
        </p:nvSpPr>
        <p:spPr>
          <a:xfrm>
            <a:off x="6128076" y="3218467"/>
            <a:ext cx="5179494" cy="372035"/>
          </a:xfrm>
          <a:prstGeom prst="rect">
            <a:avLst/>
          </a:prstGeom>
        </p:spPr>
        <p:txBody>
          <a:bodyPr lIns="0" rIns="0"/>
          <a:lstStyle>
            <a:lvl1pPr marL="0" indent="0" algn="l">
              <a:spcBef>
                <a:spcPts val="0"/>
              </a:spcBef>
              <a:buNone/>
              <a:defRPr sz="16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Month Day, Year</a:t>
            </a:r>
          </a:p>
        </p:txBody>
      </p:sp>
      <p:pic>
        <p:nvPicPr>
          <p:cNvPr id="5" name="Picture 4">
            <a:extLst>
              <a:ext uri="{FF2B5EF4-FFF2-40B4-BE49-F238E27FC236}">
                <a16:creationId xmlns:a16="http://schemas.microsoft.com/office/drawing/2014/main" id="{36E97082-50AE-4F0B-8B8C-49B8E3E301AF}"/>
              </a:ext>
            </a:extLst>
          </p:cNvPr>
          <p:cNvPicPr>
            <a:picLocks/>
          </p:cNvPicPr>
          <p:nvPr userDrawn="1"/>
        </p:nvPicPr>
        <p:blipFill rotWithShape="1">
          <a:blip r:embed="rId3"/>
          <a:srcRect l="32583" r="13027"/>
          <a:stretch/>
        </p:blipFill>
        <p:spPr>
          <a:xfrm>
            <a:off x="0" y="0"/>
            <a:ext cx="5597586" cy="6858000"/>
          </a:xfrm>
          <a:prstGeom prst="rect">
            <a:avLst/>
          </a:prstGeom>
          <a:ln>
            <a:noFill/>
          </a:ln>
          <a:effectLst/>
        </p:spPr>
      </p:pic>
    </p:spTree>
    <p:extLst>
      <p:ext uri="{BB962C8B-B14F-4D97-AF65-F5344CB8AC3E}">
        <p14:creationId xmlns:p14="http://schemas.microsoft.com/office/powerpoint/2010/main" val="3793459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2">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p:blipFill>
        <p:spPr>
          <a:xfrm>
            <a:off x="5571010" y="0"/>
            <a:ext cx="6632448" cy="6858000"/>
          </a:xfrm>
          <a:prstGeom prst="rect">
            <a:avLst/>
          </a:prstGeom>
        </p:spPr>
      </p:pic>
      <p:sp>
        <p:nvSpPr>
          <p:cNvPr id="2" name="Title 1"/>
          <p:cNvSpPr>
            <a:spLocks noGrp="1"/>
          </p:cNvSpPr>
          <p:nvPr>
            <p:ph type="ctrTitle" hasCustomPrompt="1"/>
          </p:nvPr>
        </p:nvSpPr>
        <p:spPr>
          <a:xfrm>
            <a:off x="6128076" y="2082361"/>
            <a:ext cx="5179494" cy="914400"/>
          </a:xfrm>
          <a:prstGeom prst="rect">
            <a:avLst/>
          </a:prstGeom>
        </p:spPr>
        <p:txBody>
          <a:bodyPr lIns="0" tIns="0" rIns="0" bIns="0"/>
          <a:lstStyle>
            <a:lvl1pPr algn="l">
              <a:defRPr sz="3200" b="1" i="0" baseline="0">
                <a:solidFill>
                  <a:schemeClr val="bg1"/>
                </a:solidFill>
              </a:defRPr>
            </a:lvl1pPr>
          </a:lstStyle>
          <a:p>
            <a:r>
              <a:rPr lang="en-US"/>
              <a:t>Presentation Title</a:t>
            </a:r>
          </a:p>
        </p:txBody>
      </p:sp>
      <p:sp>
        <p:nvSpPr>
          <p:cNvPr id="3" name="Subtitle 2"/>
          <p:cNvSpPr>
            <a:spLocks noGrp="1"/>
          </p:cNvSpPr>
          <p:nvPr>
            <p:ph type="subTitle" idx="1" hasCustomPrompt="1"/>
          </p:nvPr>
        </p:nvSpPr>
        <p:spPr>
          <a:xfrm>
            <a:off x="6128076" y="3218467"/>
            <a:ext cx="5179494" cy="372035"/>
          </a:xfrm>
          <a:prstGeom prst="rect">
            <a:avLst/>
          </a:prstGeom>
        </p:spPr>
        <p:txBody>
          <a:bodyPr lIns="0" rIns="0"/>
          <a:lstStyle>
            <a:lvl1pPr marL="0" indent="0" algn="l">
              <a:buNone/>
              <a:defRPr sz="16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Month Day, Year</a:t>
            </a:r>
          </a:p>
        </p:txBody>
      </p:sp>
      <p:pic>
        <p:nvPicPr>
          <p:cNvPr id="6" name="Picture 5">
            <a:extLst>
              <a:ext uri="{FF2B5EF4-FFF2-40B4-BE49-F238E27FC236}">
                <a16:creationId xmlns:a16="http://schemas.microsoft.com/office/drawing/2014/main" id="{BD9E6AF6-67CE-4E56-9F9D-860AB260BC0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20711" r="25069"/>
          <a:stretch/>
        </p:blipFill>
        <p:spPr>
          <a:xfrm rot="21600000">
            <a:off x="-6830" y="0"/>
            <a:ext cx="5577840" cy="6858000"/>
          </a:xfrm>
          <a:prstGeom prst="rect">
            <a:avLst/>
          </a:prstGeom>
        </p:spPr>
      </p:pic>
    </p:spTree>
    <p:extLst>
      <p:ext uri="{BB962C8B-B14F-4D97-AF65-F5344CB8AC3E}">
        <p14:creationId xmlns:p14="http://schemas.microsoft.com/office/powerpoint/2010/main" val="1374429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3">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p:blipFill>
        <p:spPr>
          <a:xfrm>
            <a:off x="5571010" y="0"/>
            <a:ext cx="6632448" cy="6858000"/>
          </a:xfrm>
          <a:prstGeom prst="rect">
            <a:avLst/>
          </a:prstGeom>
        </p:spPr>
      </p:pic>
      <p:sp>
        <p:nvSpPr>
          <p:cNvPr id="2" name="Title 1"/>
          <p:cNvSpPr>
            <a:spLocks noGrp="1"/>
          </p:cNvSpPr>
          <p:nvPr>
            <p:ph type="ctrTitle" hasCustomPrompt="1"/>
          </p:nvPr>
        </p:nvSpPr>
        <p:spPr>
          <a:xfrm>
            <a:off x="6128076" y="2082361"/>
            <a:ext cx="5179494" cy="914400"/>
          </a:xfrm>
          <a:prstGeom prst="rect">
            <a:avLst/>
          </a:prstGeom>
        </p:spPr>
        <p:txBody>
          <a:bodyPr lIns="0" tIns="0" rIns="0" bIns="0"/>
          <a:lstStyle>
            <a:lvl1pPr algn="l">
              <a:defRPr sz="3200" b="1" i="0" baseline="0">
                <a:solidFill>
                  <a:schemeClr val="bg1"/>
                </a:solidFill>
              </a:defRPr>
            </a:lvl1pPr>
          </a:lstStyle>
          <a:p>
            <a:r>
              <a:rPr lang="en-US"/>
              <a:t>Presentation Title</a:t>
            </a:r>
          </a:p>
        </p:txBody>
      </p:sp>
      <p:sp>
        <p:nvSpPr>
          <p:cNvPr id="3" name="Subtitle 2"/>
          <p:cNvSpPr>
            <a:spLocks noGrp="1"/>
          </p:cNvSpPr>
          <p:nvPr>
            <p:ph type="subTitle" idx="1" hasCustomPrompt="1"/>
          </p:nvPr>
        </p:nvSpPr>
        <p:spPr>
          <a:xfrm>
            <a:off x="6128076" y="3218467"/>
            <a:ext cx="5179494" cy="372035"/>
          </a:xfrm>
          <a:prstGeom prst="rect">
            <a:avLst/>
          </a:prstGeom>
        </p:spPr>
        <p:txBody>
          <a:bodyPr lIns="0" rIns="0"/>
          <a:lstStyle>
            <a:lvl1pPr marL="0" indent="0" algn="l">
              <a:buNone/>
              <a:defRPr sz="16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Month Day, Year</a:t>
            </a:r>
          </a:p>
        </p:txBody>
      </p:sp>
      <p:pic>
        <p:nvPicPr>
          <p:cNvPr id="6" name="Picture 5">
            <a:extLst>
              <a:ext uri="{FF2B5EF4-FFF2-40B4-BE49-F238E27FC236}">
                <a16:creationId xmlns:a16="http://schemas.microsoft.com/office/drawing/2014/main" id="{77A1FE94-1CEE-4B78-9E42-95D1DEB2F099}"/>
              </a:ext>
            </a:extLst>
          </p:cNvPr>
          <p:cNvPicPr>
            <a:picLocks noChangeAspect="1"/>
          </p:cNvPicPr>
          <p:nvPr userDrawn="1"/>
        </p:nvPicPr>
        <p:blipFill>
          <a:blip r:embed="rId3" cstate="screen">
            <a:extLst>
              <a:ext uri="{28A0092B-C50C-407E-A947-70E740481C1C}">
                <a14:useLocalDpi xmlns:a14="http://schemas.microsoft.com/office/drawing/2010/main"/>
              </a:ext>
            </a:extLst>
          </a:blip>
          <a:srcRect l="22926" r="22926"/>
          <a:stretch/>
        </p:blipFill>
        <p:spPr>
          <a:xfrm>
            <a:off x="-1" y="1"/>
            <a:ext cx="5570148" cy="6857999"/>
          </a:xfrm>
          <a:prstGeom prst="rect">
            <a:avLst/>
          </a:prstGeom>
        </p:spPr>
      </p:pic>
    </p:spTree>
    <p:extLst>
      <p:ext uri="{BB962C8B-B14F-4D97-AF65-F5344CB8AC3E}">
        <p14:creationId xmlns:p14="http://schemas.microsoft.com/office/powerpoint/2010/main" val="1972987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4">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p:blipFill>
        <p:spPr>
          <a:xfrm>
            <a:off x="5571010" y="0"/>
            <a:ext cx="6632448" cy="6858000"/>
          </a:xfrm>
          <a:prstGeom prst="rect">
            <a:avLst/>
          </a:prstGeom>
        </p:spPr>
      </p:pic>
      <p:sp>
        <p:nvSpPr>
          <p:cNvPr id="2" name="Title 1"/>
          <p:cNvSpPr>
            <a:spLocks noGrp="1"/>
          </p:cNvSpPr>
          <p:nvPr>
            <p:ph type="ctrTitle" hasCustomPrompt="1"/>
          </p:nvPr>
        </p:nvSpPr>
        <p:spPr>
          <a:xfrm>
            <a:off x="6128076" y="2082361"/>
            <a:ext cx="5179494" cy="914400"/>
          </a:xfrm>
          <a:prstGeom prst="rect">
            <a:avLst/>
          </a:prstGeom>
        </p:spPr>
        <p:txBody>
          <a:bodyPr lIns="0" tIns="0" rIns="0" bIns="0"/>
          <a:lstStyle>
            <a:lvl1pPr algn="l">
              <a:defRPr sz="3200" b="1" i="0" baseline="0">
                <a:solidFill>
                  <a:schemeClr val="bg1"/>
                </a:solidFill>
              </a:defRPr>
            </a:lvl1pPr>
          </a:lstStyle>
          <a:p>
            <a:r>
              <a:rPr lang="en-US"/>
              <a:t>Presentation Title</a:t>
            </a:r>
          </a:p>
        </p:txBody>
      </p:sp>
      <p:sp>
        <p:nvSpPr>
          <p:cNvPr id="3" name="Subtitle 2"/>
          <p:cNvSpPr>
            <a:spLocks noGrp="1"/>
          </p:cNvSpPr>
          <p:nvPr>
            <p:ph type="subTitle" idx="1" hasCustomPrompt="1"/>
          </p:nvPr>
        </p:nvSpPr>
        <p:spPr>
          <a:xfrm>
            <a:off x="6128076" y="3218467"/>
            <a:ext cx="5179494" cy="372035"/>
          </a:xfrm>
          <a:prstGeom prst="rect">
            <a:avLst/>
          </a:prstGeom>
        </p:spPr>
        <p:txBody>
          <a:bodyPr lIns="0" rIns="0"/>
          <a:lstStyle>
            <a:lvl1pPr marL="0" indent="0" algn="l">
              <a:buNone/>
              <a:defRPr sz="16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Month Day, Year</a:t>
            </a:r>
          </a:p>
        </p:txBody>
      </p:sp>
      <p:pic>
        <p:nvPicPr>
          <p:cNvPr id="11" name="Picture 10">
            <a:extLst>
              <a:ext uri="{FF2B5EF4-FFF2-40B4-BE49-F238E27FC236}">
                <a16:creationId xmlns:a16="http://schemas.microsoft.com/office/drawing/2014/main" id="{74C71A57-F76E-4EDA-B523-37440B936A72}"/>
              </a:ext>
            </a:extLst>
          </p:cNvPr>
          <p:cNvPicPr>
            <a:picLocks noChangeAspect="1"/>
          </p:cNvPicPr>
          <p:nvPr userDrawn="1"/>
        </p:nvPicPr>
        <p:blipFill>
          <a:blip r:embed="rId3" cstate="screen">
            <a:extLst>
              <a:ext uri="{28A0092B-C50C-407E-A947-70E740481C1C}">
                <a14:useLocalDpi xmlns:a14="http://schemas.microsoft.com/office/drawing/2010/main"/>
              </a:ext>
            </a:extLst>
          </a:blip>
          <a:srcRect l="19542" r="19542"/>
          <a:stretch/>
        </p:blipFill>
        <p:spPr>
          <a:xfrm>
            <a:off x="863" y="0"/>
            <a:ext cx="5570147" cy="6858000"/>
          </a:xfrm>
          <a:prstGeom prst="rect">
            <a:avLst/>
          </a:prstGeom>
        </p:spPr>
      </p:pic>
    </p:spTree>
    <p:extLst>
      <p:ext uri="{BB962C8B-B14F-4D97-AF65-F5344CB8AC3E}">
        <p14:creationId xmlns:p14="http://schemas.microsoft.com/office/powerpoint/2010/main" val="4038392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Blank)">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p:blipFill>
        <p:spPr>
          <a:xfrm>
            <a:off x="5571010" y="0"/>
            <a:ext cx="6632448" cy="6858000"/>
          </a:xfrm>
          <a:prstGeom prst="rect">
            <a:avLst/>
          </a:prstGeom>
        </p:spPr>
      </p:pic>
      <p:sp>
        <p:nvSpPr>
          <p:cNvPr id="2" name="Title 1"/>
          <p:cNvSpPr>
            <a:spLocks noGrp="1"/>
          </p:cNvSpPr>
          <p:nvPr>
            <p:ph type="ctrTitle" hasCustomPrompt="1"/>
          </p:nvPr>
        </p:nvSpPr>
        <p:spPr>
          <a:xfrm>
            <a:off x="6128076" y="2082361"/>
            <a:ext cx="5179494" cy="914400"/>
          </a:xfrm>
          <a:prstGeom prst="rect">
            <a:avLst/>
          </a:prstGeom>
        </p:spPr>
        <p:txBody>
          <a:bodyPr lIns="0" tIns="0" rIns="0" bIns="0"/>
          <a:lstStyle>
            <a:lvl1pPr algn="l">
              <a:defRPr sz="3200" b="1" i="0" baseline="0">
                <a:solidFill>
                  <a:schemeClr val="bg1"/>
                </a:solidFill>
              </a:defRPr>
            </a:lvl1pPr>
          </a:lstStyle>
          <a:p>
            <a:r>
              <a:rPr lang="en-US"/>
              <a:t>Presentation Title</a:t>
            </a:r>
          </a:p>
        </p:txBody>
      </p:sp>
      <p:sp>
        <p:nvSpPr>
          <p:cNvPr id="3" name="Subtitle 2"/>
          <p:cNvSpPr>
            <a:spLocks noGrp="1"/>
          </p:cNvSpPr>
          <p:nvPr>
            <p:ph type="subTitle" idx="1" hasCustomPrompt="1"/>
          </p:nvPr>
        </p:nvSpPr>
        <p:spPr>
          <a:xfrm>
            <a:off x="6128076" y="3218467"/>
            <a:ext cx="5179494" cy="372035"/>
          </a:xfrm>
          <a:prstGeom prst="rect">
            <a:avLst/>
          </a:prstGeom>
        </p:spPr>
        <p:txBody>
          <a:bodyPr lIns="0" rIns="0"/>
          <a:lstStyle>
            <a:lvl1pPr marL="0" indent="0" algn="l">
              <a:buNone/>
              <a:defRPr sz="16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Month Day, Year</a:t>
            </a:r>
          </a:p>
        </p:txBody>
      </p:sp>
      <p:sp>
        <p:nvSpPr>
          <p:cNvPr id="5" name="Picture Placeholder 4">
            <a:extLst>
              <a:ext uri="{FF2B5EF4-FFF2-40B4-BE49-F238E27FC236}">
                <a16:creationId xmlns:a16="http://schemas.microsoft.com/office/drawing/2014/main" id="{AB449668-4248-47E5-A5E0-E19B28ABE9B3}"/>
              </a:ext>
            </a:extLst>
          </p:cNvPr>
          <p:cNvSpPr>
            <a:spLocks noGrp="1"/>
          </p:cNvSpPr>
          <p:nvPr>
            <p:ph type="pic" sz="quarter" idx="10" hasCustomPrompt="1"/>
          </p:nvPr>
        </p:nvSpPr>
        <p:spPr>
          <a:xfrm>
            <a:off x="0" y="-1"/>
            <a:ext cx="5570146" cy="6858001"/>
          </a:xfrm>
        </p:spPr>
        <p:txBody>
          <a:bodyPr anchor="t" anchorCtr="0"/>
          <a:lstStyle>
            <a:lvl1pPr marL="0" indent="0" algn="ctr">
              <a:buNone/>
              <a:defRPr/>
            </a:lvl1pPr>
          </a:lstStyle>
          <a:p>
            <a:r>
              <a:rPr lang="en-US" dirty="0"/>
              <a:t>Click the icon to insert your own photo.</a:t>
            </a:r>
          </a:p>
          <a:p>
            <a:endParaRPr lang="en-US" dirty="0"/>
          </a:p>
        </p:txBody>
      </p:sp>
    </p:spTree>
    <p:extLst>
      <p:ext uri="{BB962C8B-B14F-4D97-AF65-F5344CB8AC3E}">
        <p14:creationId xmlns:p14="http://schemas.microsoft.com/office/powerpoint/2010/main" val="1429250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 Text Phot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76223" y="2784918"/>
            <a:ext cx="4580063" cy="621672"/>
          </a:xfrm>
          <a:prstGeom prst="rect">
            <a:avLst/>
          </a:prstGeom>
        </p:spPr>
        <p:txBody>
          <a:bodyPr lIns="0" tIns="0" rIns="0" bIns="0"/>
          <a:lstStyle>
            <a:lvl1pPr algn="l">
              <a:defRPr sz="3200" b="1" i="0">
                <a:latin typeface="Arial"/>
                <a:cs typeface="Arial"/>
              </a:defRPr>
            </a:lvl1pPr>
          </a:lstStyle>
          <a:p>
            <a:r>
              <a:rPr lang="en-US"/>
              <a:t>Header</a:t>
            </a:r>
          </a:p>
        </p:txBody>
      </p:sp>
      <p:sp>
        <p:nvSpPr>
          <p:cNvPr id="3" name="Subtitle 2"/>
          <p:cNvSpPr>
            <a:spLocks noGrp="1"/>
          </p:cNvSpPr>
          <p:nvPr>
            <p:ph type="subTitle" idx="1" hasCustomPrompt="1"/>
          </p:nvPr>
        </p:nvSpPr>
        <p:spPr>
          <a:xfrm>
            <a:off x="576222" y="3489005"/>
            <a:ext cx="4580064" cy="1752600"/>
          </a:xfrm>
          <a:prstGeom prst="rect">
            <a:avLst/>
          </a:prstGeom>
        </p:spPr>
        <p:txBody>
          <a:bodyPr lIns="0" tIns="0" rIns="0" bIns="0">
            <a:noAutofit/>
          </a:bodyPr>
          <a:lstStyle>
            <a:lvl1pPr marL="0" indent="0" algn="l">
              <a:lnSpc>
                <a:spcPct val="100000"/>
              </a:lnSpc>
              <a:spcBef>
                <a:spcPts val="0"/>
              </a:spcBef>
              <a:buNone/>
              <a:defRPr sz="2400" baseline="0">
                <a:solidFill>
                  <a:srgbClr val="000000"/>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Add some additional detail to ground people while you speak. Click on the photo icon to insert a relevant photo.</a:t>
            </a:r>
          </a:p>
        </p:txBody>
      </p:sp>
      <p:pic>
        <p:nvPicPr>
          <p:cNvPr id="9" name="Picture 8" descr="HKI_PPT_Logo_Banne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12192000" cy="578969"/>
          </a:xfrm>
          <a:prstGeom prst="rect">
            <a:avLst/>
          </a:prstGeom>
        </p:spPr>
      </p:pic>
      <p:sp>
        <p:nvSpPr>
          <p:cNvPr id="10" name="Picture Placeholder 9">
            <a:extLst>
              <a:ext uri="{FF2B5EF4-FFF2-40B4-BE49-F238E27FC236}">
                <a16:creationId xmlns:a16="http://schemas.microsoft.com/office/drawing/2014/main" id="{3D5888DD-0123-4D72-9977-283597CDDA04}"/>
              </a:ext>
            </a:extLst>
          </p:cNvPr>
          <p:cNvSpPr>
            <a:spLocks noGrp="1"/>
          </p:cNvSpPr>
          <p:nvPr>
            <p:ph type="pic" sz="quarter" idx="10" hasCustomPrompt="1"/>
          </p:nvPr>
        </p:nvSpPr>
        <p:spPr>
          <a:xfrm>
            <a:off x="6572670" y="578969"/>
            <a:ext cx="5605335" cy="6280150"/>
          </a:xfrm>
        </p:spPr>
        <p:txBody>
          <a:bodyPr/>
          <a:lstStyle>
            <a:lvl1pPr marL="0" indent="0">
              <a:buNone/>
              <a:defRPr/>
            </a:lvl1pPr>
          </a:lstStyle>
          <a:p>
            <a:r>
              <a:rPr lang="en-US" dirty="0"/>
              <a:t>Click the icon to insert a photo.</a:t>
            </a:r>
          </a:p>
        </p:txBody>
      </p:sp>
    </p:spTree>
    <p:extLst>
      <p:ext uri="{BB962C8B-B14F-4D97-AF65-F5344CB8AC3E}">
        <p14:creationId xmlns:p14="http://schemas.microsoft.com/office/powerpoint/2010/main" val="3087526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ight Text Phot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14229" y="2784918"/>
            <a:ext cx="4580063" cy="621672"/>
          </a:xfrm>
          <a:prstGeom prst="rect">
            <a:avLst/>
          </a:prstGeom>
        </p:spPr>
        <p:txBody>
          <a:bodyPr lIns="0" tIns="0" rIns="0" bIns="0"/>
          <a:lstStyle>
            <a:lvl1pPr algn="l">
              <a:defRPr sz="3200" b="1" i="0">
                <a:latin typeface="Arial"/>
                <a:cs typeface="Arial"/>
              </a:defRPr>
            </a:lvl1pPr>
          </a:lstStyle>
          <a:p>
            <a:r>
              <a:rPr lang="en-US"/>
              <a:t>Header</a:t>
            </a:r>
          </a:p>
        </p:txBody>
      </p:sp>
      <p:sp>
        <p:nvSpPr>
          <p:cNvPr id="3" name="Subtitle 2"/>
          <p:cNvSpPr>
            <a:spLocks noGrp="1"/>
          </p:cNvSpPr>
          <p:nvPr>
            <p:ph type="subTitle" idx="1" hasCustomPrompt="1"/>
          </p:nvPr>
        </p:nvSpPr>
        <p:spPr>
          <a:xfrm>
            <a:off x="6214229" y="3489005"/>
            <a:ext cx="4580064" cy="1752600"/>
          </a:xfrm>
          <a:prstGeom prst="rect">
            <a:avLst/>
          </a:prstGeom>
        </p:spPr>
        <p:txBody>
          <a:bodyPr lIns="0" tIns="0" rIns="0" bIns="0">
            <a:normAutofit/>
          </a:bodyPr>
          <a:lstStyle>
            <a:lvl1pPr marL="0" indent="0" algn="l">
              <a:lnSpc>
                <a:spcPct val="100000"/>
              </a:lnSpc>
              <a:spcBef>
                <a:spcPts val="0"/>
              </a:spcBef>
              <a:buNone/>
              <a:defRPr sz="2400" baseline="0">
                <a:solidFill>
                  <a:srgbClr val="000000"/>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Add some additional detail to ground people while you speak. Click on the photo icon to insert a relevant photo.</a:t>
            </a:r>
          </a:p>
        </p:txBody>
      </p:sp>
      <p:pic>
        <p:nvPicPr>
          <p:cNvPr id="9" name="Picture 8" descr="HKI_PPT_Logo_Banne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12192000" cy="578969"/>
          </a:xfrm>
          <a:prstGeom prst="rect">
            <a:avLst/>
          </a:prstGeom>
        </p:spPr>
      </p:pic>
      <p:sp>
        <p:nvSpPr>
          <p:cNvPr id="7" name="Picture Placeholder 9">
            <a:extLst>
              <a:ext uri="{FF2B5EF4-FFF2-40B4-BE49-F238E27FC236}">
                <a16:creationId xmlns:a16="http://schemas.microsoft.com/office/drawing/2014/main" id="{F8D01CF7-9DB5-43AE-A486-7A7ECAACF5D1}"/>
              </a:ext>
            </a:extLst>
          </p:cNvPr>
          <p:cNvSpPr>
            <a:spLocks noGrp="1"/>
          </p:cNvSpPr>
          <p:nvPr>
            <p:ph type="pic" sz="quarter" idx="10" hasCustomPrompt="1"/>
          </p:nvPr>
        </p:nvSpPr>
        <p:spPr>
          <a:xfrm>
            <a:off x="0" y="577850"/>
            <a:ext cx="5605335" cy="6280149"/>
          </a:xfrm>
        </p:spPr>
        <p:txBody>
          <a:bodyPr/>
          <a:lstStyle>
            <a:lvl1pPr marL="0" indent="0">
              <a:buNone/>
              <a:defRPr/>
            </a:lvl1pPr>
          </a:lstStyle>
          <a:p>
            <a:r>
              <a:rPr lang="en-US" dirty="0"/>
              <a:t>Click the icon to insert a photo.</a:t>
            </a:r>
          </a:p>
        </p:txBody>
      </p:sp>
    </p:spTree>
    <p:extLst>
      <p:ext uri="{BB962C8B-B14F-4D97-AF65-F5344CB8AC3E}">
        <p14:creationId xmlns:p14="http://schemas.microsoft.com/office/powerpoint/2010/main" val="3326648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Bullets Phot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76222" y="994723"/>
            <a:ext cx="4580063" cy="1037426"/>
          </a:xfrm>
          <a:prstGeom prst="rect">
            <a:avLst/>
          </a:prstGeom>
        </p:spPr>
        <p:txBody>
          <a:bodyPr lIns="0" tIns="0" rIns="0" bIns="0"/>
          <a:lstStyle>
            <a:lvl1pPr algn="l">
              <a:defRPr sz="3200" b="1" i="0">
                <a:latin typeface="Arial"/>
                <a:cs typeface="Arial"/>
              </a:defRPr>
            </a:lvl1pPr>
          </a:lstStyle>
          <a:p>
            <a:r>
              <a:rPr lang="en-US"/>
              <a:t>Header</a:t>
            </a:r>
          </a:p>
        </p:txBody>
      </p:sp>
      <p:sp>
        <p:nvSpPr>
          <p:cNvPr id="3" name="Subtitle 2"/>
          <p:cNvSpPr>
            <a:spLocks noGrp="1"/>
          </p:cNvSpPr>
          <p:nvPr>
            <p:ph type="subTitle" idx="1" hasCustomPrompt="1"/>
          </p:nvPr>
        </p:nvSpPr>
        <p:spPr>
          <a:xfrm>
            <a:off x="576222" y="2250517"/>
            <a:ext cx="4580064" cy="3209456"/>
          </a:xfrm>
          <a:prstGeom prst="rect">
            <a:avLst/>
          </a:prstGeom>
        </p:spPr>
        <p:txBody>
          <a:bodyPr lIns="0" tIns="0" rIns="0" bIns="0"/>
          <a:lstStyle>
            <a:lvl1pPr marL="285750" indent="-285750" algn="l">
              <a:lnSpc>
                <a:spcPct val="100000"/>
              </a:lnSpc>
              <a:spcBef>
                <a:spcPts val="0"/>
              </a:spcBef>
              <a:spcAft>
                <a:spcPts val="600"/>
              </a:spcAft>
              <a:buClr>
                <a:schemeClr val="accent3"/>
              </a:buClr>
              <a:buSzPct val="75000"/>
              <a:buFont typeface="Arial" panose="020B0604020202020204" pitchFamily="34" charset="0"/>
              <a:buChar char="●"/>
              <a:defRPr sz="2400" baseline="0">
                <a:solidFill>
                  <a:srgbClr val="000000"/>
                </a:solidFill>
                <a:latin typeface="Arial"/>
              </a:defRPr>
            </a:lvl1pPr>
            <a:lvl2pPr marL="914400" indent="-457200" algn="l">
              <a:lnSpc>
                <a:spcPct val="100000"/>
              </a:lnSpc>
              <a:spcBef>
                <a:spcPts val="0"/>
              </a:spcBef>
              <a:spcAft>
                <a:spcPts val="600"/>
              </a:spcAft>
              <a:buFont typeface="Wingdings" panose="05000000000000000000" pitchFamily="2" charset="2"/>
              <a:buChar char="§"/>
              <a:defRPr sz="2000">
                <a:solidFill>
                  <a:srgbClr val="000000"/>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Level 1</a:t>
            </a:r>
          </a:p>
          <a:p>
            <a:pPr lvl="1"/>
            <a:r>
              <a:rPr lang="en-US"/>
              <a:t>Level 2</a:t>
            </a:r>
          </a:p>
        </p:txBody>
      </p:sp>
      <p:pic>
        <p:nvPicPr>
          <p:cNvPr id="9" name="Picture 8" descr="HKI_PPT_Logo_Banne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12192000" cy="578969"/>
          </a:xfrm>
          <a:prstGeom prst="rect">
            <a:avLst/>
          </a:prstGeom>
        </p:spPr>
      </p:pic>
      <p:sp>
        <p:nvSpPr>
          <p:cNvPr id="5" name="Picture Placeholder 9">
            <a:extLst>
              <a:ext uri="{FF2B5EF4-FFF2-40B4-BE49-F238E27FC236}">
                <a16:creationId xmlns:a16="http://schemas.microsoft.com/office/drawing/2014/main" id="{0ACC31B6-1ADD-4DF0-912E-389DB3310529}"/>
              </a:ext>
            </a:extLst>
          </p:cNvPr>
          <p:cNvSpPr>
            <a:spLocks noGrp="1"/>
          </p:cNvSpPr>
          <p:nvPr>
            <p:ph type="pic" sz="quarter" idx="10" hasCustomPrompt="1"/>
          </p:nvPr>
        </p:nvSpPr>
        <p:spPr>
          <a:xfrm>
            <a:off x="6586322" y="578969"/>
            <a:ext cx="5605335" cy="6280150"/>
          </a:xfrm>
        </p:spPr>
        <p:txBody>
          <a:bodyPr/>
          <a:lstStyle>
            <a:lvl1pPr marL="0" indent="0">
              <a:buNone/>
              <a:defRPr/>
            </a:lvl1pPr>
          </a:lstStyle>
          <a:p>
            <a:r>
              <a:rPr lang="en-US" dirty="0"/>
              <a:t>Click the icon to insert a photo.</a:t>
            </a:r>
          </a:p>
        </p:txBody>
      </p:sp>
    </p:spTree>
    <p:extLst>
      <p:ext uri="{BB962C8B-B14F-4D97-AF65-F5344CB8AC3E}">
        <p14:creationId xmlns:p14="http://schemas.microsoft.com/office/powerpoint/2010/main" val="3104632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Bullets Photo">
    <p:spTree>
      <p:nvGrpSpPr>
        <p:cNvPr id="1" name=""/>
        <p:cNvGrpSpPr/>
        <p:nvPr/>
      </p:nvGrpSpPr>
      <p:grpSpPr>
        <a:xfrm>
          <a:off x="0" y="0"/>
          <a:ext cx="0" cy="0"/>
          <a:chOff x="0" y="0"/>
          <a:chExt cx="0" cy="0"/>
        </a:xfrm>
      </p:grpSpPr>
      <p:pic>
        <p:nvPicPr>
          <p:cNvPr id="9" name="Picture 8" descr="HKI_PPT_Logo_Banne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12192000" cy="578969"/>
          </a:xfrm>
          <a:prstGeom prst="rect">
            <a:avLst/>
          </a:prstGeom>
        </p:spPr>
      </p:pic>
      <p:sp>
        <p:nvSpPr>
          <p:cNvPr id="7" name="Title 1">
            <a:extLst>
              <a:ext uri="{FF2B5EF4-FFF2-40B4-BE49-F238E27FC236}">
                <a16:creationId xmlns:a16="http://schemas.microsoft.com/office/drawing/2014/main" id="{59021853-9BA9-4201-8A62-84C4E018D377}"/>
              </a:ext>
            </a:extLst>
          </p:cNvPr>
          <p:cNvSpPr>
            <a:spLocks noGrp="1"/>
          </p:cNvSpPr>
          <p:nvPr>
            <p:ph type="ctrTitle" hasCustomPrompt="1"/>
          </p:nvPr>
        </p:nvSpPr>
        <p:spPr>
          <a:xfrm>
            <a:off x="6227884" y="994723"/>
            <a:ext cx="4580063" cy="1037426"/>
          </a:xfrm>
          <a:prstGeom prst="rect">
            <a:avLst/>
          </a:prstGeom>
        </p:spPr>
        <p:txBody>
          <a:bodyPr lIns="0" tIns="0" rIns="0" bIns="0"/>
          <a:lstStyle>
            <a:lvl1pPr algn="l">
              <a:defRPr sz="3200" b="1" i="0">
                <a:latin typeface="Arial"/>
                <a:cs typeface="Arial"/>
              </a:defRPr>
            </a:lvl1pPr>
          </a:lstStyle>
          <a:p>
            <a:r>
              <a:rPr lang="en-US"/>
              <a:t>Header</a:t>
            </a:r>
          </a:p>
        </p:txBody>
      </p:sp>
      <p:sp>
        <p:nvSpPr>
          <p:cNvPr id="8" name="Subtitle 2">
            <a:extLst>
              <a:ext uri="{FF2B5EF4-FFF2-40B4-BE49-F238E27FC236}">
                <a16:creationId xmlns:a16="http://schemas.microsoft.com/office/drawing/2014/main" id="{D38B0245-59F4-480B-A0A4-C51E5FE7A66F}"/>
              </a:ext>
            </a:extLst>
          </p:cNvPr>
          <p:cNvSpPr>
            <a:spLocks noGrp="1"/>
          </p:cNvSpPr>
          <p:nvPr>
            <p:ph type="subTitle" idx="1" hasCustomPrompt="1"/>
          </p:nvPr>
        </p:nvSpPr>
        <p:spPr>
          <a:xfrm>
            <a:off x="6227883" y="2250517"/>
            <a:ext cx="4580064" cy="3209456"/>
          </a:xfrm>
          <a:prstGeom prst="rect">
            <a:avLst/>
          </a:prstGeom>
        </p:spPr>
        <p:txBody>
          <a:bodyPr lIns="0" tIns="0" rIns="0" bIns="0"/>
          <a:lstStyle>
            <a:lvl1pPr marL="285750" indent="-285750" algn="l">
              <a:lnSpc>
                <a:spcPct val="100000"/>
              </a:lnSpc>
              <a:spcBef>
                <a:spcPts val="0"/>
              </a:spcBef>
              <a:spcAft>
                <a:spcPts val="600"/>
              </a:spcAft>
              <a:buClr>
                <a:schemeClr val="accent3"/>
              </a:buClr>
              <a:buSzPct val="75000"/>
              <a:buFont typeface="Arial" panose="020B0604020202020204" pitchFamily="34" charset="0"/>
              <a:buChar char="●"/>
              <a:defRPr sz="2400" baseline="0">
                <a:solidFill>
                  <a:srgbClr val="000000"/>
                </a:solidFill>
                <a:latin typeface="Arial"/>
              </a:defRPr>
            </a:lvl1pPr>
            <a:lvl2pPr marL="914400" indent="-457200" algn="l">
              <a:lnSpc>
                <a:spcPct val="100000"/>
              </a:lnSpc>
              <a:spcBef>
                <a:spcPts val="0"/>
              </a:spcBef>
              <a:spcAft>
                <a:spcPts val="600"/>
              </a:spcAft>
              <a:buFont typeface="Wingdings" panose="05000000000000000000" pitchFamily="2" charset="2"/>
              <a:buChar char="§"/>
              <a:defRPr sz="2000">
                <a:solidFill>
                  <a:srgbClr val="000000"/>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Level 1</a:t>
            </a:r>
          </a:p>
          <a:p>
            <a:pPr lvl="1"/>
            <a:r>
              <a:rPr lang="en-US"/>
              <a:t>Level 2</a:t>
            </a:r>
          </a:p>
        </p:txBody>
      </p:sp>
      <p:sp>
        <p:nvSpPr>
          <p:cNvPr id="10" name="Picture Placeholder 9">
            <a:extLst>
              <a:ext uri="{FF2B5EF4-FFF2-40B4-BE49-F238E27FC236}">
                <a16:creationId xmlns:a16="http://schemas.microsoft.com/office/drawing/2014/main" id="{6E8F18DF-2DBA-487B-A17C-BD4A0C663138}"/>
              </a:ext>
            </a:extLst>
          </p:cNvPr>
          <p:cNvSpPr>
            <a:spLocks noGrp="1"/>
          </p:cNvSpPr>
          <p:nvPr>
            <p:ph type="pic" sz="quarter" idx="10" hasCustomPrompt="1"/>
          </p:nvPr>
        </p:nvSpPr>
        <p:spPr>
          <a:xfrm>
            <a:off x="0" y="577850"/>
            <a:ext cx="5605335" cy="6280150"/>
          </a:xfrm>
        </p:spPr>
        <p:txBody>
          <a:bodyPr/>
          <a:lstStyle>
            <a:lvl1pPr marL="0" indent="0">
              <a:buNone/>
              <a:defRPr/>
            </a:lvl1pPr>
          </a:lstStyle>
          <a:p>
            <a:r>
              <a:rPr lang="en-US" dirty="0"/>
              <a:t>Click the icon to insert a photo.</a:t>
            </a:r>
          </a:p>
        </p:txBody>
      </p:sp>
    </p:spTree>
    <p:extLst>
      <p:ext uri="{BB962C8B-B14F-4D97-AF65-F5344CB8AC3E}">
        <p14:creationId xmlns:p14="http://schemas.microsoft.com/office/powerpoint/2010/main" val="1475139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538AD3E-987C-4088-AFA8-9FE11F30197A}"/>
              </a:ext>
            </a:extLst>
          </p:cNvPr>
          <p:cNvSpPr>
            <a:spLocks noGrp="1"/>
          </p:cNvSpPr>
          <p:nvPr>
            <p:ph type="ctrTitle" hasCustomPrompt="1"/>
          </p:nvPr>
        </p:nvSpPr>
        <p:spPr>
          <a:xfrm>
            <a:off x="838419" y="1035066"/>
            <a:ext cx="10515163" cy="621672"/>
          </a:xfrm>
          <a:prstGeom prst="rect">
            <a:avLst/>
          </a:prstGeom>
        </p:spPr>
        <p:txBody>
          <a:bodyPr lIns="0" tIns="0" rIns="0" bIns="0"/>
          <a:lstStyle>
            <a:lvl1pPr algn="l">
              <a:defRPr sz="3200" b="1" i="0">
                <a:latin typeface="Arial"/>
                <a:cs typeface="Arial"/>
              </a:defRPr>
            </a:lvl1pPr>
          </a:lstStyle>
          <a:p>
            <a:r>
              <a:rPr lang="en-US"/>
              <a:t>Header</a:t>
            </a:r>
          </a:p>
        </p:txBody>
      </p:sp>
      <p:sp>
        <p:nvSpPr>
          <p:cNvPr id="6" name="Text Placeholder 5">
            <a:extLst>
              <a:ext uri="{FF2B5EF4-FFF2-40B4-BE49-F238E27FC236}">
                <a16:creationId xmlns:a16="http://schemas.microsoft.com/office/drawing/2014/main" id="{240E83A2-A117-4B12-82AC-AC9F3144F0B2}"/>
              </a:ext>
            </a:extLst>
          </p:cNvPr>
          <p:cNvSpPr>
            <a:spLocks noGrp="1"/>
          </p:cNvSpPr>
          <p:nvPr>
            <p:ph type="body" sz="quarter" idx="10" hasCustomPrompt="1"/>
          </p:nvPr>
        </p:nvSpPr>
        <p:spPr>
          <a:xfrm>
            <a:off x="838419" y="1825625"/>
            <a:ext cx="10515163" cy="4351338"/>
          </a:xfrm>
        </p:spPr>
        <p:txBody>
          <a:bodyPr/>
          <a:lstStyle>
            <a:lvl1pPr>
              <a:defRPr sz="2400"/>
            </a:lvl1pPr>
            <a:lvl2pPr>
              <a:defRPr sz="2000"/>
            </a:lvl2pPr>
            <a:lvl3pPr>
              <a:defRPr sz="1800"/>
            </a:lvl3pPr>
          </a:lstStyle>
          <a:p>
            <a:pPr lvl="0"/>
            <a:r>
              <a:rPr lang="en-US"/>
              <a:t>Still try to keep your bullets short; if possible don’t go past a second level</a:t>
            </a:r>
          </a:p>
          <a:p>
            <a:pPr lvl="1"/>
            <a:r>
              <a:rPr lang="en-US"/>
              <a:t>Second level</a:t>
            </a:r>
          </a:p>
          <a:p>
            <a:pPr lvl="2"/>
            <a:r>
              <a:rPr lang="en-US"/>
              <a:t>Third level</a:t>
            </a:r>
          </a:p>
        </p:txBody>
      </p:sp>
      <p:pic>
        <p:nvPicPr>
          <p:cNvPr id="7" name="Picture 6" descr="HKI_PPT_Logo_Banner.png">
            <a:extLst>
              <a:ext uri="{FF2B5EF4-FFF2-40B4-BE49-F238E27FC236}">
                <a16:creationId xmlns:a16="http://schemas.microsoft.com/office/drawing/2014/main" id="{68A1FF8A-8F7E-4065-A8C4-CC7BFFD79A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12192000" cy="578969"/>
          </a:xfrm>
          <a:prstGeom prst="rect">
            <a:avLst/>
          </a:prstGeom>
        </p:spPr>
      </p:pic>
    </p:spTree>
    <p:extLst>
      <p:ext uri="{BB962C8B-B14F-4D97-AF65-F5344CB8AC3E}">
        <p14:creationId xmlns:p14="http://schemas.microsoft.com/office/powerpoint/2010/main" val="154066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g Ideas">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3781420" y="1075781"/>
            <a:ext cx="7317103" cy="1097571"/>
          </a:xfrm>
          <a:prstGeom prst="rect">
            <a:avLst/>
          </a:prstGeom>
        </p:spPr>
        <p:txBody>
          <a:bodyPr lIns="0" tIns="0" rIns="0" bIns="0"/>
          <a:lstStyle>
            <a:lvl1pPr algn="l">
              <a:defRPr sz="2800" b="0" i="0">
                <a:solidFill>
                  <a:srgbClr val="000000"/>
                </a:solidFill>
                <a:latin typeface="Arial"/>
                <a:cs typeface="Arial"/>
              </a:defRPr>
            </a:lvl1pPr>
          </a:lstStyle>
          <a:p>
            <a:r>
              <a:rPr lang="en-US"/>
              <a:t>Communicate BIG ideas with icons or graphics to help better illustrate your point</a:t>
            </a:r>
          </a:p>
        </p:txBody>
      </p:sp>
      <p:pic>
        <p:nvPicPr>
          <p:cNvPr id="5" name="Picture 4" descr="HKI_PPT_Logo_Banne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12192000" cy="578969"/>
          </a:xfrm>
          <a:prstGeom prst="rect">
            <a:avLst/>
          </a:prstGeom>
        </p:spPr>
      </p:pic>
      <p:sp>
        <p:nvSpPr>
          <p:cNvPr id="11" name="Text Placeholder 10">
            <a:extLst>
              <a:ext uri="{FF2B5EF4-FFF2-40B4-BE49-F238E27FC236}">
                <a16:creationId xmlns:a16="http://schemas.microsoft.com/office/drawing/2014/main" id="{9C3A0F99-7CC8-4AE4-9540-76C11DB5D268}"/>
              </a:ext>
            </a:extLst>
          </p:cNvPr>
          <p:cNvSpPr>
            <a:spLocks noGrp="1"/>
          </p:cNvSpPr>
          <p:nvPr>
            <p:ph type="body" sz="quarter" idx="10" hasCustomPrompt="1"/>
          </p:nvPr>
        </p:nvSpPr>
        <p:spPr>
          <a:xfrm>
            <a:off x="3781416" y="2796859"/>
            <a:ext cx="7317105" cy="1097571"/>
          </a:xfrm>
          <a:prstGeom prst="rect">
            <a:avLst/>
          </a:prstGeom>
        </p:spPr>
        <p:txBody>
          <a:bodyPr>
            <a:normAutofit/>
          </a:bodyPr>
          <a:lstStyle>
            <a:lvl1pPr marL="0" indent="0">
              <a:spcBef>
                <a:spcPts val="0"/>
              </a:spcBef>
              <a:spcAft>
                <a:spcPts val="0"/>
              </a:spcAft>
              <a:buNone/>
              <a:defRPr sz="2800">
                <a:solidFill>
                  <a:srgbClr val="000000"/>
                </a:solidFill>
              </a:defRPr>
            </a:lvl1pPr>
          </a:lstStyle>
          <a:p>
            <a:pPr lvl="0"/>
            <a:r>
              <a:rPr lang="en-US"/>
              <a:t>Big idea 2</a:t>
            </a:r>
          </a:p>
        </p:txBody>
      </p:sp>
      <p:sp>
        <p:nvSpPr>
          <p:cNvPr id="13" name="Text Placeholder 12">
            <a:extLst>
              <a:ext uri="{FF2B5EF4-FFF2-40B4-BE49-F238E27FC236}">
                <a16:creationId xmlns:a16="http://schemas.microsoft.com/office/drawing/2014/main" id="{6A80E3C4-732C-4378-A753-B9D62971CDD7}"/>
              </a:ext>
            </a:extLst>
          </p:cNvPr>
          <p:cNvSpPr>
            <a:spLocks noGrp="1"/>
          </p:cNvSpPr>
          <p:nvPr>
            <p:ph type="body" sz="quarter" idx="11" hasCustomPrompt="1"/>
          </p:nvPr>
        </p:nvSpPr>
        <p:spPr>
          <a:xfrm>
            <a:off x="3781416" y="4517937"/>
            <a:ext cx="7317105" cy="1097571"/>
          </a:xfrm>
        </p:spPr>
        <p:txBody>
          <a:bodyPr>
            <a:normAutofit/>
          </a:bodyPr>
          <a:lstStyle>
            <a:lvl1pPr marL="0" indent="0">
              <a:spcAft>
                <a:spcPts val="0"/>
              </a:spcAft>
              <a:buNone/>
              <a:defRPr sz="2800"/>
            </a:lvl1pPr>
          </a:lstStyle>
          <a:p>
            <a:pPr lvl="0"/>
            <a:r>
              <a:rPr lang="en-US"/>
              <a:t>Big idea 3</a:t>
            </a:r>
          </a:p>
        </p:txBody>
      </p:sp>
      <p:sp>
        <p:nvSpPr>
          <p:cNvPr id="15" name="Picture Placeholder 14">
            <a:extLst>
              <a:ext uri="{FF2B5EF4-FFF2-40B4-BE49-F238E27FC236}">
                <a16:creationId xmlns:a16="http://schemas.microsoft.com/office/drawing/2014/main" id="{15C8B0C9-8859-4492-B0B4-5771BB2B9E21}"/>
              </a:ext>
            </a:extLst>
          </p:cNvPr>
          <p:cNvSpPr>
            <a:spLocks noGrp="1"/>
          </p:cNvSpPr>
          <p:nvPr>
            <p:ph type="pic" sz="quarter" idx="12"/>
          </p:nvPr>
        </p:nvSpPr>
        <p:spPr>
          <a:xfrm>
            <a:off x="832067" y="949085"/>
            <a:ext cx="2034118" cy="1350962"/>
          </a:xfrm>
        </p:spPr>
        <p:txBody>
          <a:bodyPr/>
          <a:lstStyle/>
          <a:p>
            <a:r>
              <a:rPr lang="en-US"/>
              <a:t>Click icon to add picture</a:t>
            </a:r>
          </a:p>
        </p:txBody>
      </p:sp>
      <p:sp>
        <p:nvSpPr>
          <p:cNvPr id="17" name="Picture Placeholder 16">
            <a:extLst>
              <a:ext uri="{FF2B5EF4-FFF2-40B4-BE49-F238E27FC236}">
                <a16:creationId xmlns:a16="http://schemas.microsoft.com/office/drawing/2014/main" id="{3C99AD33-017C-46F8-8634-BCF623C3A585}"/>
              </a:ext>
            </a:extLst>
          </p:cNvPr>
          <p:cNvSpPr>
            <a:spLocks noGrp="1"/>
          </p:cNvSpPr>
          <p:nvPr>
            <p:ph type="pic" sz="quarter" idx="13"/>
          </p:nvPr>
        </p:nvSpPr>
        <p:spPr>
          <a:xfrm>
            <a:off x="832067" y="2670163"/>
            <a:ext cx="2034118" cy="1350962"/>
          </a:xfrm>
        </p:spPr>
        <p:txBody>
          <a:bodyPr/>
          <a:lstStyle/>
          <a:p>
            <a:r>
              <a:rPr lang="en-US"/>
              <a:t>Click icon to add picture</a:t>
            </a:r>
          </a:p>
        </p:txBody>
      </p:sp>
      <p:sp>
        <p:nvSpPr>
          <p:cNvPr id="19" name="Picture Placeholder 18">
            <a:extLst>
              <a:ext uri="{FF2B5EF4-FFF2-40B4-BE49-F238E27FC236}">
                <a16:creationId xmlns:a16="http://schemas.microsoft.com/office/drawing/2014/main" id="{99D8C4F7-574F-4524-9511-444A6D594D7E}"/>
              </a:ext>
            </a:extLst>
          </p:cNvPr>
          <p:cNvSpPr>
            <a:spLocks noGrp="1"/>
          </p:cNvSpPr>
          <p:nvPr>
            <p:ph type="pic" sz="quarter" idx="14"/>
          </p:nvPr>
        </p:nvSpPr>
        <p:spPr>
          <a:xfrm>
            <a:off x="832067" y="4391241"/>
            <a:ext cx="2034118" cy="1350962"/>
          </a:xfrm>
        </p:spPr>
        <p:txBody>
          <a:bodyPr/>
          <a:lstStyle/>
          <a:p>
            <a:r>
              <a:rPr lang="en-US"/>
              <a:t>Click icon to add picture</a:t>
            </a:r>
          </a:p>
        </p:txBody>
      </p:sp>
    </p:spTree>
    <p:extLst>
      <p:ext uri="{BB962C8B-B14F-4D97-AF65-F5344CB8AC3E}">
        <p14:creationId xmlns:p14="http://schemas.microsoft.com/office/powerpoint/2010/main" val="1871498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F474E01-DF5E-4243-94C9-EBE6896887CA}"/>
              </a:ext>
            </a:extLst>
          </p:cNvPr>
          <p:cNvSpPr>
            <a:spLocks noGrp="1"/>
          </p:cNvSpPr>
          <p:nvPr>
            <p:ph type="ctrTitle" hasCustomPrompt="1"/>
          </p:nvPr>
        </p:nvSpPr>
        <p:spPr>
          <a:xfrm>
            <a:off x="6128076" y="2971800"/>
            <a:ext cx="5762221" cy="914400"/>
          </a:xfrm>
          <a:prstGeom prst="rect">
            <a:avLst/>
          </a:prstGeom>
        </p:spPr>
        <p:txBody>
          <a:bodyPr lIns="0" tIns="0" rIns="0" bIns="0"/>
          <a:lstStyle>
            <a:lvl1pPr algn="l">
              <a:defRPr sz="3200" b="1" i="0" baseline="0">
                <a:solidFill>
                  <a:schemeClr val="tx1"/>
                </a:solidFill>
              </a:defRPr>
            </a:lvl1pPr>
          </a:lstStyle>
          <a:p>
            <a:r>
              <a:rPr lang="en-US" dirty="0"/>
              <a:t>Use section breaks to organize your content</a:t>
            </a:r>
          </a:p>
        </p:txBody>
      </p:sp>
    </p:spTree>
    <p:extLst>
      <p:ext uri="{BB962C8B-B14F-4D97-AF65-F5344CB8AC3E}">
        <p14:creationId xmlns:p14="http://schemas.microsoft.com/office/powerpoint/2010/main" val="4187616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with Image">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576223" y="1035066"/>
            <a:ext cx="11039556" cy="621672"/>
          </a:xfrm>
          <a:prstGeom prst="rect">
            <a:avLst/>
          </a:prstGeom>
        </p:spPr>
        <p:txBody>
          <a:bodyPr lIns="0" tIns="0" rIns="0" bIns="0"/>
          <a:lstStyle>
            <a:lvl1pPr algn="l">
              <a:defRPr sz="3200" b="1" i="0">
                <a:latin typeface="Arial"/>
                <a:cs typeface="Arial"/>
              </a:defRPr>
            </a:lvl1pPr>
          </a:lstStyle>
          <a:p>
            <a:r>
              <a:rPr lang="en-US"/>
              <a:t>Another option for text + photo</a:t>
            </a:r>
          </a:p>
        </p:txBody>
      </p:sp>
      <p:pic>
        <p:nvPicPr>
          <p:cNvPr id="5" name="Picture 4" descr="HKI_PPT_Logo_Banne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12192000" cy="578969"/>
          </a:xfrm>
          <a:prstGeom prst="rect">
            <a:avLst/>
          </a:prstGeom>
        </p:spPr>
      </p:pic>
      <p:sp>
        <p:nvSpPr>
          <p:cNvPr id="6" name="Text Placeholder 5">
            <a:extLst>
              <a:ext uri="{FF2B5EF4-FFF2-40B4-BE49-F238E27FC236}">
                <a16:creationId xmlns:a16="http://schemas.microsoft.com/office/drawing/2014/main" id="{3DA9EF26-6F75-4CA2-974A-17C81DE5115E}"/>
              </a:ext>
            </a:extLst>
          </p:cNvPr>
          <p:cNvSpPr>
            <a:spLocks noGrp="1"/>
          </p:cNvSpPr>
          <p:nvPr>
            <p:ph type="body" sz="quarter" idx="10"/>
          </p:nvPr>
        </p:nvSpPr>
        <p:spPr>
          <a:xfrm>
            <a:off x="576223" y="1938338"/>
            <a:ext cx="5519777" cy="437247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37246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576223" y="1035066"/>
            <a:ext cx="11039556" cy="621672"/>
          </a:xfrm>
          <a:prstGeom prst="rect">
            <a:avLst/>
          </a:prstGeom>
        </p:spPr>
        <p:txBody>
          <a:bodyPr lIns="0" tIns="0" rIns="0" bIns="0"/>
          <a:lstStyle>
            <a:lvl1pPr algn="l">
              <a:defRPr sz="3200" b="1" i="0">
                <a:latin typeface="Arial"/>
                <a:cs typeface="Arial"/>
              </a:defRPr>
            </a:lvl1pPr>
          </a:lstStyle>
          <a:p>
            <a:r>
              <a:rPr lang="en-US"/>
              <a:t>Compare and Contrast – Side by Side</a:t>
            </a:r>
          </a:p>
        </p:txBody>
      </p:sp>
      <p:pic>
        <p:nvPicPr>
          <p:cNvPr id="5" name="Picture 4" descr="HKI_PPT_Logo_Banne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12192000" cy="578969"/>
          </a:xfrm>
          <a:prstGeom prst="rect">
            <a:avLst/>
          </a:prstGeom>
        </p:spPr>
      </p:pic>
      <p:sp>
        <p:nvSpPr>
          <p:cNvPr id="7" name="Content Placeholder 2">
            <a:extLst>
              <a:ext uri="{FF2B5EF4-FFF2-40B4-BE49-F238E27FC236}">
                <a16:creationId xmlns:a16="http://schemas.microsoft.com/office/drawing/2014/main" id="{D39620EE-DF21-4191-91F6-2C5C58259AB2}"/>
              </a:ext>
            </a:extLst>
          </p:cNvPr>
          <p:cNvSpPr>
            <a:spLocks noGrp="1"/>
          </p:cNvSpPr>
          <p:nvPr>
            <p:ph sz="half" idx="1"/>
          </p:nvPr>
        </p:nvSpPr>
        <p:spPr>
          <a:xfrm>
            <a:off x="576223" y="1825625"/>
            <a:ext cx="5181362" cy="4351338"/>
          </a:xfrm>
        </p:spPr>
        <p:txBody>
          <a:bodyPr/>
          <a:lstStyle/>
          <a:p>
            <a:pPr lvl="0"/>
            <a:r>
              <a:rPr lang="en-US"/>
              <a:t>Click to edit Master text styles</a:t>
            </a:r>
          </a:p>
          <a:p>
            <a:pPr lvl="1"/>
            <a:r>
              <a:rPr lang="en-US"/>
              <a:t>Second level</a:t>
            </a:r>
          </a:p>
          <a:p>
            <a:pPr lvl="2"/>
            <a:r>
              <a:rPr lang="en-US"/>
              <a:t>Third level</a:t>
            </a:r>
          </a:p>
        </p:txBody>
      </p:sp>
      <p:sp>
        <p:nvSpPr>
          <p:cNvPr id="8" name="Content Placeholder 3">
            <a:extLst>
              <a:ext uri="{FF2B5EF4-FFF2-40B4-BE49-F238E27FC236}">
                <a16:creationId xmlns:a16="http://schemas.microsoft.com/office/drawing/2014/main" id="{48C4FFBA-C03E-4B73-9DF1-172609EB7E7D}"/>
              </a:ext>
            </a:extLst>
          </p:cNvPr>
          <p:cNvSpPr>
            <a:spLocks noGrp="1"/>
          </p:cNvSpPr>
          <p:nvPr>
            <p:ph sz="half" idx="2"/>
          </p:nvPr>
        </p:nvSpPr>
        <p:spPr>
          <a:xfrm>
            <a:off x="6434416" y="1825625"/>
            <a:ext cx="5181362" cy="4351338"/>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57184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 half page">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576223" y="1035066"/>
            <a:ext cx="11039556" cy="621672"/>
          </a:xfrm>
          <a:prstGeom prst="rect">
            <a:avLst/>
          </a:prstGeom>
        </p:spPr>
        <p:txBody>
          <a:bodyPr lIns="0" tIns="0" rIns="0" bIns="0"/>
          <a:lstStyle>
            <a:lvl1pPr algn="l">
              <a:defRPr sz="3200" b="1" i="0">
                <a:latin typeface="Arial"/>
                <a:cs typeface="Arial"/>
              </a:defRPr>
            </a:lvl1pPr>
          </a:lstStyle>
          <a:p>
            <a:r>
              <a:rPr lang="en-US"/>
              <a:t>Charts are a great way to communicate</a:t>
            </a:r>
          </a:p>
        </p:txBody>
      </p:sp>
      <p:pic>
        <p:nvPicPr>
          <p:cNvPr id="5" name="Picture 4" descr="HKI_PPT_Logo_Banne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12192000" cy="578969"/>
          </a:xfrm>
          <a:prstGeom prst="rect">
            <a:avLst/>
          </a:prstGeom>
        </p:spPr>
      </p:pic>
      <p:sp>
        <p:nvSpPr>
          <p:cNvPr id="7" name="Content Placeholder 2">
            <a:extLst>
              <a:ext uri="{FF2B5EF4-FFF2-40B4-BE49-F238E27FC236}">
                <a16:creationId xmlns:a16="http://schemas.microsoft.com/office/drawing/2014/main" id="{D39620EE-DF21-4191-91F6-2C5C58259AB2}"/>
              </a:ext>
            </a:extLst>
          </p:cNvPr>
          <p:cNvSpPr>
            <a:spLocks noGrp="1"/>
          </p:cNvSpPr>
          <p:nvPr>
            <p:ph sz="half" idx="1" hasCustomPrompt="1"/>
          </p:nvPr>
        </p:nvSpPr>
        <p:spPr>
          <a:xfrm>
            <a:off x="576223" y="1825625"/>
            <a:ext cx="5181362" cy="4351338"/>
          </a:xfrm>
        </p:spPr>
        <p:txBody>
          <a:bodyPr/>
          <a:lstStyle>
            <a:lvl1pPr>
              <a:defRPr/>
            </a:lvl1pPr>
          </a:lstStyle>
          <a:p>
            <a:pPr lvl="0"/>
            <a:r>
              <a:rPr lang="en-US"/>
              <a:t>Either alongside bullets</a:t>
            </a:r>
          </a:p>
          <a:p>
            <a:pPr lvl="1"/>
            <a:r>
              <a:rPr lang="en-US"/>
              <a:t>Second level</a:t>
            </a:r>
          </a:p>
          <a:p>
            <a:pPr lvl="2"/>
            <a:r>
              <a:rPr lang="en-US"/>
              <a:t>Third level</a:t>
            </a:r>
          </a:p>
        </p:txBody>
      </p:sp>
      <p:sp>
        <p:nvSpPr>
          <p:cNvPr id="4" name="Chart Placeholder 3">
            <a:extLst>
              <a:ext uri="{FF2B5EF4-FFF2-40B4-BE49-F238E27FC236}">
                <a16:creationId xmlns:a16="http://schemas.microsoft.com/office/drawing/2014/main" id="{163D53F3-4B0C-4E19-AAB7-982B9678A897}"/>
              </a:ext>
            </a:extLst>
          </p:cNvPr>
          <p:cNvSpPr>
            <a:spLocks noGrp="1"/>
          </p:cNvSpPr>
          <p:nvPr>
            <p:ph type="chart" sz="quarter" idx="10"/>
          </p:nvPr>
        </p:nvSpPr>
        <p:spPr>
          <a:xfrm>
            <a:off x="5938797" y="1825625"/>
            <a:ext cx="5676791" cy="4351338"/>
          </a:xfrm>
        </p:spPr>
        <p:txBody>
          <a:bodyPr/>
          <a:lstStyle/>
          <a:p>
            <a:r>
              <a:rPr lang="en-US"/>
              <a:t>Click icon to add chart</a:t>
            </a:r>
          </a:p>
        </p:txBody>
      </p:sp>
    </p:spTree>
    <p:extLst>
      <p:ext uri="{BB962C8B-B14F-4D97-AF65-F5344CB8AC3E}">
        <p14:creationId xmlns:p14="http://schemas.microsoft.com/office/powerpoint/2010/main" val="773746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amp;A Slide">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576223" y="1035066"/>
            <a:ext cx="11039556" cy="621672"/>
          </a:xfrm>
          <a:prstGeom prst="rect">
            <a:avLst/>
          </a:prstGeom>
        </p:spPr>
        <p:txBody>
          <a:bodyPr lIns="0" tIns="0" rIns="0" bIns="0"/>
          <a:lstStyle>
            <a:lvl1pPr algn="l">
              <a:defRPr sz="3200" b="1" i="0">
                <a:latin typeface="Arial"/>
                <a:cs typeface="Arial"/>
              </a:defRPr>
            </a:lvl1pPr>
          </a:lstStyle>
          <a:p>
            <a:r>
              <a:rPr lang="en-US"/>
              <a:t>Or use a full-page chart</a:t>
            </a:r>
          </a:p>
        </p:txBody>
      </p:sp>
      <p:pic>
        <p:nvPicPr>
          <p:cNvPr id="5" name="Picture 4" descr="HKI_PPT_Logo_Banne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12192000" cy="578969"/>
          </a:xfrm>
          <a:prstGeom prst="rect">
            <a:avLst/>
          </a:prstGeom>
        </p:spPr>
      </p:pic>
      <p:sp>
        <p:nvSpPr>
          <p:cNvPr id="4" name="Chart Placeholder 3">
            <a:extLst>
              <a:ext uri="{FF2B5EF4-FFF2-40B4-BE49-F238E27FC236}">
                <a16:creationId xmlns:a16="http://schemas.microsoft.com/office/drawing/2014/main" id="{163D53F3-4B0C-4E19-AAB7-982B9678A897}"/>
              </a:ext>
            </a:extLst>
          </p:cNvPr>
          <p:cNvSpPr>
            <a:spLocks noGrp="1"/>
          </p:cNvSpPr>
          <p:nvPr>
            <p:ph type="chart" sz="quarter" idx="10"/>
          </p:nvPr>
        </p:nvSpPr>
        <p:spPr>
          <a:xfrm>
            <a:off x="576032" y="1825625"/>
            <a:ext cx="11039556" cy="4351338"/>
          </a:xfrm>
        </p:spPr>
        <p:txBody>
          <a:bodyPr/>
          <a:lstStyle/>
          <a:p>
            <a:r>
              <a:rPr lang="en-US"/>
              <a:t>Click icon to add chart</a:t>
            </a:r>
          </a:p>
        </p:txBody>
      </p:sp>
    </p:spTree>
    <p:extLst>
      <p:ext uri="{BB962C8B-B14F-4D97-AF65-F5344CB8AC3E}">
        <p14:creationId xmlns:p14="http://schemas.microsoft.com/office/powerpoint/2010/main" val="40539820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576223" y="1035066"/>
            <a:ext cx="11039556" cy="621672"/>
          </a:xfrm>
          <a:prstGeom prst="rect">
            <a:avLst/>
          </a:prstGeom>
        </p:spPr>
        <p:txBody>
          <a:bodyPr lIns="0" tIns="0" rIns="0" bIns="0"/>
          <a:lstStyle>
            <a:lvl1pPr algn="l">
              <a:defRPr sz="3200" b="1" i="0">
                <a:latin typeface="Arial"/>
                <a:cs typeface="Arial"/>
              </a:defRPr>
            </a:lvl1pPr>
          </a:lstStyle>
          <a:p>
            <a:r>
              <a:rPr lang="en-US"/>
              <a:t>Tables are an effective visual</a:t>
            </a:r>
          </a:p>
        </p:txBody>
      </p:sp>
      <p:pic>
        <p:nvPicPr>
          <p:cNvPr id="5" name="Picture 4" descr="HKI_PPT_Logo_Banne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12192000" cy="578969"/>
          </a:xfrm>
          <a:prstGeom prst="rect">
            <a:avLst/>
          </a:prstGeom>
        </p:spPr>
      </p:pic>
      <p:sp>
        <p:nvSpPr>
          <p:cNvPr id="6" name="Table Placeholder 5">
            <a:extLst>
              <a:ext uri="{FF2B5EF4-FFF2-40B4-BE49-F238E27FC236}">
                <a16:creationId xmlns:a16="http://schemas.microsoft.com/office/drawing/2014/main" id="{259AF614-A134-4BE5-908B-1F3F7A29D260}"/>
              </a:ext>
            </a:extLst>
          </p:cNvPr>
          <p:cNvSpPr>
            <a:spLocks noGrp="1"/>
          </p:cNvSpPr>
          <p:nvPr>
            <p:ph type="tbl" sz="quarter" idx="11"/>
          </p:nvPr>
        </p:nvSpPr>
        <p:spPr>
          <a:xfrm>
            <a:off x="576223" y="1822450"/>
            <a:ext cx="11039556" cy="4351338"/>
          </a:xfrm>
        </p:spPr>
        <p:txBody>
          <a:bodyPr/>
          <a:lstStyle/>
          <a:p>
            <a:r>
              <a:rPr lang="en-US"/>
              <a:t>Click icon to add table</a:t>
            </a:r>
          </a:p>
        </p:txBody>
      </p:sp>
    </p:spTree>
    <p:extLst>
      <p:ext uri="{BB962C8B-B14F-4D97-AF65-F5344CB8AC3E}">
        <p14:creationId xmlns:p14="http://schemas.microsoft.com/office/powerpoint/2010/main" val="19325243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F474E01-DF5E-4243-94C9-EBE6896887CA}"/>
              </a:ext>
            </a:extLst>
          </p:cNvPr>
          <p:cNvSpPr>
            <a:spLocks noGrp="1"/>
          </p:cNvSpPr>
          <p:nvPr>
            <p:ph type="ctrTitle" hasCustomPrompt="1"/>
          </p:nvPr>
        </p:nvSpPr>
        <p:spPr>
          <a:xfrm>
            <a:off x="6128076" y="2971800"/>
            <a:ext cx="5762221" cy="914400"/>
          </a:xfrm>
          <a:prstGeom prst="rect">
            <a:avLst/>
          </a:prstGeom>
        </p:spPr>
        <p:txBody>
          <a:bodyPr lIns="0" tIns="0" rIns="0" bIns="0"/>
          <a:lstStyle>
            <a:lvl1pPr algn="l">
              <a:defRPr sz="6000" b="1" i="0" baseline="0">
                <a:solidFill>
                  <a:schemeClr val="tx1"/>
                </a:solidFill>
              </a:defRPr>
            </a:lvl1pPr>
          </a:lstStyle>
          <a:p>
            <a:r>
              <a:rPr lang="en-US" dirty="0"/>
              <a:t>Q+A</a:t>
            </a:r>
          </a:p>
        </p:txBody>
      </p:sp>
      <p:sp>
        <p:nvSpPr>
          <p:cNvPr id="4" name="Circle: Hollow 3">
            <a:extLst>
              <a:ext uri="{FF2B5EF4-FFF2-40B4-BE49-F238E27FC236}">
                <a16:creationId xmlns:a16="http://schemas.microsoft.com/office/drawing/2014/main" id="{B32B61C2-0E64-44E3-82ED-E19951821660}"/>
              </a:ext>
            </a:extLst>
          </p:cNvPr>
          <p:cNvSpPr/>
          <p:nvPr userDrawn="1"/>
        </p:nvSpPr>
        <p:spPr>
          <a:xfrm>
            <a:off x="-3101620" y="-453788"/>
            <a:ext cx="7765576" cy="7765576"/>
          </a:xfrm>
          <a:prstGeom prst="donu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357698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2" descr="HKI_PPT_Logo_Banne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12192000" cy="578969"/>
          </a:xfrm>
          <a:prstGeom prst="rect">
            <a:avLst/>
          </a:prstGeom>
        </p:spPr>
      </p:pic>
    </p:spTree>
    <p:extLst>
      <p:ext uri="{BB962C8B-B14F-4D97-AF65-F5344CB8AC3E}">
        <p14:creationId xmlns:p14="http://schemas.microsoft.com/office/powerpoint/2010/main" val="29053905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5A2FA1B-9A61-41A7-9916-F7EBE5EE4C93}"/>
              </a:ext>
            </a:extLst>
          </p:cNvPr>
          <p:cNvSpPr>
            <a:spLocks noGrp="1"/>
          </p:cNvSpPr>
          <p:nvPr>
            <p:ph type="body" sz="quarter" idx="10" hasCustomPrompt="1"/>
          </p:nvPr>
        </p:nvSpPr>
        <p:spPr>
          <a:xfrm>
            <a:off x="681300" y="3517596"/>
            <a:ext cx="5195652" cy="504967"/>
          </a:xfrm>
        </p:spPr>
        <p:txBody>
          <a:bodyPr/>
          <a:lstStyle>
            <a:lvl1pPr marL="0" indent="0">
              <a:buNone/>
              <a:defRPr/>
            </a:lvl1pPr>
          </a:lstStyle>
          <a:p>
            <a:pPr lvl="0"/>
            <a:r>
              <a:rPr lang="en-US" dirty="0"/>
              <a:t>Contact name | email</a:t>
            </a:r>
          </a:p>
        </p:txBody>
      </p:sp>
      <p:sp>
        <p:nvSpPr>
          <p:cNvPr id="9" name="Text Placeholder 8">
            <a:extLst>
              <a:ext uri="{FF2B5EF4-FFF2-40B4-BE49-F238E27FC236}">
                <a16:creationId xmlns:a16="http://schemas.microsoft.com/office/drawing/2014/main" id="{C6B99A54-A042-4A6B-BB5C-8580A8DE9ACD}"/>
              </a:ext>
            </a:extLst>
          </p:cNvPr>
          <p:cNvSpPr>
            <a:spLocks noGrp="1"/>
          </p:cNvSpPr>
          <p:nvPr>
            <p:ph type="body" sz="quarter" idx="11" hasCustomPrompt="1"/>
          </p:nvPr>
        </p:nvSpPr>
        <p:spPr>
          <a:xfrm>
            <a:off x="681300" y="4353895"/>
            <a:ext cx="5195652" cy="504968"/>
          </a:xfrm>
        </p:spPr>
        <p:txBody>
          <a:bodyPr/>
          <a:lstStyle>
            <a:lvl1pPr marL="0" indent="0">
              <a:buNone/>
              <a:defRPr/>
            </a:lvl1pPr>
            <a:lvl5pPr>
              <a:defRPr/>
            </a:lvl5pPr>
          </a:lstStyle>
          <a:p>
            <a:pPr lvl="0"/>
            <a:r>
              <a:rPr lang="en-US"/>
              <a:t>Include a final call to action</a:t>
            </a:r>
          </a:p>
        </p:txBody>
      </p:sp>
      <p:sp>
        <p:nvSpPr>
          <p:cNvPr id="11" name="Text Placeholder 10">
            <a:extLst>
              <a:ext uri="{FF2B5EF4-FFF2-40B4-BE49-F238E27FC236}">
                <a16:creationId xmlns:a16="http://schemas.microsoft.com/office/drawing/2014/main" id="{050D6677-31CE-47AB-B14A-46FC93D17730}"/>
              </a:ext>
            </a:extLst>
          </p:cNvPr>
          <p:cNvSpPr>
            <a:spLocks noGrp="1"/>
          </p:cNvSpPr>
          <p:nvPr>
            <p:ph type="body" sz="quarter" idx="12" hasCustomPrompt="1"/>
          </p:nvPr>
        </p:nvSpPr>
        <p:spPr>
          <a:xfrm>
            <a:off x="681298" y="1611894"/>
            <a:ext cx="5195652" cy="1574368"/>
          </a:xfrm>
        </p:spPr>
        <p:txBody>
          <a:bodyPr>
            <a:normAutofit/>
          </a:bodyPr>
          <a:lstStyle>
            <a:lvl1pPr marL="0" indent="0">
              <a:buNone/>
              <a:defRPr sz="2800" b="1">
                <a:solidFill>
                  <a:schemeClr val="tx1"/>
                </a:solidFill>
              </a:defRPr>
            </a:lvl1pPr>
          </a:lstStyle>
          <a:p>
            <a:pPr lvl="0"/>
            <a:r>
              <a:rPr lang="en-US" dirty="0"/>
              <a:t>Thank you or final thought goes here!</a:t>
            </a:r>
          </a:p>
        </p:txBody>
      </p:sp>
      <p:pic>
        <p:nvPicPr>
          <p:cNvPr id="4" name="Picture 3">
            <a:extLst>
              <a:ext uri="{FF2B5EF4-FFF2-40B4-BE49-F238E27FC236}">
                <a16:creationId xmlns:a16="http://schemas.microsoft.com/office/drawing/2014/main" id="{A3C4FE90-7C16-4D3B-AEC1-300F8E99EBB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1297" y="742644"/>
            <a:ext cx="5124754" cy="504966"/>
          </a:xfrm>
          <a:prstGeom prst="rect">
            <a:avLst/>
          </a:prstGeom>
        </p:spPr>
      </p:pic>
      <p:sp>
        <p:nvSpPr>
          <p:cNvPr id="3" name="Picture Placeholder 2">
            <a:extLst>
              <a:ext uri="{FF2B5EF4-FFF2-40B4-BE49-F238E27FC236}">
                <a16:creationId xmlns:a16="http://schemas.microsoft.com/office/drawing/2014/main" id="{B0FFC268-5BB4-4B8E-9AAE-FD7C6952B7CD}"/>
              </a:ext>
            </a:extLst>
          </p:cNvPr>
          <p:cNvSpPr>
            <a:spLocks noGrp="1"/>
          </p:cNvSpPr>
          <p:nvPr>
            <p:ph type="pic" sz="quarter" idx="13"/>
          </p:nvPr>
        </p:nvSpPr>
        <p:spPr>
          <a:xfrm>
            <a:off x="6558083" y="0"/>
            <a:ext cx="5633917" cy="6858000"/>
          </a:xfrm>
        </p:spPr>
        <p:txBody>
          <a:bodyPr/>
          <a:lstStyle/>
          <a:p>
            <a:r>
              <a:rPr lang="en-US"/>
              <a:t>Click icon to add picture</a:t>
            </a:r>
          </a:p>
        </p:txBody>
      </p:sp>
      <p:pic>
        <p:nvPicPr>
          <p:cNvPr id="2" name="Graphic 7">
            <a:extLst>
              <a:ext uri="{FF2B5EF4-FFF2-40B4-BE49-F238E27FC236}">
                <a16:creationId xmlns:a16="http://schemas.microsoft.com/office/drawing/2014/main" id="{3EAE3D3F-A1F7-2D6B-BBDB-07F5012861A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46881" y="5097254"/>
            <a:ext cx="503672" cy="503672"/>
          </a:xfrm>
          <a:prstGeom prst="rect">
            <a:avLst/>
          </a:prstGeom>
        </p:spPr>
      </p:pic>
      <p:pic>
        <p:nvPicPr>
          <p:cNvPr id="5" name="Graphic 13">
            <a:extLst>
              <a:ext uri="{FF2B5EF4-FFF2-40B4-BE49-F238E27FC236}">
                <a16:creationId xmlns:a16="http://schemas.microsoft.com/office/drawing/2014/main" id="{D6C62F64-69C3-94E7-1B8B-9FB6E5E3646E}"/>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5466838" y="5097254"/>
            <a:ext cx="549853" cy="549853"/>
          </a:xfrm>
          <a:prstGeom prst="rect">
            <a:avLst/>
          </a:prstGeom>
        </p:spPr>
      </p:pic>
      <p:pic>
        <p:nvPicPr>
          <p:cNvPr id="6" name="Graphic 5">
            <a:extLst>
              <a:ext uri="{FF2B5EF4-FFF2-40B4-BE49-F238E27FC236}">
                <a16:creationId xmlns:a16="http://schemas.microsoft.com/office/drawing/2014/main" id="{7A6A29A2-33EE-4F52-8811-A3ECDF696ED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2222627" y="5097254"/>
            <a:ext cx="549997" cy="549854"/>
          </a:xfrm>
          <a:prstGeom prst="rect">
            <a:avLst/>
          </a:prstGeom>
        </p:spPr>
      </p:pic>
      <p:sp>
        <p:nvSpPr>
          <p:cNvPr id="10" name="TextBox 9">
            <a:extLst>
              <a:ext uri="{FF2B5EF4-FFF2-40B4-BE49-F238E27FC236}">
                <a16:creationId xmlns:a16="http://schemas.microsoft.com/office/drawing/2014/main" id="{CACE5F50-6ED6-86C2-FC89-62BFB02C9554}"/>
              </a:ext>
            </a:extLst>
          </p:cNvPr>
          <p:cNvSpPr txBox="1"/>
          <p:nvPr userDrawn="1"/>
        </p:nvSpPr>
        <p:spPr>
          <a:xfrm>
            <a:off x="170" y="5740037"/>
            <a:ext cx="6557913" cy="938202"/>
          </a:xfrm>
          <a:prstGeom prst="rect">
            <a:avLst/>
          </a:prstGeom>
          <a:noFill/>
        </p:spPr>
        <p:txBody>
          <a:bodyPr wrap="square" numCol="4" rtlCol="0">
            <a:noAutofit/>
          </a:bodyPr>
          <a:lstStyle/>
          <a:p>
            <a:pPr marL="0" marR="0" algn="ctr">
              <a:lnSpc>
                <a:spcPct val="107000"/>
              </a:lnSpc>
              <a:spcBef>
                <a:spcPts val="0"/>
              </a:spcBef>
              <a:spcAft>
                <a:spcPts val="800"/>
              </a:spcAft>
            </a:pPr>
            <a:r>
              <a:rPr lang="en-US" sz="1400" dirty="0">
                <a:effectLst/>
                <a:latin typeface="+mj-lt"/>
                <a:ea typeface="Calibri" panose="020F0502020204030204" pitchFamily="34" charset="0"/>
                <a:cs typeface="Times New Roman" panose="02020603050405020304" pitchFamily="18" charset="0"/>
              </a:rPr>
              <a:t>Facebook </a:t>
            </a:r>
          </a:p>
          <a:p>
            <a:pPr marL="0" marR="0" algn="ctr">
              <a:lnSpc>
                <a:spcPct val="107000"/>
              </a:lnSpc>
              <a:spcBef>
                <a:spcPts val="0"/>
              </a:spcBef>
              <a:spcAft>
                <a:spcPts val="800"/>
              </a:spcAft>
            </a:pPr>
            <a:r>
              <a:rPr lang="en-US" sz="1400" dirty="0">
                <a:effectLst/>
                <a:latin typeface="+mj-lt"/>
                <a:ea typeface="Calibri" panose="020F0502020204030204" pitchFamily="34" charset="0"/>
                <a:cs typeface="Times New Roman" panose="02020603050405020304" pitchFamily="18" charset="0"/>
              </a:rPr>
              <a:t>@HelenKellerIntl </a:t>
            </a:r>
          </a:p>
          <a:p>
            <a:pPr marL="0" marR="0" algn="ctr">
              <a:lnSpc>
                <a:spcPct val="107000"/>
              </a:lnSpc>
              <a:spcBef>
                <a:spcPts val="0"/>
              </a:spcBef>
              <a:spcAft>
                <a:spcPts val="800"/>
              </a:spcAft>
            </a:pPr>
            <a:r>
              <a:rPr lang="en-US" sz="1400" dirty="0">
                <a:effectLst/>
                <a:latin typeface="+mj-lt"/>
                <a:ea typeface="Calibri" panose="020F0502020204030204" pitchFamily="34" charset="0"/>
                <a:cs typeface="Times New Roman" panose="02020603050405020304" pitchFamily="18" charset="0"/>
              </a:rPr>
              <a:t>Instagram </a:t>
            </a:r>
          </a:p>
          <a:p>
            <a:pPr marL="0" marR="0" algn="ctr">
              <a:lnSpc>
                <a:spcPct val="107000"/>
              </a:lnSpc>
              <a:spcBef>
                <a:spcPts val="0"/>
              </a:spcBef>
              <a:spcAft>
                <a:spcPts val="800"/>
              </a:spcAft>
            </a:pPr>
            <a:r>
              <a:rPr lang="en-US" sz="1400" dirty="0">
                <a:effectLst/>
                <a:latin typeface="+mj-lt"/>
                <a:ea typeface="Calibri" panose="020F0502020204030204" pitchFamily="34" charset="0"/>
                <a:cs typeface="Times New Roman" panose="02020603050405020304" pitchFamily="18" charset="0"/>
              </a:rPr>
              <a:t>@HelenKellerIntl</a:t>
            </a:r>
          </a:p>
          <a:p>
            <a:pPr marL="0" marR="0" algn="ctr">
              <a:lnSpc>
                <a:spcPct val="107000"/>
              </a:lnSpc>
              <a:spcBef>
                <a:spcPts val="0"/>
              </a:spcBef>
              <a:spcAft>
                <a:spcPts val="800"/>
              </a:spcAft>
            </a:pPr>
            <a:r>
              <a:rPr lang="en-US" sz="1400" dirty="0" err="1">
                <a:effectLst/>
                <a:latin typeface="+mj-lt"/>
                <a:ea typeface="Calibri" panose="020F0502020204030204" pitchFamily="34" charset="0"/>
                <a:cs typeface="Times New Roman" panose="02020603050405020304" pitchFamily="18" charset="0"/>
              </a:rPr>
              <a:t>Linkedin</a:t>
            </a:r>
            <a:endParaRPr lang="en-US" sz="1400" dirty="0">
              <a:effectLst/>
              <a:latin typeface="+mj-lt"/>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400" dirty="0">
                <a:effectLst/>
                <a:latin typeface="+mj-lt"/>
                <a:ea typeface="Calibri" panose="020F0502020204030204" pitchFamily="34" charset="0"/>
                <a:cs typeface="Times New Roman" panose="02020603050405020304" pitchFamily="18" charset="0"/>
              </a:rPr>
              <a:t>@HelenKellerIntl</a:t>
            </a:r>
          </a:p>
          <a:p>
            <a:pPr marL="0" marR="0" algn="ctr">
              <a:lnSpc>
                <a:spcPct val="107000"/>
              </a:lnSpc>
              <a:spcBef>
                <a:spcPts val="0"/>
              </a:spcBef>
              <a:spcAft>
                <a:spcPts val="800"/>
              </a:spcAft>
            </a:pPr>
            <a:r>
              <a:rPr lang="en-US" sz="1400" dirty="0">
                <a:effectLst/>
                <a:latin typeface="+mj-lt"/>
                <a:ea typeface="Calibri" panose="020F0502020204030204" pitchFamily="34" charset="0"/>
                <a:cs typeface="Times New Roman" panose="02020603050405020304" pitchFamily="18" charset="0"/>
              </a:rPr>
              <a:t>X/Twitter</a:t>
            </a:r>
          </a:p>
          <a:p>
            <a:pPr marL="0" marR="0" algn="ctr">
              <a:lnSpc>
                <a:spcPct val="107000"/>
              </a:lnSpc>
              <a:spcBef>
                <a:spcPts val="0"/>
              </a:spcBef>
              <a:spcAft>
                <a:spcPts val="800"/>
              </a:spcAft>
            </a:pPr>
            <a:r>
              <a:rPr lang="en-US" sz="1400" dirty="0">
                <a:effectLst/>
                <a:latin typeface="+mj-lt"/>
                <a:ea typeface="Calibri" panose="020F0502020204030204" pitchFamily="34" charset="0"/>
                <a:cs typeface="Times New Roman" panose="02020603050405020304" pitchFamily="18" charset="0"/>
              </a:rPr>
              <a:t>@HelenKellerIntl </a:t>
            </a:r>
          </a:p>
        </p:txBody>
      </p:sp>
      <p:pic>
        <p:nvPicPr>
          <p:cNvPr id="12" name="Graphic 1">
            <a:extLst>
              <a:ext uri="{FF2B5EF4-FFF2-40B4-BE49-F238E27FC236}">
                <a16:creationId xmlns:a16="http://schemas.microsoft.com/office/drawing/2014/main" id="{5BE81358-41E4-6CFE-3FF9-D1C4413E34B4}"/>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807825" y="5097254"/>
            <a:ext cx="549853" cy="549853"/>
          </a:xfrm>
          <a:prstGeom prst="rect">
            <a:avLst/>
          </a:prstGeom>
        </p:spPr>
      </p:pic>
    </p:spTree>
    <p:extLst>
      <p:ext uri="{BB962C8B-B14F-4D97-AF65-F5344CB8AC3E}">
        <p14:creationId xmlns:p14="http://schemas.microsoft.com/office/powerpoint/2010/main" val="3228336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038639-6C54-4F9C-8775-3403E8E25FA2}"/>
              </a:ext>
            </a:extLst>
          </p:cNvPr>
          <p:cNvSpPr txBox="1"/>
          <p:nvPr userDrawn="1"/>
        </p:nvSpPr>
        <p:spPr>
          <a:xfrm>
            <a:off x="5225368" y="6416703"/>
            <a:ext cx="1129379" cy="230832"/>
          </a:xfrm>
          <a:prstGeom prst="rect">
            <a:avLst/>
          </a:prstGeom>
          <a:noFill/>
        </p:spPr>
        <p:txBody>
          <a:bodyPr wrap="square" rtlCol="0">
            <a:spAutoFit/>
          </a:bodyPr>
          <a:lstStyle/>
          <a:p>
            <a:pPr algn="ctr"/>
            <a:fld id="{8C0FA4A0-B1AA-4B2F-9DB0-53E63447510E}" type="slidenum">
              <a:rPr lang="en-US" sz="900" smtClean="0"/>
              <a:pPr algn="ctr"/>
              <a:t>‹#›</a:t>
            </a:fld>
            <a:endParaRPr lang="en-US" sz="900"/>
          </a:p>
        </p:txBody>
      </p:sp>
      <p:sp>
        <p:nvSpPr>
          <p:cNvPr id="4" name="Text Placeholder 3">
            <a:extLst>
              <a:ext uri="{FF2B5EF4-FFF2-40B4-BE49-F238E27FC236}">
                <a16:creationId xmlns:a16="http://schemas.microsoft.com/office/drawing/2014/main" id="{59A1739D-47F0-4684-8740-F867CEC8CF33}"/>
              </a:ext>
            </a:extLst>
          </p:cNvPr>
          <p:cNvSpPr>
            <a:spLocks noGrp="1"/>
          </p:cNvSpPr>
          <p:nvPr>
            <p:ph type="body" idx="1"/>
          </p:nvPr>
        </p:nvSpPr>
        <p:spPr>
          <a:xfrm>
            <a:off x="838419" y="1825625"/>
            <a:ext cx="10515163"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3125072"/>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8" r:id="rId3"/>
    <p:sldLayoutId id="2147483669" r:id="rId4"/>
    <p:sldLayoutId id="2147483670" r:id="rId5"/>
    <p:sldLayoutId id="2147483663" r:id="rId6"/>
    <p:sldLayoutId id="2147483671" r:id="rId7"/>
    <p:sldLayoutId id="2147483672" r:id="rId8"/>
    <p:sldLayoutId id="2147483673" r:id="rId9"/>
    <p:sldLayoutId id="2147483675" r:id="rId10"/>
    <p:sldLayoutId id="2147483674" r:id="rId11"/>
    <p:sldLayoutId id="2147483690" r:id="rId12"/>
    <p:sldLayoutId id="2147483665" r:id="rId13"/>
    <p:sldLayoutId id="2147483691" r:id="rId14"/>
    <p:sldLayoutId id="2147483694" r:id="rId15"/>
    <p:sldLayoutId id="2147483695" r:id="rId16"/>
    <p:sldLayoutId id="2147483696" r:id="rId17"/>
    <p:sldLayoutId id="2147483698" r:id="rId18"/>
    <p:sldLayoutId id="2147483666" r:id="rId19"/>
    <p:sldLayoutId id="2147483693" r:id="rId20"/>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ts val="0"/>
        </a:spcBef>
        <a:spcAft>
          <a:spcPts val="600"/>
        </a:spcAft>
        <a:buClr>
          <a:schemeClr val="accent3"/>
        </a:buClr>
        <a:buSzPct val="75000"/>
        <a:buFont typeface="Arial" panose="020B0604020202020204" pitchFamily="34" charset="0"/>
        <a:buChar char="●"/>
        <a:defRPr sz="2400" kern="1200">
          <a:solidFill>
            <a:srgbClr val="000000"/>
          </a:solidFill>
          <a:latin typeface="+mn-lt"/>
          <a:ea typeface="+mn-ea"/>
          <a:cs typeface="+mn-cs"/>
        </a:defRPr>
      </a:lvl1pPr>
      <a:lvl2pPr marL="742950" indent="-285750" algn="l" defTabSz="457200" rtl="0" eaLnBrk="1" latinLnBrk="0" hangingPunct="1">
        <a:spcBef>
          <a:spcPts val="0"/>
        </a:spcBef>
        <a:spcAft>
          <a:spcPts val="600"/>
        </a:spcAft>
        <a:buClr>
          <a:srgbClr val="000000"/>
        </a:buClr>
        <a:buFont typeface="Wingdings" panose="05000000000000000000" pitchFamily="2" charset="2"/>
        <a:buChar char="§"/>
        <a:defRPr sz="2000" kern="1200">
          <a:solidFill>
            <a:srgbClr val="000000"/>
          </a:solidFill>
          <a:latin typeface="+mn-lt"/>
          <a:ea typeface="+mn-ea"/>
          <a:cs typeface="+mn-cs"/>
        </a:defRPr>
      </a:lvl2pPr>
      <a:lvl3pPr marL="1143000" indent="-228600" algn="l" defTabSz="457200" rtl="0" eaLnBrk="1" latinLnBrk="0" hangingPunct="1">
        <a:spcBef>
          <a:spcPts val="0"/>
        </a:spcBef>
        <a:spcAft>
          <a:spcPts val="600"/>
        </a:spcAft>
        <a:buFont typeface="Arial"/>
        <a:buChar char="•"/>
        <a:defRPr sz="1600" kern="1200">
          <a:solidFill>
            <a:srgbClr val="0000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sv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673105-6527-44F4-BABB-D2924858C227}"/>
              </a:ext>
            </a:extLst>
          </p:cNvPr>
          <p:cNvSpPr>
            <a:spLocks noGrp="1"/>
          </p:cNvSpPr>
          <p:nvPr>
            <p:ph type="ctrTitle"/>
          </p:nvPr>
        </p:nvSpPr>
        <p:spPr>
          <a:xfrm>
            <a:off x="6128076" y="1039396"/>
            <a:ext cx="5839806" cy="1530549"/>
          </a:xfrm>
        </p:spPr>
        <p:txBody>
          <a:bodyPr>
            <a:noAutofit/>
          </a:bodyPr>
          <a:lstStyle/>
          <a:p>
            <a:pPr>
              <a:lnSpc>
                <a:spcPct val="90000"/>
              </a:lnSpc>
            </a:pPr>
            <a:r>
              <a:rPr lang="en-US" sz="4200" dirty="0"/>
              <a:t>From campaign days to everyday protection</a:t>
            </a:r>
          </a:p>
        </p:txBody>
      </p:sp>
      <p:pic>
        <p:nvPicPr>
          <p:cNvPr id="6" name="Picture Placeholder 5">
            <a:extLst>
              <a:ext uri="{FF2B5EF4-FFF2-40B4-BE49-F238E27FC236}">
                <a16:creationId xmlns:a16="http://schemas.microsoft.com/office/drawing/2014/main" id="{A13652C0-8DA2-EC52-E4E3-D50233192467}"/>
              </a:ext>
            </a:extLst>
          </p:cNvPr>
          <p:cNvPicPr>
            <a:picLocks noGrp="1" noChangeAspect="1"/>
          </p:cNvPicPr>
          <p:nvPr>
            <p:ph type="pic" sz="quarter" idx="10"/>
          </p:nvPr>
        </p:nvPicPr>
        <p:blipFill>
          <a:blip r:embed="rId3"/>
          <a:srcRect l="723" r="45125"/>
          <a:stretch>
            <a:fillRect/>
          </a:stretch>
        </p:blipFill>
        <p:spPr>
          <a:xfrm>
            <a:off x="0" y="0"/>
            <a:ext cx="5570538" cy="6858000"/>
          </a:xfrm>
        </p:spPr>
      </p:pic>
      <p:sp>
        <p:nvSpPr>
          <p:cNvPr id="2" name="Subtitle 4">
            <a:extLst>
              <a:ext uri="{FF2B5EF4-FFF2-40B4-BE49-F238E27FC236}">
                <a16:creationId xmlns:a16="http://schemas.microsoft.com/office/drawing/2014/main" id="{2E5E59D9-B87D-8A67-ACC6-356E0204C502}"/>
              </a:ext>
            </a:extLst>
          </p:cNvPr>
          <p:cNvSpPr txBox="1">
            <a:spLocks/>
          </p:cNvSpPr>
          <p:nvPr/>
        </p:nvSpPr>
        <p:spPr>
          <a:xfrm>
            <a:off x="9800053" y="5829395"/>
            <a:ext cx="2078269" cy="372035"/>
          </a:xfrm>
          <a:prstGeom prst="rect">
            <a:avLst/>
          </a:prstGeom>
        </p:spPr>
        <p:txBody>
          <a:bodyPr vert="horz" lIns="0" tIns="45720" rIns="0" bIns="45720" rtlCol="0">
            <a:normAutofit/>
          </a:bodyPr>
          <a:lstStyle>
            <a:lvl1pPr marL="0" indent="0" algn="l" defTabSz="457200" rtl="0" eaLnBrk="1" latinLnBrk="0" hangingPunct="1">
              <a:spcBef>
                <a:spcPts val="0"/>
              </a:spcBef>
              <a:spcAft>
                <a:spcPts val="600"/>
              </a:spcAft>
              <a:buClr>
                <a:schemeClr val="accent3"/>
              </a:buClr>
              <a:buSzPct val="75000"/>
              <a:buFont typeface="Arial" panose="020B0604020202020204" pitchFamily="34" charset="0"/>
              <a:buNone/>
              <a:defRPr sz="1600" kern="1200" baseline="0">
                <a:solidFill>
                  <a:schemeClr val="bg1"/>
                </a:solidFill>
                <a:latin typeface="+mn-lt"/>
                <a:ea typeface="+mn-ea"/>
                <a:cs typeface="+mn-cs"/>
              </a:defRPr>
            </a:lvl1pPr>
            <a:lvl2pPr marL="457200" indent="0" algn="ctr" defTabSz="457200" rtl="0" eaLnBrk="1" latinLnBrk="0" hangingPunct="1">
              <a:spcBef>
                <a:spcPts val="0"/>
              </a:spcBef>
              <a:spcAft>
                <a:spcPts val="600"/>
              </a:spcAft>
              <a:buClr>
                <a:srgbClr val="000000"/>
              </a:buClr>
              <a:buFont typeface="Wingdings" panose="05000000000000000000" pitchFamily="2" charset="2"/>
              <a:buNone/>
              <a:defRPr sz="2000" kern="1200">
                <a:solidFill>
                  <a:schemeClr val="tx1">
                    <a:tint val="75000"/>
                  </a:schemeClr>
                </a:solidFill>
                <a:latin typeface="+mn-lt"/>
                <a:ea typeface="+mn-ea"/>
                <a:cs typeface="+mn-cs"/>
              </a:defRPr>
            </a:lvl2pPr>
            <a:lvl3pPr marL="914400" indent="0" algn="ctr" defTabSz="457200" rtl="0" eaLnBrk="1" latinLnBrk="0" hangingPunct="1">
              <a:spcBef>
                <a:spcPts val="0"/>
              </a:spcBef>
              <a:spcAft>
                <a:spcPts val="600"/>
              </a:spcAft>
              <a:buFont typeface="Arial"/>
              <a:buNone/>
              <a:defRPr sz="16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dirty="0"/>
          </a:p>
        </p:txBody>
      </p:sp>
      <p:sp>
        <p:nvSpPr>
          <p:cNvPr id="3" name="Title 3">
            <a:extLst>
              <a:ext uri="{FF2B5EF4-FFF2-40B4-BE49-F238E27FC236}">
                <a16:creationId xmlns:a16="http://schemas.microsoft.com/office/drawing/2014/main" id="{3B776A2C-4677-1071-3C27-14E124561050}"/>
              </a:ext>
            </a:extLst>
          </p:cNvPr>
          <p:cNvSpPr txBox="1">
            <a:spLocks/>
          </p:cNvSpPr>
          <p:nvPr/>
        </p:nvSpPr>
        <p:spPr>
          <a:xfrm>
            <a:off x="6128076" y="2541587"/>
            <a:ext cx="5750246" cy="1047511"/>
          </a:xfrm>
          <a:prstGeom prst="rect">
            <a:avLst/>
          </a:prstGeom>
        </p:spPr>
        <p:txBody>
          <a:bodyPr lIns="0" tIns="0" rIns="0" bIns="0">
            <a:noAutofit/>
          </a:bodyPr>
          <a:lstStyle>
            <a:lvl1pPr algn="l" defTabSz="457200" rtl="0" eaLnBrk="1" latinLnBrk="0" hangingPunct="1">
              <a:spcBef>
                <a:spcPct val="0"/>
              </a:spcBef>
              <a:buNone/>
              <a:defRPr sz="3200" b="1" i="0" kern="1200" baseline="0">
                <a:solidFill>
                  <a:schemeClr val="bg1"/>
                </a:solidFill>
                <a:latin typeface="+mj-lt"/>
                <a:ea typeface="+mj-ea"/>
                <a:cs typeface="+mj-cs"/>
              </a:defRPr>
            </a:lvl1pPr>
          </a:lstStyle>
          <a:p>
            <a:pPr>
              <a:lnSpc>
                <a:spcPct val="90000"/>
              </a:lnSpc>
            </a:pPr>
            <a:r>
              <a:rPr lang="en-US" sz="2000" b="0" dirty="0">
                <a:cs typeface="Arial" panose="020B0604020202020204" pitchFamily="34" charset="0"/>
              </a:rPr>
              <a:t>Early performance of routine vitamin A supplementation in Benue and Ebonyi States, Nigeria</a:t>
            </a:r>
          </a:p>
        </p:txBody>
      </p:sp>
      <p:sp>
        <p:nvSpPr>
          <p:cNvPr id="5" name="Title 3">
            <a:extLst>
              <a:ext uri="{FF2B5EF4-FFF2-40B4-BE49-F238E27FC236}">
                <a16:creationId xmlns:a16="http://schemas.microsoft.com/office/drawing/2014/main" id="{B556D9D9-78ED-7BD7-72B8-A48612D3BFCC}"/>
              </a:ext>
            </a:extLst>
          </p:cNvPr>
          <p:cNvSpPr txBox="1">
            <a:spLocks/>
          </p:cNvSpPr>
          <p:nvPr/>
        </p:nvSpPr>
        <p:spPr>
          <a:xfrm>
            <a:off x="6128076" y="571375"/>
            <a:ext cx="5179494" cy="269009"/>
          </a:xfrm>
          <a:prstGeom prst="rect">
            <a:avLst/>
          </a:prstGeom>
        </p:spPr>
        <p:txBody>
          <a:bodyPr lIns="0" tIns="0" rIns="0" bIns="0">
            <a:noAutofit/>
          </a:bodyPr>
          <a:lstStyle>
            <a:lvl1pPr algn="l" defTabSz="457200" rtl="0" eaLnBrk="1" latinLnBrk="0" hangingPunct="1">
              <a:spcBef>
                <a:spcPct val="0"/>
              </a:spcBef>
              <a:buNone/>
              <a:defRPr sz="3200" b="1" i="0" kern="1200" baseline="0">
                <a:solidFill>
                  <a:schemeClr val="bg1"/>
                </a:solidFill>
                <a:latin typeface="+mj-lt"/>
                <a:ea typeface="+mj-ea"/>
                <a:cs typeface="+mj-cs"/>
              </a:defRPr>
            </a:lvl1pPr>
          </a:lstStyle>
          <a:p>
            <a:pPr>
              <a:lnSpc>
                <a:spcPct val="90000"/>
              </a:lnSpc>
            </a:pPr>
            <a:r>
              <a:rPr lang="en-US" sz="1800" b="0" dirty="0">
                <a:cs typeface="Arial" panose="020B0604020202020204" pitchFamily="34" charset="0"/>
              </a:rPr>
              <a:t>NUTRITION SOCIETY OF NIGERIA • EKO 2026</a:t>
            </a:r>
          </a:p>
        </p:txBody>
      </p:sp>
      <p:sp>
        <p:nvSpPr>
          <p:cNvPr id="8" name="cover-author">
            <a:extLst>
              <a:ext uri="{FF2B5EF4-FFF2-40B4-BE49-F238E27FC236}">
                <a16:creationId xmlns:a16="http://schemas.microsoft.com/office/drawing/2014/main" id="{EC341FB4-0597-4C5D-126C-98B708DDAEC9}"/>
              </a:ext>
            </a:extLst>
          </p:cNvPr>
          <p:cNvSpPr>
            <a:spLocks noGrp="1"/>
          </p:cNvSpPr>
          <p:nvPr/>
        </p:nvSpPr>
        <p:spPr>
          <a:xfrm>
            <a:off x="6128076" y="4267760"/>
            <a:ext cx="5095875" cy="295275"/>
          </a:xfrm>
          <a:prstGeom prst="rect">
            <a:avLst/>
          </a:prstGeom>
          <a:noFill/>
          <a:ln w="0">
            <a:noFill/>
            <a:prstDash val="solid"/>
          </a:ln>
        </p:spPr>
        <p:txBody>
          <a:bodyPr wrap="square" lIns="0" tIns="0" rIns="0" bIns="0" anchor="t">
            <a:normAutofit/>
          </a:bodyPr>
          <a:lstStyle/>
          <a:p>
            <a:pPr>
              <a:defRPr sz="1650">
                <a:solidFill>
                  <a:srgbClr val="000000"/>
                </a:solidFill>
                <a:latin typeface="Arial"/>
                <a:ea typeface="Arial"/>
                <a:cs typeface="Arial"/>
              </a:defRPr>
            </a:pPr>
            <a:r>
              <a:rPr lang="en-US" dirty="0">
                <a:solidFill>
                  <a:schemeClr val="bg1"/>
                </a:solidFill>
                <a:latin typeface="Arial"/>
                <a:ea typeface="Arial"/>
                <a:cs typeface="Arial"/>
              </a:rPr>
              <a:t>Stanley Nwosu</a:t>
            </a:r>
            <a:endParaRPr dirty="0">
              <a:solidFill>
                <a:schemeClr val="bg1"/>
              </a:solidFill>
              <a:latin typeface="Arial"/>
              <a:ea typeface="Arial"/>
              <a:cs typeface="Arial"/>
            </a:endParaRPr>
          </a:p>
        </p:txBody>
      </p:sp>
    </p:spTree>
    <p:extLst>
      <p:ext uri="{BB962C8B-B14F-4D97-AF65-F5344CB8AC3E}">
        <p14:creationId xmlns:p14="http://schemas.microsoft.com/office/powerpoint/2010/main" val="2421908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F4B27-88F8-81EF-E6AB-31B6488B94E1}"/>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C1E8D528-16E2-DA98-798A-E4A359F130F4}"/>
              </a:ext>
            </a:extLst>
          </p:cNvPr>
          <p:cNvSpPr>
            <a:spLocks noGrp="1"/>
          </p:cNvSpPr>
          <p:nvPr>
            <p:ph type="ctrTitle"/>
          </p:nvPr>
        </p:nvSpPr>
        <p:spPr>
          <a:xfrm>
            <a:off x="703700" y="793985"/>
            <a:ext cx="9412015" cy="621672"/>
          </a:xfrm>
        </p:spPr>
        <p:txBody>
          <a:bodyPr/>
          <a:lstStyle/>
          <a:p>
            <a:r>
              <a:rPr lang="en-US" dirty="0">
                <a:solidFill>
                  <a:srgbClr val="000000"/>
                </a:solidFill>
              </a:rPr>
              <a:t>Routine delivery raised monthly VAS 4.1×</a:t>
            </a:r>
          </a:p>
        </p:txBody>
      </p:sp>
      <p:pic>
        <p:nvPicPr>
          <p:cNvPr id="7" name="Picture 6">
            <a:extLst>
              <a:ext uri="{FF2B5EF4-FFF2-40B4-BE49-F238E27FC236}">
                <a16:creationId xmlns:a16="http://schemas.microsoft.com/office/drawing/2014/main" id="{87609EAA-7353-0A45-12F8-D28E699744D1}"/>
              </a:ext>
            </a:extLst>
          </p:cNvPr>
          <p:cNvPicPr>
            <a:picLocks noChangeAspect="1"/>
          </p:cNvPicPr>
          <p:nvPr/>
        </p:nvPicPr>
        <p:blipFill>
          <a:blip r:embed="rId3"/>
          <a:srcRect l="7899" r="7899"/>
          <a:stretch>
            <a:fillRect/>
          </a:stretch>
        </p:blipFill>
        <p:spPr>
          <a:xfrm>
            <a:off x="874521" y="1687282"/>
            <a:ext cx="5313165" cy="4266366"/>
          </a:xfrm>
          <a:prstGeom prst="rect">
            <a:avLst/>
          </a:prstGeom>
        </p:spPr>
      </p:pic>
      <p:sp>
        <p:nvSpPr>
          <p:cNvPr id="3" name="s2-label-1">
            <a:extLst>
              <a:ext uri="{FF2B5EF4-FFF2-40B4-BE49-F238E27FC236}">
                <a16:creationId xmlns:a16="http://schemas.microsoft.com/office/drawing/2014/main" id="{F1FA2F29-EE66-018A-FB14-2F864AA3C50D}"/>
              </a:ext>
            </a:extLst>
          </p:cNvPr>
          <p:cNvSpPr>
            <a:spLocks noGrp="1"/>
          </p:cNvSpPr>
          <p:nvPr/>
        </p:nvSpPr>
        <p:spPr>
          <a:xfrm>
            <a:off x="7208102" y="1680340"/>
            <a:ext cx="3429000" cy="266700"/>
          </a:xfrm>
          <a:prstGeom prst="rect">
            <a:avLst/>
          </a:prstGeom>
          <a:noFill/>
          <a:ln w="0">
            <a:noFill/>
            <a:prstDash val="solid"/>
          </a:ln>
        </p:spPr>
        <p:txBody>
          <a:bodyPr wrap="square" lIns="0" tIns="0" rIns="0" bIns="0" anchor="t">
            <a:normAutofit/>
          </a:bodyPr>
          <a:lstStyle/>
          <a:p>
            <a:pPr>
              <a:defRPr sz="1350" b="1">
                <a:solidFill>
                  <a:srgbClr val="5E6470"/>
                </a:solidFill>
                <a:latin typeface="Arial"/>
                <a:ea typeface="Arial"/>
                <a:cs typeface="Arial"/>
              </a:defRPr>
            </a:pPr>
            <a:r>
              <a:rPr sz="1350" b="1" dirty="0">
                <a:solidFill>
                  <a:srgbClr val="5E6470"/>
                </a:solidFill>
                <a:latin typeface="Arial"/>
                <a:ea typeface="Arial"/>
                <a:cs typeface="Arial"/>
              </a:rPr>
              <a:t>BEFORE ROUTINISATION</a:t>
            </a:r>
          </a:p>
        </p:txBody>
      </p:sp>
      <p:sp>
        <p:nvSpPr>
          <p:cNvPr id="10" name="s2-value-1">
            <a:extLst>
              <a:ext uri="{FF2B5EF4-FFF2-40B4-BE49-F238E27FC236}">
                <a16:creationId xmlns:a16="http://schemas.microsoft.com/office/drawing/2014/main" id="{04E7B453-8EFF-716B-F9B4-1BF4E3B62619}"/>
              </a:ext>
            </a:extLst>
          </p:cNvPr>
          <p:cNvSpPr>
            <a:spLocks noGrp="1"/>
          </p:cNvSpPr>
          <p:nvPr/>
        </p:nvSpPr>
        <p:spPr>
          <a:xfrm>
            <a:off x="7208102" y="1947040"/>
            <a:ext cx="3429000" cy="1028700"/>
          </a:xfrm>
          <a:prstGeom prst="rect">
            <a:avLst/>
          </a:prstGeom>
          <a:noFill/>
          <a:ln w="0">
            <a:noFill/>
            <a:prstDash val="solid"/>
          </a:ln>
        </p:spPr>
        <p:txBody>
          <a:bodyPr wrap="square" lIns="0" tIns="0" rIns="0" bIns="0" anchor="t">
            <a:normAutofit/>
          </a:bodyPr>
          <a:lstStyle/>
          <a:p>
            <a:pPr>
              <a:defRPr sz="6450" b="1">
                <a:solidFill>
                  <a:srgbClr val="000000"/>
                </a:solidFill>
                <a:latin typeface="Arial"/>
                <a:ea typeface="Arial"/>
                <a:cs typeface="Arial"/>
              </a:defRPr>
            </a:pPr>
            <a:r>
              <a:rPr sz="6450" b="1" dirty="0">
                <a:solidFill>
                  <a:srgbClr val="000000"/>
                </a:solidFill>
                <a:latin typeface="Arial"/>
                <a:ea typeface="Arial"/>
                <a:cs typeface="Arial"/>
              </a:rPr>
              <a:t>714</a:t>
            </a:r>
          </a:p>
        </p:txBody>
      </p:sp>
      <p:sp>
        <p:nvSpPr>
          <p:cNvPr id="14" name="s2-unit-1">
            <a:extLst>
              <a:ext uri="{FF2B5EF4-FFF2-40B4-BE49-F238E27FC236}">
                <a16:creationId xmlns:a16="http://schemas.microsoft.com/office/drawing/2014/main" id="{C1E356C4-FE0D-E30A-0B76-4FE537706D22}"/>
              </a:ext>
            </a:extLst>
          </p:cNvPr>
          <p:cNvSpPr>
            <a:spLocks noGrp="1"/>
          </p:cNvSpPr>
          <p:nvPr/>
        </p:nvSpPr>
        <p:spPr>
          <a:xfrm>
            <a:off x="7246202" y="2994790"/>
            <a:ext cx="3429000" cy="419100"/>
          </a:xfrm>
          <a:prstGeom prst="rect">
            <a:avLst/>
          </a:prstGeom>
          <a:noFill/>
          <a:ln w="0">
            <a:noFill/>
            <a:prstDash val="solid"/>
          </a:ln>
        </p:spPr>
        <p:txBody>
          <a:bodyPr wrap="square" lIns="0" tIns="0" rIns="0" bIns="0" anchor="t">
            <a:normAutofit/>
          </a:bodyPr>
          <a:lstStyle/>
          <a:p>
            <a:pPr>
              <a:defRPr sz="1800">
                <a:solidFill>
                  <a:srgbClr val="5E6470"/>
                </a:solidFill>
                <a:latin typeface="Arial"/>
                <a:ea typeface="Arial"/>
                <a:cs typeface="Arial"/>
              </a:defRPr>
            </a:pPr>
            <a:r>
              <a:rPr sz="1800">
                <a:solidFill>
                  <a:srgbClr val="5E6470"/>
                </a:solidFill>
                <a:latin typeface="Arial"/>
                <a:ea typeface="Arial"/>
                <a:cs typeface="Arial"/>
              </a:rPr>
              <a:t>children per month</a:t>
            </a:r>
          </a:p>
        </p:txBody>
      </p:sp>
      <p:sp>
        <p:nvSpPr>
          <p:cNvPr id="16" name="s2-transform-rule">
            <a:extLst>
              <a:ext uri="{FF2B5EF4-FFF2-40B4-BE49-F238E27FC236}">
                <a16:creationId xmlns:a16="http://schemas.microsoft.com/office/drawing/2014/main" id="{EE970B80-C43C-6831-BE55-91A6F2C80666}"/>
              </a:ext>
            </a:extLst>
          </p:cNvPr>
          <p:cNvSpPr>
            <a:spLocks noGrp="1"/>
          </p:cNvSpPr>
          <p:nvPr/>
        </p:nvSpPr>
        <p:spPr>
          <a:xfrm>
            <a:off x="7208102" y="3613915"/>
            <a:ext cx="4476750" cy="47625"/>
          </a:xfrm>
          <a:prstGeom prst="rect">
            <a:avLst/>
          </a:prstGeom>
          <a:solidFill>
            <a:srgbClr val="3D8DFF"/>
          </a:solidFill>
          <a:ln w="0">
            <a:noFill/>
            <a:prstDash val="solid"/>
          </a:ln>
        </p:spPr>
        <p:txBody>
          <a:bodyPr/>
          <a:lstStyle/>
          <a:p>
            <a:endParaRPr lang="en-NG"/>
          </a:p>
        </p:txBody>
      </p:sp>
      <p:sp>
        <p:nvSpPr>
          <p:cNvPr id="18" name="s2-label-2">
            <a:extLst>
              <a:ext uri="{FF2B5EF4-FFF2-40B4-BE49-F238E27FC236}">
                <a16:creationId xmlns:a16="http://schemas.microsoft.com/office/drawing/2014/main" id="{6F29A9E8-A859-D549-C166-AAB9DBF51CF5}"/>
              </a:ext>
            </a:extLst>
          </p:cNvPr>
          <p:cNvSpPr>
            <a:spLocks noGrp="1"/>
          </p:cNvSpPr>
          <p:nvPr/>
        </p:nvSpPr>
        <p:spPr>
          <a:xfrm>
            <a:off x="7208102" y="3890140"/>
            <a:ext cx="4095750" cy="266700"/>
          </a:xfrm>
          <a:prstGeom prst="rect">
            <a:avLst/>
          </a:prstGeom>
          <a:noFill/>
          <a:ln w="0">
            <a:noFill/>
            <a:prstDash val="solid"/>
          </a:ln>
        </p:spPr>
        <p:txBody>
          <a:bodyPr wrap="square" lIns="0" tIns="0" rIns="0" bIns="0" anchor="t">
            <a:normAutofit/>
          </a:bodyPr>
          <a:lstStyle/>
          <a:p>
            <a:pPr>
              <a:defRPr sz="1350" b="1">
                <a:solidFill>
                  <a:srgbClr val="3D8DFF"/>
                </a:solidFill>
                <a:latin typeface="Arial"/>
                <a:ea typeface="Arial"/>
                <a:cs typeface="Arial"/>
              </a:defRPr>
            </a:pPr>
            <a:r>
              <a:rPr sz="1350" b="1">
                <a:solidFill>
                  <a:srgbClr val="3D8DFF"/>
                </a:solidFill>
                <a:latin typeface="Arial"/>
                <a:ea typeface="Arial"/>
                <a:cs typeface="Arial"/>
              </a:rPr>
              <a:t>OCTOBER–DECEMBER 2025</a:t>
            </a:r>
          </a:p>
        </p:txBody>
      </p:sp>
      <p:sp>
        <p:nvSpPr>
          <p:cNvPr id="20" name="s2-value-2">
            <a:extLst>
              <a:ext uri="{FF2B5EF4-FFF2-40B4-BE49-F238E27FC236}">
                <a16:creationId xmlns:a16="http://schemas.microsoft.com/office/drawing/2014/main" id="{7CA1FC05-77CE-F0B3-0B9A-8B692C73E701}"/>
              </a:ext>
            </a:extLst>
          </p:cNvPr>
          <p:cNvSpPr>
            <a:spLocks noGrp="1"/>
          </p:cNvSpPr>
          <p:nvPr/>
        </p:nvSpPr>
        <p:spPr>
          <a:xfrm>
            <a:off x="7208102" y="4156840"/>
            <a:ext cx="4095750" cy="1028700"/>
          </a:xfrm>
          <a:prstGeom prst="rect">
            <a:avLst/>
          </a:prstGeom>
          <a:noFill/>
          <a:ln w="0">
            <a:noFill/>
            <a:prstDash val="solid"/>
          </a:ln>
        </p:spPr>
        <p:txBody>
          <a:bodyPr wrap="square" lIns="0" tIns="0" rIns="0" bIns="0" anchor="t">
            <a:normAutofit/>
          </a:bodyPr>
          <a:lstStyle/>
          <a:p>
            <a:pPr>
              <a:defRPr sz="6450" b="1">
                <a:solidFill>
                  <a:srgbClr val="3D8DFF"/>
                </a:solidFill>
                <a:latin typeface="Arial"/>
                <a:ea typeface="Arial"/>
                <a:cs typeface="Arial"/>
              </a:defRPr>
            </a:pPr>
            <a:r>
              <a:rPr sz="6450" b="1">
                <a:solidFill>
                  <a:srgbClr val="3D8DFF"/>
                </a:solidFill>
                <a:latin typeface="Arial"/>
                <a:ea typeface="Arial"/>
                <a:cs typeface="Arial"/>
              </a:rPr>
              <a:t>2,933</a:t>
            </a:r>
          </a:p>
        </p:txBody>
      </p:sp>
      <p:sp>
        <p:nvSpPr>
          <p:cNvPr id="22" name="s2-unit-2">
            <a:extLst>
              <a:ext uri="{FF2B5EF4-FFF2-40B4-BE49-F238E27FC236}">
                <a16:creationId xmlns:a16="http://schemas.microsoft.com/office/drawing/2014/main" id="{5B0C84D8-5450-ACF3-7326-2320C985697C}"/>
              </a:ext>
            </a:extLst>
          </p:cNvPr>
          <p:cNvSpPr>
            <a:spLocks noGrp="1"/>
          </p:cNvSpPr>
          <p:nvPr/>
        </p:nvSpPr>
        <p:spPr>
          <a:xfrm>
            <a:off x="7246202" y="5204590"/>
            <a:ext cx="3429000" cy="419100"/>
          </a:xfrm>
          <a:prstGeom prst="rect">
            <a:avLst/>
          </a:prstGeom>
          <a:noFill/>
          <a:ln w="0">
            <a:noFill/>
            <a:prstDash val="solid"/>
          </a:ln>
        </p:spPr>
        <p:txBody>
          <a:bodyPr wrap="square" lIns="0" tIns="0" rIns="0" bIns="0" anchor="t">
            <a:normAutofit/>
          </a:bodyPr>
          <a:lstStyle/>
          <a:p>
            <a:pPr>
              <a:defRPr sz="1800">
                <a:solidFill>
                  <a:srgbClr val="5E6470"/>
                </a:solidFill>
                <a:latin typeface="Arial"/>
                <a:ea typeface="Arial"/>
                <a:cs typeface="Arial"/>
              </a:defRPr>
            </a:pPr>
            <a:r>
              <a:rPr sz="1800">
                <a:solidFill>
                  <a:srgbClr val="5E6470"/>
                </a:solidFill>
                <a:latin typeface="Arial"/>
                <a:ea typeface="Arial"/>
                <a:cs typeface="Arial"/>
              </a:rPr>
              <a:t>children per month</a:t>
            </a:r>
          </a:p>
        </p:txBody>
      </p:sp>
    </p:spTree>
    <p:extLst>
      <p:ext uri="{BB962C8B-B14F-4D97-AF65-F5344CB8AC3E}">
        <p14:creationId xmlns:p14="http://schemas.microsoft.com/office/powerpoint/2010/main" val="4131606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31173-C437-F879-D0C1-9D21C0BDD25D}"/>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D1CFF498-1890-1C50-A79C-FDFD95CD4597}"/>
              </a:ext>
            </a:extLst>
          </p:cNvPr>
          <p:cNvSpPr>
            <a:spLocks noGrp="1"/>
          </p:cNvSpPr>
          <p:nvPr>
            <p:ph type="ctrTitle"/>
          </p:nvPr>
        </p:nvSpPr>
        <p:spPr>
          <a:xfrm>
            <a:off x="498231" y="793985"/>
            <a:ext cx="9412015" cy="457035"/>
          </a:xfrm>
        </p:spPr>
        <p:txBody>
          <a:bodyPr/>
          <a:lstStyle/>
          <a:p>
            <a:r>
              <a:rPr lang="en-US" sz="2800" dirty="0">
                <a:solidFill>
                  <a:srgbClr val="000000"/>
                </a:solidFill>
              </a:rPr>
              <a:t>The pilot built a delivery system—not a campaign</a:t>
            </a:r>
          </a:p>
        </p:txBody>
      </p:sp>
      <p:pic>
        <p:nvPicPr>
          <p:cNvPr id="3" name="Picture 2">
            <a:extLst>
              <a:ext uri="{FF2B5EF4-FFF2-40B4-BE49-F238E27FC236}">
                <a16:creationId xmlns:a16="http://schemas.microsoft.com/office/drawing/2014/main" id="{F45CC95E-CF22-EBE9-7261-0DBCB6425FD3}"/>
              </a:ext>
            </a:extLst>
          </p:cNvPr>
          <p:cNvPicPr>
            <a:picLocks noChangeAspect="1"/>
          </p:cNvPicPr>
          <p:nvPr/>
        </p:nvPicPr>
        <p:blipFill>
          <a:blip r:embed="rId3"/>
          <a:srcRect l="6277" r="6277"/>
          <a:stretch>
            <a:fillRect/>
          </a:stretch>
        </p:blipFill>
        <p:spPr>
          <a:xfrm>
            <a:off x="498231" y="1415657"/>
            <a:ext cx="5219700" cy="4476750"/>
          </a:xfrm>
          <a:prstGeom prst="roundRect">
            <a:avLst>
              <a:gd name="adj" fmla="val 0"/>
            </a:avLst>
          </a:prstGeom>
        </p:spPr>
      </p:pic>
      <p:sp>
        <p:nvSpPr>
          <p:cNvPr id="10" name="s3-photo-caption">
            <a:extLst>
              <a:ext uri="{FF2B5EF4-FFF2-40B4-BE49-F238E27FC236}">
                <a16:creationId xmlns:a16="http://schemas.microsoft.com/office/drawing/2014/main" id="{25D26B7E-41DE-BFFA-5A9E-BFF49360B5FA}"/>
              </a:ext>
            </a:extLst>
          </p:cNvPr>
          <p:cNvSpPr>
            <a:spLocks noGrp="1"/>
          </p:cNvSpPr>
          <p:nvPr/>
        </p:nvSpPr>
        <p:spPr>
          <a:xfrm>
            <a:off x="498231" y="6064015"/>
            <a:ext cx="4953000" cy="266700"/>
          </a:xfrm>
          <a:prstGeom prst="rect">
            <a:avLst/>
          </a:prstGeom>
          <a:noFill/>
          <a:ln w="0">
            <a:noFill/>
            <a:prstDash val="solid"/>
          </a:ln>
        </p:spPr>
        <p:txBody>
          <a:bodyPr wrap="square" lIns="0" tIns="0" rIns="0" bIns="0" anchor="t">
            <a:normAutofit/>
          </a:bodyPr>
          <a:lstStyle/>
          <a:p>
            <a:pPr>
              <a:defRPr sz="1275">
                <a:solidFill>
                  <a:srgbClr val="5E6470"/>
                </a:solidFill>
                <a:latin typeface="Arial"/>
                <a:ea typeface="Arial"/>
                <a:cs typeface="Arial"/>
              </a:defRPr>
            </a:pPr>
            <a:r>
              <a:rPr sz="1275" dirty="0">
                <a:solidFill>
                  <a:srgbClr val="000000"/>
                </a:solidFill>
                <a:latin typeface="Arial"/>
                <a:ea typeface="Arial"/>
                <a:cs typeface="Arial"/>
              </a:rPr>
              <a:t>Facility-level delivery, supervision and outreach</a:t>
            </a:r>
          </a:p>
        </p:txBody>
      </p:sp>
      <p:sp>
        <p:nvSpPr>
          <p:cNvPr id="12" name="source-3">
            <a:extLst>
              <a:ext uri="{FF2B5EF4-FFF2-40B4-BE49-F238E27FC236}">
                <a16:creationId xmlns:a16="http://schemas.microsoft.com/office/drawing/2014/main" id="{5D37402D-1156-EE6D-D2F4-68EC93881EBF}"/>
              </a:ext>
            </a:extLst>
          </p:cNvPr>
          <p:cNvSpPr>
            <a:spLocks noGrp="1"/>
          </p:cNvSpPr>
          <p:nvPr/>
        </p:nvSpPr>
        <p:spPr>
          <a:xfrm>
            <a:off x="533400" y="6477000"/>
            <a:ext cx="10287000" cy="190500"/>
          </a:xfrm>
          <a:prstGeom prst="rect">
            <a:avLst/>
          </a:prstGeom>
          <a:noFill/>
          <a:ln w="0">
            <a:noFill/>
            <a:prstDash val="solid"/>
          </a:ln>
        </p:spPr>
        <p:txBody>
          <a:bodyPr wrap="square" lIns="0" tIns="0" rIns="0" bIns="0" anchor="b">
            <a:normAutofit/>
          </a:bodyPr>
          <a:lstStyle/>
          <a:p>
            <a:pPr>
              <a:defRPr sz="900">
                <a:solidFill>
                  <a:srgbClr val="5E6470"/>
                </a:solidFill>
                <a:latin typeface="Arial"/>
                <a:ea typeface="Arial"/>
                <a:cs typeface="Arial"/>
              </a:defRPr>
            </a:pPr>
            <a:r>
              <a:rPr sz="900" dirty="0">
                <a:solidFill>
                  <a:srgbClr val="000000"/>
                </a:solidFill>
                <a:latin typeface="Arial"/>
                <a:ea typeface="Arial"/>
                <a:cs typeface="Arial"/>
              </a:rPr>
              <a:t>Pilot footprint: 30 facilities in Benue and 30 in Ebonyi.</a:t>
            </a:r>
          </a:p>
        </p:txBody>
      </p:sp>
      <p:pic>
        <p:nvPicPr>
          <p:cNvPr id="14" name="Graphic 13">
            <a:extLst>
              <a:ext uri="{FF2B5EF4-FFF2-40B4-BE49-F238E27FC236}">
                <a16:creationId xmlns:a16="http://schemas.microsoft.com/office/drawing/2014/main" id="{0508038F-BCFB-4487-1B11-CBE10C18558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07760" y="1586438"/>
            <a:ext cx="815016" cy="815016"/>
          </a:xfrm>
          <a:prstGeom prst="rect">
            <a:avLst/>
          </a:prstGeom>
        </p:spPr>
      </p:pic>
      <p:sp>
        <p:nvSpPr>
          <p:cNvPr id="15" name="TextBox 14">
            <a:extLst>
              <a:ext uri="{FF2B5EF4-FFF2-40B4-BE49-F238E27FC236}">
                <a16:creationId xmlns:a16="http://schemas.microsoft.com/office/drawing/2014/main" id="{E2D9FBE5-EB0E-5CE0-625E-DBF260B2625E}"/>
              </a:ext>
            </a:extLst>
          </p:cNvPr>
          <p:cNvSpPr txBox="1"/>
          <p:nvPr/>
        </p:nvSpPr>
        <p:spPr>
          <a:xfrm>
            <a:off x="7134536" y="1531172"/>
            <a:ext cx="1120391" cy="1015663"/>
          </a:xfrm>
          <a:prstGeom prst="rect">
            <a:avLst/>
          </a:prstGeom>
          <a:noFill/>
        </p:spPr>
        <p:txBody>
          <a:bodyPr wrap="square" rtlCol="0">
            <a:spAutoFit/>
          </a:bodyPr>
          <a:lstStyle/>
          <a:p>
            <a:pPr algn="ctr"/>
            <a:r>
              <a:rPr lang="en-US" sz="6000" b="1" dirty="0">
                <a:solidFill>
                  <a:srgbClr val="000000"/>
                </a:solidFill>
              </a:rPr>
              <a:t>60</a:t>
            </a:r>
          </a:p>
        </p:txBody>
      </p:sp>
      <p:sp>
        <p:nvSpPr>
          <p:cNvPr id="17" name="TextBox 16">
            <a:extLst>
              <a:ext uri="{FF2B5EF4-FFF2-40B4-BE49-F238E27FC236}">
                <a16:creationId xmlns:a16="http://schemas.microsoft.com/office/drawing/2014/main" id="{1249BFC3-F6DC-3585-7041-6DF5A50BF0BB}"/>
              </a:ext>
            </a:extLst>
          </p:cNvPr>
          <p:cNvSpPr txBox="1"/>
          <p:nvPr/>
        </p:nvSpPr>
        <p:spPr>
          <a:xfrm>
            <a:off x="8254927" y="1624614"/>
            <a:ext cx="2724358" cy="738664"/>
          </a:xfrm>
          <a:prstGeom prst="rect">
            <a:avLst/>
          </a:prstGeom>
          <a:noFill/>
        </p:spPr>
        <p:txBody>
          <a:bodyPr wrap="square">
            <a:spAutoFit/>
          </a:bodyPr>
          <a:lstStyle/>
          <a:p>
            <a:pPr>
              <a:defRPr sz="1650">
                <a:solidFill>
                  <a:srgbClr val="5E6470"/>
                </a:solidFill>
                <a:latin typeface="Arial"/>
                <a:ea typeface="Arial"/>
                <a:cs typeface="Arial"/>
              </a:defRPr>
            </a:pPr>
            <a:r>
              <a:rPr lang="en-US" sz="1400" dirty="0">
                <a:solidFill>
                  <a:srgbClr val="000000"/>
                </a:solidFill>
                <a:latin typeface="Arial"/>
                <a:ea typeface="Arial"/>
                <a:cs typeface="Arial"/>
              </a:rPr>
              <a:t>primary health-care facilities in both states (30 apiece) – 1 facility per ward</a:t>
            </a:r>
          </a:p>
        </p:txBody>
      </p:sp>
      <p:sp>
        <p:nvSpPr>
          <p:cNvPr id="19" name="TextBox 18">
            <a:extLst>
              <a:ext uri="{FF2B5EF4-FFF2-40B4-BE49-F238E27FC236}">
                <a16:creationId xmlns:a16="http://schemas.microsoft.com/office/drawing/2014/main" id="{EA19F91F-3C61-9F5A-8E0B-D7FDAF623355}"/>
              </a:ext>
            </a:extLst>
          </p:cNvPr>
          <p:cNvSpPr txBox="1"/>
          <p:nvPr/>
        </p:nvSpPr>
        <p:spPr>
          <a:xfrm>
            <a:off x="7134536" y="2693120"/>
            <a:ext cx="1120391" cy="1015663"/>
          </a:xfrm>
          <a:prstGeom prst="rect">
            <a:avLst/>
          </a:prstGeom>
          <a:noFill/>
        </p:spPr>
        <p:txBody>
          <a:bodyPr wrap="square" rtlCol="0">
            <a:spAutoFit/>
          </a:bodyPr>
          <a:lstStyle/>
          <a:p>
            <a:pPr algn="ctr"/>
            <a:r>
              <a:rPr lang="en-US" sz="6000" b="1" dirty="0">
                <a:solidFill>
                  <a:srgbClr val="000000"/>
                </a:solidFill>
              </a:rPr>
              <a:t>11</a:t>
            </a:r>
          </a:p>
        </p:txBody>
      </p:sp>
      <p:sp>
        <p:nvSpPr>
          <p:cNvPr id="20" name="TextBox 19">
            <a:extLst>
              <a:ext uri="{FF2B5EF4-FFF2-40B4-BE49-F238E27FC236}">
                <a16:creationId xmlns:a16="http://schemas.microsoft.com/office/drawing/2014/main" id="{1CBF2938-F562-56C3-5B69-9FE43A999BCB}"/>
              </a:ext>
            </a:extLst>
          </p:cNvPr>
          <p:cNvSpPr txBox="1"/>
          <p:nvPr/>
        </p:nvSpPr>
        <p:spPr>
          <a:xfrm>
            <a:off x="8254927" y="2939555"/>
            <a:ext cx="2724358" cy="523220"/>
          </a:xfrm>
          <a:prstGeom prst="rect">
            <a:avLst/>
          </a:prstGeom>
          <a:noFill/>
        </p:spPr>
        <p:txBody>
          <a:bodyPr wrap="square">
            <a:spAutoFit/>
          </a:bodyPr>
          <a:lstStyle/>
          <a:p>
            <a:pPr>
              <a:defRPr sz="1650">
                <a:solidFill>
                  <a:srgbClr val="5E6470"/>
                </a:solidFill>
                <a:latin typeface="Arial"/>
                <a:ea typeface="Arial"/>
                <a:cs typeface="Arial"/>
              </a:defRPr>
            </a:pPr>
            <a:r>
              <a:rPr lang="en-US" sz="1400" dirty="0">
                <a:solidFill>
                  <a:srgbClr val="000000"/>
                </a:solidFill>
                <a:latin typeface="Arial"/>
                <a:ea typeface="Arial"/>
                <a:cs typeface="Arial"/>
              </a:rPr>
              <a:t>selected LGAs across two states (6 in Benue, 5 in Ebonyi)</a:t>
            </a:r>
          </a:p>
        </p:txBody>
      </p:sp>
      <p:sp>
        <p:nvSpPr>
          <p:cNvPr id="22" name="TextBox 21">
            <a:extLst>
              <a:ext uri="{FF2B5EF4-FFF2-40B4-BE49-F238E27FC236}">
                <a16:creationId xmlns:a16="http://schemas.microsoft.com/office/drawing/2014/main" id="{B42F6304-D64B-28A4-A685-6404F8388401}"/>
              </a:ext>
            </a:extLst>
          </p:cNvPr>
          <p:cNvSpPr txBox="1"/>
          <p:nvPr/>
        </p:nvSpPr>
        <p:spPr>
          <a:xfrm>
            <a:off x="7134536" y="3983873"/>
            <a:ext cx="1469309" cy="1015663"/>
          </a:xfrm>
          <a:prstGeom prst="rect">
            <a:avLst/>
          </a:prstGeom>
          <a:noFill/>
        </p:spPr>
        <p:txBody>
          <a:bodyPr wrap="square" rtlCol="0">
            <a:spAutoFit/>
          </a:bodyPr>
          <a:lstStyle/>
          <a:p>
            <a:pPr algn="ctr"/>
            <a:r>
              <a:rPr lang="en-US" sz="6000" b="1" dirty="0">
                <a:solidFill>
                  <a:srgbClr val="000000"/>
                </a:solidFill>
              </a:rPr>
              <a:t>120</a:t>
            </a:r>
          </a:p>
        </p:txBody>
      </p:sp>
      <p:sp>
        <p:nvSpPr>
          <p:cNvPr id="23" name="TextBox 22">
            <a:extLst>
              <a:ext uri="{FF2B5EF4-FFF2-40B4-BE49-F238E27FC236}">
                <a16:creationId xmlns:a16="http://schemas.microsoft.com/office/drawing/2014/main" id="{4C1BEE41-364C-9AB0-BA49-0A07493FE559}"/>
              </a:ext>
            </a:extLst>
          </p:cNvPr>
          <p:cNvSpPr txBox="1"/>
          <p:nvPr/>
        </p:nvSpPr>
        <p:spPr>
          <a:xfrm>
            <a:off x="8661886" y="4235371"/>
            <a:ext cx="1469309" cy="523220"/>
          </a:xfrm>
          <a:prstGeom prst="rect">
            <a:avLst/>
          </a:prstGeom>
          <a:noFill/>
        </p:spPr>
        <p:txBody>
          <a:bodyPr wrap="square">
            <a:spAutoFit/>
          </a:bodyPr>
          <a:lstStyle/>
          <a:p>
            <a:pPr>
              <a:defRPr sz="1650">
                <a:solidFill>
                  <a:srgbClr val="5E6470"/>
                </a:solidFill>
                <a:latin typeface="Arial"/>
                <a:ea typeface="Arial"/>
                <a:cs typeface="Arial"/>
              </a:defRPr>
            </a:pPr>
            <a:r>
              <a:rPr lang="en-US" sz="1400" dirty="0">
                <a:solidFill>
                  <a:srgbClr val="000000"/>
                </a:solidFill>
                <a:latin typeface="Arial"/>
                <a:ea typeface="Arial"/>
                <a:cs typeface="Arial"/>
              </a:rPr>
              <a:t>workers trained </a:t>
            </a:r>
          </a:p>
          <a:p>
            <a:pPr>
              <a:defRPr sz="1650">
                <a:solidFill>
                  <a:srgbClr val="5E6470"/>
                </a:solidFill>
                <a:latin typeface="Arial"/>
                <a:ea typeface="Arial"/>
                <a:cs typeface="Arial"/>
              </a:defRPr>
            </a:pPr>
            <a:r>
              <a:rPr lang="en-US" sz="1400" dirty="0">
                <a:solidFill>
                  <a:srgbClr val="000000"/>
                </a:solidFill>
                <a:latin typeface="Arial"/>
                <a:ea typeface="Arial"/>
                <a:cs typeface="Arial"/>
              </a:rPr>
              <a:t>in both states</a:t>
            </a:r>
          </a:p>
        </p:txBody>
      </p:sp>
      <p:sp>
        <p:nvSpPr>
          <p:cNvPr id="27" name="TextBox 26">
            <a:extLst>
              <a:ext uri="{FF2B5EF4-FFF2-40B4-BE49-F238E27FC236}">
                <a16:creationId xmlns:a16="http://schemas.microsoft.com/office/drawing/2014/main" id="{E7474F20-8F09-FA85-067F-284DE1735200}"/>
              </a:ext>
            </a:extLst>
          </p:cNvPr>
          <p:cNvSpPr txBox="1"/>
          <p:nvPr/>
        </p:nvSpPr>
        <p:spPr>
          <a:xfrm>
            <a:off x="7134536" y="5173572"/>
            <a:ext cx="1750663" cy="1015663"/>
          </a:xfrm>
          <a:prstGeom prst="rect">
            <a:avLst/>
          </a:prstGeom>
          <a:noFill/>
        </p:spPr>
        <p:txBody>
          <a:bodyPr wrap="square" rtlCol="0">
            <a:spAutoFit/>
          </a:bodyPr>
          <a:lstStyle/>
          <a:p>
            <a:pPr algn="ctr"/>
            <a:r>
              <a:rPr lang="en-US" sz="6000" b="1" dirty="0">
                <a:solidFill>
                  <a:srgbClr val="000000"/>
                </a:solidFill>
              </a:rPr>
              <a:t>97%</a:t>
            </a:r>
          </a:p>
        </p:txBody>
      </p:sp>
      <p:sp>
        <p:nvSpPr>
          <p:cNvPr id="28" name="TextBox 27">
            <a:extLst>
              <a:ext uri="{FF2B5EF4-FFF2-40B4-BE49-F238E27FC236}">
                <a16:creationId xmlns:a16="http://schemas.microsoft.com/office/drawing/2014/main" id="{8EC59475-8957-4872-29BF-E8F0526ABF14}"/>
              </a:ext>
            </a:extLst>
          </p:cNvPr>
          <p:cNvSpPr txBox="1"/>
          <p:nvPr/>
        </p:nvSpPr>
        <p:spPr>
          <a:xfrm>
            <a:off x="8928168" y="5425070"/>
            <a:ext cx="1469309" cy="523220"/>
          </a:xfrm>
          <a:prstGeom prst="rect">
            <a:avLst/>
          </a:prstGeom>
          <a:noFill/>
        </p:spPr>
        <p:txBody>
          <a:bodyPr wrap="square">
            <a:spAutoFit/>
          </a:bodyPr>
          <a:lstStyle/>
          <a:p>
            <a:pPr>
              <a:defRPr sz="1650">
                <a:solidFill>
                  <a:srgbClr val="5E6470"/>
                </a:solidFill>
                <a:latin typeface="Arial"/>
                <a:ea typeface="Arial"/>
                <a:cs typeface="Arial"/>
              </a:defRPr>
            </a:pPr>
            <a:r>
              <a:rPr lang="en-US" sz="1400" dirty="0">
                <a:solidFill>
                  <a:srgbClr val="000000"/>
                </a:solidFill>
                <a:latin typeface="Arial"/>
                <a:ea typeface="Arial"/>
                <a:cs typeface="Arial"/>
              </a:rPr>
              <a:t>Facilities</a:t>
            </a:r>
          </a:p>
          <a:p>
            <a:pPr>
              <a:defRPr sz="1650">
                <a:solidFill>
                  <a:srgbClr val="5E6470"/>
                </a:solidFill>
                <a:latin typeface="Arial"/>
                <a:ea typeface="Arial"/>
                <a:cs typeface="Arial"/>
              </a:defRPr>
            </a:pPr>
            <a:r>
              <a:rPr lang="en-US" sz="1400" dirty="0">
                <a:solidFill>
                  <a:srgbClr val="000000"/>
                </a:solidFill>
                <a:latin typeface="Arial"/>
                <a:ea typeface="Arial"/>
                <a:cs typeface="Arial"/>
              </a:rPr>
              <a:t>in DHIS2</a:t>
            </a:r>
          </a:p>
        </p:txBody>
      </p:sp>
      <p:pic>
        <p:nvPicPr>
          <p:cNvPr id="30" name="Graphic 29">
            <a:extLst>
              <a:ext uri="{FF2B5EF4-FFF2-40B4-BE49-F238E27FC236}">
                <a16:creationId xmlns:a16="http://schemas.microsoft.com/office/drawing/2014/main" id="{95C65F68-19A9-F7E1-5B93-4454BB31980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07760" y="2746980"/>
            <a:ext cx="815016" cy="815016"/>
          </a:xfrm>
          <a:prstGeom prst="rect">
            <a:avLst/>
          </a:prstGeom>
        </p:spPr>
      </p:pic>
      <p:pic>
        <p:nvPicPr>
          <p:cNvPr id="32" name="Graphic 31">
            <a:extLst>
              <a:ext uri="{FF2B5EF4-FFF2-40B4-BE49-F238E27FC236}">
                <a16:creationId xmlns:a16="http://schemas.microsoft.com/office/drawing/2014/main" id="{4482C3D1-EEB6-F22A-82CD-98ECE82ACCA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07761" y="3976477"/>
            <a:ext cx="815016" cy="871271"/>
          </a:xfrm>
          <a:prstGeom prst="rect">
            <a:avLst/>
          </a:prstGeom>
        </p:spPr>
      </p:pic>
      <p:pic>
        <p:nvPicPr>
          <p:cNvPr id="34" name="Graphic 33">
            <a:extLst>
              <a:ext uri="{FF2B5EF4-FFF2-40B4-BE49-F238E27FC236}">
                <a16:creationId xmlns:a16="http://schemas.microsoft.com/office/drawing/2014/main" id="{845C737A-9BAA-8B49-6D37-9C3F8DE1E62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18021" y="5237668"/>
            <a:ext cx="804756" cy="813798"/>
          </a:xfrm>
          <a:prstGeom prst="rect">
            <a:avLst/>
          </a:prstGeom>
        </p:spPr>
      </p:pic>
    </p:spTree>
    <p:extLst>
      <p:ext uri="{BB962C8B-B14F-4D97-AF65-F5344CB8AC3E}">
        <p14:creationId xmlns:p14="http://schemas.microsoft.com/office/powerpoint/2010/main" val="1432491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284F0-B303-5228-4C43-8CBA49373CA9}"/>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6FABF2D9-3A46-0D53-506B-9979E56FD204}"/>
              </a:ext>
            </a:extLst>
          </p:cNvPr>
          <p:cNvSpPr>
            <a:spLocks noGrp="1"/>
          </p:cNvSpPr>
          <p:nvPr>
            <p:ph type="ctrTitle"/>
          </p:nvPr>
        </p:nvSpPr>
        <p:spPr>
          <a:xfrm>
            <a:off x="498231" y="793985"/>
            <a:ext cx="9412015" cy="457035"/>
          </a:xfrm>
        </p:spPr>
        <p:txBody>
          <a:bodyPr/>
          <a:lstStyle/>
          <a:p>
            <a:r>
              <a:rPr lang="en-US" sz="2800" dirty="0">
                <a:solidFill>
                  <a:srgbClr val="000000"/>
                </a:solidFill>
              </a:rPr>
              <a:t>Routine delivery worked through three functions</a:t>
            </a:r>
          </a:p>
        </p:txBody>
      </p:sp>
      <p:sp>
        <p:nvSpPr>
          <p:cNvPr id="4" name="TextBox 3">
            <a:extLst>
              <a:ext uri="{FF2B5EF4-FFF2-40B4-BE49-F238E27FC236}">
                <a16:creationId xmlns:a16="http://schemas.microsoft.com/office/drawing/2014/main" id="{E2B69EF6-9301-FE75-5940-99B0C87FE13F}"/>
              </a:ext>
            </a:extLst>
          </p:cNvPr>
          <p:cNvSpPr txBox="1"/>
          <p:nvPr/>
        </p:nvSpPr>
        <p:spPr>
          <a:xfrm>
            <a:off x="447431" y="1752138"/>
            <a:ext cx="11054080" cy="400110"/>
          </a:xfrm>
          <a:prstGeom prst="rect">
            <a:avLst/>
          </a:prstGeom>
          <a:noFill/>
        </p:spPr>
        <p:txBody>
          <a:bodyPr wrap="square">
            <a:spAutoFit/>
          </a:bodyPr>
          <a:lstStyle/>
          <a:p>
            <a:pPr>
              <a:defRPr sz="2250">
                <a:solidFill>
                  <a:srgbClr val="000000"/>
                </a:solidFill>
                <a:latin typeface="Arial"/>
                <a:ea typeface="Arial"/>
                <a:cs typeface="Arial"/>
              </a:defRPr>
            </a:pPr>
            <a:r>
              <a:rPr lang="en-US" sz="2000" dirty="0">
                <a:solidFill>
                  <a:srgbClr val="000000"/>
                </a:solidFill>
                <a:latin typeface="Arial"/>
                <a:ea typeface="Arial"/>
                <a:cs typeface="Arial"/>
              </a:rPr>
              <a:t>The intervention succeeded when service delivery, readiness and accountability moved together.</a:t>
            </a:r>
          </a:p>
        </p:txBody>
      </p:sp>
      <p:grpSp>
        <p:nvGrpSpPr>
          <p:cNvPr id="69" name="Group 68">
            <a:extLst>
              <a:ext uri="{FF2B5EF4-FFF2-40B4-BE49-F238E27FC236}">
                <a16:creationId xmlns:a16="http://schemas.microsoft.com/office/drawing/2014/main" id="{D85D468A-9AD9-E073-0B2B-026BF9091129}"/>
              </a:ext>
            </a:extLst>
          </p:cNvPr>
          <p:cNvGrpSpPr/>
          <p:nvPr/>
        </p:nvGrpSpPr>
        <p:grpSpPr>
          <a:xfrm>
            <a:off x="1341121" y="2946452"/>
            <a:ext cx="1878479" cy="838148"/>
            <a:chOff x="1341121" y="2590852"/>
            <a:chExt cx="1878479" cy="838148"/>
          </a:xfrm>
        </p:grpSpPr>
        <p:sp>
          <p:nvSpPr>
            <p:cNvPr id="8" name="Google Shape;458;p24">
              <a:extLst>
                <a:ext uri="{FF2B5EF4-FFF2-40B4-BE49-F238E27FC236}">
                  <a16:creationId xmlns:a16="http://schemas.microsoft.com/office/drawing/2014/main" id="{D4DADDB4-FC14-C111-602E-170A43693977}"/>
                </a:ext>
              </a:extLst>
            </p:cNvPr>
            <p:cNvSpPr/>
            <p:nvPr/>
          </p:nvSpPr>
          <p:spPr>
            <a:xfrm>
              <a:off x="1341121" y="2590852"/>
              <a:ext cx="1798010" cy="838148"/>
            </a:xfrm>
            <a:prstGeom prst="roundRect">
              <a:avLst>
                <a:gd name="adj" fmla="val 6755"/>
              </a:avLst>
            </a:prstGeom>
            <a:solidFill>
              <a:schemeClr val="accent6"/>
            </a:solidFill>
            <a:ln>
              <a:noFill/>
            </a:ln>
          </p:spPr>
          <p:txBody>
            <a:bodyPr spcFirstLastPara="1" wrap="square" lIns="182875" tIns="91425" rIns="182875" bIns="91425" anchor="ctr" anchorCtr="0">
              <a:noAutofit/>
            </a:bodyPr>
            <a:lstStyle/>
            <a:p>
              <a:pPr marL="0" lvl="0" indent="0" algn="ctr" rtl="0">
                <a:spcBef>
                  <a:spcPts val="0"/>
                </a:spcBef>
                <a:spcAft>
                  <a:spcPts val="0"/>
                </a:spcAft>
                <a:buClr>
                  <a:schemeClr val="dk1"/>
                </a:buClr>
                <a:buSzPts val="1100"/>
                <a:buFont typeface="Arial"/>
                <a:buNone/>
              </a:pPr>
              <a:r>
                <a:rPr lang="en" sz="1600" b="1" dirty="0">
                  <a:solidFill>
                    <a:srgbClr val="FFFFFF"/>
                  </a:solidFill>
                  <a:latin typeface="Roboto"/>
                  <a:ea typeface="Roboto"/>
                  <a:cs typeface="Roboto"/>
                  <a:sym typeface="Roboto"/>
                </a:rPr>
                <a:t>EMBED</a:t>
              </a:r>
              <a:endParaRPr sz="1600" b="1" dirty="0">
                <a:solidFill>
                  <a:srgbClr val="FFFFFF"/>
                </a:solidFill>
                <a:latin typeface="Roboto"/>
                <a:ea typeface="Roboto"/>
                <a:cs typeface="Roboto"/>
                <a:sym typeface="Roboto"/>
              </a:endParaRPr>
            </a:p>
          </p:txBody>
        </p:sp>
        <p:sp>
          <p:nvSpPr>
            <p:cNvPr id="16" name="Google Shape;463;p24">
              <a:extLst>
                <a:ext uri="{FF2B5EF4-FFF2-40B4-BE49-F238E27FC236}">
                  <a16:creationId xmlns:a16="http://schemas.microsoft.com/office/drawing/2014/main" id="{18A712A5-A45B-721F-AA09-A96F796A2D00}"/>
                </a:ext>
              </a:extLst>
            </p:cNvPr>
            <p:cNvSpPr/>
            <p:nvPr/>
          </p:nvSpPr>
          <p:spPr>
            <a:xfrm rot="5400000">
              <a:off x="2905222" y="2963058"/>
              <a:ext cx="535019" cy="93736"/>
            </a:xfrm>
            <a:prstGeom prst="triangle">
              <a:avLst>
                <a:gd name="adj" fmla="val 5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 name="Google Shape;464;p24">
            <a:extLst>
              <a:ext uri="{FF2B5EF4-FFF2-40B4-BE49-F238E27FC236}">
                <a16:creationId xmlns:a16="http://schemas.microsoft.com/office/drawing/2014/main" id="{2078B2A6-4B56-2049-ECCC-44E3C6C9D207}"/>
              </a:ext>
            </a:extLst>
          </p:cNvPr>
          <p:cNvSpPr txBox="1"/>
          <p:nvPr/>
        </p:nvSpPr>
        <p:spPr>
          <a:xfrm>
            <a:off x="1091678" y="3937011"/>
            <a:ext cx="2296896" cy="429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solidFill>
                  <a:srgbClr val="434343"/>
                </a:solidFill>
                <a:latin typeface="Fira Sans Extra Condensed Medium"/>
                <a:ea typeface="Fira Sans Extra Condensed Medium"/>
                <a:cs typeface="Fira Sans Extra Condensed Medium"/>
                <a:sym typeface="Fira Sans Extra Condensed Medium"/>
              </a:rPr>
              <a:t>Use every child-health contact</a:t>
            </a:r>
          </a:p>
        </p:txBody>
      </p:sp>
      <p:grpSp>
        <p:nvGrpSpPr>
          <p:cNvPr id="68" name="Group 67">
            <a:extLst>
              <a:ext uri="{FF2B5EF4-FFF2-40B4-BE49-F238E27FC236}">
                <a16:creationId xmlns:a16="http://schemas.microsoft.com/office/drawing/2014/main" id="{AF736033-4FB4-97B1-DDD5-44F98848E583}"/>
              </a:ext>
            </a:extLst>
          </p:cNvPr>
          <p:cNvGrpSpPr/>
          <p:nvPr/>
        </p:nvGrpSpPr>
        <p:grpSpPr>
          <a:xfrm>
            <a:off x="8680831" y="2946452"/>
            <a:ext cx="1891747" cy="838148"/>
            <a:chOff x="8680831" y="2590852"/>
            <a:chExt cx="1891747" cy="838148"/>
          </a:xfrm>
        </p:grpSpPr>
        <p:sp>
          <p:nvSpPr>
            <p:cNvPr id="43" name="Google Shape;478;p24">
              <a:extLst>
                <a:ext uri="{FF2B5EF4-FFF2-40B4-BE49-F238E27FC236}">
                  <a16:creationId xmlns:a16="http://schemas.microsoft.com/office/drawing/2014/main" id="{C7BFE246-056B-A30A-A5E6-ADC0DF813068}"/>
                </a:ext>
              </a:extLst>
            </p:cNvPr>
            <p:cNvSpPr/>
            <p:nvPr/>
          </p:nvSpPr>
          <p:spPr>
            <a:xfrm>
              <a:off x="8694098" y="2590852"/>
              <a:ext cx="1798010" cy="838148"/>
            </a:xfrm>
            <a:prstGeom prst="roundRect">
              <a:avLst>
                <a:gd name="adj" fmla="val 6755"/>
              </a:avLst>
            </a:prstGeom>
            <a:solidFill>
              <a:schemeClr val="accent5"/>
            </a:solidFill>
            <a:ln>
              <a:noFill/>
            </a:ln>
          </p:spPr>
          <p:txBody>
            <a:bodyPr spcFirstLastPara="1" wrap="square" lIns="182875" tIns="91425" rIns="182875" bIns="91425" anchor="ctr" anchorCtr="0">
              <a:noAutofit/>
            </a:bodyPr>
            <a:lstStyle/>
            <a:p>
              <a:pPr marL="0" lvl="0" indent="0" algn="ctr" rtl="0">
                <a:spcBef>
                  <a:spcPts val="0"/>
                </a:spcBef>
                <a:spcAft>
                  <a:spcPts val="0"/>
                </a:spcAft>
                <a:buNone/>
              </a:pPr>
              <a:r>
                <a:rPr lang="en" sz="1600" b="1" dirty="0">
                  <a:solidFill>
                    <a:srgbClr val="FFFFFF"/>
                  </a:solidFill>
                  <a:latin typeface="Roboto"/>
                  <a:ea typeface="Roboto"/>
                  <a:cs typeface="Roboto"/>
                  <a:sym typeface="Roboto"/>
                </a:rPr>
                <a:t>VERIFY</a:t>
              </a:r>
              <a:endParaRPr sz="1600" b="1" dirty="0">
                <a:solidFill>
                  <a:srgbClr val="FFFFFF"/>
                </a:solidFill>
                <a:latin typeface="Roboto"/>
                <a:ea typeface="Roboto"/>
                <a:cs typeface="Roboto"/>
                <a:sym typeface="Roboto"/>
              </a:endParaRPr>
            </a:p>
          </p:txBody>
        </p:sp>
        <p:sp>
          <p:nvSpPr>
            <p:cNvPr id="45" name="Google Shape;480;p24">
              <a:extLst>
                <a:ext uri="{FF2B5EF4-FFF2-40B4-BE49-F238E27FC236}">
                  <a16:creationId xmlns:a16="http://schemas.microsoft.com/office/drawing/2014/main" id="{56E45674-9C54-18F8-7CAD-54BF5EEA3362}"/>
                </a:ext>
              </a:extLst>
            </p:cNvPr>
            <p:cNvSpPr/>
            <p:nvPr/>
          </p:nvSpPr>
          <p:spPr>
            <a:xfrm rot="5400000">
              <a:off x="10258200" y="2963058"/>
              <a:ext cx="535019" cy="93737"/>
            </a:xfrm>
            <a:prstGeom prst="triangle">
              <a:avLst>
                <a:gd name="adj" fmla="val 5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81;p24">
              <a:extLst>
                <a:ext uri="{FF2B5EF4-FFF2-40B4-BE49-F238E27FC236}">
                  <a16:creationId xmlns:a16="http://schemas.microsoft.com/office/drawing/2014/main" id="{42CF1885-749D-12D9-F280-A31439EEB975}"/>
                </a:ext>
              </a:extLst>
            </p:cNvPr>
            <p:cNvSpPr/>
            <p:nvPr/>
          </p:nvSpPr>
          <p:spPr>
            <a:xfrm rot="5400000">
              <a:off x="8460190" y="2963058"/>
              <a:ext cx="535019" cy="93737"/>
            </a:xfrm>
            <a:prstGeom prst="triangle">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1" name="Google Shape;464;p24">
            <a:extLst>
              <a:ext uri="{FF2B5EF4-FFF2-40B4-BE49-F238E27FC236}">
                <a16:creationId xmlns:a16="http://schemas.microsoft.com/office/drawing/2014/main" id="{0BA0CABF-81F6-5727-689F-7ACE6BDA6C93}"/>
              </a:ext>
            </a:extLst>
          </p:cNvPr>
          <p:cNvSpPr txBox="1"/>
          <p:nvPr/>
        </p:nvSpPr>
        <p:spPr>
          <a:xfrm>
            <a:off x="4761533" y="3937011"/>
            <a:ext cx="2296896" cy="429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solidFill>
                  <a:srgbClr val="434343"/>
                </a:solidFill>
                <a:latin typeface="Fira Sans Extra Condensed Medium"/>
                <a:ea typeface="Fira Sans Extra Condensed Medium"/>
                <a:cs typeface="Fira Sans Extra Condensed Medium"/>
                <a:sym typeface="Fira Sans Extra Condensed Medium"/>
              </a:rPr>
              <a:t>Keep the service ready</a:t>
            </a:r>
          </a:p>
        </p:txBody>
      </p:sp>
      <p:sp>
        <p:nvSpPr>
          <p:cNvPr id="52" name="Google Shape;464;p24">
            <a:extLst>
              <a:ext uri="{FF2B5EF4-FFF2-40B4-BE49-F238E27FC236}">
                <a16:creationId xmlns:a16="http://schemas.microsoft.com/office/drawing/2014/main" id="{8203F974-5573-9852-A061-D503EC57866A}"/>
              </a:ext>
            </a:extLst>
          </p:cNvPr>
          <p:cNvSpPr txBox="1"/>
          <p:nvPr/>
        </p:nvSpPr>
        <p:spPr>
          <a:xfrm>
            <a:off x="8444655" y="3937011"/>
            <a:ext cx="2296896" cy="429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solidFill>
                  <a:srgbClr val="434343"/>
                </a:solidFill>
                <a:latin typeface="Fira Sans Extra Condensed Medium"/>
                <a:ea typeface="Fira Sans Extra Condensed Medium"/>
                <a:cs typeface="Fira Sans Extra Condensed Medium"/>
                <a:sym typeface="Fira Sans Extra Condensed Medium"/>
              </a:rPr>
              <a:t>Make delivery visible</a:t>
            </a:r>
          </a:p>
        </p:txBody>
      </p:sp>
      <p:sp>
        <p:nvSpPr>
          <p:cNvPr id="54" name="s4-body-0">
            <a:extLst>
              <a:ext uri="{FF2B5EF4-FFF2-40B4-BE49-F238E27FC236}">
                <a16:creationId xmlns:a16="http://schemas.microsoft.com/office/drawing/2014/main" id="{6B28E60C-AF0C-7F98-EF63-BB0464901C00}"/>
              </a:ext>
            </a:extLst>
          </p:cNvPr>
          <p:cNvSpPr>
            <a:spLocks noGrp="1"/>
          </p:cNvSpPr>
          <p:nvPr/>
        </p:nvSpPr>
        <p:spPr>
          <a:xfrm>
            <a:off x="1007591" y="4553826"/>
            <a:ext cx="2455849" cy="988754"/>
          </a:xfrm>
          <a:prstGeom prst="rect">
            <a:avLst/>
          </a:prstGeom>
          <a:noFill/>
          <a:ln w="0">
            <a:noFill/>
            <a:prstDash val="solid"/>
          </a:ln>
        </p:spPr>
        <p:txBody>
          <a:bodyPr wrap="square" lIns="0" tIns="0" rIns="0" bIns="0" anchor="t">
            <a:normAutofit/>
          </a:bodyPr>
          <a:lstStyle/>
          <a:p>
            <a:pPr algn="ctr">
              <a:defRPr sz="1575">
                <a:solidFill>
                  <a:srgbClr val="5E6470"/>
                </a:solidFill>
                <a:latin typeface="Arial"/>
                <a:ea typeface="Arial"/>
                <a:cs typeface="Arial"/>
              </a:defRPr>
            </a:pPr>
            <a:r>
              <a:rPr dirty="0">
                <a:solidFill>
                  <a:srgbClr val="000000"/>
                </a:solidFill>
                <a:latin typeface="Arial"/>
                <a:ea typeface="Arial"/>
                <a:cs typeface="Arial"/>
              </a:rPr>
              <a:t>Routine immuni</a:t>
            </a:r>
            <a:r>
              <a:rPr lang="en-US" dirty="0">
                <a:solidFill>
                  <a:srgbClr val="000000"/>
                </a:solidFill>
                <a:latin typeface="Arial"/>
                <a:ea typeface="Arial"/>
                <a:cs typeface="Arial"/>
              </a:rPr>
              <a:t>z</a:t>
            </a:r>
            <a:r>
              <a:rPr dirty="0">
                <a:solidFill>
                  <a:srgbClr val="000000"/>
                </a:solidFill>
                <a:latin typeface="Arial"/>
                <a:ea typeface="Arial"/>
                <a:cs typeface="Arial"/>
              </a:rPr>
              <a:t>ation</a:t>
            </a:r>
          </a:p>
          <a:p>
            <a:pPr algn="ctr">
              <a:defRPr sz="1575">
                <a:solidFill>
                  <a:srgbClr val="5E6470"/>
                </a:solidFill>
                <a:latin typeface="Arial"/>
                <a:ea typeface="Arial"/>
                <a:cs typeface="Arial"/>
              </a:defRPr>
            </a:pPr>
            <a:r>
              <a:rPr dirty="0">
                <a:solidFill>
                  <a:srgbClr val="000000"/>
                </a:solidFill>
                <a:latin typeface="Arial"/>
                <a:ea typeface="Arial"/>
                <a:cs typeface="Arial"/>
              </a:rPr>
              <a:t>Growth monitoring</a:t>
            </a:r>
          </a:p>
          <a:p>
            <a:pPr algn="ctr">
              <a:defRPr sz="1575">
                <a:solidFill>
                  <a:srgbClr val="5E6470"/>
                </a:solidFill>
                <a:latin typeface="Arial"/>
                <a:ea typeface="Arial"/>
                <a:cs typeface="Arial"/>
              </a:defRPr>
            </a:pPr>
            <a:r>
              <a:rPr lang="en-US" dirty="0">
                <a:solidFill>
                  <a:srgbClr val="000000"/>
                </a:solidFill>
                <a:latin typeface="Arial"/>
                <a:ea typeface="Arial"/>
                <a:cs typeface="Arial"/>
              </a:rPr>
              <a:t>Clinic Visits</a:t>
            </a:r>
            <a:endParaRPr dirty="0">
              <a:solidFill>
                <a:srgbClr val="000000"/>
              </a:solidFill>
              <a:latin typeface="Arial"/>
              <a:ea typeface="Arial"/>
              <a:cs typeface="Arial"/>
            </a:endParaRPr>
          </a:p>
          <a:p>
            <a:pPr algn="ctr">
              <a:defRPr sz="1575">
                <a:solidFill>
                  <a:srgbClr val="5E6470"/>
                </a:solidFill>
                <a:latin typeface="Arial"/>
                <a:ea typeface="Arial"/>
                <a:cs typeface="Arial"/>
              </a:defRPr>
            </a:pPr>
            <a:r>
              <a:rPr dirty="0">
                <a:solidFill>
                  <a:srgbClr val="000000"/>
                </a:solidFill>
                <a:latin typeface="Arial"/>
                <a:ea typeface="Arial"/>
                <a:cs typeface="Arial"/>
              </a:rPr>
              <a:t>Fixed + outreach sessions</a:t>
            </a:r>
          </a:p>
        </p:txBody>
      </p:sp>
      <p:sp>
        <p:nvSpPr>
          <p:cNvPr id="55" name="s4-body-0">
            <a:extLst>
              <a:ext uri="{FF2B5EF4-FFF2-40B4-BE49-F238E27FC236}">
                <a16:creationId xmlns:a16="http://schemas.microsoft.com/office/drawing/2014/main" id="{EECBF28F-3B6E-2B97-F175-B5E6E96AE2D0}"/>
              </a:ext>
            </a:extLst>
          </p:cNvPr>
          <p:cNvSpPr>
            <a:spLocks noGrp="1"/>
          </p:cNvSpPr>
          <p:nvPr/>
        </p:nvSpPr>
        <p:spPr>
          <a:xfrm>
            <a:off x="4682056" y="4553826"/>
            <a:ext cx="2455849" cy="988754"/>
          </a:xfrm>
          <a:prstGeom prst="rect">
            <a:avLst/>
          </a:prstGeom>
          <a:noFill/>
          <a:ln w="0">
            <a:noFill/>
            <a:prstDash val="solid"/>
          </a:ln>
        </p:spPr>
        <p:txBody>
          <a:bodyPr wrap="square" lIns="0" tIns="0" rIns="0" bIns="0" anchor="t">
            <a:normAutofit/>
          </a:bodyPr>
          <a:lstStyle/>
          <a:p>
            <a:pPr algn="ctr">
              <a:defRPr sz="1575">
                <a:solidFill>
                  <a:srgbClr val="5E6470"/>
                </a:solidFill>
                <a:latin typeface="Arial"/>
                <a:ea typeface="Arial"/>
                <a:cs typeface="Arial"/>
              </a:defRPr>
            </a:pPr>
            <a:r>
              <a:rPr lang="en-US" dirty="0">
                <a:solidFill>
                  <a:srgbClr val="000000"/>
                </a:solidFill>
                <a:latin typeface="Arial"/>
                <a:ea typeface="Arial"/>
                <a:cs typeface="Arial"/>
              </a:rPr>
              <a:t>Commodity redistribution</a:t>
            </a:r>
          </a:p>
          <a:p>
            <a:pPr algn="ctr">
              <a:defRPr sz="1575">
                <a:solidFill>
                  <a:srgbClr val="5E6470"/>
                </a:solidFill>
                <a:latin typeface="Arial"/>
                <a:ea typeface="Arial"/>
                <a:cs typeface="Arial"/>
              </a:defRPr>
            </a:pPr>
            <a:r>
              <a:rPr lang="en-US" dirty="0">
                <a:solidFill>
                  <a:srgbClr val="000000"/>
                </a:solidFill>
                <a:latin typeface="Arial"/>
                <a:ea typeface="Arial"/>
                <a:cs typeface="Arial"/>
              </a:rPr>
              <a:t>Worker training + coaching</a:t>
            </a:r>
          </a:p>
          <a:p>
            <a:pPr algn="ctr">
              <a:defRPr sz="1575">
                <a:solidFill>
                  <a:srgbClr val="5E6470"/>
                </a:solidFill>
                <a:latin typeface="Arial"/>
                <a:ea typeface="Arial"/>
                <a:cs typeface="Arial"/>
              </a:defRPr>
            </a:pPr>
            <a:r>
              <a:rPr lang="en-US" dirty="0">
                <a:solidFill>
                  <a:srgbClr val="000000"/>
                </a:solidFill>
                <a:latin typeface="Arial"/>
                <a:ea typeface="Arial"/>
                <a:cs typeface="Arial"/>
              </a:rPr>
              <a:t>Shared outreach calendars</a:t>
            </a:r>
          </a:p>
          <a:p>
            <a:pPr algn="ctr">
              <a:defRPr sz="1575">
                <a:solidFill>
                  <a:srgbClr val="5E6470"/>
                </a:solidFill>
                <a:latin typeface="Arial"/>
                <a:ea typeface="Arial"/>
                <a:cs typeface="Arial"/>
              </a:defRPr>
            </a:pPr>
            <a:r>
              <a:rPr lang="en-US" dirty="0">
                <a:solidFill>
                  <a:srgbClr val="000000"/>
                </a:solidFill>
                <a:latin typeface="Arial"/>
                <a:ea typeface="Arial"/>
                <a:cs typeface="Arial"/>
              </a:rPr>
              <a:t>Supportive supervision</a:t>
            </a:r>
          </a:p>
        </p:txBody>
      </p:sp>
      <p:sp>
        <p:nvSpPr>
          <p:cNvPr id="56" name="s4-body-0">
            <a:extLst>
              <a:ext uri="{FF2B5EF4-FFF2-40B4-BE49-F238E27FC236}">
                <a16:creationId xmlns:a16="http://schemas.microsoft.com/office/drawing/2014/main" id="{9C03A009-4EEF-C072-A422-8BC9AE62C171}"/>
              </a:ext>
            </a:extLst>
          </p:cNvPr>
          <p:cNvSpPr>
            <a:spLocks noGrp="1"/>
          </p:cNvSpPr>
          <p:nvPr/>
        </p:nvSpPr>
        <p:spPr>
          <a:xfrm>
            <a:off x="8365178" y="4553826"/>
            <a:ext cx="2455849" cy="823681"/>
          </a:xfrm>
          <a:prstGeom prst="rect">
            <a:avLst/>
          </a:prstGeom>
          <a:noFill/>
          <a:ln w="0">
            <a:noFill/>
            <a:prstDash val="solid"/>
          </a:ln>
        </p:spPr>
        <p:txBody>
          <a:bodyPr wrap="square" lIns="0" tIns="0" rIns="0" bIns="0" anchor="t">
            <a:noAutofit/>
          </a:bodyPr>
          <a:lstStyle/>
          <a:p>
            <a:pPr algn="ctr">
              <a:defRPr sz="1575">
                <a:solidFill>
                  <a:srgbClr val="5E6470"/>
                </a:solidFill>
                <a:latin typeface="Arial"/>
                <a:ea typeface="Arial"/>
                <a:cs typeface="Arial"/>
              </a:defRPr>
            </a:pPr>
            <a:r>
              <a:rPr lang="en-US" dirty="0">
                <a:solidFill>
                  <a:srgbClr val="000000"/>
                </a:solidFill>
                <a:latin typeface="Arial"/>
                <a:ea typeface="Arial"/>
                <a:cs typeface="Arial"/>
              </a:rPr>
              <a:t>SurveyCTO reporting</a:t>
            </a:r>
          </a:p>
          <a:p>
            <a:pPr algn="ctr">
              <a:defRPr sz="1575">
                <a:solidFill>
                  <a:srgbClr val="5E6470"/>
                </a:solidFill>
                <a:latin typeface="Arial"/>
                <a:ea typeface="Arial"/>
                <a:cs typeface="Arial"/>
              </a:defRPr>
            </a:pPr>
            <a:r>
              <a:rPr lang="en-US" dirty="0">
                <a:solidFill>
                  <a:srgbClr val="000000"/>
                </a:solidFill>
                <a:latin typeface="Arial"/>
                <a:ea typeface="Arial"/>
                <a:cs typeface="Arial"/>
              </a:rPr>
              <a:t>WhatsApp evidence</a:t>
            </a:r>
          </a:p>
          <a:p>
            <a:pPr algn="ctr">
              <a:defRPr sz="1575">
                <a:solidFill>
                  <a:srgbClr val="5E6470"/>
                </a:solidFill>
                <a:latin typeface="Arial"/>
                <a:ea typeface="Arial"/>
                <a:cs typeface="Arial"/>
              </a:defRPr>
            </a:pPr>
            <a:r>
              <a:rPr lang="en-US" dirty="0">
                <a:solidFill>
                  <a:srgbClr val="000000"/>
                </a:solidFill>
                <a:latin typeface="Arial"/>
                <a:ea typeface="Arial"/>
                <a:cs typeface="Arial"/>
              </a:rPr>
              <a:t>Monthly data validation</a:t>
            </a:r>
          </a:p>
          <a:p>
            <a:pPr algn="ctr">
              <a:defRPr sz="1575">
                <a:solidFill>
                  <a:srgbClr val="5E6470"/>
                </a:solidFill>
                <a:latin typeface="Arial"/>
                <a:ea typeface="Arial"/>
                <a:cs typeface="Arial"/>
              </a:defRPr>
            </a:pPr>
            <a:r>
              <a:rPr lang="en-US" dirty="0">
                <a:solidFill>
                  <a:srgbClr val="000000"/>
                </a:solidFill>
                <a:latin typeface="Arial"/>
                <a:ea typeface="Arial"/>
                <a:cs typeface="Arial"/>
              </a:rPr>
              <a:t>DHIS2 integration</a:t>
            </a:r>
          </a:p>
        </p:txBody>
      </p:sp>
      <p:cxnSp>
        <p:nvCxnSpPr>
          <p:cNvPr id="64" name="Straight Connector 63">
            <a:extLst>
              <a:ext uri="{FF2B5EF4-FFF2-40B4-BE49-F238E27FC236}">
                <a16:creationId xmlns:a16="http://schemas.microsoft.com/office/drawing/2014/main" id="{068CF3DE-DE76-EBDE-A7EF-1D0254F10F97}"/>
              </a:ext>
            </a:extLst>
          </p:cNvPr>
          <p:cNvCxnSpPr>
            <a:cxnSpLocks/>
          </p:cNvCxnSpPr>
          <p:nvPr/>
        </p:nvCxnSpPr>
        <p:spPr>
          <a:xfrm>
            <a:off x="6710782" y="3365526"/>
            <a:ext cx="2054986" cy="1"/>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pSp>
        <p:nvGrpSpPr>
          <p:cNvPr id="65" name="Group 64">
            <a:extLst>
              <a:ext uri="{FF2B5EF4-FFF2-40B4-BE49-F238E27FC236}">
                <a16:creationId xmlns:a16="http://schemas.microsoft.com/office/drawing/2014/main" id="{5C775F10-FEB6-96CD-2868-7E5937257C5F}"/>
              </a:ext>
            </a:extLst>
          </p:cNvPr>
          <p:cNvGrpSpPr/>
          <p:nvPr/>
        </p:nvGrpSpPr>
        <p:grpSpPr>
          <a:xfrm>
            <a:off x="5010975" y="2946452"/>
            <a:ext cx="1878481" cy="838148"/>
            <a:chOff x="5010975" y="2958276"/>
            <a:chExt cx="1878481" cy="838148"/>
          </a:xfrm>
        </p:grpSpPr>
        <p:sp>
          <p:nvSpPr>
            <p:cNvPr id="29" name="Google Shape;467;p24">
              <a:extLst>
                <a:ext uri="{FF2B5EF4-FFF2-40B4-BE49-F238E27FC236}">
                  <a16:creationId xmlns:a16="http://schemas.microsoft.com/office/drawing/2014/main" id="{6F029EF3-7018-75E8-4860-AA71E46D77A7}"/>
                </a:ext>
              </a:extLst>
            </p:cNvPr>
            <p:cNvSpPr/>
            <p:nvPr/>
          </p:nvSpPr>
          <p:spPr>
            <a:xfrm>
              <a:off x="5010976" y="2958276"/>
              <a:ext cx="1798010" cy="838148"/>
            </a:xfrm>
            <a:prstGeom prst="roundRect">
              <a:avLst>
                <a:gd name="adj" fmla="val 6755"/>
              </a:avLst>
            </a:prstGeom>
            <a:solidFill>
              <a:schemeClr val="accent1"/>
            </a:solidFill>
            <a:ln>
              <a:noFill/>
            </a:ln>
          </p:spPr>
          <p:txBody>
            <a:bodyPr spcFirstLastPara="1" wrap="square" lIns="182875" tIns="91425" rIns="182875" bIns="91425" anchor="ctr" anchorCtr="0">
              <a:noAutofit/>
            </a:bodyPr>
            <a:lstStyle/>
            <a:p>
              <a:pPr marL="0" lvl="0" indent="0" algn="ctr" rtl="0">
                <a:spcBef>
                  <a:spcPts val="0"/>
                </a:spcBef>
                <a:spcAft>
                  <a:spcPts val="0"/>
                </a:spcAft>
                <a:buNone/>
              </a:pPr>
              <a:r>
                <a:rPr lang="en" sz="1600" b="1" dirty="0">
                  <a:solidFill>
                    <a:srgbClr val="FFFFFF"/>
                  </a:solidFill>
                  <a:latin typeface="Roboto"/>
                  <a:ea typeface="Roboto"/>
                  <a:cs typeface="Roboto"/>
                  <a:sym typeface="Roboto"/>
                </a:rPr>
                <a:t>ENABLE</a:t>
              </a:r>
              <a:endParaRPr sz="1600" b="1" dirty="0">
                <a:solidFill>
                  <a:srgbClr val="FFFFFF"/>
                </a:solidFill>
                <a:latin typeface="Roboto"/>
                <a:ea typeface="Roboto"/>
                <a:cs typeface="Roboto"/>
                <a:sym typeface="Roboto"/>
              </a:endParaRPr>
            </a:p>
          </p:txBody>
        </p:sp>
        <p:sp>
          <p:nvSpPr>
            <p:cNvPr id="33" name="Google Shape;469;p24">
              <a:extLst>
                <a:ext uri="{FF2B5EF4-FFF2-40B4-BE49-F238E27FC236}">
                  <a16:creationId xmlns:a16="http://schemas.microsoft.com/office/drawing/2014/main" id="{6CB85908-8FCA-758E-654B-8AD98636D3FF}"/>
                </a:ext>
              </a:extLst>
            </p:cNvPr>
            <p:cNvSpPr/>
            <p:nvPr/>
          </p:nvSpPr>
          <p:spPr>
            <a:xfrm rot="5400000">
              <a:off x="6575078" y="3330482"/>
              <a:ext cx="535019" cy="93737"/>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470;p24">
              <a:extLst>
                <a:ext uri="{FF2B5EF4-FFF2-40B4-BE49-F238E27FC236}">
                  <a16:creationId xmlns:a16="http://schemas.microsoft.com/office/drawing/2014/main" id="{84419E66-BDAD-9AB0-A519-DE74C5899679}"/>
                </a:ext>
              </a:extLst>
            </p:cNvPr>
            <p:cNvSpPr/>
            <p:nvPr/>
          </p:nvSpPr>
          <p:spPr>
            <a:xfrm rot="5400000">
              <a:off x="4790334" y="3330482"/>
              <a:ext cx="535019" cy="93737"/>
            </a:xfrm>
            <a:prstGeom prst="triangle">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cxnSp>
        <p:nvCxnSpPr>
          <p:cNvPr id="58" name="Straight Connector 57">
            <a:extLst>
              <a:ext uri="{FF2B5EF4-FFF2-40B4-BE49-F238E27FC236}">
                <a16:creationId xmlns:a16="http://schemas.microsoft.com/office/drawing/2014/main" id="{CB82D1A9-BD99-AF31-266C-32627764FFEA}"/>
              </a:ext>
            </a:extLst>
          </p:cNvPr>
          <p:cNvCxnSpPr>
            <a:cxnSpLocks/>
            <a:endCxn id="35" idx="0"/>
          </p:cNvCxnSpPr>
          <p:nvPr/>
        </p:nvCxnSpPr>
        <p:spPr>
          <a:xfrm>
            <a:off x="3049726" y="3365526"/>
            <a:ext cx="2054986" cy="1"/>
          </a:xfrm>
          <a:prstGeom prst="line">
            <a:avLst/>
          </a:prstGeom>
          <a:ln w="28575">
            <a:solidFill>
              <a:srgbClr val="F1C4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0671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AFCB7-EA28-8D8A-22A6-5CA54E0DDA89}"/>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FD897187-88C4-2254-C4DA-3815D22D3C0A}"/>
              </a:ext>
            </a:extLst>
          </p:cNvPr>
          <p:cNvSpPr>
            <a:spLocks noGrp="1"/>
          </p:cNvSpPr>
          <p:nvPr>
            <p:ph type="ctrTitle"/>
          </p:nvPr>
        </p:nvSpPr>
        <p:spPr>
          <a:xfrm>
            <a:off x="498231" y="793985"/>
            <a:ext cx="9412015" cy="457035"/>
          </a:xfrm>
        </p:spPr>
        <p:txBody>
          <a:bodyPr/>
          <a:lstStyle/>
          <a:p>
            <a:r>
              <a:rPr lang="en-US" sz="2800" dirty="0">
                <a:solidFill>
                  <a:srgbClr val="000000"/>
                </a:solidFill>
              </a:rPr>
              <a:t>Performance was compared across two phases</a:t>
            </a:r>
          </a:p>
        </p:txBody>
      </p:sp>
      <p:cxnSp>
        <p:nvCxnSpPr>
          <p:cNvPr id="17" name="Straight Connector 16">
            <a:extLst>
              <a:ext uri="{FF2B5EF4-FFF2-40B4-BE49-F238E27FC236}">
                <a16:creationId xmlns:a16="http://schemas.microsoft.com/office/drawing/2014/main" id="{8CBAEF22-719B-D9E0-176D-0AC54413E0E0}"/>
              </a:ext>
            </a:extLst>
          </p:cNvPr>
          <p:cNvCxnSpPr/>
          <p:nvPr/>
        </p:nvCxnSpPr>
        <p:spPr>
          <a:xfrm>
            <a:off x="5791200" y="1391920"/>
            <a:ext cx="0" cy="4998720"/>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7" name="s5-frac">
            <a:extLst>
              <a:ext uri="{FF2B5EF4-FFF2-40B4-BE49-F238E27FC236}">
                <a16:creationId xmlns:a16="http://schemas.microsoft.com/office/drawing/2014/main" id="{4B0C1FAD-6F00-CCD7-E628-7C49F00CC50D}"/>
              </a:ext>
            </a:extLst>
          </p:cNvPr>
          <p:cNvSpPr>
            <a:spLocks noGrp="1"/>
          </p:cNvSpPr>
          <p:nvPr/>
        </p:nvSpPr>
        <p:spPr>
          <a:xfrm>
            <a:off x="6934201" y="3700146"/>
            <a:ext cx="3695700" cy="19050"/>
          </a:xfrm>
          <a:prstGeom prst="rect">
            <a:avLst/>
          </a:prstGeom>
          <a:solidFill>
            <a:srgbClr val="000000"/>
          </a:solidFill>
          <a:ln w="0">
            <a:noFill/>
            <a:prstDash val="solid"/>
          </a:ln>
        </p:spPr>
        <p:txBody>
          <a:bodyPr/>
          <a:lstStyle/>
          <a:p>
            <a:endParaRPr lang="en-NG"/>
          </a:p>
        </p:txBody>
      </p:sp>
      <p:sp>
        <p:nvSpPr>
          <p:cNvPr id="4" name="s5-left-kicker">
            <a:extLst>
              <a:ext uri="{FF2B5EF4-FFF2-40B4-BE49-F238E27FC236}">
                <a16:creationId xmlns:a16="http://schemas.microsoft.com/office/drawing/2014/main" id="{FB8418EB-26CB-47DB-9236-63FEEDF06A48}"/>
              </a:ext>
            </a:extLst>
          </p:cNvPr>
          <p:cNvSpPr>
            <a:spLocks noGrp="1"/>
          </p:cNvSpPr>
          <p:nvPr/>
        </p:nvSpPr>
        <p:spPr>
          <a:xfrm>
            <a:off x="628650" y="1763766"/>
            <a:ext cx="4762500" cy="285750"/>
          </a:xfrm>
          <a:prstGeom prst="rect">
            <a:avLst/>
          </a:prstGeom>
          <a:noFill/>
          <a:ln w="0">
            <a:noFill/>
            <a:prstDash val="solid"/>
          </a:ln>
        </p:spPr>
        <p:txBody>
          <a:bodyPr wrap="square" lIns="0" tIns="0" rIns="0" bIns="0" anchor="t">
            <a:normAutofit/>
          </a:bodyPr>
          <a:lstStyle/>
          <a:p>
            <a:pPr>
              <a:defRPr sz="1350" b="1">
                <a:solidFill>
                  <a:srgbClr val="3D8DFF"/>
                </a:solidFill>
                <a:latin typeface="Arial"/>
                <a:ea typeface="Arial"/>
                <a:cs typeface="Arial"/>
              </a:defRPr>
            </a:pPr>
            <a:r>
              <a:rPr sz="1350" b="1" dirty="0">
                <a:solidFill>
                  <a:srgbClr val="3D8DFF"/>
                </a:solidFill>
                <a:latin typeface="Arial"/>
                <a:ea typeface="Arial"/>
                <a:cs typeface="Arial"/>
              </a:rPr>
              <a:t>DESIGN + SETTING</a:t>
            </a:r>
          </a:p>
        </p:txBody>
      </p:sp>
      <p:sp>
        <p:nvSpPr>
          <p:cNvPr id="8" name="s5-left-head">
            <a:extLst>
              <a:ext uri="{FF2B5EF4-FFF2-40B4-BE49-F238E27FC236}">
                <a16:creationId xmlns:a16="http://schemas.microsoft.com/office/drawing/2014/main" id="{E79EB8C9-A46C-CCE0-54AC-6C830C80997B}"/>
              </a:ext>
            </a:extLst>
          </p:cNvPr>
          <p:cNvSpPr>
            <a:spLocks noGrp="1"/>
          </p:cNvSpPr>
          <p:nvPr/>
        </p:nvSpPr>
        <p:spPr>
          <a:xfrm>
            <a:off x="628650" y="2173341"/>
            <a:ext cx="4762500" cy="838200"/>
          </a:xfrm>
          <a:prstGeom prst="rect">
            <a:avLst/>
          </a:prstGeom>
          <a:noFill/>
          <a:ln w="0">
            <a:noFill/>
            <a:prstDash val="solid"/>
          </a:ln>
        </p:spPr>
        <p:txBody>
          <a:bodyPr wrap="square" lIns="0" tIns="0" rIns="0" bIns="0" anchor="t">
            <a:normAutofit/>
          </a:bodyPr>
          <a:lstStyle/>
          <a:p>
            <a:pPr>
              <a:defRPr sz="2550" b="1">
                <a:solidFill>
                  <a:srgbClr val="000000"/>
                </a:solidFill>
                <a:latin typeface="Arial"/>
                <a:ea typeface="Arial"/>
                <a:cs typeface="Arial"/>
              </a:defRPr>
            </a:pPr>
            <a:r>
              <a:rPr sz="2550" b="1" dirty="0">
                <a:solidFill>
                  <a:srgbClr val="000000"/>
                </a:solidFill>
                <a:latin typeface="Arial"/>
                <a:ea typeface="Arial"/>
                <a:cs typeface="Arial"/>
              </a:rPr>
              <a:t>Descriptive implementation evaluation</a:t>
            </a:r>
          </a:p>
        </p:txBody>
      </p:sp>
      <p:sp>
        <p:nvSpPr>
          <p:cNvPr id="11" name="s5-left-body">
            <a:extLst>
              <a:ext uri="{FF2B5EF4-FFF2-40B4-BE49-F238E27FC236}">
                <a16:creationId xmlns:a16="http://schemas.microsoft.com/office/drawing/2014/main" id="{2032D755-0FE7-77F5-9564-48CD3C863784}"/>
              </a:ext>
            </a:extLst>
          </p:cNvPr>
          <p:cNvSpPr>
            <a:spLocks noGrp="1"/>
          </p:cNvSpPr>
          <p:nvPr/>
        </p:nvSpPr>
        <p:spPr>
          <a:xfrm>
            <a:off x="628650" y="3287766"/>
            <a:ext cx="4762500" cy="2095500"/>
          </a:xfrm>
          <a:prstGeom prst="rect">
            <a:avLst/>
          </a:prstGeom>
          <a:noFill/>
          <a:ln w="0">
            <a:noFill/>
            <a:prstDash val="solid"/>
          </a:ln>
        </p:spPr>
        <p:txBody>
          <a:bodyPr wrap="square" lIns="0" tIns="0" rIns="0" bIns="0" anchor="t">
            <a:normAutofit/>
          </a:bodyPr>
          <a:lstStyle/>
          <a:p>
            <a:pPr>
              <a:defRPr sz="1875">
                <a:solidFill>
                  <a:srgbClr val="5E6470"/>
                </a:solidFill>
                <a:latin typeface="Arial"/>
                <a:ea typeface="Arial"/>
                <a:cs typeface="Arial"/>
              </a:defRPr>
            </a:pPr>
            <a:r>
              <a:rPr sz="1875" dirty="0">
                <a:solidFill>
                  <a:srgbClr val="5E6470"/>
                </a:solidFill>
                <a:latin typeface="Arial"/>
                <a:ea typeface="Arial"/>
                <a:cs typeface="Arial"/>
              </a:rPr>
              <a:t>• 60 PHC facilities</a:t>
            </a:r>
          </a:p>
          <a:p>
            <a:pPr>
              <a:defRPr sz="1875">
                <a:solidFill>
                  <a:srgbClr val="5E6470"/>
                </a:solidFill>
                <a:latin typeface="Arial"/>
                <a:ea typeface="Arial"/>
                <a:cs typeface="Arial"/>
              </a:defRPr>
            </a:pPr>
            <a:r>
              <a:rPr sz="1875" dirty="0">
                <a:solidFill>
                  <a:srgbClr val="5E6470"/>
                </a:solidFill>
                <a:latin typeface="Arial"/>
                <a:ea typeface="Arial"/>
                <a:cs typeface="Arial"/>
              </a:rPr>
              <a:t>• 11 selected LGAs</a:t>
            </a:r>
          </a:p>
          <a:p>
            <a:pPr>
              <a:defRPr sz="1875">
                <a:solidFill>
                  <a:srgbClr val="5E6470"/>
                </a:solidFill>
                <a:latin typeface="Arial"/>
                <a:ea typeface="Arial"/>
                <a:cs typeface="Arial"/>
              </a:defRPr>
            </a:pPr>
            <a:r>
              <a:rPr sz="1875" dirty="0">
                <a:solidFill>
                  <a:srgbClr val="5E6470"/>
                </a:solidFill>
                <a:latin typeface="Arial"/>
                <a:ea typeface="Arial"/>
                <a:cs typeface="Arial"/>
              </a:rPr>
              <a:t>• Start-up through June 2026</a:t>
            </a:r>
          </a:p>
          <a:p>
            <a:pPr>
              <a:defRPr sz="1875">
                <a:solidFill>
                  <a:srgbClr val="5E6470"/>
                </a:solidFill>
                <a:latin typeface="Arial"/>
                <a:ea typeface="Arial"/>
                <a:cs typeface="Arial"/>
              </a:defRPr>
            </a:pPr>
            <a:r>
              <a:rPr sz="1875" dirty="0">
                <a:solidFill>
                  <a:srgbClr val="5E6470"/>
                </a:solidFill>
                <a:latin typeface="Arial"/>
                <a:ea typeface="Arial"/>
                <a:cs typeface="Arial"/>
              </a:rPr>
              <a:t>• Phase 1 </a:t>
            </a:r>
            <a:r>
              <a:rPr lang="en-US" sz="1875" dirty="0">
                <a:solidFill>
                  <a:srgbClr val="5E6470"/>
                </a:solidFill>
                <a:latin typeface="Arial"/>
                <a:ea typeface="Arial"/>
                <a:cs typeface="Arial"/>
              </a:rPr>
              <a:t>(Oct-Dec 2025) </a:t>
            </a:r>
            <a:r>
              <a:rPr sz="1875" dirty="0">
                <a:solidFill>
                  <a:srgbClr val="5E6470"/>
                </a:solidFill>
                <a:latin typeface="Arial"/>
                <a:ea typeface="Arial"/>
                <a:cs typeface="Arial"/>
              </a:rPr>
              <a:t>vs Phase 2</a:t>
            </a:r>
            <a:r>
              <a:rPr lang="en-US" sz="1875" dirty="0">
                <a:solidFill>
                  <a:srgbClr val="5E6470"/>
                </a:solidFill>
                <a:latin typeface="Arial"/>
                <a:ea typeface="Arial"/>
                <a:cs typeface="Arial"/>
              </a:rPr>
              <a:t> (Jan-Jun 2026)</a:t>
            </a:r>
            <a:r>
              <a:rPr sz="1875" dirty="0">
                <a:solidFill>
                  <a:srgbClr val="5E6470"/>
                </a:solidFill>
                <a:latin typeface="Arial"/>
                <a:ea typeface="Arial"/>
                <a:cs typeface="Arial"/>
              </a:rPr>
              <a:t> reporting rounds</a:t>
            </a:r>
          </a:p>
        </p:txBody>
      </p:sp>
      <p:sp>
        <p:nvSpPr>
          <p:cNvPr id="16" name="s5-right-kicker">
            <a:extLst>
              <a:ext uri="{FF2B5EF4-FFF2-40B4-BE49-F238E27FC236}">
                <a16:creationId xmlns:a16="http://schemas.microsoft.com/office/drawing/2014/main" id="{7ACEA68A-65C3-6C96-1BDE-9B6E2DD854EA}"/>
              </a:ext>
            </a:extLst>
          </p:cNvPr>
          <p:cNvSpPr>
            <a:spLocks noGrp="1"/>
          </p:cNvSpPr>
          <p:nvPr/>
        </p:nvSpPr>
        <p:spPr>
          <a:xfrm>
            <a:off x="6591300" y="1847845"/>
            <a:ext cx="4762500" cy="285750"/>
          </a:xfrm>
          <a:prstGeom prst="rect">
            <a:avLst/>
          </a:prstGeom>
          <a:noFill/>
          <a:ln w="0">
            <a:noFill/>
            <a:prstDash val="solid"/>
          </a:ln>
        </p:spPr>
        <p:txBody>
          <a:bodyPr wrap="square" lIns="0" tIns="0" rIns="0" bIns="0" anchor="t">
            <a:normAutofit/>
          </a:bodyPr>
          <a:lstStyle/>
          <a:p>
            <a:pPr>
              <a:defRPr sz="1350" b="1">
                <a:solidFill>
                  <a:srgbClr val="3D8DFF"/>
                </a:solidFill>
                <a:latin typeface="Arial"/>
                <a:ea typeface="Arial"/>
                <a:cs typeface="Arial"/>
              </a:defRPr>
            </a:pPr>
            <a:r>
              <a:rPr sz="1350" b="1">
                <a:solidFill>
                  <a:srgbClr val="3D8DFF"/>
                </a:solidFill>
                <a:latin typeface="Arial"/>
                <a:ea typeface="Arial"/>
                <a:cs typeface="Arial"/>
              </a:rPr>
              <a:t>OUTCOME + INTERPRETATION</a:t>
            </a:r>
          </a:p>
        </p:txBody>
      </p:sp>
      <p:sp>
        <p:nvSpPr>
          <p:cNvPr id="21" name="s5-formula">
            <a:extLst>
              <a:ext uri="{FF2B5EF4-FFF2-40B4-BE49-F238E27FC236}">
                <a16:creationId xmlns:a16="http://schemas.microsoft.com/office/drawing/2014/main" id="{95D7BFF8-7A47-2C78-C476-D02A33272BE0}"/>
              </a:ext>
            </a:extLst>
          </p:cNvPr>
          <p:cNvSpPr>
            <a:spLocks noGrp="1"/>
          </p:cNvSpPr>
          <p:nvPr/>
        </p:nvSpPr>
        <p:spPr>
          <a:xfrm>
            <a:off x="6591300" y="2343145"/>
            <a:ext cx="4762500" cy="495300"/>
          </a:xfrm>
          <a:prstGeom prst="rect">
            <a:avLst/>
          </a:prstGeom>
          <a:noFill/>
          <a:ln w="0">
            <a:noFill/>
            <a:prstDash val="solid"/>
          </a:ln>
        </p:spPr>
        <p:txBody>
          <a:bodyPr wrap="square" lIns="0" tIns="0" rIns="0" bIns="0" anchor="t">
            <a:normAutofit/>
          </a:bodyPr>
          <a:lstStyle/>
          <a:p>
            <a:pPr>
              <a:defRPr sz="2250" b="1">
                <a:solidFill>
                  <a:srgbClr val="000000"/>
                </a:solidFill>
                <a:latin typeface="Arial"/>
                <a:ea typeface="Arial"/>
                <a:cs typeface="Arial"/>
              </a:defRPr>
            </a:pPr>
            <a:r>
              <a:rPr sz="2250" b="1">
                <a:solidFill>
                  <a:srgbClr val="000000"/>
                </a:solidFill>
                <a:latin typeface="Arial"/>
                <a:ea typeface="Arial"/>
                <a:cs typeface="Arial"/>
              </a:rPr>
              <a:t>Administrative coverage</a:t>
            </a:r>
          </a:p>
        </p:txBody>
      </p:sp>
      <p:sp>
        <p:nvSpPr>
          <p:cNvPr id="23" name="s5-numerator">
            <a:extLst>
              <a:ext uri="{FF2B5EF4-FFF2-40B4-BE49-F238E27FC236}">
                <a16:creationId xmlns:a16="http://schemas.microsoft.com/office/drawing/2014/main" id="{DD619F18-E5DB-9ABF-6F3B-894742B9764C}"/>
              </a:ext>
            </a:extLst>
          </p:cNvPr>
          <p:cNvSpPr>
            <a:spLocks noGrp="1"/>
          </p:cNvSpPr>
          <p:nvPr/>
        </p:nvSpPr>
        <p:spPr>
          <a:xfrm>
            <a:off x="6591300" y="3248345"/>
            <a:ext cx="4762500" cy="381000"/>
          </a:xfrm>
          <a:prstGeom prst="rect">
            <a:avLst/>
          </a:prstGeom>
          <a:noFill/>
          <a:ln w="0">
            <a:noFill/>
            <a:prstDash val="solid"/>
          </a:ln>
        </p:spPr>
        <p:txBody>
          <a:bodyPr wrap="square" lIns="0" tIns="0" rIns="0" bIns="0" anchor="t">
            <a:normAutofit/>
          </a:bodyPr>
          <a:lstStyle/>
          <a:p>
            <a:pPr algn="ctr">
              <a:defRPr sz="1875">
                <a:solidFill>
                  <a:srgbClr val="000000"/>
                </a:solidFill>
                <a:latin typeface="Arial"/>
                <a:ea typeface="Arial"/>
                <a:cs typeface="Arial"/>
              </a:defRPr>
            </a:pPr>
            <a:r>
              <a:rPr sz="1875" dirty="0">
                <a:solidFill>
                  <a:srgbClr val="000000"/>
                </a:solidFill>
                <a:latin typeface="Arial"/>
                <a:ea typeface="Arial"/>
                <a:cs typeface="Arial"/>
              </a:rPr>
              <a:t>reported VAS administrations</a:t>
            </a:r>
          </a:p>
        </p:txBody>
      </p:sp>
      <p:sp>
        <p:nvSpPr>
          <p:cNvPr id="26" name="s5-denominator">
            <a:extLst>
              <a:ext uri="{FF2B5EF4-FFF2-40B4-BE49-F238E27FC236}">
                <a16:creationId xmlns:a16="http://schemas.microsoft.com/office/drawing/2014/main" id="{CA9944A4-2CE7-54CD-8958-11BE7ABEB6A6}"/>
              </a:ext>
            </a:extLst>
          </p:cNvPr>
          <p:cNvSpPr>
            <a:spLocks noGrp="1"/>
          </p:cNvSpPr>
          <p:nvPr/>
        </p:nvSpPr>
        <p:spPr>
          <a:xfrm>
            <a:off x="6591300" y="3743320"/>
            <a:ext cx="4762500" cy="381000"/>
          </a:xfrm>
          <a:prstGeom prst="rect">
            <a:avLst/>
          </a:prstGeom>
          <a:noFill/>
          <a:ln w="0">
            <a:noFill/>
            <a:prstDash val="solid"/>
          </a:ln>
        </p:spPr>
        <p:txBody>
          <a:bodyPr wrap="square" lIns="0" tIns="0" rIns="0" bIns="0" anchor="t">
            <a:normAutofit/>
          </a:bodyPr>
          <a:lstStyle/>
          <a:p>
            <a:pPr algn="ctr">
              <a:defRPr sz="1875">
                <a:solidFill>
                  <a:srgbClr val="000000"/>
                </a:solidFill>
                <a:latin typeface="Arial"/>
                <a:ea typeface="Arial"/>
                <a:cs typeface="Arial"/>
              </a:defRPr>
            </a:pPr>
            <a:r>
              <a:rPr sz="1875">
                <a:solidFill>
                  <a:srgbClr val="000000"/>
                </a:solidFill>
                <a:latin typeface="Arial"/>
                <a:ea typeface="Arial"/>
                <a:cs typeface="Arial"/>
              </a:rPr>
              <a:t>six-month target population</a:t>
            </a:r>
          </a:p>
        </p:txBody>
      </p:sp>
      <p:sp>
        <p:nvSpPr>
          <p:cNvPr id="29" name="s5-right-body">
            <a:extLst>
              <a:ext uri="{FF2B5EF4-FFF2-40B4-BE49-F238E27FC236}">
                <a16:creationId xmlns:a16="http://schemas.microsoft.com/office/drawing/2014/main" id="{82FAD158-6BEE-64F5-C61C-0102952258E1}"/>
              </a:ext>
            </a:extLst>
          </p:cNvPr>
          <p:cNvSpPr>
            <a:spLocks noGrp="1"/>
          </p:cNvSpPr>
          <p:nvPr/>
        </p:nvSpPr>
        <p:spPr>
          <a:xfrm>
            <a:off x="6591300" y="4638670"/>
            <a:ext cx="4762500" cy="1428750"/>
          </a:xfrm>
          <a:prstGeom prst="rect">
            <a:avLst/>
          </a:prstGeom>
          <a:noFill/>
          <a:ln w="0">
            <a:noFill/>
            <a:prstDash val="solid"/>
          </a:ln>
        </p:spPr>
        <p:txBody>
          <a:bodyPr wrap="square" lIns="0" tIns="0" rIns="0" bIns="0" anchor="t">
            <a:normAutofit/>
          </a:bodyPr>
          <a:lstStyle/>
          <a:p>
            <a:pPr>
              <a:defRPr sz="1650">
                <a:solidFill>
                  <a:srgbClr val="5E6470"/>
                </a:solidFill>
                <a:latin typeface="Arial"/>
                <a:ea typeface="Arial"/>
                <a:cs typeface="Arial"/>
              </a:defRPr>
            </a:pPr>
            <a:r>
              <a:rPr sz="1650" dirty="0">
                <a:solidFill>
                  <a:srgbClr val="5E6470"/>
                </a:solidFill>
                <a:latin typeface="Arial"/>
                <a:ea typeface="Arial"/>
                <a:cs typeface="Arial"/>
              </a:rPr>
              <a:t>Results describe programme performance—not population-level effectiveness.</a:t>
            </a:r>
          </a:p>
        </p:txBody>
      </p:sp>
    </p:spTree>
    <p:extLst>
      <p:ext uri="{BB962C8B-B14F-4D97-AF65-F5344CB8AC3E}">
        <p14:creationId xmlns:p14="http://schemas.microsoft.com/office/powerpoint/2010/main" val="1046297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7B041-8988-4D69-C1A6-E99E5C4547FC}"/>
              </a:ext>
            </a:extLst>
          </p:cNvPr>
          <p:cNvSpPr>
            <a:spLocks noGrp="1"/>
          </p:cNvSpPr>
          <p:nvPr>
            <p:ph type="ctrTitle"/>
          </p:nvPr>
        </p:nvSpPr>
        <p:spPr>
          <a:xfrm>
            <a:off x="338087" y="43028"/>
            <a:ext cx="10515163" cy="621672"/>
          </a:xfrm>
        </p:spPr>
        <p:txBody>
          <a:bodyPr/>
          <a:lstStyle/>
          <a:p>
            <a:r>
              <a:rPr lang="en-US" dirty="0">
                <a:solidFill>
                  <a:schemeClr val="bg1"/>
                </a:solidFill>
              </a:rPr>
              <a:t>Pilot LGAs</a:t>
            </a:r>
            <a:endParaRPr lang="en-NG" dirty="0">
              <a:solidFill>
                <a:schemeClr val="bg1"/>
              </a:solidFill>
            </a:endParaRPr>
          </a:p>
        </p:txBody>
      </p:sp>
      <p:pic>
        <p:nvPicPr>
          <p:cNvPr id="9" name="Picture 8">
            <a:extLst>
              <a:ext uri="{FF2B5EF4-FFF2-40B4-BE49-F238E27FC236}">
                <a16:creationId xmlns:a16="http://schemas.microsoft.com/office/drawing/2014/main" id="{F246ECB7-6CF6-C725-F6C4-8DBB87B796E3}"/>
              </a:ext>
            </a:extLst>
          </p:cNvPr>
          <p:cNvPicPr>
            <a:picLocks noChangeAspect="1"/>
          </p:cNvPicPr>
          <p:nvPr/>
        </p:nvPicPr>
        <p:blipFill>
          <a:blip r:embed="rId2"/>
          <a:stretch>
            <a:fillRect/>
          </a:stretch>
        </p:blipFill>
        <p:spPr>
          <a:xfrm>
            <a:off x="7470105" y="1058800"/>
            <a:ext cx="2881594" cy="3259946"/>
          </a:xfrm>
          <a:prstGeom prst="rect">
            <a:avLst/>
          </a:prstGeom>
        </p:spPr>
      </p:pic>
      <p:pic>
        <p:nvPicPr>
          <p:cNvPr id="11" name="Picture 10">
            <a:extLst>
              <a:ext uri="{FF2B5EF4-FFF2-40B4-BE49-F238E27FC236}">
                <a16:creationId xmlns:a16="http://schemas.microsoft.com/office/drawing/2014/main" id="{8E174F01-FE1F-5572-104A-30CB0D87D5B6}"/>
              </a:ext>
            </a:extLst>
          </p:cNvPr>
          <p:cNvPicPr>
            <a:picLocks noChangeAspect="1"/>
          </p:cNvPicPr>
          <p:nvPr/>
        </p:nvPicPr>
        <p:blipFill>
          <a:blip r:embed="rId3"/>
          <a:stretch>
            <a:fillRect/>
          </a:stretch>
        </p:blipFill>
        <p:spPr>
          <a:xfrm>
            <a:off x="531671" y="1058800"/>
            <a:ext cx="4273242" cy="3020647"/>
          </a:xfrm>
          <a:prstGeom prst="rect">
            <a:avLst/>
          </a:prstGeom>
        </p:spPr>
      </p:pic>
      <p:sp>
        <p:nvSpPr>
          <p:cNvPr id="12" name="TextBox 11">
            <a:extLst>
              <a:ext uri="{FF2B5EF4-FFF2-40B4-BE49-F238E27FC236}">
                <a16:creationId xmlns:a16="http://schemas.microsoft.com/office/drawing/2014/main" id="{2B4D5706-E327-8A98-6D35-78ED67C1A6F4}"/>
              </a:ext>
            </a:extLst>
          </p:cNvPr>
          <p:cNvSpPr txBox="1"/>
          <p:nvPr/>
        </p:nvSpPr>
        <p:spPr>
          <a:xfrm>
            <a:off x="833887" y="5799200"/>
            <a:ext cx="4097548" cy="461665"/>
          </a:xfrm>
          <a:prstGeom prst="rect">
            <a:avLst/>
          </a:prstGeom>
          <a:noFill/>
        </p:spPr>
        <p:txBody>
          <a:bodyPr wrap="square" rtlCol="0">
            <a:spAutoFit/>
          </a:bodyPr>
          <a:lstStyle/>
          <a:p>
            <a:r>
              <a:rPr lang="en-US" sz="1200" dirty="0">
                <a:solidFill>
                  <a:srgbClr val="000000"/>
                </a:solidFill>
              </a:rPr>
              <a:t>Benue Target Population: </a:t>
            </a:r>
            <a:r>
              <a:rPr lang="en-US" sz="1200" b="1" dirty="0">
                <a:solidFill>
                  <a:srgbClr val="000000"/>
                </a:solidFill>
              </a:rPr>
              <a:t>156,407.</a:t>
            </a:r>
          </a:p>
          <a:p>
            <a:r>
              <a:rPr lang="en-US" sz="1200" b="1" dirty="0">
                <a:solidFill>
                  <a:srgbClr val="000000"/>
                </a:solidFill>
              </a:rPr>
              <a:t>11% of Total TP: 1,331,726</a:t>
            </a:r>
          </a:p>
        </p:txBody>
      </p:sp>
      <p:sp>
        <p:nvSpPr>
          <p:cNvPr id="13" name="TextBox 12">
            <a:extLst>
              <a:ext uri="{FF2B5EF4-FFF2-40B4-BE49-F238E27FC236}">
                <a16:creationId xmlns:a16="http://schemas.microsoft.com/office/drawing/2014/main" id="{EE1C7596-528E-B27D-A144-714FFC9A2BFF}"/>
              </a:ext>
            </a:extLst>
          </p:cNvPr>
          <p:cNvSpPr txBox="1"/>
          <p:nvPr/>
        </p:nvSpPr>
        <p:spPr>
          <a:xfrm>
            <a:off x="7564996" y="5799199"/>
            <a:ext cx="4097548" cy="461665"/>
          </a:xfrm>
          <a:prstGeom prst="rect">
            <a:avLst/>
          </a:prstGeom>
          <a:noFill/>
        </p:spPr>
        <p:txBody>
          <a:bodyPr wrap="square" rtlCol="0">
            <a:spAutoFit/>
          </a:bodyPr>
          <a:lstStyle/>
          <a:p>
            <a:r>
              <a:rPr lang="en-US" sz="1200" dirty="0">
                <a:solidFill>
                  <a:srgbClr val="000000"/>
                </a:solidFill>
              </a:rPr>
              <a:t>Ebonyi Target Population: </a:t>
            </a:r>
            <a:r>
              <a:rPr lang="en-US" sz="1200" b="1" dirty="0">
                <a:solidFill>
                  <a:srgbClr val="000000"/>
                </a:solidFill>
              </a:rPr>
              <a:t>34,683.</a:t>
            </a:r>
          </a:p>
          <a:p>
            <a:r>
              <a:rPr lang="en-US" sz="1200" b="1" dirty="0">
                <a:solidFill>
                  <a:srgbClr val="000000"/>
                </a:solidFill>
              </a:rPr>
              <a:t>5.5% of Total TP: 668,528</a:t>
            </a:r>
          </a:p>
        </p:txBody>
      </p:sp>
      <p:sp>
        <p:nvSpPr>
          <p:cNvPr id="14" name="TextBox 13">
            <a:extLst>
              <a:ext uri="{FF2B5EF4-FFF2-40B4-BE49-F238E27FC236}">
                <a16:creationId xmlns:a16="http://schemas.microsoft.com/office/drawing/2014/main" id="{921B1D9D-5BDC-B64B-E114-F2739072E777}"/>
              </a:ext>
            </a:extLst>
          </p:cNvPr>
          <p:cNvSpPr txBox="1"/>
          <p:nvPr/>
        </p:nvSpPr>
        <p:spPr>
          <a:xfrm>
            <a:off x="833887" y="4357612"/>
            <a:ext cx="4097548" cy="276999"/>
          </a:xfrm>
          <a:prstGeom prst="rect">
            <a:avLst/>
          </a:prstGeom>
          <a:noFill/>
        </p:spPr>
        <p:txBody>
          <a:bodyPr wrap="square" rtlCol="0">
            <a:spAutoFit/>
          </a:bodyPr>
          <a:lstStyle/>
          <a:p>
            <a:r>
              <a:rPr lang="en-US" sz="1200" dirty="0">
                <a:solidFill>
                  <a:srgbClr val="000000"/>
                </a:solidFill>
              </a:rPr>
              <a:t>6 LGAs, 30 Health Facilities</a:t>
            </a:r>
            <a:endParaRPr lang="en-US" sz="1200" b="1" dirty="0">
              <a:solidFill>
                <a:srgbClr val="000000"/>
              </a:solidFill>
            </a:endParaRPr>
          </a:p>
        </p:txBody>
      </p:sp>
      <p:sp>
        <p:nvSpPr>
          <p:cNvPr id="15" name="TextBox 14">
            <a:extLst>
              <a:ext uri="{FF2B5EF4-FFF2-40B4-BE49-F238E27FC236}">
                <a16:creationId xmlns:a16="http://schemas.microsoft.com/office/drawing/2014/main" id="{7278CFC1-0FC0-D068-B38F-2BC0652CE9CC}"/>
              </a:ext>
            </a:extLst>
          </p:cNvPr>
          <p:cNvSpPr txBox="1"/>
          <p:nvPr/>
        </p:nvSpPr>
        <p:spPr>
          <a:xfrm>
            <a:off x="7470105" y="4357612"/>
            <a:ext cx="4097548" cy="276999"/>
          </a:xfrm>
          <a:prstGeom prst="rect">
            <a:avLst/>
          </a:prstGeom>
          <a:noFill/>
        </p:spPr>
        <p:txBody>
          <a:bodyPr wrap="square" rtlCol="0">
            <a:spAutoFit/>
          </a:bodyPr>
          <a:lstStyle/>
          <a:p>
            <a:r>
              <a:rPr lang="en-US" sz="1200" dirty="0">
                <a:solidFill>
                  <a:srgbClr val="000000"/>
                </a:solidFill>
              </a:rPr>
              <a:t>5 LGAs, 30 Health Facilities</a:t>
            </a:r>
            <a:endParaRPr lang="en-US" sz="1200" b="1" dirty="0">
              <a:solidFill>
                <a:srgbClr val="000000"/>
              </a:solidFill>
            </a:endParaRPr>
          </a:p>
        </p:txBody>
      </p:sp>
    </p:spTree>
    <p:extLst>
      <p:ext uri="{BB962C8B-B14F-4D97-AF65-F5344CB8AC3E}">
        <p14:creationId xmlns:p14="http://schemas.microsoft.com/office/powerpoint/2010/main" val="2769825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F83C6-FA46-065C-E8C2-EC82DDB44C53}"/>
            </a:ext>
          </a:extLst>
        </p:cNvPr>
        <p:cNvGrpSpPr/>
        <p:nvPr/>
      </p:nvGrpSpPr>
      <p:grpSpPr>
        <a:xfrm>
          <a:off x="0" y="0"/>
          <a:ext cx="0" cy="0"/>
          <a:chOff x="0" y="0"/>
          <a:chExt cx="0" cy="0"/>
        </a:xfrm>
      </p:grpSpPr>
      <p:sp>
        <p:nvSpPr>
          <p:cNvPr id="8" name="Title 4">
            <a:extLst>
              <a:ext uri="{FF2B5EF4-FFF2-40B4-BE49-F238E27FC236}">
                <a16:creationId xmlns:a16="http://schemas.microsoft.com/office/drawing/2014/main" id="{19F2362D-BAEA-8A1F-8D79-6DB629DCE077}"/>
              </a:ext>
            </a:extLst>
          </p:cNvPr>
          <p:cNvSpPr>
            <a:spLocks noGrp="1"/>
          </p:cNvSpPr>
          <p:nvPr>
            <p:ph type="ctrTitle"/>
          </p:nvPr>
        </p:nvSpPr>
        <p:spPr>
          <a:xfrm>
            <a:off x="498231" y="793985"/>
            <a:ext cx="9412015" cy="457035"/>
          </a:xfrm>
        </p:spPr>
        <p:txBody>
          <a:bodyPr/>
          <a:lstStyle/>
          <a:p>
            <a:r>
              <a:rPr lang="en-US" sz="2800" dirty="0">
                <a:solidFill>
                  <a:srgbClr val="000000"/>
                </a:solidFill>
              </a:rPr>
              <a:t>Coverage increased in both states</a:t>
            </a:r>
          </a:p>
        </p:txBody>
      </p:sp>
      <p:sp>
        <p:nvSpPr>
          <p:cNvPr id="21" name="s6-chart-frame">
            <a:extLst>
              <a:ext uri="{FF2B5EF4-FFF2-40B4-BE49-F238E27FC236}">
                <a16:creationId xmlns:a16="http://schemas.microsoft.com/office/drawing/2014/main" id="{8497E0A8-57A5-D1C2-9B7D-47EC2F366663}"/>
              </a:ext>
            </a:extLst>
          </p:cNvPr>
          <p:cNvSpPr>
            <a:spLocks noGrp="1"/>
          </p:cNvSpPr>
          <p:nvPr/>
        </p:nvSpPr>
        <p:spPr>
          <a:xfrm>
            <a:off x="533400" y="1477645"/>
            <a:ext cx="6572250" cy="4810125"/>
          </a:xfrm>
          <a:prstGeom prst="roundRect">
            <a:avLst>
              <a:gd name="adj" fmla="val 2376"/>
            </a:avLst>
          </a:prstGeom>
          <a:solidFill>
            <a:srgbClr val="FFFFFF"/>
          </a:solidFill>
          <a:ln w="9525">
            <a:solidFill>
              <a:srgbClr val="B8BCC4"/>
            </a:solidFill>
            <a:prstDash val="solid"/>
          </a:ln>
        </p:spPr>
        <p:txBody>
          <a:bodyPr/>
          <a:lstStyle/>
          <a:p>
            <a:endParaRPr lang="en-NG"/>
          </a:p>
        </p:txBody>
      </p:sp>
      <p:graphicFrame>
        <p:nvGraphicFramePr>
          <p:cNvPr id="23" name="Chart">
            <a:extLst>
              <a:ext uri="{FF2B5EF4-FFF2-40B4-BE49-F238E27FC236}">
                <a16:creationId xmlns:a16="http://schemas.microsoft.com/office/drawing/2014/main" id="{F6697772-730C-5E3D-8E66-D00ABD13B89F}"/>
              </a:ext>
            </a:extLst>
          </p:cNvPr>
          <p:cNvGraphicFramePr/>
          <p:nvPr>
            <p:extLst>
              <p:ext uri="{D42A27DB-BD31-4B8C-83A1-F6EECF244321}">
                <p14:modId xmlns:p14="http://schemas.microsoft.com/office/powerpoint/2010/main" val="3569503129"/>
              </p:ext>
            </p:extLst>
          </p:nvPr>
        </p:nvGraphicFramePr>
        <p:xfrm>
          <a:off x="781050" y="1763395"/>
          <a:ext cx="6115050" cy="4000500"/>
        </p:xfrm>
        <a:graphic>
          <a:graphicData uri="http://schemas.openxmlformats.org/drawingml/2006/chart">
            <c:chart xmlns:c="http://schemas.openxmlformats.org/drawingml/2006/chart" xmlns:r="http://schemas.openxmlformats.org/officeDocument/2006/relationships" r:id="rId3"/>
          </a:graphicData>
        </a:graphic>
      </p:graphicFrame>
      <p:sp>
        <p:nvSpPr>
          <p:cNvPr id="27" name="s6-callout-1">
            <a:extLst>
              <a:ext uri="{FF2B5EF4-FFF2-40B4-BE49-F238E27FC236}">
                <a16:creationId xmlns:a16="http://schemas.microsoft.com/office/drawing/2014/main" id="{2429E7EF-6BB7-72AE-F8F2-0B2F5EA4922B}"/>
              </a:ext>
            </a:extLst>
          </p:cNvPr>
          <p:cNvSpPr>
            <a:spLocks noGrp="1"/>
          </p:cNvSpPr>
          <p:nvPr/>
        </p:nvSpPr>
        <p:spPr>
          <a:xfrm>
            <a:off x="7461250" y="2323465"/>
            <a:ext cx="3429000" cy="1000125"/>
          </a:xfrm>
          <a:prstGeom prst="rect">
            <a:avLst/>
          </a:prstGeom>
          <a:noFill/>
          <a:ln w="0">
            <a:noFill/>
            <a:prstDash val="solid"/>
          </a:ln>
        </p:spPr>
        <p:txBody>
          <a:bodyPr wrap="square" lIns="0" tIns="0" rIns="0" bIns="0" anchor="t">
            <a:normAutofit/>
          </a:bodyPr>
          <a:lstStyle/>
          <a:p>
            <a:pPr>
              <a:defRPr sz="5850" b="1">
                <a:solidFill>
                  <a:srgbClr val="3D8DFF"/>
                </a:solidFill>
                <a:latin typeface="Arial"/>
                <a:ea typeface="Arial"/>
                <a:cs typeface="Arial"/>
              </a:defRPr>
            </a:pPr>
            <a:r>
              <a:rPr sz="5850" b="1" dirty="0">
                <a:solidFill>
                  <a:srgbClr val="8AC2C0"/>
                </a:solidFill>
                <a:latin typeface="Arial"/>
                <a:ea typeface="Arial"/>
                <a:cs typeface="Arial"/>
              </a:rPr>
              <a:t>+14.8</a:t>
            </a:r>
          </a:p>
        </p:txBody>
      </p:sp>
      <p:sp>
        <p:nvSpPr>
          <p:cNvPr id="29" name="s6-callout-1-label">
            <a:extLst>
              <a:ext uri="{FF2B5EF4-FFF2-40B4-BE49-F238E27FC236}">
                <a16:creationId xmlns:a16="http://schemas.microsoft.com/office/drawing/2014/main" id="{DA642B69-1B5F-4917-929B-9AB4C99EC6CE}"/>
              </a:ext>
            </a:extLst>
          </p:cNvPr>
          <p:cNvSpPr>
            <a:spLocks noGrp="1"/>
          </p:cNvSpPr>
          <p:nvPr/>
        </p:nvSpPr>
        <p:spPr>
          <a:xfrm>
            <a:off x="7499350" y="3251834"/>
            <a:ext cx="3143250" cy="400050"/>
          </a:xfrm>
          <a:prstGeom prst="rect">
            <a:avLst/>
          </a:prstGeom>
          <a:noFill/>
          <a:ln w="0">
            <a:noFill/>
            <a:prstDash val="solid"/>
          </a:ln>
        </p:spPr>
        <p:txBody>
          <a:bodyPr wrap="square" lIns="0" tIns="0" rIns="0" bIns="0" anchor="t">
            <a:normAutofit/>
          </a:bodyPr>
          <a:lstStyle/>
          <a:p>
            <a:pPr>
              <a:defRPr sz="1875">
                <a:solidFill>
                  <a:srgbClr val="5E6470"/>
                </a:solidFill>
                <a:latin typeface="Arial"/>
                <a:ea typeface="Arial"/>
                <a:cs typeface="Arial"/>
              </a:defRPr>
            </a:pPr>
            <a:r>
              <a:rPr sz="1875" dirty="0">
                <a:solidFill>
                  <a:srgbClr val="5E6470"/>
                </a:solidFill>
                <a:latin typeface="Arial"/>
                <a:ea typeface="Arial"/>
                <a:cs typeface="Arial"/>
              </a:rPr>
              <a:t>percentage points</a:t>
            </a:r>
          </a:p>
        </p:txBody>
      </p:sp>
      <p:sp>
        <p:nvSpPr>
          <p:cNvPr id="31" name="s6-c-rule">
            <a:extLst>
              <a:ext uri="{FF2B5EF4-FFF2-40B4-BE49-F238E27FC236}">
                <a16:creationId xmlns:a16="http://schemas.microsoft.com/office/drawing/2014/main" id="{8D145DBB-CD55-FD4A-4A9A-D9B1DB7804E5}"/>
              </a:ext>
            </a:extLst>
          </p:cNvPr>
          <p:cNvSpPr>
            <a:spLocks noGrp="1"/>
          </p:cNvSpPr>
          <p:nvPr/>
        </p:nvSpPr>
        <p:spPr>
          <a:xfrm>
            <a:off x="7461250" y="3785552"/>
            <a:ext cx="3429000" cy="9525"/>
          </a:xfrm>
          <a:prstGeom prst="rect">
            <a:avLst/>
          </a:prstGeom>
          <a:solidFill>
            <a:srgbClr val="B8BCC4"/>
          </a:solidFill>
          <a:ln w="0">
            <a:noFill/>
            <a:prstDash val="solid"/>
          </a:ln>
        </p:spPr>
        <p:txBody>
          <a:bodyPr/>
          <a:lstStyle/>
          <a:p>
            <a:endParaRPr lang="en-NG"/>
          </a:p>
        </p:txBody>
      </p:sp>
      <p:sp>
        <p:nvSpPr>
          <p:cNvPr id="33" name="s6-callout-2">
            <a:extLst>
              <a:ext uri="{FF2B5EF4-FFF2-40B4-BE49-F238E27FC236}">
                <a16:creationId xmlns:a16="http://schemas.microsoft.com/office/drawing/2014/main" id="{24464F3B-9EF2-D315-3F08-1BF40FCEEE1A}"/>
              </a:ext>
            </a:extLst>
          </p:cNvPr>
          <p:cNvSpPr>
            <a:spLocks noGrp="1"/>
          </p:cNvSpPr>
          <p:nvPr/>
        </p:nvSpPr>
        <p:spPr>
          <a:xfrm>
            <a:off x="7461250" y="3899534"/>
            <a:ext cx="3429000" cy="809625"/>
          </a:xfrm>
          <a:prstGeom prst="rect">
            <a:avLst/>
          </a:prstGeom>
          <a:noFill/>
          <a:ln w="0">
            <a:noFill/>
            <a:prstDash val="solid"/>
          </a:ln>
        </p:spPr>
        <p:txBody>
          <a:bodyPr wrap="square" lIns="0" tIns="0" rIns="0" bIns="0" anchor="t">
            <a:normAutofit/>
          </a:bodyPr>
          <a:lstStyle/>
          <a:p>
            <a:pPr>
              <a:defRPr sz="4350" b="1">
                <a:solidFill>
                  <a:srgbClr val="000000"/>
                </a:solidFill>
                <a:latin typeface="Arial"/>
                <a:ea typeface="Arial"/>
                <a:cs typeface="Arial"/>
              </a:defRPr>
            </a:pPr>
            <a:r>
              <a:rPr sz="4350" b="1" dirty="0">
                <a:solidFill>
                  <a:srgbClr val="000000"/>
                </a:solidFill>
                <a:latin typeface="Arial"/>
                <a:ea typeface="Arial"/>
                <a:cs typeface="Arial"/>
              </a:rPr>
              <a:t>+30,993</a:t>
            </a:r>
          </a:p>
        </p:txBody>
      </p:sp>
      <p:sp>
        <p:nvSpPr>
          <p:cNvPr id="35" name="s6-callout-2-label">
            <a:extLst>
              <a:ext uri="{FF2B5EF4-FFF2-40B4-BE49-F238E27FC236}">
                <a16:creationId xmlns:a16="http://schemas.microsoft.com/office/drawing/2014/main" id="{F2867FF4-5C37-5A36-4FB9-4C7E7FB8DB1D}"/>
              </a:ext>
            </a:extLst>
          </p:cNvPr>
          <p:cNvSpPr>
            <a:spLocks noGrp="1"/>
          </p:cNvSpPr>
          <p:nvPr/>
        </p:nvSpPr>
        <p:spPr>
          <a:xfrm>
            <a:off x="7499350" y="4665978"/>
            <a:ext cx="4210050" cy="295275"/>
          </a:xfrm>
          <a:prstGeom prst="rect">
            <a:avLst/>
          </a:prstGeom>
          <a:noFill/>
          <a:ln w="0">
            <a:noFill/>
            <a:prstDash val="solid"/>
          </a:ln>
        </p:spPr>
        <p:txBody>
          <a:bodyPr wrap="square" lIns="0" tIns="0" rIns="0" bIns="0" anchor="t">
            <a:normAutofit/>
          </a:bodyPr>
          <a:lstStyle/>
          <a:p>
            <a:pPr>
              <a:defRPr sz="1800">
                <a:solidFill>
                  <a:srgbClr val="5E6470"/>
                </a:solidFill>
                <a:latin typeface="Arial"/>
                <a:ea typeface="Arial"/>
                <a:cs typeface="Arial"/>
              </a:defRPr>
            </a:pPr>
            <a:r>
              <a:rPr sz="1800" dirty="0">
                <a:solidFill>
                  <a:srgbClr val="5E6470"/>
                </a:solidFill>
                <a:latin typeface="Arial"/>
                <a:ea typeface="Arial"/>
                <a:cs typeface="Arial"/>
              </a:rPr>
              <a:t>reported VAS administrations</a:t>
            </a:r>
            <a:r>
              <a:rPr lang="en-US" sz="1800" dirty="0">
                <a:solidFill>
                  <a:srgbClr val="5E6470"/>
                </a:solidFill>
                <a:latin typeface="Arial"/>
                <a:ea typeface="Arial"/>
                <a:cs typeface="Arial"/>
              </a:rPr>
              <a:t> </a:t>
            </a:r>
            <a:r>
              <a:rPr sz="1800" dirty="0">
                <a:solidFill>
                  <a:srgbClr val="5E6470"/>
                </a:solidFill>
                <a:latin typeface="Arial"/>
                <a:ea typeface="Arial"/>
                <a:cs typeface="Arial"/>
              </a:rPr>
              <a:t>(+28.6%)</a:t>
            </a:r>
          </a:p>
        </p:txBody>
      </p:sp>
      <p:sp>
        <p:nvSpPr>
          <p:cNvPr id="37" name="s6-interpret">
            <a:extLst>
              <a:ext uri="{FF2B5EF4-FFF2-40B4-BE49-F238E27FC236}">
                <a16:creationId xmlns:a16="http://schemas.microsoft.com/office/drawing/2014/main" id="{16C2A061-03D4-6ACE-F138-682A4A49302C}"/>
              </a:ext>
            </a:extLst>
          </p:cNvPr>
          <p:cNvSpPr>
            <a:spLocks noGrp="1"/>
          </p:cNvSpPr>
          <p:nvPr/>
        </p:nvSpPr>
        <p:spPr>
          <a:xfrm>
            <a:off x="7461250" y="5142228"/>
            <a:ext cx="3429000" cy="552450"/>
          </a:xfrm>
          <a:prstGeom prst="rect">
            <a:avLst/>
          </a:prstGeom>
          <a:noFill/>
          <a:ln w="0">
            <a:noFill/>
            <a:prstDash val="solid"/>
          </a:ln>
        </p:spPr>
        <p:txBody>
          <a:bodyPr wrap="square" lIns="0" tIns="0" rIns="0" bIns="0" anchor="t">
            <a:normAutofit/>
          </a:bodyPr>
          <a:lstStyle/>
          <a:p>
            <a:pPr>
              <a:defRPr sz="1650" b="1">
                <a:solidFill>
                  <a:srgbClr val="000000"/>
                </a:solidFill>
                <a:latin typeface="Arial"/>
                <a:ea typeface="Arial"/>
                <a:cs typeface="Arial"/>
              </a:defRPr>
            </a:pPr>
            <a:r>
              <a:rPr sz="1650" b="1" dirty="0">
                <a:solidFill>
                  <a:srgbClr val="000000"/>
                </a:solidFill>
                <a:latin typeface="Arial"/>
                <a:ea typeface="Arial"/>
                <a:cs typeface="Arial"/>
              </a:rPr>
              <a:t>Largest gain: Ebonyi</a:t>
            </a:r>
          </a:p>
          <a:p>
            <a:pPr>
              <a:defRPr sz="1650" b="1">
                <a:solidFill>
                  <a:srgbClr val="000000"/>
                </a:solidFill>
                <a:latin typeface="Arial"/>
                <a:ea typeface="Arial"/>
                <a:cs typeface="Arial"/>
              </a:defRPr>
            </a:pPr>
            <a:r>
              <a:rPr sz="1650" b="1" dirty="0">
                <a:solidFill>
                  <a:srgbClr val="000000"/>
                </a:solidFill>
                <a:latin typeface="Arial"/>
                <a:ea typeface="Arial"/>
                <a:cs typeface="Arial"/>
              </a:rPr>
              <a:t>37.0% → 90.3%</a:t>
            </a:r>
          </a:p>
        </p:txBody>
      </p:sp>
      <p:sp>
        <p:nvSpPr>
          <p:cNvPr id="39" name="source-6">
            <a:extLst>
              <a:ext uri="{FF2B5EF4-FFF2-40B4-BE49-F238E27FC236}">
                <a16:creationId xmlns:a16="http://schemas.microsoft.com/office/drawing/2014/main" id="{96E8A25C-3194-39B9-1D88-D318649ABFDB}"/>
              </a:ext>
            </a:extLst>
          </p:cNvPr>
          <p:cNvSpPr>
            <a:spLocks noGrp="1"/>
          </p:cNvSpPr>
          <p:nvPr/>
        </p:nvSpPr>
        <p:spPr>
          <a:xfrm>
            <a:off x="603250" y="6460662"/>
            <a:ext cx="6394316" cy="285750"/>
          </a:xfrm>
          <a:prstGeom prst="rect">
            <a:avLst/>
          </a:prstGeom>
          <a:noFill/>
          <a:ln w="0">
            <a:noFill/>
            <a:prstDash val="solid"/>
          </a:ln>
        </p:spPr>
        <p:txBody>
          <a:bodyPr wrap="square" lIns="0" tIns="0" rIns="0" bIns="0" anchor="b">
            <a:normAutofit/>
          </a:bodyPr>
          <a:lstStyle/>
          <a:p>
            <a:pPr>
              <a:defRPr sz="900">
                <a:solidFill>
                  <a:srgbClr val="5E6470"/>
                </a:solidFill>
                <a:latin typeface="Arial"/>
                <a:ea typeface="Arial"/>
                <a:cs typeface="Arial"/>
              </a:defRPr>
            </a:pPr>
            <a:r>
              <a:rPr sz="900" dirty="0">
                <a:solidFill>
                  <a:srgbClr val="5E6470"/>
                </a:solidFill>
                <a:latin typeface="Arial"/>
                <a:ea typeface="Arial"/>
                <a:cs typeface="Arial"/>
              </a:rPr>
              <a:t>Coverage = reported VAS administrations ÷ six-month administrative target.</a:t>
            </a:r>
            <a:r>
              <a:rPr lang="en-US" sz="900" dirty="0">
                <a:solidFill>
                  <a:srgbClr val="5E6470"/>
                </a:solidFill>
                <a:latin typeface="Arial"/>
                <a:ea typeface="Arial"/>
                <a:cs typeface="Arial"/>
              </a:rPr>
              <a:t>(</a:t>
            </a:r>
            <a:r>
              <a:rPr lang="en-US" sz="900" b="1" dirty="0">
                <a:solidFill>
                  <a:srgbClr val="5E6470"/>
                </a:solidFill>
                <a:latin typeface="Arial"/>
                <a:ea typeface="Arial"/>
                <a:cs typeface="Arial"/>
              </a:rPr>
              <a:t>Benue: 156,407, Ebonyi: 34,683</a:t>
            </a:r>
          </a:p>
          <a:p>
            <a:pPr>
              <a:defRPr sz="900">
                <a:solidFill>
                  <a:srgbClr val="5E6470"/>
                </a:solidFill>
                <a:latin typeface="Arial"/>
                <a:ea typeface="Arial"/>
                <a:cs typeface="Arial"/>
              </a:defRPr>
            </a:pPr>
            <a:r>
              <a:rPr lang="en-US" sz="900" dirty="0">
                <a:solidFill>
                  <a:srgbClr val="5E6470"/>
                </a:solidFill>
                <a:latin typeface="Arial"/>
                <a:ea typeface="Arial"/>
                <a:cs typeface="Arial"/>
              </a:rPr>
              <a:t>)</a:t>
            </a:r>
            <a:endParaRPr sz="900" dirty="0">
              <a:solidFill>
                <a:srgbClr val="5E6470"/>
              </a:solidFill>
              <a:latin typeface="Arial"/>
              <a:ea typeface="Arial"/>
              <a:cs typeface="Arial"/>
            </a:endParaRPr>
          </a:p>
        </p:txBody>
      </p:sp>
      <p:sp>
        <p:nvSpPr>
          <p:cNvPr id="2" name="s6-callout-kicker">
            <a:extLst>
              <a:ext uri="{FF2B5EF4-FFF2-40B4-BE49-F238E27FC236}">
                <a16:creationId xmlns:a16="http://schemas.microsoft.com/office/drawing/2014/main" id="{50098865-B81E-CB6F-4166-F31D219F6171}"/>
              </a:ext>
            </a:extLst>
          </p:cNvPr>
          <p:cNvSpPr>
            <a:spLocks noGrp="1"/>
          </p:cNvSpPr>
          <p:nvPr/>
        </p:nvSpPr>
        <p:spPr>
          <a:xfrm>
            <a:off x="7613650" y="2161540"/>
            <a:ext cx="3429000" cy="285750"/>
          </a:xfrm>
          <a:prstGeom prst="rect">
            <a:avLst/>
          </a:prstGeom>
          <a:noFill/>
          <a:ln w="0">
            <a:noFill/>
            <a:prstDash val="solid"/>
          </a:ln>
        </p:spPr>
        <p:txBody>
          <a:bodyPr wrap="square" lIns="0" tIns="0" rIns="0" bIns="0" anchor="t">
            <a:normAutofit/>
          </a:bodyPr>
          <a:lstStyle/>
          <a:p>
            <a:pPr>
              <a:defRPr sz="1350" b="1">
                <a:solidFill>
                  <a:srgbClr val="5E6470"/>
                </a:solidFill>
                <a:latin typeface="Arial"/>
                <a:ea typeface="Arial"/>
                <a:cs typeface="Arial"/>
              </a:defRPr>
            </a:pPr>
            <a:r>
              <a:rPr sz="1350" b="1" dirty="0">
                <a:solidFill>
                  <a:srgbClr val="5E6470"/>
                </a:solidFill>
                <a:latin typeface="Arial"/>
                <a:ea typeface="Arial"/>
                <a:cs typeface="Arial"/>
              </a:rPr>
              <a:t>COMBINED CHANGE</a:t>
            </a:r>
          </a:p>
        </p:txBody>
      </p:sp>
    </p:spTree>
    <p:extLst>
      <p:ext uri="{BB962C8B-B14F-4D97-AF65-F5344CB8AC3E}">
        <p14:creationId xmlns:p14="http://schemas.microsoft.com/office/powerpoint/2010/main" val="2949816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EF3F4-CDE3-51AD-0B3A-27EBFA9348E2}"/>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1A0C1E50-F055-9C52-C9FC-E0758699274B}"/>
              </a:ext>
            </a:extLst>
          </p:cNvPr>
          <p:cNvSpPr>
            <a:spLocks noGrp="1"/>
          </p:cNvSpPr>
          <p:nvPr>
            <p:ph type="ctrTitle"/>
          </p:nvPr>
        </p:nvSpPr>
        <p:spPr>
          <a:xfrm>
            <a:off x="498231" y="793985"/>
            <a:ext cx="9412015" cy="457035"/>
          </a:xfrm>
        </p:spPr>
        <p:txBody>
          <a:bodyPr/>
          <a:lstStyle/>
          <a:p>
            <a:r>
              <a:rPr lang="en-US" sz="2800" dirty="0">
                <a:solidFill>
                  <a:srgbClr val="000000"/>
                </a:solidFill>
              </a:rPr>
              <a:t>The signal is strong, the data system needs work</a:t>
            </a:r>
          </a:p>
        </p:txBody>
      </p:sp>
      <p:sp>
        <p:nvSpPr>
          <p:cNvPr id="6" name="s7-say">
            <a:extLst>
              <a:ext uri="{FF2B5EF4-FFF2-40B4-BE49-F238E27FC236}">
                <a16:creationId xmlns:a16="http://schemas.microsoft.com/office/drawing/2014/main" id="{283AD526-1362-49E8-1489-B6441CD92655}"/>
              </a:ext>
            </a:extLst>
          </p:cNvPr>
          <p:cNvSpPr>
            <a:spLocks noGrp="1"/>
          </p:cNvSpPr>
          <p:nvPr/>
        </p:nvSpPr>
        <p:spPr>
          <a:xfrm>
            <a:off x="628650" y="1504950"/>
            <a:ext cx="4810125" cy="304800"/>
          </a:xfrm>
          <a:prstGeom prst="rect">
            <a:avLst/>
          </a:prstGeom>
          <a:noFill/>
          <a:ln w="0">
            <a:noFill/>
            <a:prstDash val="solid"/>
          </a:ln>
        </p:spPr>
        <p:txBody>
          <a:bodyPr wrap="square" lIns="0" tIns="0" rIns="0" bIns="0" anchor="t">
            <a:normAutofit/>
          </a:bodyPr>
          <a:lstStyle/>
          <a:p>
            <a:pPr>
              <a:defRPr sz="1425" b="1">
                <a:solidFill>
                  <a:srgbClr val="3D8DFF"/>
                </a:solidFill>
                <a:latin typeface="Arial"/>
                <a:ea typeface="Arial"/>
                <a:cs typeface="Arial"/>
              </a:defRPr>
            </a:pPr>
            <a:r>
              <a:rPr sz="1425" b="1" dirty="0">
                <a:solidFill>
                  <a:srgbClr val="3D8DFF"/>
                </a:solidFill>
                <a:latin typeface="Arial"/>
                <a:ea typeface="Arial"/>
                <a:cs typeface="Arial"/>
              </a:rPr>
              <a:t>WHAT THE DATA SUPPORT</a:t>
            </a:r>
          </a:p>
        </p:txBody>
      </p:sp>
      <p:sp>
        <p:nvSpPr>
          <p:cNvPr id="12" name="s7-say-head">
            <a:extLst>
              <a:ext uri="{FF2B5EF4-FFF2-40B4-BE49-F238E27FC236}">
                <a16:creationId xmlns:a16="http://schemas.microsoft.com/office/drawing/2014/main" id="{1506AD42-50B4-C8C1-6059-75E0595EA7EC}"/>
              </a:ext>
            </a:extLst>
          </p:cNvPr>
          <p:cNvSpPr>
            <a:spLocks noGrp="1"/>
          </p:cNvSpPr>
          <p:nvPr/>
        </p:nvSpPr>
        <p:spPr>
          <a:xfrm>
            <a:off x="628650" y="2000250"/>
            <a:ext cx="4810125" cy="762000"/>
          </a:xfrm>
          <a:prstGeom prst="rect">
            <a:avLst/>
          </a:prstGeom>
          <a:noFill/>
          <a:ln w="0">
            <a:noFill/>
            <a:prstDash val="solid"/>
          </a:ln>
        </p:spPr>
        <p:txBody>
          <a:bodyPr wrap="square" lIns="0" tIns="0" rIns="0" bIns="0" anchor="t">
            <a:normAutofit fontScale="98039"/>
          </a:bodyPr>
          <a:lstStyle/>
          <a:p>
            <a:pPr>
              <a:defRPr sz="2550" b="1">
                <a:solidFill>
                  <a:srgbClr val="000000"/>
                </a:solidFill>
                <a:latin typeface="Arial"/>
                <a:ea typeface="Arial"/>
                <a:cs typeface="Arial"/>
              </a:defRPr>
            </a:pPr>
            <a:r>
              <a:rPr sz="2550" b="1" dirty="0">
                <a:solidFill>
                  <a:srgbClr val="000000"/>
                </a:solidFill>
                <a:latin typeface="Arial"/>
                <a:ea typeface="Arial"/>
                <a:cs typeface="Arial"/>
              </a:rPr>
              <a:t>Routine delivery expanded reported reach</a:t>
            </a:r>
          </a:p>
        </p:txBody>
      </p:sp>
      <p:sp>
        <p:nvSpPr>
          <p:cNvPr id="15" name="s7-say-body">
            <a:extLst>
              <a:ext uri="{FF2B5EF4-FFF2-40B4-BE49-F238E27FC236}">
                <a16:creationId xmlns:a16="http://schemas.microsoft.com/office/drawing/2014/main" id="{B208161D-0F3A-C877-B82B-60EC6E3E7EDC}"/>
              </a:ext>
            </a:extLst>
          </p:cNvPr>
          <p:cNvSpPr>
            <a:spLocks noGrp="1"/>
          </p:cNvSpPr>
          <p:nvPr/>
        </p:nvSpPr>
        <p:spPr>
          <a:xfrm>
            <a:off x="628650" y="3028950"/>
            <a:ext cx="4810125" cy="2095500"/>
          </a:xfrm>
          <a:prstGeom prst="rect">
            <a:avLst/>
          </a:prstGeom>
          <a:noFill/>
          <a:ln w="0">
            <a:noFill/>
            <a:prstDash val="solid"/>
          </a:ln>
        </p:spPr>
        <p:txBody>
          <a:bodyPr wrap="square" lIns="0" tIns="0" rIns="0" bIns="0" anchor="t">
            <a:normAutofit/>
          </a:bodyPr>
          <a:lstStyle/>
          <a:p>
            <a:pPr>
              <a:defRPr sz="1800">
                <a:solidFill>
                  <a:srgbClr val="5E6470"/>
                </a:solidFill>
                <a:latin typeface="Arial"/>
                <a:ea typeface="Arial"/>
                <a:cs typeface="Arial"/>
              </a:defRPr>
            </a:pPr>
            <a:r>
              <a:rPr sz="1800" dirty="0">
                <a:solidFill>
                  <a:srgbClr val="5E6470"/>
                </a:solidFill>
                <a:latin typeface="Arial"/>
                <a:ea typeface="Arial"/>
                <a:cs typeface="Arial"/>
              </a:rPr>
              <a:t>• Higher Phase 2 coverage in both states</a:t>
            </a:r>
          </a:p>
          <a:p>
            <a:pPr>
              <a:defRPr sz="1800">
                <a:solidFill>
                  <a:srgbClr val="5E6470"/>
                </a:solidFill>
                <a:latin typeface="Arial"/>
                <a:ea typeface="Arial"/>
                <a:cs typeface="Arial"/>
              </a:defRPr>
            </a:pPr>
            <a:r>
              <a:rPr sz="1800" dirty="0">
                <a:solidFill>
                  <a:srgbClr val="5E6470"/>
                </a:solidFill>
                <a:latin typeface="Arial"/>
                <a:ea typeface="Arial"/>
                <a:cs typeface="Arial"/>
              </a:rPr>
              <a:t>• 30,993 additional administrations</a:t>
            </a:r>
          </a:p>
          <a:p>
            <a:pPr>
              <a:defRPr sz="1800">
                <a:solidFill>
                  <a:srgbClr val="5E6470"/>
                </a:solidFill>
                <a:latin typeface="Arial"/>
                <a:ea typeface="Arial"/>
                <a:cs typeface="Arial"/>
              </a:defRPr>
            </a:pPr>
            <a:r>
              <a:rPr sz="1800" dirty="0">
                <a:solidFill>
                  <a:srgbClr val="5E6470"/>
                </a:solidFill>
                <a:latin typeface="Arial"/>
                <a:ea typeface="Arial"/>
                <a:cs typeface="Arial"/>
              </a:rPr>
              <a:t>• Feasible integration into PHC contacts</a:t>
            </a:r>
          </a:p>
          <a:p>
            <a:pPr>
              <a:defRPr sz="1800">
                <a:solidFill>
                  <a:srgbClr val="5E6470"/>
                </a:solidFill>
                <a:latin typeface="Arial"/>
                <a:ea typeface="Arial"/>
                <a:cs typeface="Arial"/>
              </a:defRPr>
            </a:pPr>
            <a:r>
              <a:rPr sz="1800" dirty="0">
                <a:solidFill>
                  <a:srgbClr val="5E6470"/>
                </a:solidFill>
                <a:latin typeface="Arial"/>
                <a:ea typeface="Arial"/>
                <a:cs typeface="Arial"/>
              </a:rPr>
              <a:t>• Strongest gains where accountability matured</a:t>
            </a:r>
          </a:p>
        </p:txBody>
      </p:sp>
      <p:sp>
        <p:nvSpPr>
          <p:cNvPr id="20" name="s7-divider">
            <a:extLst>
              <a:ext uri="{FF2B5EF4-FFF2-40B4-BE49-F238E27FC236}">
                <a16:creationId xmlns:a16="http://schemas.microsoft.com/office/drawing/2014/main" id="{7D1AC9B1-ED43-DBE6-F39E-7C1539FF725E}"/>
              </a:ext>
            </a:extLst>
          </p:cNvPr>
          <p:cNvSpPr>
            <a:spLocks noGrp="1"/>
          </p:cNvSpPr>
          <p:nvPr/>
        </p:nvSpPr>
        <p:spPr>
          <a:xfrm>
            <a:off x="5924550" y="1428750"/>
            <a:ext cx="19050" cy="4667250"/>
          </a:xfrm>
          <a:prstGeom prst="rect">
            <a:avLst/>
          </a:prstGeom>
          <a:solidFill>
            <a:srgbClr val="B8BCC4"/>
          </a:solidFill>
          <a:ln w="0">
            <a:noFill/>
            <a:prstDash val="solid"/>
          </a:ln>
        </p:spPr>
        <p:txBody>
          <a:bodyPr/>
          <a:lstStyle/>
          <a:p>
            <a:endParaRPr lang="en-NG"/>
          </a:p>
        </p:txBody>
      </p:sp>
      <p:sp>
        <p:nvSpPr>
          <p:cNvPr id="22" name="s7-caution">
            <a:extLst>
              <a:ext uri="{FF2B5EF4-FFF2-40B4-BE49-F238E27FC236}">
                <a16:creationId xmlns:a16="http://schemas.microsoft.com/office/drawing/2014/main" id="{8CD8B789-689D-53DC-677B-55BC0FB0CA87}"/>
              </a:ext>
            </a:extLst>
          </p:cNvPr>
          <p:cNvSpPr>
            <a:spLocks noGrp="1"/>
          </p:cNvSpPr>
          <p:nvPr/>
        </p:nvSpPr>
        <p:spPr>
          <a:xfrm>
            <a:off x="6477000" y="1504950"/>
            <a:ext cx="4762500" cy="304800"/>
          </a:xfrm>
          <a:prstGeom prst="rect">
            <a:avLst/>
          </a:prstGeom>
          <a:noFill/>
          <a:ln w="0">
            <a:noFill/>
            <a:prstDash val="solid"/>
          </a:ln>
        </p:spPr>
        <p:txBody>
          <a:bodyPr wrap="square" lIns="0" tIns="0" rIns="0" bIns="0" anchor="t">
            <a:normAutofit/>
          </a:bodyPr>
          <a:lstStyle/>
          <a:p>
            <a:pPr>
              <a:defRPr sz="1425" b="1">
                <a:solidFill>
                  <a:srgbClr val="A56A00"/>
                </a:solidFill>
                <a:latin typeface="Arial"/>
                <a:ea typeface="Arial"/>
                <a:cs typeface="Arial"/>
              </a:defRPr>
            </a:pPr>
            <a:r>
              <a:rPr sz="1425" b="1">
                <a:solidFill>
                  <a:srgbClr val="A56A00"/>
                </a:solidFill>
                <a:latin typeface="Arial"/>
                <a:ea typeface="Arial"/>
                <a:cs typeface="Arial"/>
              </a:rPr>
              <a:t>WHAT REQUIRES CAUTION</a:t>
            </a:r>
          </a:p>
        </p:txBody>
      </p:sp>
      <p:sp>
        <p:nvSpPr>
          <p:cNvPr id="24" name="s7-caution-head">
            <a:extLst>
              <a:ext uri="{FF2B5EF4-FFF2-40B4-BE49-F238E27FC236}">
                <a16:creationId xmlns:a16="http://schemas.microsoft.com/office/drawing/2014/main" id="{8215B49C-9D3D-BCB7-254D-89AA7D89E22E}"/>
              </a:ext>
            </a:extLst>
          </p:cNvPr>
          <p:cNvSpPr>
            <a:spLocks noGrp="1"/>
          </p:cNvSpPr>
          <p:nvPr/>
        </p:nvSpPr>
        <p:spPr>
          <a:xfrm>
            <a:off x="6477000" y="2000250"/>
            <a:ext cx="4762500" cy="762000"/>
          </a:xfrm>
          <a:prstGeom prst="rect">
            <a:avLst/>
          </a:prstGeom>
          <a:noFill/>
          <a:ln w="0">
            <a:noFill/>
            <a:prstDash val="solid"/>
          </a:ln>
        </p:spPr>
        <p:txBody>
          <a:bodyPr wrap="square" lIns="0" tIns="0" rIns="0" bIns="0" anchor="t">
            <a:normAutofit fontScale="98039"/>
          </a:bodyPr>
          <a:lstStyle/>
          <a:p>
            <a:pPr>
              <a:defRPr sz="2550" b="1">
                <a:solidFill>
                  <a:srgbClr val="000000"/>
                </a:solidFill>
                <a:latin typeface="Arial"/>
                <a:ea typeface="Arial"/>
                <a:cs typeface="Arial"/>
              </a:defRPr>
            </a:pPr>
            <a:r>
              <a:rPr sz="2550" b="1">
                <a:solidFill>
                  <a:srgbClr val="000000"/>
                </a:solidFill>
                <a:latin typeface="Arial"/>
                <a:ea typeface="Arial"/>
                <a:cs typeface="Arial"/>
              </a:rPr>
              <a:t>Coverage is only as credible as its denominator</a:t>
            </a:r>
          </a:p>
        </p:txBody>
      </p:sp>
      <p:sp>
        <p:nvSpPr>
          <p:cNvPr id="26" name="s7-caution-body">
            <a:extLst>
              <a:ext uri="{FF2B5EF4-FFF2-40B4-BE49-F238E27FC236}">
                <a16:creationId xmlns:a16="http://schemas.microsoft.com/office/drawing/2014/main" id="{39AABB9C-EE7A-537C-3630-34F6761A1C97}"/>
              </a:ext>
            </a:extLst>
          </p:cNvPr>
          <p:cNvSpPr>
            <a:spLocks noGrp="1"/>
          </p:cNvSpPr>
          <p:nvPr/>
        </p:nvSpPr>
        <p:spPr>
          <a:xfrm>
            <a:off x="6477000" y="3028950"/>
            <a:ext cx="4762500" cy="2095500"/>
          </a:xfrm>
          <a:prstGeom prst="rect">
            <a:avLst/>
          </a:prstGeom>
          <a:noFill/>
          <a:ln w="0">
            <a:noFill/>
            <a:prstDash val="solid"/>
          </a:ln>
        </p:spPr>
        <p:txBody>
          <a:bodyPr wrap="square" lIns="0" tIns="0" rIns="0" bIns="0" anchor="t">
            <a:normAutofit/>
          </a:bodyPr>
          <a:lstStyle/>
          <a:p>
            <a:pPr marL="285750" indent="-285750">
              <a:buFont typeface="Arial" panose="020B0604020202020204" pitchFamily="34" charset="0"/>
              <a:buChar char="•"/>
              <a:defRPr sz="1800">
                <a:solidFill>
                  <a:srgbClr val="5E6470"/>
                </a:solidFill>
                <a:latin typeface="Arial"/>
                <a:ea typeface="Arial"/>
                <a:cs typeface="Arial"/>
              </a:defRPr>
            </a:pPr>
            <a:r>
              <a:rPr lang="en-US" dirty="0">
                <a:solidFill>
                  <a:srgbClr val="5E6470"/>
                </a:solidFill>
                <a:latin typeface="Arial"/>
                <a:ea typeface="Arial"/>
                <a:cs typeface="Arial"/>
              </a:rPr>
              <a:t>The denominators used by some facilities were found to be higher than actual</a:t>
            </a:r>
            <a:endParaRPr lang="en-US" sz="1800" dirty="0">
              <a:solidFill>
                <a:srgbClr val="5E6470"/>
              </a:solidFill>
              <a:latin typeface="Arial"/>
              <a:ea typeface="Arial"/>
              <a:cs typeface="Arial"/>
            </a:endParaRPr>
          </a:p>
          <a:p>
            <a:pPr marL="285750" indent="-285750">
              <a:buFont typeface="Arial" panose="020B0604020202020204" pitchFamily="34" charset="0"/>
              <a:buChar char="•"/>
              <a:defRPr sz="1800">
                <a:solidFill>
                  <a:srgbClr val="5E6470"/>
                </a:solidFill>
                <a:latin typeface="Arial"/>
                <a:ea typeface="Arial"/>
                <a:cs typeface="Arial"/>
              </a:defRPr>
            </a:pPr>
            <a:r>
              <a:rPr sz="1800" dirty="0">
                <a:solidFill>
                  <a:srgbClr val="5E6470"/>
                </a:solidFill>
                <a:latin typeface="Arial"/>
                <a:ea typeface="Arial"/>
                <a:cs typeface="Arial"/>
              </a:rPr>
              <a:t>Some monthly </a:t>
            </a:r>
            <a:r>
              <a:rPr lang="en-US" sz="1800" dirty="0">
                <a:solidFill>
                  <a:srgbClr val="5E6470"/>
                </a:solidFill>
                <a:latin typeface="Arial"/>
                <a:ea typeface="Arial"/>
                <a:cs typeface="Arial"/>
              </a:rPr>
              <a:t>actual</a:t>
            </a:r>
            <a:r>
              <a:rPr sz="1800" dirty="0">
                <a:solidFill>
                  <a:srgbClr val="5E6470"/>
                </a:solidFill>
                <a:latin typeface="Arial"/>
                <a:ea typeface="Arial"/>
                <a:cs typeface="Arial"/>
              </a:rPr>
              <a:t> exceeded 100%</a:t>
            </a:r>
            <a:r>
              <a:rPr lang="en-US" sz="1800" dirty="0">
                <a:solidFill>
                  <a:srgbClr val="5E6470"/>
                </a:solidFill>
                <a:latin typeface="Arial"/>
                <a:ea typeface="Arial"/>
                <a:cs typeface="Arial"/>
              </a:rPr>
              <a:t> because of the census</a:t>
            </a:r>
            <a:endParaRPr sz="1800" dirty="0">
              <a:solidFill>
                <a:srgbClr val="5E6470"/>
              </a:solidFill>
              <a:latin typeface="Arial"/>
              <a:ea typeface="Arial"/>
              <a:cs typeface="Arial"/>
            </a:endParaRPr>
          </a:p>
        </p:txBody>
      </p:sp>
    </p:spTree>
    <p:extLst>
      <p:ext uri="{BB962C8B-B14F-4D97-AF65-F5344CB8AC3E}">
        <p14:creationId xmlns:p14="http://schemas.microsoft.com/office/powerpoint/2010/main" val="702561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76614-0F38-023C-4A71-A19407BE96A3}"/>
            </a:ext>
          </a:extLst>
        </p:cNvPr>
        <p:cNvGrpSpPr/>
        <p:nvPr/>
      </p:nvGrpSpPr>
      <p:grpSpPr>
        <a:xfrm>
          <a:off x="0" y="0"/>
          <a:ext cx="0" cy="0"/>
          <a:chOff x="0" y="0"/>
          <a:chExt cx="0" cy="0"/>
        </a:xfrm>
      </p:grpSpPr>
      <p:sp>
        <p:nvSpPr>
          <p:cNvPr id="65" name="Rectangle: Rounded Corners 64">
            <a:extLst>
              <a:ext uri="{FF2B5EF4-FFF2-40B4-BE49-F238E27FC236}">
                <a16:creationId xmlns:a16="http://schemas.microsoft.com/office/drawing/2014/main" id="{05CEFB68-93AF-C3F4-AA8D-26709B9665AE}"/>
              </a:ext>
            </a:extLst>
          </p:cNvPr>
          <p:cNvSpPr/>
          <p:nvPr/>
        </p:nvSpPr>
        <p:spPr>
          <a:xfrm>
            <a:off x="629920" y="2262719"/>
            <a:ext cx="10744200" cy="3327400"/>
          </a:xfrm>
          <a:prstGeom prst="roundRect">
            <a:avLst>
              <a:gd name="adj" fmla="val 8575"/>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9" name="Title 4">
            <a:extLst>
              <a:ext uri="{FF2B5EF4-FFF2-40B4-BE49-F238E27FC236}">
                <a16:creationId xmlns:a16="http://schemas.microsoft.com/office/drawing/2014/main" id="{286E2458-2C6C-9730-6919-133539A7029E}"/>
              </a:ext>
            </a:extLst>
          </p:cNvPr>
          <p:cNvSpPr>
            <a:spLocks noGrp="1"/>
          </p:cNvSpPr>
          <p:nvPr>
            <p:ph type="ctrTitle"/>
          </p:nvPr>
        </p:nvSpPr>
        <p:spPr>
          <a:xfrm>
            <a:off x="498231" y="793985"/>
            <a:ext cx="9412015" cy="457035"/>
          </a:xfrm>
        </p:spPr>
        <p:txBody>
          <a:bodyPr/>
          <a:lstStyle/>
          <a:p>
            <a:r>
              <a:rPr lang="en-US" sz="2800" dirty="0">
                <a:solidFill>
                  <a:srgbClr val="000000"/>
                </a:solidFill>
              </a:rPr>
              <a:t>Scale the model—and harden the data</a:t>
            </a:r>
          </a:p>
        </p:txBody>
      </p:sp>
      <p:sp>
        <p:nvSpPr>
          <p:cNvPr id="34" name="source-5">
            <a:extLst>
              <a:ext uri="{FF2B5EF4-FFF2-40B4-BE49-F238E27FC236}">
                <a16:creationId xmlns:a16="http://schemas.microsoft.com/office/drawing/2014/main" id="{689C761D-6B8B-3639-5B39-132E6EF16DC9}"/>
              </a:ext>
            </a:extLst>
          </p:cNvPr>
          <p:cNvSpPr>
            <a:spLocks noGrp="1"/>
          </p:cNvSpPr>
          <p:nvPr/>
        </p:nvSpPr>
        <p:spPr>
          <a:xfrm>
            <a:off x="850094" y="5873515"/>
            <a:ext cx="10287000" cy="190500"/>
          </a:xfrm>
          <a:prstGeom prst="rect">
            <a:avLst/>
          </a:prstGeom>
          <a:noFill/>
          <a:ln w="0">
            <a:noFill/>
            <a:prstDash val="solid"/>
          </a:ln>
        </p:spPr>
        <p:txBody>
          <a:bodyPr wrap="square" lIns="0" tIns="0" rIns="0" bIns="0" anchor="b">
            <a:noAutofit/>
          </a:bodyPr>
          <a:lstStyle/>
          <a:p>
            <a:pPr>
              <a:defRPr sz="900">
                <a:solidFill>
                  <a:srgbClr val="5E6470"/>
                </a:solidFill>
                <a:latin typeface="Arial"/>
                <a:ea typeface="Arial"/>
                <a:cs typeface="Arial"/>
              </a:defRPr>
            </a:pPr>
            <a:r>
              <a:rPr lang="en-US" sz="1400" b="1" i="1" dirty="0">
                <a:solidFill>
                  <a:srgbClr val="000000"/>
                </a:solidFill>
                <a:latin typeface="Arial"/>
                <a:ea typeface="Arial"/>
                <a:cs typeface="Arial"/>
              </a:rPr>
              <a:t>The opportunity is not another campaign. It is a routine system that reaches the child who arrives today.</a:t>
            </a:r>
          </a:p>
        </p:txBody>
      </p:sp>
      <p:sp>
        <p:nvSpPr>
          <p:cNvPr id="42" name="action-num-1">
            <a:extLst>
              <a:ext uri="{FF2B5EF4-FFF2-40B4-BE49-F238E27FC236}">
                <a16:creationId xmlns:a16="http://schemas.microsoft.com/office/drawing/2014/main" id="{013C5980-FFC5-FD87-3C8F-B83859C17198}"/>
              </a:ext>
            </a:extLst>
          </p:cNvPr>
          <p:cNvSpPr>
            <a:spLocks noGrp="1"/>
          </p:cNvSpPr>
          <p:nvPr/>
        </p:nvSpPr>
        <p:spPr>
          <a:xfrm>
            <a:off x="1257951" y="2661782"/>
            <a:ext cx="647700" cy="438150"/>
          </a:xfrm>
          <a:prstGeom prst="rect">
            <a:avLst/>
          </a:prstGeom>
          <a:noFill/>
          <a:ln w="0">
            <a:noFill/>
            <a:prstDash val="solid"/>
          </a:ln>
        </p:spPr>
        <p:txBody>
          <a:bodyPr wrap="square" lIns="0" tIns="0" rIns="0" bIns="0" anchor="t">
            <a:normAutofit/>
          </a:bodyPr>
          <a:lstStyle/>
          <a:p>
            <a:pPr>
              <a:defRPr sz="2100" b="1">
                <a:solidFill>
                  <a:srgbClr val="3D8DFF"/>
                </a:solidFill>
                <a:latin typeface="Arial"/>
                <a:ea typeface="Arial"/>
                <a:cs typeface="Arial"/>
              </a:defRPr>
            </a:pPr>
            <a:r>
              <a:rPr sz="2100" b="1" dirty="0">
                <a:solidFill>
                  <a:schemeClr val="bg1"/>
                </a:solidFill>
                <a:latin typeface="Arial"/>
                <a:ea typeface="Arial"/>
                <a:cs typeface="Arial"/>
              </a:rPr>
              <a:t>01</a:t>
            </a:r>
          </a:p>
        </p:txBody>
      </p:sp>
      <p:sp>
        <p:nvSpPr>
          <p:cNvPr id="44" name="action-title-1">
            <a:extLst>
              <a:ext uri="{FF2B5EF4-FFF2-40B4-BE49-F238E27FC236}">
                <a16:creationId xmlns:a16="http://schemas.microsoft.com/office/drawing/2014/main" id="{A232DD3C-D81A-25DF-B4DA-2FA0995926D7}"/>
              </a:ext>
            </a:extLst>
          </p:cNvPr>
          <p:cNvSpPr>
            <a:spLocks noGrp="1"/>
          </p:cNvSpPr>
          <p:nvPr/>
        </p:nvSpPr>
        <p:spPr>
          <a:xfrm>
            <a:off x="2058051" y="2642732"/>
            <a:ext cx="2474177" cy="438150"/>
          </a:xfrm>
          <a:prstGeom prst="rect">
            <a:avLst/>
          </a:prstGeom>
          <a:noFill/>
          <a:ln w="0">
            <a:noFill/>
            <a:prstDash val="solid"/>
          </a:ln>
        </p:spPr>
        <p:txBody>
          <a:bodyPr wrap="square" lIns="0" tIns="0" rIns="0" bIns="0" anchor="t">
            <a:normAutofit/>
          </a:bodyPr>
          <a:lstStyle/>
          <a:p>
            <a:pPr>
              <a:defRPr sz="2100" b="1">
                <a:solidFill>
                  <a:srgbClr val="000000"/>
                </a:solidFill>
                <a:latin typeface="Arial"/>
                <a:ea typeface="Arial"/>
                <a:cs typeface="Arial"/>
              </a:defRPr>
            </a:pPr>
            <a:r>
              <a:rPr sz="2100" b="1" dirty="0" err="1">
                <a:solidFill>
                  <a:schemeClr val="bg1"/>
                </a:solidFill>
                <a:latin typeface="Arial"/>
                <a:ea typeface="Arial"/>
                <a:cs typeface="Arial"/>
              </a:rPr>
              <a:t>Institutionalise</a:t>
            </a:r>
            <a:endParaRPr sz="2100" b="1" dirty="0">
              <a:solidFill>
                <a:schemeClr val="bg1"/>
              </a:solidFill>
              <a:latin typeface="Arial"/>
              <a:ea typeface="Arial"/>
              <a:cs typeface="Arial"/>
            </a:endParaRPr>
          </a:p>
        </p:txBody>
      </p:sp>
      <p:sp>
        <p:nvSpPr>
          <p:cNvPr id="46" name="action-body-1">
            <a:extLst>
              <a:ext uri="{FF2B5EF4-FFF2-40B4-BE49-F238E27FC236}">
                <a16:creationId xmlns:a16="http://schemas.microsoft.com/office/drawing/2014/main" id="{304DB7AE-5327-0F82-F35D-BD0C78765216}"/>
              </a:ext>
            </a:extLst>
          </p:cNvPr>
          <p:cNvSpPr>
            <a:spLocks noGrp="1"/>
          </p:cNvSpPr>
          <p:nvPr/>
        </p:nvSpPr>
        <p:spPr>
          <a:xfrm>
            <a:off x="4812634" y="2661782"/>
            <a:ext cx="5962650" cy="552450"/>
          </a:xfrm>
          <a:prstGeom prst="rect">
            <a:avLst/>
          </a:prstGeom>
          <a:noFill/>
          <a:ln w="0">
            <a:noFill/>
            <a:prstDash val="solid"/>
          </a:ln>
        </p:spPr>
        <p:txBody>
          <a:bodyPr wrap="square" lIns="0" tIns="0" rIns="0" bIns="0" anchor="t">
            <a:normAutofit/>
          </a:bodyPr>
          <a:lstStyle/>
          <a:p>
            <a:pPr>
              <a:defRPr sz="1650">
                <a:solidFill>
                  <a:srgbClr val="5E6470"/>
                </a:solidFill>
                <a:latin typeface="Arial"/>
                <a:ea typeface="Arial"/>
                <a:cs typeface="Arial"/>
              </a:defRPr>
            </a:pPr>
            <a:r>
              <a:rPr sz="1650" dirty="0">
                <a:solidFill>
                  <a:schemeClr val="bg1"/>
                </a:solidFill>
                <a:latin typeface="Arial"/>
                <a:ea typeface="Arial"/>
                <a:cs typeface="Arial"/>
              </a:rPr>
              <a:t>Fund VAS in state/LGA operational plans and protect commodity availability.</a:t>
            </a:r>
          </a:p>
        </p:txBody>
      </p:sp>
      <p:sp>
        <p:nvSpPr>
          <p:cNvPr id="48" name="action-rule-1">
            <a:extLst>
              <a:ext uri="{FF2B5EF4-FFF2-40B4-BE49-F238E27FC236}">
                <a16:creationId xmlns:a16="http://schemas.microsoft.com/office/drawing/2014/main" id="{8429C595-F54E-2784-F395-434AE483B4E9}"/>
              </a:ext>
            </a:extLst>
          </p:cNvPr>
          <p:cNvSpPr>
            <a:spLocks noGrp="1"/>
          </p:cNvSpPr>
          <p:nvPr/>
        </p:nvSpPr>
        <p:spPr>
          <a:xfrm flipV="1">
            <a:off x="795337" y="3328532"/>
            <a:ext cx="10387965" cy="45719"/>
          </a:xfrm>
          <a:prstGeom prst="rect">
            <a:avLst/>
          </a:prstGeom>
          <a:solidFill>
            <a:schemeClr val="bg1"/>
          </a:solidFill>
          <a:ln w="0">
            <a:noFill/>
            <a:prstDash val="solid"/>
          </a:ln>
        </p:spPr>
        <p:txBody>
          <a:bodyPr/>
          <a:lstStyle/>
          <a:p>
            <a:endParaRPr lang="en-NG"/>
          </a:p>
        </p:txBody>
      </p:sp>
      <p:sp>
        <p:nvSpPr>
          <p:cNvPr id="50" name="action-num-2">
            <a:extLst>
              <a:ext uri="{FF2B5EF4-FFF2-40B4-BE49-F238E27FC236}">
                <a16:creationId xmlns:a16="http://schemas.microsoft.com/office/drawing/2014/main" id="{0FF504E0-92D9-1B56-21AD-4C34C2583C68}"/>
              </a:ext>
            </a:extLst>
          </p:cNvPr>
          <p:cNvSpPr>
            <a:spLocks noGrp="1"/>
          </p:cNvSpPr>
          <p:nvPr/>
        </p:nvSpPr>
        <p:spPr>
          <a:xfrm>
            <a:off x="1257951" y="3614282"/>
            <a:ext cx="647700" cy="438150"/>
          </a:xfrm>
          <a:prstGeom prst="rect">
            <a:avLst/>
          </a:prstGeom>
          <a:noFill/>
          <a:ln w="0">
            <a:noFill/>
            <a:prstDash val="solid"/>
          </a:ln>
        </p:spPr>
        <p:txBody>
          <a:bodyPr wrap="square" lIns="0" tIns="0" rIns="0" bIns="0" anchor="t">
            <a:normAutofit/>
          </a:bodyPr>
          <a:lstStyle/>
          <a:p>
            <a:pPr>
              <a:defRPr sz="2100" b="1">
                <a:solidFill>
                  <a:srgbClr val="3D8DFF"/>
                </a:solidFill>
                <a:latin typeface="Arial"/>
                <a:ea typeface="Arial"/>
                <a:cs typeface="Arial"/>
              </a:defRPr>
            </a:pPr>
            <a:r>
              <a:rPr sz="2100" b="1">
                <a:solidFill>
                  <a:schemeClr val="bg1"/>
                </a:solidFill>
                <a:latin typeface="Arial"/>
                <a:ea typeface="Arial"/>
                <a:cs typeface="Arial"/>
              </a:rPr>
              <a:t>02</a:t>
            </a:r>
          </a:p>
        </p:txBody>
      </p:sp>
      <p:sp>
        <p:nvSpPr>
          <p:cNvPr id="52" name="action-title-2">
            <a:extLst>
              <a:ext uri="{FF2B5EF4-FFF2-40B4-BE49-F238E27FC236}">
                <a16:creationId xmlns:a16="http://schemas.microsoft.com/office/drawing/2014/main" id="{89E86E90-756A-375C-E929-22D48989C184}"/>
              </a:ext>
            </a:extLst>
          </p:cNvPr>
          <p:cNvSpPr>
            <a:spLocks noGrp="1"/>
          </p:cNvSpPr>
          <p:nvPr/>
        </p:nvSpPr>
        <p:spPr>
          <a:xfrm>
            <a:off x="2058051" y="3595232"/>
            <a:ext cx="2474177" cy="438150"/>
          </a:xfrm>
          <a:prstGeom prst="rect">
            <a:avLst/>
          </a:prstGeom>
          <a:noFill/>
          <a:ln w="0">
            <a:noFill/>
            <a:prstDash val="solid"/>
          </a:ln>
        </p:spPr>
        <p:txBody>
          <a:bodyPr wrap="square" lIns="0" tIns="0" rIns="0" bIns="0" anchor="t">
            <a:normAutofit/>
          </a:bodyPr>
          <a:lstStyle/>
          <a:p>
            <a:pPr>
              <a:defRPr sz="2100" b="1">
                <a:solidFill>
                  <a:srgbClr val="000000"/>
                </a:solidFill>
                <a:latin typeface="Arial"/>
                <a:ea typeface="Arial"/>
                <a:cs typeface="Arial"/>
              </a:defRPr>
            </a:pPr>
            <a:r>
              <a:rPr sz="2100" b="1" dirty="0">
                <a:solidFill>
                  <a:schemeClr val="bg1"/>
                </a:solidFill>
                <a:latin typeface="Arial"/>
                <a:ea typeface="Arial"/>
                <a:cs typeface="Arial"/>
              </a:rPr>
              <a:t>Sustain delivery</a:t>
            </a:r>
          </a:p>
        </p:txBody>
      </p:sp>
      <p:sp>
        <p:nvSpPr>
          <p:cNvPr id="54" name="action-body-2">
            <a:extLst>
              <a:ext uri="{FF2B5EF4-FFF2-40B4-BE49-F238E27FC236}">
                <a16:creationId xmlns:a16="http://schemas.microsoft.com/office/drawing/2014/main" id="{5F9A5963-12E2-9E85-BFB8-8D259353FC91}"/>
              </a:ext>
            </a:extLst>
          </p:cNvPr>
          <p:cNvSpPr>
            <a:spLocks noGrp="1"/>
          </p:cNvSpPr>
          <p:nvPr/>
        </p:nvSpPr>
        <p:spPr>
          <a:xfrm>
            <a:off x="4812634" y="3614282"/>
            <a:ext cx="5962650" cy="552450"/>
          </a:xfrm>
          <a:prstGeom prst="rect">
            <a:avLst/>
          </a:prstGeom>
          <a:noFill/>
          <a:ln w="0">
            <a:noFill/>
            <a:prstDash val="solid"/>
          </a:ln>
        </p:spPr>
        <p:txBody>
          <a:bodyPr wrap="square" lIns="0" tIns="0" rIns="0" bIns="0" anchor="t">
            <a:normAutofit/>
          </a:bodyPr>
          <a:lstStyle/>
          <a:p>
            <a:pPr>
              <a:defRPr sz="1650">
                <a:solidFill>
                  <a:srgbClr val="5E6470"/>
                </a:solidFill>
                <a:latin typeface="Arial"/>
                <a:ea typeface="Arial"/>
                <a:cs typeface="Arial"/>
              </a:defRPr>
            </a:pPr>
            <a:r>
              <a:rPr sz="1650">
                <a:solidFill>
                  <a:schemeClr val="bg1"/>
                </a:solidFill>
                <a:latin typeface="Arial"/>
                <a:ea typeface="Arial"/>
                <a:cs typeface="Arial"/>
              </a:rPr>
              <a:t>Continue supportive supervision, outreach calendars and workforce coaching.</a:t>
            </a:r>
          </a:p>
        </p:txBody>
      </p:sp>
      <p:sp>
        <p:nvSpPr>
          <p:cNvPr id="56" name="action-rule-2">
            <a:extLst>
              <a:ext uri="{FF2B5EF4-FFF2-40B4-BE49-F238E27FC236}">
                <a16:creationId xmlns:a16="http://schemas.microsoft.com/office/drawing/2014/main" id="{BF28D7EC-3749-43EE-9F81-4D70336776CF}"/>
              </a:ext>
            </a:extLst>
          </p:cNvPr>
          <p:cNvSpPr>
            <a:spLocks noGrp="1"/>
          </p:cNvSpPr>
          <p:nvPr/>
        </p:nvSpPr>
        <p:spPr>
          <a:xfrm flipV="1">
            <a:off x="795337" y="4281032"/>
            <a:ext cx="10387965" cy="45719"/>
          </a:xfrm>
          <a:prstGeom prst="rect">
            <a:avLst/>
          </a:prstGeom>
          <a:solidFill>
            <a:schemeClr val="bg1"/>
          </a:solidFill>
          <a:ln w="0">
            <a:noFill/>
            <a:prstDash val="solid"/>
          </a:ln>
        </p:spPr>
        <p:txBody>
          <a:bodyPr/>
          <a:lstStyle/>
          <a:p>
            <a:endParaRPr lang="en-NG"/>
          </a:p>
        </p:txBody>
      </p:sp>
      <p:sp>
        <p:nvSpPr>
          <p:cNvPr id="58" name="action-num-3">
            <a:extLst>
              <a:ext uri="{FF2B5EF4-FFF2-40B4-BE49-F238E27FC236}">
                <a16:creationId xmlns:a16="http://schemas.microsoft.com/office/drawing/2014/main" id="{1A5ECE71-A05D-0234-EE28-F4492333989D}"/>
              </a:ext>
            </a:extLst>
          </p:cNvPr>
          <p:cNvSpPr>
            <a:spLocks noGrp="1"/>
          </p:cNvSpPr>
          <p:nvPr/>
        </p:nvSpPr>
        <p:spPr>
          <a:xfrm>
            <a:off x="1257951" y="4566782"/>
            <a:ext cx="647700" cy="438150"/>
          </a:xfrm>
          <a:prstGeom prst="rect">
            <a:avLst/>
          </a:prstGeom>
          <a:noFill/>
          <a:ln w="0">
            <a:noFill/>
            <a:prstDash val="solid"/>
          </a:ln>
        </p:spPr>
        <p:txBody>
          <a:bodyPr wrap="square" lIns="0" tIns="0" rIns="0" bIns="0" anchor="t">
            <a:normAutofit/>
          </a:bodyPr>
          <a:lstStyle/>
          <a:p>
            <a:pPr>
              <a:defRPr sz="2100" b="1">
                <a:solidFill>
                  <a:srgbClr val="3D8DFF"/>
                </a:solidFill>
                <a:latin typeface="Arial"/>
                <a:ea typeface="Arial"/>
                <a:cs typeface="Arial"/>
              </a:defRPr>
            </a:pPr>
            <a:r>
              <a:rPr sz="2100" b="1">
                <a:solidFill>
                  <a:schemeClr val="bg1"/>
                </a:solidFill>
                <a:latin typeface="Arial"/>
                <a:ea typeface="Arial"/>
                <a:cs typeface="Arial"/>
              </a:rPr>
              <a:t>03</a:t>
            </a:r>
          </a:p>
        </p:txBody>
      </p:sp>
      <p:sp>
        <p:nvSpPr>
          <p:cNvPr id="60" name="action-title-3">
            <a:extLst>
              <a:ext uri="{FF2B5EF4-FFF2-40B4-BE49-F238E27FC236}">
                <a16:creationId xmlns:a16="http://schemas.microsoft.com/office/drawing/2014/main" id="{BBC5C29B-FD96-1889-F94F-E9EDCDFA7C0A}"/>
              </a:ext>
            </a:extLst>
          </p:cNvPr>
          <p:cNvSpPr>
            <a:spLocks noGrp="1"/>
          </p:cNvSpPr>
          <p:nvPr/>
        </p:nvSpPr>
        <p:spPr>
          <a:xfrm>
            <a:off x="2058051" y="4547732"/>
            <a:ext cx="2474177" cy="438150"/>
          </a:xfrm>
          <a:prstGeom prst="rect">
            <a:avLst/>
          </a:prstGeom>
          <a:noFill/>
          <a:ln w="0">
            <a:noFill/>
            <a:prstDash val="solid"/>
          </a:ln>
        </p:spPr>
        <p:txBody>
          <a:bodyPr wrap="square" lIns="0" tIns="0" rIns="0" bIns="0" anchor="t">
            <a:normAutofit/>
          </a:bodyPr>
          <a:lstStyle/>
          <a:p>
            <a:pPr>
              <a:defRPr sz="2100" b="1">
                <a:solidFill>
                  <a:srgbClr val="000000"/>
                </a:solidFill>
                <a:latin typeface="Arial"/>
                <a:ea typeface="Arial"/>
                <a:cs typeface="Arial"/>
              </a:defRPr>
            </a:pPr>
            <a:r>
              <a:rPr sz="2100" b="1">
                <a:solidFill>
                  <a:schemeClr val="bg1"/>
                </a:solidFill>
                <a:latin typeface="Arial"/>
                <a:ea typeface="Arial"/>
                <a:cs typeface="Arial"/>
              </a:rPr>
              <a:t>Trust the numbers</a:t>
            </a:r>
          </a:p>
        </p:txBody>
      </p:sp>
      <p:sp>
        <p:nvSpPr>
          <p:cNvPr id="62" name="action-body-3">
            <a:extLst>
              <a:ext uri="{FF2B5EF4-FFF2-40B4-BE49-F238E27FC236}">
                <a16:creationId xmlns:a16="http://schemas.microsoft.com/office/drawing/2014/main" id="{F9E54A3C-D8FB-F0B3-CD2C-3E16DFC0DA5B}"/>
              </a:ext>
            </a:extLst>
          </p:cNvPr>
          <p:cNvSpPr>
            <a:spLocks noGrp="1"/>
          </p:cNvSpPr>
          <p:nvPr/>
        </p:nvSpPr>
        <p:spPr>
          <a:xfrm>
            <a:off x="4812634" y="4566782"/>
            <a:ext cx="5962650" cy="552450"/>
          </a:xfrm>
          <a:prstGeom prst="rect">
            <a:avLst/>
          </a:prstGeom>
          <a:noFill/>
          <a:ln w="0">
            <a:noFill/>
            <a:prstDash val="solid"/>
          </a:ln>
        </p:spPr>
        <p:txBody>
          <a:bodyPr wrap="square" lIns="0" tIns="0" rIns="0" bIns="0" anchor="t">
            <a:normAutofit/>
          </a:bodyPr>
          <a:lstStyle/>
          <a:p>
            <a:pPr>
              <a:defRPr sz="1650">
                <a:solidFill>
                  <a:srgbClr val="5E6470"/>
                </a:solidFill>
                <a:latin typeface="Arial"/>
                <a:ea typeface="Arial"/>
                <a:cs typeface="Arial"/>
              </a:defRPr>
            </a:pPr>
            <a:r>
              <a:rPr sz="1650">
                <a:solidFill>
                  <a:schemeClr val="bg1"/>
                </a:solidFill>
                <a:latin typeface="Arial"/>
                <a:ea typeface="Arial"/>
                <a:cs typeface="Arial"/>
              </a:rPr>
              <a:t>Reconcile registers with DHIS2, validate denominators and strengthen unique-child tracking.</a:t>
            </a:r>
          </a:p>
        </p:txBody>
      </p:sp>
      <p:sp>
        <p:nvSpPr>
          <p:cNvPr id="64" name="action-rule-3">
            <a:extLst>
              <a:ext uri="{FF2B5EF4-FFF2-40B4-BE49-F238E27FC236}">
                <a16:creationId xmlns:a16="http://schemas.microsoft.com/office/drawing/2014/main" id="{B30FA346-A749-579F-6637-14707320E3F1}"/>
              </a:ext>
            </a:extLst>
          </p:cNvPr>
          <p:cNvSpPr>
            <a:spLocks noGrp="1"/>
          </p:cNvSpPr>
          <p:nvPr/>
        </p:nvSpPr>
        <p:spPr>
          <a:xfrm flipV="1">
            <a:off x="795337" y="5233532"/>
            <a:ext cx="10387965" cy="45719"/>
          </a:xfrm>
          <a:prstGeom prst="rect">
            <a:avLst/>
          </a:prstGeom>
          <a:solidFill>
            <a:schemeClr val="bg1"/>
          </a:solidFill>
          <a:ln w="0">
            <a:noFill/>
            <a:prstDash val="solid"/>
          </a:ln>
        </p:spPr>
        <p:txBody>
          <a:bodyPr/>
          <a:lstStyle/>
          <a:p>
            <a:endParaRPr lang="en-NG"/>
          </a:p>
        </p:txBody>
      </p:sp>
      <p:sp>
        <p:nvSpPr>
          <p:cNvPr id="67" name="TextBox 66">
            <a:extLst>
              <a:ext uri="{FF2B5EF4-FFF2-40B4-BE49-F238E27FC236}">
                <a16:creationId xmlns:a16="http://schemas.microsoft.com/office/drawing/2014/main" id="{82076EC9-157A-2830-D784-565EE09928AA}"/>
              </a:ext>
            </a:extLst>
          </p:cNvPr>
          <p:cNvSpPr txBox="1"/>
          <p:nvPr/>
        </p:nvSpPr>
        <p:spPr>
          <a:xfrm>
            <a:off x="498230" y="1498670"/>
            <a:ext cx="10347569" cy="615553"/>
          </a:xfrm>
          <a:prstGeom prst="rect">
            <a:avLst/>
          </a:prstGeom>
          <a:noFill/>
        </p:spPr>
        <p:txBody>
          <a:bodyPr wrap="square">
            <a:spAutoFit/>
          </a:bodyPr>
          <a:lstStyle/>
          <a:p>
            <a:pPr>
              <a:defRPr sz="2250">
                <a:solidFill>
                  <a:srgbClr val="000000"/>
                </a:solidFill>
                <a:latin typeface="Arial"/>
                <a:ea typeface="Arial"/>
                <a:cs typeface="Arial"/>
              </a:defRPr>
            </a:pPr>
            <a:r>
              <a:rPr lang="en-US" sz="1700" dirty="0">
                <a:solidFill>
                  <a:srgbClr val="000000"/>
                </a:solidFill>
                <a:latin typeface="Arial"/>
                <a:ea typeface="Arial"/>
                <a:cs typeface="Arial"/>
              </a:rPr>
              <a:t>Routine VAS can become everyday protection when scale-up strengthens delivery and measurement together.</a:t>
            </a:r>
          </a:p>
        </p:txBody>
      </p:sp>
    </p:spTree>
    <p:extLst>
      <p:ext uri="{BB962C8B-B14F-4D97-AF65-F5344CB8AC3E}">
        <p14:creationId xmlns:p14="http://schemas.microsoft.com/office/powerpoint/2010/main" val="2030425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CA9FF-9A87-D8B5-03A7-1471ECD233C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C889AAE-D329-5E0D-A5A0-2378C9E44100}"/>
              </a:ext>
            </a:extLst>
          </p:cNvPr>
          <p:cNvSpPr>
            <a:spLocks noGrp="1"/>
          </p:cNvSpPr>
          <p:nvPr>
            <p:ph type="body" sz="quarter" idx="12"/>
          </p:nvPr>
        </p:nvSpPr>
        <p:spPr>
          <a:xfrm>
            <a:off x="681298" y="2494280"/>
            <a:ext cx="5195652" cy="2319458"/>
          </a:xfrm>
        </p:spPr>
        <p:txBody>
          <a:bodyPr>
            <a:normAutofit/>
          </a:bodyPr>
          <a:lstStyle/>
          <a:p>
            <a:r>
              <a:rPr lang="en-US" dirty="0"/>
              <a:t>Thank you.</a:t>
            </a:r>
          </a:p>
          <a:p>
            <a:endParaRPr lang="en-US" dirty="0"/>
          </a:p>
          <a:p>
            <a:endParaRPr lang="en-US" dirty="0"/>
          </a:p>
          <a:p>
            <a:r>
              <a:rPr lang="en-US" dirty="0">
                <a:solidFill>
                  <a:srgbClr val="FF0000"/>
                </a:solidFill>
              </a:rPr>
              <a:t>Questions?</a:t>
            </a:r>
          </a:p>
        </p:txBody>
      </p:sp>
      <p:pic>
        <p:nvPicPr>
          <p:cNvPr id="9" name="Picture Placeholder 8">
            <a:extLst>
              <a:ext uri="{FF2B5EF4-FFF2-40B4-BE49-F238E27FC236}">
                <a16:creationId xmlns:a16="http://schemas.microsoft.com/office/drawing/2014/main" id="{295F73EE-F65F-F522-F5AE-9F5674AF591A}"/>
              </a:ext>
            </a:extLst>
          </p:cNvPr>
          <p:cNvPicPr>
            <a:picLocks noGrp="1" noChangeAspect="1"/>
          </p:cNvPicPr>
          <p:nvPr>
            <p:ph type="pic" sz="quarter" idx="13"/>
          </p:nvPr>
        </p:nvPicPr>
        <p:blipFill>
          <a:blip r:embed="rId3"/>
          <a:srcRect l="22616" r="22616"/>
          <a:stretch>
            <a:fillRect/>
          </a:stretch>
        </p:blipFill>
        <p:spPr>
          <a:prstGeom prst="rect">
            <a:avLst/>
          </a:prstGeom>
        </p:spPr>
      </p:pic>
    </p:spTree>
    <p:extLst>
      <p:ext uri="{BB962C8B-B14F-4D97-AF65-F5344CB8AC3E}">
        <p14:creationId xmlns:p14="http://schemas.microsoft.com/office/powerpoint/2010/main" val="3327011908"/>
      </p:ext>
    </p:extLst>
  </p:cSld>
  <p:clrMapOvr>
    <a:masterClrMapping/>
  </p:clrMapOvr>
</p:sld>
</file>

<file path=ppt/theme/theme1.xml><?xml version="1.0" encoding="utf-8"?>
<a:theme xmlns:a="http://schemas.openxmlformats.org/drawingml/2006/main" name="Helen Keller Intl Template">
  <a:themeElements>
    <a:clrScheme name="Helen Keller Intl">
      <a:dk1>
        <a:srgbClr val="7A4183"/>
      </a:dk1>
      <a:lt1>
        <a:sysClr val="window" lastClr="FFFFFF"/>
      </a:lt1>
      <a:dk2>
        <a:srgbClr val="5B6770"/>
      </a:dk2>
      <a:lt2>
        <a:srgbClr val="FFFFFF"/>
      </a:lt2>
      <a:accent1>
        <a:srgbClr val="7A4183"/>
      </a:accent1>
      <a:accent2>
        <a:srgbClr val="41B6E6"/>
      </a:accent2>
      <a:accent3>
        <a:srgbClr val="F87C56"/>
      </a:accent3>
      <a:accent4>
        <a:srgbClr val="5B6770"/>
      </a:accent4>
      <a:accent5>
        <a:srgbClr val="9CDBD9"/>
      </a:accent5>
      <a:accent6>
        <a:srgbClr val="F1C400"/>
      </a:accent6>
      <a:hlink>
        <a:srgbClr val="41B6E6"/>
      </a:hlink>
      <a:folHlink>
        <a:srgbClr val="7A418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KIntl_PPT_Template-WIP_2024" id="{F0C3CDB0-5B16-44FB-913D-E8E135E348F6}" vid="{A33A1971-1B34-4BD9-BD39-94867C562C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e8e6128-e798-4776-ab96-5a03c0c069c4" xsi:nil="true"/>
    <lcf76f155ced4ddcb4097134ff3c332f xmlns="78d095b3-f08d-4ab1-bcac-ebc7cb1183bf">
      <Terms xmlns="http://schemas.microsoft.com/office/infopath/2007/PartnerControls"/>
    </lcf76f155ced4ddcb4097134ff3c332f>
    <SharedWithUsers xmlns="5e8e6128-e798-4776-ab96-5a03c0c069c4">
      <UserInfo>
        <DisplayName>Tonya Suer</DisplayName>
        <AccountId>605</AccountId>
        <AccountType/>
      </UserInfo>
      <UserInfo>
        <DisplayName>Kathryn Schoenberger</DisplayName>
        <AccountId>58</AccountId>
        <AccountType/>
      </UserInfo>
      <UserInfo>
        <DisplayName>Melinda Spike</DisplayName>
        <AccountId>316</AccountId>
        <AccountType/>
      </UserInfo>
      <UserInfo>
        <DisplayName>Diamond Jones</DisplayName>
        <AccountId>243</AccountId>
        <AccountType/>
      </UserInfo>
      <UserInfo>
        <DisplayName>Melissa Brody</DisplayName>
        <AccountId>13</AccountId>
        <AccountType/>
      </UserInfo>
      <UserInfo>
        <DisplayName>Geoffrey Chin</DisplayName>
        <AccountId>12</AccountId>
        <AccountType/>
      </UserInfo>
      <UserInfo>
        <DisplayName>Vanessa Mejia</DisplayName>
        <AccountId>395</AccountId>
        <AccountType/>
      </UserInfo>
      <UserInfo>
        <DisplayName>Jorge Valdez</DisplayName>
        <AccountId>256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77FD5B1003E634DB3C94D49A385C6A0" ma:contentTypeVersion="14" ma:contentTypeDescription="Create a new document." ma:contentTypeScope="" ma:versionID="a7e5b5fa244dabdf2b07950c02665717">
  <xsd:schema xmlns:xsd="http://www.w3.org/2001/XMLSchema" xmlns:xs="http://www.w3.org/2001/XMLSchema" xmlns:p="http://schemas.microsoft.com/office/2006/metadata/properties" xmlns:ns2="78d095b3-f08d-4ab1-bcac-ebc7cb1183bf" xmlns:ns3="5e8e6128-e798-4776-ab96-5a03c0c069c4" targetNamespace="http://schemas.microsoft.com/office/2006/metadata/properties" ma:root="true" ma:fieldsID="189b59ea22bea2849d473c6eca8d8283" ns2:_="" ns3:_="">
    <xsd:import namespace="78d095b3-f08d-4ab1-bcac-ebc7cb1183bf"/>
    <xsd:import namespace="5e8e6128-e798-4776-ab96-5a03c0c069c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SearchProperties"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d095b3-f08d-4ab1-bcac-ebc7cb1183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b1c4d0e5-96e6-4b00-b7ef-9c0a071a6298"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8e6128-e798-4776-ab96-5a03c0c069c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a92a5dda-8343-49fd-8d17-4d7564c385fd}" ma:internalName="TaxCatchAll" ma:showField="CatchAllData" ma:web="5e8e6128-e798-4776-ab96-5a03c0c069c4">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BF8902-9A2E-48EC-9C94-A50468081646}">
  <ds:schemaRefs>
    <ds:schemaRef ds:uri="http://schemas.microsoft.com/office/2006/metadata/properties"/>
    <ds:schemaRef ds:uri="c2c7254a-ce77-4b27-833f-c672e4a14688"/>
    <ds:schemaRef ds:uri="http://purl.org/dc/elements/1.1/"/>
    <ds:schemaRef ds:uri="http://schemas.microsoft.com/office/2006/documentManagement/types"/>
    <ds:schemaRef ds:uri="http://schemas.openxmlformats.org/package/2006/metadata/core-properties"/>
    <ds:schemaRef ds:uri="57341459-a4c9-4d52-b1e4-efcd1665b723"/>
    <ds:schemaRef ds:uri="http://purl.org/dc/dcmitype/"/>
    <ds:schemaRef ds:uri="http://schemas.microsoft.com/office/infopath/2007/PartnerControls"/>
    <ds:schemaRef ds:uri="http://www.w3.org/XML/1998/namespace"/>
    <ds:schemaRef ds:uri="http://purl.org/dc/terms/"/>
    <ds:schemaRef ds:uri="5e8e6128-e798-4776-ab96-5a03c0c069c4"/>
    <ds:schemaRef ds:uri="78d095b3-f08d-4ab1-bcac-ebc7cb1183bf"/>
  </ds:schemaRefs>
</ds:datastoreItem>
</file>

<file path=customXml/itemProps2.xml><?xml version="1.0" encoding="utf-8"?>
<ds:datastoreItem xmlns:ds="http://schemas.openxmlformats.org/officeDocument/2006/customXml" ds:itemID="{9D4927B3-695C-4419-8D82-86B8DB52107C}">
  <ds:schemaRefs>
    <ds:schemaRef ds:uri="http://schemas.microsoft.com/sharepoint/v3/contenttype/forms"/>
  </ds:schemaRefs>
</ds:datastoreItem>
</file>

<file path=customXml/itemProps3.xml><?xml version="1.0" encoding="utf-8"?>
<ds:datastoreItem xmlns:ds="http://schemas.openxmlformats.org/officeDocument/2006/customXml" ds:itemID="{428867B5-71B9-4EE2-91E7-4AF71822EA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d095b3-f08d-4ab1-bcac-ebc7cb1183bf"/>
    <ds:schemaRef ds:uri="5e8e6128-e798-4776-ab96-5a03c0c069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HKIntl_PPT_Template_2024</Template>
  <TotalTime>6998</TotalTime>
  <Words>897</Words>
  <Application>Microsoft Office PowerPoint</Application>
  <PresentationFormat>Widescreen</PresentationFormat>
  <Paragraphs>117</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Fira Sans Extra Condensed Medium</vt:lpstr>
      <vt:lpstr>Arial</vt:lpstr>
      <vt:lpstr>Roboto</vt:lpstr>
      <vt:lpstr>Wingdings</vt:lpstr>
      <vt:lpstr>Helen Keller Intl Template</vt:lpstr>
      <vt:lpstr>From campaign days to everyday protection</vt:lpstr>
      <vt:lpstr>Routine delivery raised monthly VAS 4.1×</vt:lpstr>
      <vt:lpstr>The pilot built a delivery system—not a campaign</vt:lpstr>
      <vt:lpstr>Routine delivery worked through three functions</vt:lpstr>
      <vt:lpstr>Performance was compared across two phases</vt:lpstr>
      <vt:lpstr>Pilot LGAs</vt:lpstr>
      <vt:lpstr>Coverage increased in both states</vt:lpstr>
      <vt:lpstr>The signal is strong, the data system needs work</vt:lpstr>
      <vt:lpstr>Scale the model—and harden the data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Eric M. Kithikii</dc:creator>
  <cp:lastModifiedBy>Michael E. Daniel</cp:lastModifiedBy>
  <cp:revision>14</cp:revision>
  <cp:lastPrinted>2020-03-09T03:17:16Z</cp:lastPrinted>
  <dcterms:created xsi:type="dcterms:W3CDTF">2025-02-09T09:29:47Z</dcterms:created>
  <dcterms:modified xsi:type="dcterms:W3CDTF">2026-09-16T09:27:59Z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0x010100F77FD5B1003E634DB3C94D49A385C6A0</vt:lpwstr>
  </property>
</Properties>
</file>