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nva Sans" panose="020B0604020202020204" charset="0"/>
      <p:regular r:id="rId22"/>
    </p:embeddedFont>
    <p:embeddedFont>
      <p:font typeface="Hammersmith One" panose="02010703030501060504" pitchFamily="2" charset="0"/>
      <p:regular r:id="rId23"/>
    </p:embeddedFont>
    <p:embeddedFont>
      <p:font typeface="Nunito" pitchFamily="2" charset="0"/>
      <p:regular r:id="rId24"/>
      <p:bold r:id="rId25"/>
    </p:embeddedFont>
    <p:embeddedFont>
      <p:font typeface="Nunito Bold" pitchFamily="2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6" d="100"/>
          <a:sy n="36" d="100"/>
        </p:scale>
        <p:origin x="662" y="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0287000"/>
          </a:xfrm>
          <a:custGeom>
            <a:avLst/>
            <a:gdLst/>
            <a:ahLst/>
            <a:cxnLst/>
            <a:rect l="l" t="t" r="r" b="b"/>
            <a:pathLst>
              <a:path w="18537836" h="10287000">
                <a:moveTo>
                  <a:pt x="0" y="0"/>
                </a:moveTo>
                <a:lnTo>
                  <a:pt x="18537836" y="0"/>
                </a:lnTo>
                <a:lnTo>
                  <a:pt x="185378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73" b="-2288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85551" y="0"/>
            <a:ext cx="10211159" cy="10287000"/>
            <a:chOff x="0" y="0"/>
            <a:chExt cx="406400" cy="4094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00" cy="409418"/>
            </a:xfrm>
            <a:custGeom>
              <a:avLst/>
              <a:gdLst/>
              <a:ahLst/>
              <a:cxnLst/>
              <a:rect l="l" t="t" r="r" b="b"/>
              <a:pathLst>
                <a:path w="406400" h="409418">
                  <a:moveTo>
                    <a:pt x="203200" y="0"/>
                  </a:moveTo>
                  <a:lnTo>
                    <a:pt x="406400" y="0"/>
                  </a:lnTo>
                  <a:lnTo>
                    <a:pt x="203200" y="409418"/>
                  </a:lnTo>
                  <a:lnTo>
                    <a:pt x="0" y="40941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4D0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47625"/>
              <a:ext cx="203200" cy="457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6912243" y="0"/>
            <a:ext cx="10211159" cy="10287000"/>
            <a:chOff x="0" y="0"/>
            <a:chExt cx="406400" cy="409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400" cy="409418"/>
            </a:xfrm>
            <a:custGeom>
              <a:avLst/>
              <a:gdLst/>
              <a:ahLst/>
              <a:cxnLst/>
              <a:rect l="l" t="t" r="r" b="b"/>
              <a:pathLst>
                <a:path w="406400" h="409418">
                  <a:moveTo>
                    <a:pt x="203200" y="0"/>
                  </a:moveTo>
                  <a:lnTo>
                    <a:pt x="406400" y="0"/>
                  </a:lnTo>
                  <a:lnTo>
                    <a:pt x="203200" y="409418"/>
                  </a:lnTo>
                  <a:lnTo>
                    <a:pt x="0" y="40941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A7F2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47625"/>
              <a:ext cx="203200" cy="457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91023" y="2070205"/>
            <a:ext cx="4791525" cy="4149245"/>
            <a:chOff x="0" y="0"/>
            <a:chExt cx="4282440" cy="3708400"/>
          </a:xfrm>
        </p:grpSpPr>
        <p:sp>
          <p:nvSpPr>
            <p:cNvPr id="10" name="Freeform 10"/>
            <p:cNvSpPr/>
            <p:nvPr/>
          </p:nvSpPr>
          <p:spPr>
            <a:xfrm>
              <a:off x="91248" y="0"/>
              <a:ext cx="4099943" cy="3708400"/>
            </a:xfrm>
            <a:custGeom>
              <a:avLst/>
              <a:gdLst/>
              <a:ahLst/>
              <a:cxnLst/>
              <a:rect l="l" t="t" r="r" b="b"/>
              <a:pathLst>
                <a:path w="4099943" h="3708400">
                  <a:moveTo>
                    <a:pt x="2780062" y="0"/>
                  </a:moveTo>
                  <a:lnTo>
                    <a:pt x="1319882" y="0"/>
                  </a:lnTo>
                  <a:cubicBezTo>
                    <a:pt x="1109166" y="0"/>
                    <a:pt x="914456" y="112412"/>
                    <a:pt x="809092" y="294893"/>
                  </a:cubicBezTo>
                  <a:lnTo>
                    <a:pt x="79022" y="1559307"/>
                  </a:lnTo>
                  <a:cubicBezTo>
                    <a:pt x="-26340" y="1741786"/>
                    <a:pt x="-26340" y="1966614"/>
                    <a:pt x="79022" y="2149093"/>
                  </a:cubicBezTo>
                  <a:lnTo>
                    <a:pt x="809092" y="3413507"/>
                  </a:lnTo>
                  <a:cubicBezTo>
                    <a:pt x="914456" y="3595989"/>
                    <a:pt x="1109166" y="3708400"/>
                    <a:pt x="1319882" y="3708400"/>
                  </a:cubicBezTo>
                  <a:lnTo>
                    <a:pt x="2780062" y="3708400"/>
                  </a:lnTo>
                  <a:cubicBezTo>
                    <a:pt x="2990778" y="3708400"/>
                    <a:pt x="3185488" y="3595989"/>
                    <a:pt x="3290853" y="3413507"/>
                  </a:cubicBezTo>
                  <a:lnTo>
                    <a:pt x="4020922" y="2149093"/>
                  </a:lnTo>
                  <a:cubicBezTo>
                    <a:pt x="4126284" y="1966614"/>
                    <a:pt x="4126284" y="1741786"/>
                    <a:pt x="4020922" y="1559307"/>
                  </a:cubicBezTo>
                  <a:lnTo>
                    <a:pt x="3290852" y="294893"/>
                  </a:lnTo>
                  <a:cubicBezTo>
                    <a:pt x="3185488" y="112412"/>
                    <a:pt x="2990778" y="0"/>
                    <a:pt x="2780062" y="0"/>
                  </a:cubicBezTo>
                  <a:close/>
                </a:path>
              </a:pathLst>
            </a:custGeom>
            <a:blipFill>
              <a:blip r:embed="rId3"/>
              <a:stretch>
                <a:fillRect t="-33069" b="-33069"/>
              </a:stretch>
            </a:blipFill>
            <a:ln w="190500" cap="rnd">
              <a:solidFill>
                <a:srgbClr val="EB7F2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169795" y="2952147"/>
            <a:ext cx="8171748" cy="1251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298"/>
              </a:lnSpc>
            </a:pPr>
            <a:r>
              <a:rPr lang="en-US" sz="7356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LARGE-SCALE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80664" y="4498975"/>
            <a:ext cx="5496043" cy="4759325"/>
            <a:chOff x="0" y="0"/>
            <a:chExt cx="4282440" cy="3708400"/>
          </a:xfrm>
        </p:grpSpPr>
        <p:sp>
          <p:nvSpPr>
            <p:cNvPr id="13" name="Freeform 13"/>
            <p:cNvSpPr/>
            <p:nvPr/>
          </p:nvSpPr>
          <p:spPr>
            <a:xfrm>
              <a:off x="79552" y="0"/>
              <a:ext cx="4123337" cy="3708400"/>
            </a:xfrm>
            <a:custGeom>
              <a:avLst/>
              <a:gdLst/>
              <a:ahLst/>
              <a:cxnLst/>
              <a:rect l="l" t="t" r="r" b="b"/>
              <a:pathLst>
                <a:path w="4123337" h="3708400">
                  <a:moveTo>
                    <a:pt x="2835408" y="0"/>
                  </a:moveTo>
                  <a:lnTo>
                    <a:pt x="1287928" y="0"/>
                  </a:lnTo>
                  <a:cubicBezTo>
                    <a:pt x="1104223" y="0"/>
                    <a:pt x="934472" y="98002"/>
                    <a:pt x="842614" y="257092"/>
                  </a:cubicBezTo>
                  <a:lnTo>
                    <a:pt x="68892" y="1597108"/>
                  </a:lnTo>
                  <a:cubicBezTo>
                    <a:pt x="-22964" y="1756196"/>
                    <a:pt x="-22964" y="1952204"/>
                    <a:pt x="68892" y="2111292"/>
                  </a:cubicBezTo>
                  <a:lnTo>
                    <a:pt x="842614" y="3451308"/>
                  </a:lnTo>
                  <a:cubicBezTo>
                    <a:pt x="934472" y="3610398"/>
                    <a:pt x="1104223" y="3708400"/>
                    <a:pt x="1287928" y="3708400"/>
                  </a:cubicBezTo>
                  <a:lnTo>
                    <a:pt x="2835408" y="3708400"/>
                  </a:lnTo>
                  <a:cubicBezTo>
                    <a:pt x="3019113" y="3708400"/>
                    <a:pt x="3188864" y="3610398"/>
                    <a:pt x="3280722" y="3451308"/>
                  </a:cubicBezTo>
                  <a:lnTo>
                    <a:pt x="4054444" y="2111292"/>
                  </a:lnTo>
                  <a:cubicBezTo>
                    <a:pt x="4146301" y="1952204"/>
                    <a:pt x="4146301" y="1756196"/>
                    <a:pt x="4054444" y="1597108"/>
                  </a:cubicBezTo>
                  <a:lnTo>
                    <a:pt x="3280722" y="257092"/>
                  </a:lnTo>
                  <a:cubicBezTo>
                    <a:pt x="3188864" y="98002"/>
                    <a:pt x="3019113" y="0"/>
                    <a:pt x="2835408" y="0"/>
                  </a:cubicBezTo>
                  <a:close/>
                </a:path>
              </a:pathLst>
            </a:custGeom>
            <a:blipFill>
              <a:blip r:embed="rId4"/>
              <a:stretch>
                <a:fillRect l="-17760" r="-17760"/>
              </a:stretch>
            </a:blipFill>
            <a:ln w="190500" cap="rnd">
              <a:solidFill>
                <a:srgbClr val="F4E7DD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62310" y="1095235"/>
            <a:ext cx="3618456" cy="3133420"/>
            <a:chOff x="0" y="0"/>
            <a:chExt cx="4282440" cy="3708400"/>
          </a:xfrm>
        </p:grpSpPr>
        <p:sp>
          <p:nvSpPr>
            <p:cNvPr id="15" name="Freeform 15"/>
            <p:cNvSpPr/>
            <p:nvPr/>
          </p:nvSpPr>
          <p:spPr>
            <a:xfrm>
              <a:off x="120830" y="0"/>
              <a:ext cx="4040780" cy="3708400"/>
            </a:xfrm>
            <a:custGeom>
              <a:avLst/>
              <a:gdLst/>
              <a:ahLst/>
              <a:cxnLst/>
              <a:rect l="l" t="t" r="r" b="b"/>
              <a:pathLst>
                <a:path w="4040780" h="3708400">
                  <a:moveTo>
                    <a:pt x="2640087" y="0"/>
                  </a:moveTo>
                  <a:lnTo>
                    <a:pt x="1400693" y="0"/>
                  </a:lnTo>
                  <a:cubicBezTo>
                    <a:pt x="1121666" y="0"/>
                    <a:pt x="863832" y="148854"/>
                    <a:pt x="724310" y="390494"/>
                  </a:cubicBezTo>
                  <a:lnTo>
                    <a:pt x="104640" y="1463706"/>
                  </a:lnTo>
                  <a:cubicBezTo>
                    <a:pt x="-34880" y="1705342"/>
                    <a:pt x="-34880" y="2003058"/>
                    <a:pt x="104640" y="2244694"/>
                  </a:cubicBezTo>
                  <a:lnTo>
                    <a:pt x="724310" y="3317906"/>
                  </a:lnTo>
                  <a:cubicBezTo>
                    <a:pt x="863832" y="3559546"/>
                    <a:pt x="1121666" y="3708400"/>
                    <a:pt x="1400693" y="3708400"/>
                  </a:cubicBezTo>
                  <a:lnTo>
                    <a:pt x="2640087" y="3708400"/>
                  </a:lnTo>
                  <a:cubicBezTo>
                    <a:pt x="2919114" y="3708400"/>
                    <a:pt x="3176948" y="3559546"/>
                    <a:pt x="3316471" y="3317906"/>
                  </a:cubicBezTo>
                  <a:lnTo>
                    <a:pt x="3936140" y="2244694"/>
                  </a:lnTo>
                  <a:cubicBezTo>
                    <a:pt x="4075660" y="2003058"/>
                    <a:pt x="4075660" y="1705342"/>
                    <a:pt x="3936140" y="1463706"/>
                  </a:cubicBezTo>
                  <a:lnTo>
                    <a:pt x="3316470" y="390494"/>
                  </a:lnTo>
                  <a:cubicBezTo>
                    <a:pt x="3176948" y="148854"/>
                    <a:pt x="2919114" y="0"/>
                    <a:pt x="2640087" y="0"/>
                  </a:cubicBezTo>
                  <a:close/>
                </a:path>
              </a:pathLst>
            </a:custGeom>
            <a:blipFill>
              <a:blip r:embed="rId5"/>
              <a:stretch>
                <a:fillRect l="-11257" r="-11257"/>
              </a:stretch>
            </a:blipFill>
            <a:ln w="190500" cap="rnd">
              <a:solidFill>
                <a:srgbClr val="B0DCAE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89439" y="449297"/>
            <a:ext cx="3528073" cy="3320778"/>
            <a:chOff x="0" y="0"/>
            <a:chExt cx="434976" cy="409418"/>
          </a:xfrm>
        </p:grpSpPr>
        <p:sp>
          <p:nvSpPr>
            <p:cNvPr id="17" name="Freeform 17"/>
            <p:cNvSpPr/>
            <p:nvPr/>
          </p:nvSpPr>
          <p:spPr>
            <a:xfrm>
              <a:off x="44028" y="0"/>
              <a:ext cx="346919" cy="409418"/>
            </a:xfrm>
            <a:custGeom>
              <a:avLst/>
              <a:gdLst/>
              <a:ahLst/>
              <a:cxnLst/>
              <a:rect l="l" t="t" r="r" b="b"/>
              <a:pathLst>
                <a:path w="346919" h="409418">
                  <a:moveTo>
                    <a:pt x="275060" y="0"/>
                  </a:moveTo>
                  <a:lnTo>
                    <a:pt x="275060" y="0"/>
                  </a:lnTo>
                  <a:cubicBezTo>
                    <a:pt x="299927" y="0"/>
                    <a:pt x="323027" y="12857"/>
                    <a:pt x="336131" y="33990"/>
                  </a:cubicBezTo>
                  <a:cubicBezTo>
                    <a:pt x="349236" y="55124"/>
                    <a:pt x="350483" y="81531"/>
                    <a:pt x="339428" y="103806"/>
                  </a:cubicBezTo>
                  <a:lnTo>
                    <a:pt x="239268" y="305613"/>
                  </a:lnTo>
                  <a:cubicBezTo>
                    <a:pt x="207709" y="369200"/>
                    <a:pt x="142849" y="409418"/>
                    <a:pt x="71860" y="409418"/>
                  </a:cubicBezTo>
                  <a:lnTo>
                    <a:pt x="71860" y="409418"/>
                  </a:lnTo>
                  <a:cubicBezTo>
                    <a:pt x="46993" y="409418"/>
                    <a:pt x="23893" y="396562"/>
                    <a:pt x="10789" y="375428"/>
                  </a:cubicBezTo>
                  <a:cubicBezTo>
                    <a:pt x="-2316" y="354294"/>
                    <a:pt x="-3563" y="327887"/>
                    <a:pt x="7492" y="305613"/>
                  </a:cubicBezTo>
                  <a:lnTo>
                    <a:pt x="107652" y="103806"/>
                  </a:lnTo>
                  <a:cubicBezTo>
                    <a:pt x="139211" y="40218"/>
                    <a:pt x="204071" y="0"/>
                    <a:pt x="275060" y="0"/>
                  </a:cubicBezTo>
                  <a:close/>
                </a:path>
              </a:pathLst>
            </a:custGeom>
            <a:solidFill>
              <a:srgbClr val="EB7F2F"/>
            </a:solidFill>
            <a:ln w="23812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1600" y="-47625"/>
              <a:ext cx="231776" cy="457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651342" y="7597911"/>
            <a:ext cx="3528073" cy="3320778"/>
            <a:chOff x="0" y="0"/>
            <a:chExt cx="434976" cy="409418"/>
          </a:xfrm>
        </p:grpSpPr>
        <p:sp>
          <p:nvSpPr>
            <p:cNvPr id="20" name="Freeform 20"/>
            <p:cNvSpPr/>
            <p:nvPr/>
          </p:nvSpPr>
          <p:spPr>
            <a:xfrm>
              <a:off x="44028" y="0"/>
              <a:ext cx="346919" cy="409418"/>
            </a:xfrm>
            <a:custGeom>
              <a:avLst/>
              <a:gdLst/>
              <a:ahLst/>
              <a:cxnLst/>
              <a:rect l="l" t="t" r="r" b="b"/>
              <a:pathLst>
                <a:path w="346919" h="409418">
                  <a:moveTo>
                    <a:pt x="275060" y="0"/>
                  </a:moveTo>
                  <a:lnTo>
                    <a:pt x="275060" y="0"/>
                  </a:lnTo>
                  <a:cubicBezTo>
                    <a:pt x="299927" y="0"/>
                    <a:pt x="323027" y="12857"/>
                    <a:pt x="336131" y="33990"/>
                  </a:cubicBezTo>
                  <a:cubicBezTo>
                    <a:pt x="349236" y="55124"/>
                    <a:pt x="350483" y="81531"/>
                    <a:pt x="339428" y="103806"/>
                  </a:cubicBezTo>
                  <a:lnTo>
                    <a:pt x="239268" y="305613"/>
                  </a:lnTo>
                  <a:cubicBezTo>
                    <a:pt x="207709" y="369200"/>
                    <a:pt x="142849" y="409418"/>
                    <a:pt x="71860" y="409418"/>
                  </a:cubicBezTo>
                  <a:lnTo>
                    <a:pt x="71860" y="409418"/>
                  </a:lnTo>
                  <a:cubicBezTo>
                    <a:pt x="46993" y="409418"/>
                    <a:pt x="23893" y="396562"/>
                    <a:pt x="10789" y="375428"/>
                  </a:cubicBezTo>
                  <a:cubicBezTo>
                    <a:pt x="-2316" y="354294"/>
                    <a:pt x="-3563" y="327887"/>
                    <a:pt x="7492" y="305613"/>
                  </a:cubicBezTo>
                  <a:lnTo>
                    <a:pt x="107652" y="103806"/>
                  </a:lnTo>
                  <a:cubicBezTo>
                    <a:pt x="139211" y="40218"/>
                    <a:pt x="204071" y="0"/>
                    <a:pt x="275060" y="0"/>
                  </a:cubicBezTo>
                  <a:close/>
                </a:path>
              </a:pathLst>
            </a:custGeom>
            <a:solidFill>
              <a:srgbClr val="EB7F2F"/>
            </a:solidFill>
            <a:ln w="23812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1600" y="-47625"/>
              <a:ext cx="231776" cy="457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3635170" y="1095235"/>
            <a:ext cx="1585043" cy="1652451"/>
          </a:xfrm>
          <a:custGeom>
            <a:avLst/>
            <a:gdLst/>
            <a:ahLst/>
            <a:cxnLst/>
            <a:rect l="l" t="t" r="r" b="b"/>
            <a:pathLst>
              <a:path w="1585043" h="1652451">
                <a:moveTo>
                  <a:pt x="0" y="0"/>
                </a:moveTo>
                <a:lnTo>
                  <a:pt x="1585043" y="0"/>
                </a:lnTo>
                <a:lnTo>
                  <a:pt x="1585043" y="1652451"/>
                </a:lnTo>
                <a:lnTo>
                  <a:pt x="0" y="16524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8695038" y="4104830"/>
            <a:ext cx="8899626" cy="1094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996"/>
              </a:lnSpc>
            </a:pPr>
            <a:r>
              <a:rPr lang="en-US" sz="6426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FOOD FORTIFICATION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002399" y="5618000"/>
            <a:ext cx="8506540" cy="1044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Scaling Nutrition </a:t>
            </a:r>
            <a:r>
              <a:rPr lang="en-US" sz="2000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Programmes</a:t>
            </a:r>
            <a:r>
              <a:rPr lang="en-US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through Implementation &amp; Partnerships</a:t>
            </a:r>
          </a:p>
          <a:p>
            <a:pPr algn="r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Lessons inspired by CS-SUNN’s Third-Party Advocacy Campaign (TPAC) journey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38531" y="9041130"/>
            <a:ext cx="9756133" cy="396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From advocacy → collaboration → implementation → systems change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5645" y="9477375"/>
            <a:ext cx="3185697" cy="47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99"/>
              </a:lnSpc>
            </a:pPr>
            <a:r>
              <a:rPr lang="en-US" sz="2856" b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September 2026</a:t>
            </a:r>
          </a:p>
        </p:txBody>
      </p:sp>
      <p:sp>
        <p:nvSpPr>
          <p:cNvPr id="27" name="Freeform 27"/>
          <p:cNvSpPr/>
          <p:nvPr/>
        </p:nvSpPr>
        <p:spPr>
          <a:xfrm>
            <a:off x="17048695" y="0"/>
            <a:ext cx="1394269" cy="1394269"/>
          </a:xfrm>
          <a:custGeom>
            <a:avLst/>
            <a:gdLst/>
            <a:ahLst/>
            <a:cxnLst/>
            <a:rect l="l" t="t" r="r" b="b"/>
            <a:pathLst>
              <a:path w="1394269" h="1394269">
                <a:moveTo>
                  <a:pt x="0" y="0"/>
                </a:moveTo>
                <a:lnTo>
                  <a:pt x="1394270" y="0"/>
                </a:lnTo>
                <a:lnTo>
                  <a:pt x="1394270" y="1394269"/>
                </a:lnTo>
                <a:lnTo>
                  <a:pt x="0" y="13942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0287000"/>
          </a:xfrm>
          <a:custGeom>
            <a:avLst/>
            <a:gdLst/>
            <a:ahLst/>
            <a:cxnLst/>
            <a:rect l="l" t="t" r="r" b="b"/>
            <a:pathLst>
              <a:path w="18537836" h="10287000">
                <a:moveTo>
                  <a:pt x="0" y="0"/>
                </a:moveTo>
                <a:lnTo>
                  <a:pt x="18537836" y="0"/>
                </a:lnTo>
                <a:lnTo>
                  <a:pt x="185378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73" b="-2288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518351" y="4819407"/>
            <a:ext cx="5261890" cy="3573394"/>
            <a:chOff x="0" y="0"/>
            <a:chExt cx="1385847" cy="9411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5847" cy="941141"/>
            </a:xfrm>
            <a:custGeom>
              <a:avLst/>
              <a:gdLst/>
              <a:ahLst/>
              <a:cxnLst/>
              <a:rect l="l" t="t" r="r" b="b"/>
              <a:pathLst>
                <a:path w="1385847" h="941141">
                  <a:moveTo>
                    <a:pt x="41197" y="0"/>
                  </a:moveTo>
                  <a:lnTo>
                    <a:pt x="1344651" y="0"/>
                  </a:lnTo>
                  <a:cubicBezTo>
                    <a:pt x="1367403" y="0"/>
                    <a:pt x="1385847" y="18445"/>
                    <a:pt x="1385847" y="41197"/>
                  </a:cubicBezTo>
                  <a:lnTo>
                    <a:pt x="1385847" y="899944"/>
                  </a:lnTo>
                  <a:cubicBezTo>
                    <a:pt x="1385847" y="922696"/>
                    <a:pt x="1367403" y="941141"/>
                    <a:pt x="1344651" y="941141"/>
                  </a:cubicBezTo>
                  <a:lnTo>
                    <a:pt x="41197" y="941141"/>
                  </a:lnTo>
                  <a:cubicBezTo>
                    <a:pt x="18444" y="941141"/>
                    <a:pt x="0" y="922696"/>
                    <a:pt x="0" y="899944"/>
                  </a:cubicBezTo>
                  <a:lnTo>
                    <a:pt x="0" y="41197"/>
                  </a:lnTo>
                  <a:cubicBezTo>
                    <a:pt x="0" y="18444"/>
                    <a:pt x="18445" y="0"/>
                    <a:pt x="41197" y="0"/>
                  </a:cubicBezTo>
                  <a:close/>
                </a:path>
              </a:pathLst>
            </a:custGeom>
            <a:ln w="28575" cap="rnd">
              <a:solidFill>
                <a:srgbClr val="EB7F2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385847" cy="950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0711" y="4812399"/>
            <a:ext cx="5261890" cy="3573394"/>
            <a:chOff x="0" y="0"/>
            <a:chExt cx="1385847" cy="9411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5847" cy="941141"/>
            </a:xfrm>
            <a:custGeom>
              <a:avLst/>
              <a:gdLst/>
              <a:ahLst/>
              <a:cxnLst/>
              <a:rect l="l" t="t" r="r" b="b"/>
              <a:pathLst>
                <a:path w="1385847" h="941141">
                  <a:moveTo>
                    <a:pt x="41197" y="0"/>
                  </a:moveTo>
                  <a:lnTo>
                    <a:pt x="1344651" y="0"/>
                  </a:lnTo>
                  <a:cubicBezTo>
                    <a:pt x="1367403" y="0"/>
                    <a:pt x="1385847" y="18445"/>
                    <a:pt x="1385847" y="41197"/>
                  </a:cubicBezTo>
                  <a:lnTo>
                    <a:pt x="1385847" y="899944"/>
                  </a:lnTo>
                  <a:cubicBezTo>
                    <a:pt x="1385847" y="922696"/>
                    <a:pt x="1367403" y="941141"/>
                    <a:pt x="1344651" y="941141"/>
                  </a:cubicBezTo>
                  <a:lnTo>
                    <a:pt x="41197" y="941141"/>
                  </a:lnTo>
                  <a:cubicBezTo>
                    <a:pt x="18444" y="941141"/>
                    <a:pt x="0" y="922696"/>
                    <a:pt x="0" y="899944"/>
                  </a:cubicBezTo>
                  <a:lnTo>
                    <a:pt x="0" y="41197"/>
                  </a:lnTo>
                  <a:cubicBezTo>
                    <a:pt x="0" y="18444"/>
                    <a:pt x="18445" y="0"/>
                    <a:pt x="41197" y="0"/>
                  </a:cubicBezTo>
                  <a:close/>
                </a:path>
              </a:pathLst>
            </a:custGeom>
            <a:ln w="28575" cap="rnd">
              <a:solidFill>
                <a:srgbClr val="1A4D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385847" cy="950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65990" y="4826414"/>
            <a:ext cx="5261890" cy="3573394"/>
            <a:chOff x="0" y="0"/>
            <a:chExt cx="1385847" cy="9411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5847" cy="941141"/>
            </a:xfrm>
            <a:custGeom>
              <a:avLst/>
              <a:gdLst/>
              <a:ahLst/>
              <a:cxnLst/>
              <a:rect l="l" t="t" r="r" b="b"/>
              <a:pathLst>
                <a:path w="1385847" h="941141">
                  <a:moveTo>
                    <a:pt x="41197" y="0"/>
                  </a:moveTo>
                  <a:lnTo>
                    <a:pt x="1344651" y="0"/>
                  </a:lnTo>
                  <a:cubicBezTo>
                    <a:pt x="1367403" y="0"/>
                    <a:pt x="1385847" y="18445"/>
                    <a:pt x="1385847" y="41197"/>
                  </a:cubicBezTo>
                  <a:lnTo>
                    <a:pt x="1385847" y="899944"/>
                  </a:lnTo>
                  <a:cubicBezTo>
                    <a:pt x="1385847" y="922696"/>
                    <a:pt x="1367403" y="941141"/>
                    <a:pt x="1344651" y="941141"/>
                  </a:cubicBezTo>
                  <a:lnTo>
                    <a:pt x="41197" y="941141"/>
                  </a:lnTo>
                  <a:cubicBezTo>
                    <a:pt x="18444" y="941141"/>
                    <a:pt x="0" y="922696"/>
                    <a:pt x="0" y="899944"/>
                  </a:cubicBezTo>
                  <a:lnTo>
                    <a:pt x="0" y="41197"/>
                  </a:lnTo>
                  <a:cubicBezTo>
                    <a:pt x="0" y="18444"/>
                    <a:pt x="18445" y="0"/>
                    <a:pt x="41197" y="0"/>
                  </a:cubicBezTo>
                  <a:close/>
                </a:path>
              </a:pathLst>
            </a:custGeom>
            <a:ln w="28575" cap="rnd">
              <a:solidFill>
                <a:srgbClr val="1CAD3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385847" cy="950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3283" y="4966565"/>
            <a:ext cx="109728" cy="3279076"/>
            <a:chOff x="0" y="0"/>
            <a:chExt cx="146304" cy="43721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4372101"/>
            </a:xfrm>
            <a:custGeom>
              <a:avLst/>
              <a:gdLst/>
              <a:ahLst/>
              <a:cxnLst/>
              <a:rect l="l" t="t" r="r" b="b"/>
              <a:pathLst>
                <a:path w="146304" h="4372101">
                  <a:moveTo>
                    <a:pt x="0" y="0"/>
                  </a:moveTo>
                  <a:lnTo>
                    <a:pt x="146304" y="0"/>
                  </a:lnTo>
                  <a:lnTo>
                    <a:pt x="146304" y="4372101"/>
                  </a:lnTo>
                  <a:lnTo>
                    <a:pt x="0" y="4372101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06843" y="4966565"/>
            <a:ext cx="109728" cy="3279076"/>
            <a:chOff x="0" y="0"/>
            <a:chExt cx="146304" cy="43721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4372101"/>
            </a:xfrm>
            <a:custGeom>
              <a:avLst/>
              <a:gdLst/>
              <a:ahLst/>
              <a:cxnLst/>
              <a:rect l="l" t="t" r="r" b="b"/>
              <a:pathLst>
                <a:path w="146304" h="4372101">
                  <a:moveTo>
                    <a:pt x="0" y="0"/>
                  </a:moveTo>
                  <a:lnTo>
                    <a:pt x="146304" y="0"/>
                  </a:lnTo>
                  <a:lnTo>
                    <a:pt x="146304" y="4372101"/>
                  </a:lnTo>
                  <a:lnTo>
                    <a:pt x="0" y="4372101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430403" y="4966565"/>
            <a:ext cx="109728" cy="3279076"/>
            <a:chOff x="0" y="0"/>
            <a:chExt cx="146304" cy="437210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6304" cy="4372101"/>
            </a:xfrm>
            <a:custGeom>
              <a:avLst/>
              <a:gdLst/>
              <a:ahLst/>
              <a:cxnLst/>
              <a:rect l="l" t="t" r="r" b="b"/>
              <a:pathLst>
                <a:path w="146304" h="4372101">
                  <a:moveTo>
                    <a:pt x="0" y="0"/>
                  </a:moveTo>
                  <a:lnTo>
                    <a:pt x="146304" y="0"/>
                  </a:lnTo>
                  <a:lnTo>
                    <a:pt x="146304" y="4372101"/>
                  </a:lnTo>
                  <a:lnTo>
                    <a:pt x="0" y="4372101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249836" y="0"/>
            <a:ext cx="18981203" cy="3785924"/>
            <a:chOff x="0" y="0"/>
            <a:chExt cx="2940685" cy="5865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940685" cy="586539"/>
            </a:xfrm>
            <a:custGeom>
              <a:avLst/>
              <a:gdLst/>
              <a:ahLst/>
              <a:cxnLst/>
              <a:rect l="l" t="t" r="r" b="b"/>
              <a:pathLst>
                <a:path w="2940685" h="586539">
                  <a:moveTo>
                    <a:pt x="0" y="0"/>
                  </a:moveTo>
                  <a:lnTo>
                    <a:pt x="2940685" y="0"/>
                  </a:lnTo>
                  <a:lnTo>
                    <a:pt x="2940685" y="586539"/>
                  </a:lnTo>
                  <a:lnTo>
                    <a:pt x="0" y="586539"/>
                  </a:lnTo>
                  <a:close/>
                </a:path>
              </a:pathLst>
            </a:custGeom>
            <a:blipFill>
              <a:blip r:embed="rId3"/>
              <a:stretch>
                <a:fillRect t="-116703" b="-1167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9836" y="0"/>
            <a:ext cx="18981203" cy="3730885"/>
            <a:chOff x="0" y="0"/>
            <a:chExt cx="2940685" cy="5780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40685" cy="578012"/>
            </a:xfrm>
            <a:custGeom>
              <a:avLst/>
              <a:gdLst/>
              <a:ahLst/>
              <a:cxnLst/>
              <a:rect l="l" t="t" r="r" b="b"/>
              <a:pathLst>
                <a:path w="2940685" h="578012">
                  <a:moveTo>
                    <a:pt x="0" y="0"/>
                  </a:moveTo>
                  <a:lnTo>
                    <a:pt x="2940685" y="0"/>
                  </a:lnTo>
                  <a:lnTo>
                    <a:pt x="2940685" y="578012"/>
                  </a:lnTo>
                  <a:lnTo>
                    <a:pt x="0" y="578012"/>
                  </a:lnTo>
                  <a:close/>
                </a:path>
              </a:pathLst>
            </a:custGeom>
            <a:solidFill>
              <a:srgbClr val="000000">
                <a:alpha val="3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/>
          <p:cNvSpPr/>
          <p:nvPr/>
        </p:nvSpPr>
        <p:spPr>
          <a:xfrm>
            <a:off x="16789421" y="0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4" y="0"/>
                </a:lnTo>
                <a:lnTo>
                  <a:pt x="1653544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620324" y="1048161"/>
            <a:ext cx="13571402" cy="789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4"/>
              </a:lnSpc>
            </a:pPr>
            <a:r>
              <a:rPr lang="en-US" sz="5211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Workshop Purpose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66636" y="1954125"/>
            <a:ext cx="11601247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95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Moving participants from understanding LSFF challenges to co-designing practical national responses.</a:t>
            </a:r>
          </a:p>
          <a:p>
            <a:pPr algn="ctr">
              <a:lnSpc>
                <a:spcPts val="2340"/>
              </a:lnSpc>
            </a:pPr>
            <a:endParaRPr lang="en-US" sz="195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576475" y="5259173"/>
            <a:ext cx="441198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REFLECTION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76475" y="5933162"/>
            <a:ext cx="4411980" cy="115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6"/>
              </a:lnSpc>
            </a:pPr>
            <a:r>
              <a:rPr lang="en-US" sz="20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What has LSFF advocacy achieved</a:t>
            </a:r>
          </a:p>
          <a:p>
            <a:pPr algn="l">
              <a:lnSpc>
                <a:spcPts val="3136"/>
              </a:lnSpc>
            </a:pPr>
            <a:r>
              <a:rPr lang="en-US" sz="20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and where does implementation still break down?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00035" y="5268698"/>
            <a:ext cx="441198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199">
                <a:solidFill>
                  <a:srgbClr val="EB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DIAGNOSIS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00035" y="5952212"/>
            <a:ext cx="4411980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Which system bottlenecks matter most, </a:t>
            </a:r>
          </a:p>
          <a:p>
            <a:pPr algn="l">
              <a:lnSpc>
                <a:spcPts val="2970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for whom, and why?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823595" y="5259173"/>
            <a:ext cx="4411980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1CAD3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DESIGNING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23595" y="5952212"/>
            <a:ext cx="4224528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What partnerships, actions and accountability </a:t>
            </a:r>
          </a:p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mechanisms can move LSFF forward?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139544" y="-110079"/>
            <a:ext cx="6591823" cy="10597280"/>
            <a:chOff x="0" y="0"/>
            <a:chExt cx="1021246" cy="16417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1246" cy="1641796"/>
            </a:xfrm>
            <a:custGeom>
              <a:avLst/>
              <a:gdLst/>
              <a:ahLst/>
              <a:cxnLst/>
              <a:rect l="l" t="t" r="r" b="b"/>
              <a:pathLst>
                <a:path w="1021246" h="1641796">
                  <a:moveTo>
                    <a:pt x="0" y="0"/>
                  </a:moveTo>
                  <a:lnTo>
                    <a:pt x="1021246" y="0"/>
                  </a:lnTo>
                  <a:lnTo>
                    <a:pt x="1021246" y="1641796"/>
                  </a:lnTo>
                  <a:lnTo>
                    <a:pt x="0" y="1641796"/>
                  </a:lnTo>
                  <a:close/>
                </a:path>
              </a:pathLst>
            </a:custGeom>
            <a:blipFill>
              <a:blip r:embed="rId3"/>
              <a:stretch>
                <a:fillRect l="-92269" r="-9226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2821448"/>
            <a:ext cx="658368" cy="658368"/>
            <a:chOff x="0" y="0"/>
            <a:chExt cx="877824" cy="87782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CAD3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21920" y="21882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4220480"/>
            <a:ext cx="658368" cy="658368"/>
            <a:chOff x="0" y="0"/>
            <a:chExt cx="877824" cy="87782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A4D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21920" y="213487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5619512"/>
            <a:ext cx="658368" cy="658368"/>
            <a:chOff x="0" y="0"/>
            <a:chExt cx="877824" cy="877824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EB7F2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7018544"/>
            <a:ext cx="658368" cy="658368"/>
            <a:chOff x="0" y="0"/>
            <a:chExt cx="877824" cy="87782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B0DCA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28700" y="8417576"/>
            <a:ext cx="658368" cy="658368"/>
            <a:chOff x="0" y="0"/>
            <a:chExt cx="877824" cy="877824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3D17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5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16824960" y="-957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3" y="0"/>
                </a:lnTo>
                <a:lnTo>
                  <a:pt x="1653543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400195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028700" y="948545"/>
            <a:ext cx="10689574" cy="704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0"/>
              </a:lnSpc>
            </a:pPr>
            <a:r>
              <a:rPr lang="en-US" sz="4633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Workshop Flow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8700" y="2039530"/>
            <a:ext cx="713041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Interactive sessions.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919115" y="2740390"/>
            <a:ext cx="11064240" cy="820484"/>
            <a:chOff x="0" y="0"/>
            <a:chExt cx="14752320" cy="1093978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9525"/>
              <a:ext cx="3276600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1CAD3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Opening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674878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Context, expectations &amp; stakeholder mapping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919115" y="4220480"/>
            <a:ext cx="11064240" cy="810958"/>
            <a:chOff x="0" y="0"/>
            <a:chExt cx="14752320" cy="1081278"/>
          </a:xfrm>
        </p:grpSpPr>
        <p:sp>
          <p:nvSpPr>
            <p:cNvPr id="33" name="TextBox 33"/>
            <p:cNvSpPr txBox="1"/>
            <p:nvPr/>
          </p:nvSpPr>
          <p:spPr>
            <a:xfrm>
              <a:off x="0" y="-9525"/>
              <a:ext cx="3240286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1A4D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Learning Lab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662178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TPAC journey and systems lessons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919115" y="5632371"/>
            <a:ext cx="11064240" cy="695325"/>
            <a:chOff x="0" y="0"/>
            <a:chExt cx="14752320" cy="927100"/>
          </a:xfrm>
        </p:grpSpPr>
        <p:sp>
          <p:nvSpPr>
            <p:cNvPr id="36" name="TextBox 36"/>
            <p:cNvSpPr txBox="1"/>
            <p:nvPr/>
          </p:nvSpPr>
          <p:spPr>
            <a:xfrm>
              <a:off x="0" y="-9525"/>
              <a:ext cx="7199101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EB7F2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Systems Diagnosis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508000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Identifying implementation bottlenecks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919115" y="7063930"/>
            <a:ext cx="11064240" cy="786716"/>
            <a:chOff x="0" y="0"/>
            <a:chExt cx="14752320" cy="1048955"/>
          </a:xfrm>
        </p:grpSpPr>
        <p:sp>
          <p:nvSpPr>
            <p:cNvPr id="39" name="TextBox 39"/>
            <p:cNvSpPr txBox="1"/>
            <p:nvPr/>
          </p:nvSpPr>
          <p:spPr>
            <a:xfrm>
              <a:off x="0" y="-9525"/>
              <a:ext cx="4347112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5AD154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Co-Design Sprint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629855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Developing solutions and partnership actions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919115" y="8343900"/>
            <a:ext cx="11064240" cy="819150"/>
            <a:chOff x="0" y="0"/>
            <a:chExt cx="14752320" cy="1092200"/>
          </a:xfrm>
        </p:grpSpPr>
        <p:sp>
          <p:nvSpPr>
            <p:cNvPr id="42" name="TextBox 42"/>
            <p:cNvSpPr txBox="1"/>
            <p:nvPr/>
          </p:nvSpPr>
          <p:spPr>
            <a:xfrm>
              <a:off x="0" y="-9525"/>
              <a:ext cx="5797550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3D17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Commitments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673100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Priorities, owners, timelines &amp; follow-up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0287000"/>
          </a:xfrm>
          <a:custGeom>
            <a:avLst/>
            <a:gdLst/>
            <a:ahLst/>
            <a:cxnLst/>
            <a:rect l="l" t="t" r="r" b="b"/>
            <a:pathLst>
              <a:path w="18537836" h="10287000">
                <a:moveTo>
                  <a:pt x="0" y="0"/>
                </a:moveTo>
                <a:lnTo>
                  <a:pt x="18537836" y="0"/>
                </a:lnTo>
                <a:lnTo>
                  <a:pt x="185378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73" b="-2288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518351" y="4819407"/>
            <a:ext cx="5261890" cy="3573394"/>
            <a:chOff x="0" y="0"/>
            <a:chExt cx="1385847" cy="9411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5847" cy="941141"/>
            </a:xfrm>
            <a:custGeom>
              <a:avLst/>
              <a:gdLst/>
              <a:ahLst/>
              <a:cxnLst/>
              <a:rect l="l" t="t" r="r" b="b"/>
              <a:pathLst>
                <a:path w="1385847" h="941141">
                  <a:moveTo>
                    <a:pt x="41197" y="0"/>
                  </a:moveTo>
                  <a:lnTo>
                    <a:pt x="1344651" y="0"/>
                  </a:lnTo>
                  <a:cubicBezTo>
                    <a:pt x="1367403" y="0"/>
                    <a:pt x="1385847" y="18445"/>
                    <a:pt x="1385847" y="41197"/>
                  </a:cubicBezTo>
                  <a:lnTo>
                    <a:pt x="1385847" y="899944"/>
                  </a:lnTo>
                  <a:cubicBezTo>
                    <a:pt x="1385847" y="922696"/>
                    <a:pt x="1367403" y="941141"/>
                    <a:pt x="1344651" y="941141"/>
                  </a:cubicBezTo>
                  <a:lnTo>
                    <a:pt x="41197" y="941141"/>
                  </a:lnTo>
                  <a:cubicBezTo>
                    <a:pt x="18444" y="941141"/>
                    <a:pt x="0" y="922696"/>
                    <a:pt x="0" y="899944"/>
                  </a:cubicBezTo>
                  <a:lnTo>
                    <a:pt x="0" y="41197"/>
                  </a:lnTo>
                  <a:cubicBezTo>
                    <a:pt x="0" y="18444"/>
                    <a:pt x="18445" y="0"/>
                    <a:pt x="41197" y="0"/>
                  </a:cubicBezTo>
                  <a:close/>
                </a:path>
              </a:pathLst>
            </a:custGeom>
            <a:ln w="28575" cap="rnd">
              <a:solidFill>
                <a:srgbClr val="EB7F2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385847" cy="950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0711" y="4812399"/>
            <a:ext cx="5261890" cy="3573394"/>
            <a:chOff x="0" y="0"/>
            <a:chExt cx="1385847" cy="9411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5847" cy="941141"/>
            </a:xfrm>
            <a:custGeom>
              <a:avLst/>
              <a:gdLst/>
              <a:ahLst/>
              <a:cxnLst/>
              <a:rect l="l" t="t" r="r" b="b"/>
              <a:pathLst>
                <a:path w="1385847" h="941141">
                  <a:moveTo>
                    <a:pt x="41197" y="0"/>
                  </a:moveTo>
                  <a:lnTo>
                    <a:pt x="1344651" y="0"/>
                  </a:lnTo>
                  <a:cubicBezTo>
                    <a:pt x="1367403" y="0"/>
                    <a:pt x="1385847" y="18445"/>
                    <a:pt x="1385847" y="41197"/>
                  </a:cubicBezTo>
                  <a:lnTo>
                    <a:pt x="1385847" y="899944"/>
                  </a:lnTo>
                  <a:cubicBezTo>
                    <a:pt x="1385847" y="922696"/>
                    <a:pt x="1367403" y="941141"/>
                    <a:pt x="1344651" y="941141"/>
                  </a:cubicBezTo>
                  <a:lnTo>
                    <a:pt x="41197" y="941141"/>
                  </a:lnTo>
                  <a:cubicBezTo>
                    <a:pt x="18444" y="941141"/>
                    <a:pt x="0" y="922696"/>
                    <a:pt x="0" y="899944"/>
                  </a:cubicBezTo>
                  <a:lnTo>
                    <a:pt x="0" y="41197"/>
                  </a:lnTo>
                  <a:cubicBezTo>
                    <a:pt x="0" y="18444"/>
                    <a:pt x="18445" y="0"/>
                    <a:pt x="41197" y="0"/>
                  </a:cubicBezTo>
                  <a:close/>
                </a:path>
              </a:pathLst>
            </a:custGeom>
            <a:ln w="28575" cap="rnd">
              <a:solidFill>
                <a:srgbClr val="1A4D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385847" cy="950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65990" y="4826414"/>
            <a:ext cx="5261890" cy="3573394"/>
            <a:chOff x="0" y="0"/>
            <a:chExt cx="1385847" cy="9411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5847" cy="941141"/>
            </a:xfrm>
            <a:custGeom>
              <a:avLst/>
              <a:gdLst/>
              <a:ahLst/>
              <a:cxnLst/>
              <a:rect l="l" t="t" r="r" b="b"/>
              <a:pathLst>
                <a:path w="1385847" h="941141">
                  <a:moveTo>
                    <a:pt x="41197" y="0"/>
                  </a:moveTo>
                  <a:lnTo>
                    <a:pt x="1344651" y="0"/>
                  </a:lnTo>
                  <a:cubicBezTo>
                    <a:pt x="1367403" y="0"/>
                    <a:pt x="1385847" y="18445"/>
                    <a:pt x="1385847" y="41197"/>
                  </a:cubicBezTo>
                  <a:lnTo>
                    <a:pt x="1385847" y="899944"/>
                  </a:lnTo>
                  <a:cubicBezTo>
                    <a:pt x="1385847" y="922696"/>
                    <a:pt x="1367403" y="941141"/>
                    <a:pt x="1344651" y="941141"/>
                  </a:cubicBezTo>
                  <a:lnTo>
                    <a:pt x="41197" y="941141"/>
                  </a:lnTo>
                  <a:cubicBezTo>
                    <a:pt x="18444" y="941141"/>
                    <a:pt x="0" y="922696"/>
                    <a:pt x="0" y="899944"/>
                  </a:cubicBezTo>
                  <a:lnTo>
                    <a:pt x="0" y="41197"/>
                  </a:lnTo>
                  <a:cubicBezTo>
                    <a:pt x="0" y="18444"/>
                    <a:pt x="18445" y="0"/>
                    <a:pt x="41197" y="0"/>
                  </a:cubicBezTo>
                  <a:close/>
                </a:path>
              </a:pathLst>
            </a:custGeom>
            <a:ln w="28575" cap="rnd">
              <a:solidFill>
                <a:srgbClr val="1CAD3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385847" cy="950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3283" y="4966565"/>
            <a:ext cx="109728" cy="3279076"/>
            <a:chOff x="0" y="0"/>
            <a:chExt cx="146304" cy="43721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4372101"/>
            </a:xfrm>
            <a:custGeom>
              <a:avLst/>
              <a:gdLst/>
              <a:ahLst/>
              <a:cxnLst/>
              <a:rect l="l" t="t" r="r" b="b"/>
              <a:pathLst>
                <a:path w="146304" h="4372101">
                  <a:moveTo>
                    <a:pt x="0" y="0"/>
                  </a:moveTo>
                  <a:lnTo>
                    <a:pt x="146304" y="0"/>
                  </a:lnTo>
                  <a:lnTo>
                    <a:pt x="146304" y="4372101"/>
                  </a:lnTo>
                  <a:lnTo>
                    <a:pt x="0" y="4372101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06843" y="4966565"/>
            <a:ext cx="109728" cy="3279076"/>
            <a:chOff x="0" y="0"/>
            <a:chExt cx="146304" cy="43721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4372101"/>
            </a:xfrm>
            <a:custGeom>
              <a:avLst/>
              <a:gdLst/>
              <a:ahLst/>
              <a:cxnLst/>
              <a:rect l="l" t="t" r="r" b="b"/>
              <a:pathLst>
                <a:path w="146304" h="4372101">
                  <a:moveTo>
                    <a:pt x="0" y="0"/>
                  </a:moveTo>
                  <a:lnTo>
                    <a:pt x="146304" y="0"/>
                  </a:lnTo>
                  <a:lnTo>
                    <a:pt x="146304" y="4372101"/>
                  </a:lnTo>
                  <a:lnTo>
                    <a:pt x="0" y="4372101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430403" y="4966565"/>
            <a:ext cx="109728" cy="3279076"/>
            <a:chOff x="0" y="0"/>
            <a:chExt cx="146304" cy="437210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6304" cy="4372101"/>
            </a:xfrm>
            <a:custGeom>
              <a:avLst/>
              <a:gdLst/>
              <a:ahLst/>
              <a:cxnLst/>
              <a:rect l="l" t="t" r="r" b="b"/>
              <a:pathLst>
                <a:path w="146304" h="4372101">
                  <a:moveTo>
                    <a:pt x="0" y="0"/>
                  </a:moveTo>
                  <a:lnTo>
                    <a:pt x="146304" y="0"/>
                  </a:lnTo>
                  <a:lnTo>
                    <a:pt x="146304" y="4372101"/>
                  </a:lnTo>
                  <a:lnTo>
                    <a:pt x="0" y="4372101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249836" y="0"/>
            <a:ext cx="18981203" cy="3785924"/>
            <a:chOff x="0" y="0"/>
            <a:chExt cx="2940685" cy="5865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940685" cy="586539"/>
            </a:xfrm>
            <a:custGeom>
              <a:avLst/>
              <a:gdLst/>
              <a:ahLst/>
              <a:cxnLst/>
              <a:rect l="l" t="t" r="r" b="b"/>
              <a:pathLst>
                <a:path w="2940685" h="586539">
                  <a:moveTo>
                    <a:pt x="0" y="0"/>
                  </a:moveTo>
                  <a:lnTo>
                    <a:pt x="2940685" y="0"/>
                  </a:lnTo>
                  <a:lnTo>
                    <a:pt x="2940685" y="586539"/>
                  </a:lnTo>
                  <a:lnTo>
                    <a:pt x="0" y="586539"/>
                  </a:lnTo>
                  <a:close/>
                </a:path>
              </a:pathLst>
            </a:custGeom>
            <a:blipFill>
              <a:blip r:embed="rId3"/>
              <a:stretch>
                <a:fillRect t="-62655" b="-1707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9836" y="-55039"/>
            <a:ext cx="18981203" cy="3785924"/>
            <a:chOff x="0" y="0"/>
            <a:chExt cx="2940685" cy="58653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40685" cy="586539"/>
            </a:xfrm>
            <a:custGeom>
              <a:avLst/>
              <a:gdLst/>
              <a:ahLst/>
              <a:cxnLst/>
              <a:rect l="l" t="t" r="r" b="b"/>
              <a:pathLst>
                <a:path w="2940685" h="586539">
                  <a:moveTo>
                    <a:pt x="0" y="0"/>
                  </a:moveTo>
                  <a:lnTo>
                    <a:pt x="2940685" y="0"/>
                  </a:lnTo>
                  <a:lnTo>
                    <a:pt x="2940685" y="586539"/>
                  </a:lnTo>
                  <a:lnTo>
                    <a:pt x="0" y="586539"/>
                  </a:lnTo>
                  <a:close/>
                </a:path>
              </a:pathLst>
            </a:custGeom>
            <a:solidFill>
              <a:srgbClr val="000000">
                <a:alpha val="3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/>
          <p:cNvSpPr/>
          <p:nvPr/>
        </p:nvSpPr>
        <p:spPr>
          <a:xfrm>
            <a:off x="16789421" y="0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4" y="0"/>
                </a:lnTo>
                <a:lnTo>
                  <a:pt x="1653544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172768" y="1048161"/>
            <a:ext cx="15155112" cy="789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4"/>
              </a:lnSpc>
            </a:pPr>
            <a:r>
              <a:rPr lang="en-US" sz="5211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 Why Large-Scale Food Fortification?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66636" y="1954125"/>
            <a:ext cx="11601247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95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Framing the challenge before we discuss solutions.</a:t>
            </a:r>
          </a:p>
          <a:p>
            <a:pPr algn="ctr">
              <a:lnSpc>
                <a:spcPts val="2340"/>
              </a:lnSpc>
            </a:pPr>
            <a:endParaRPr lang="en-US" sz="195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576475" y="5259173"/>
            <a:ext cx="441198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299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THE OPPORTUNITY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76475" y="5933162"/>
            <a:ext cx="4411980" cy="1542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6"/>
              </a:lnSpc>
            </a:pPr>
            <a:r>
              <a:rPr lang="en-US" sz="20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Fortified staple foods can reach large populations</a:t>
            </a:r>
          </a:p>
          <a:p>
            <a:pPr algn="l">
              <a:lnSpc>
                <a:spcPts val="3136"/>
              </a:lnSpc>
            </a:pPr>
            <a:r>
              <a:rPr lang="en-US" sz="20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through existing food markets and supply chains.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00035" y="5268698"/>
            <a:ext cx="441198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199">
                <a:solidFill>
                  <a:srgbClr val="EB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THE REALITY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00035" y="5952212"/>
            <a:ext cx="4411980" cy="1851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Coverage depends on production, compliance, </a:t>
            </a:r>
          </a:p>
          <a:p>
            <a:pPr algn="l">
              <a:lnSpc>
                <a:spcPts val="2970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quality assurance, consumer demand, enforcement,</a:t>
            </a:r>
          </a:p>
          <a:p>
            <a:pPr algn="l">
              <a:lnSpc>
                <a:spcPts val="2970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financing and coordination.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823595" y="5259173"/>
            <a:ext cx="4411980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1CAD3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WORKSHOP QUESTION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23595" y="5952212"/>
            <a:ext cx="4224528" cy="199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How do we move stakeholders from</a:t>
            </a:r>
          </a:p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“fortification is important” to “we will implement,</a:t>
            </a:r>
          </a:p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finance, monitor and enforce it”?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139544" y="-110079"/>
            <a:ext cx="6591823" cy="10597280"/>
            <a:chOff x="0" y="0"/>
            <a:chExt cx="1021246" cy="16417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1246" cy="1641796"/>
            </a:xfrm>
            <a:custGeom>
              <a:avLst/>
              <a:gdLst/>
              <a:ahLst/>
              <a:cxnLst/>
              <a:rect l="l" t="t" r="r" b="b"/>
              <a:pathLst>
                <a:path w="1021246" h="1641796">
                  <a:moveTo>
                    <a:pt x="0" y="0"/>
                  </a:moveTo>
                  <a:lnTo>
                    <a:pt x="1021246" y="0"/>
                  </a:lnTo>
                  <a:lnTo>
                    <a:pt x="1021246" y="1641796"/>
                  </a:lnTo>
                  <a:lnTo>
                    <a:pt x="0" y="1641796"/>
                  </a:lnTo>
                  <a:close/>
                </a:path>
              </a:pathLst>
            </a:custGeom>
            <a:blipFill>
              <a:blip r:embed="rId3"/>
              <a:stretch>
                <a:fillRect l="-70875" r="-7087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2821448"/>
            <a:ext cx="658368" cy="658368"/>
            <a:chOff x="0" y="0"/>
            <a:chExt cx="877824" cy="87782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CAD3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21920" y="21882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4220480"/>
            <a:ext cx="658368" cy="658368"/>
            <a:chOff x="0" y="0"/>
            <a:chExt cx="877824" cy="87782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A4D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21920" y="213487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5619512"/>
            <a:ext cx="658368" cy="658368"/>
            <a:chOff x="0" y="0"/>
            <a:chExt cx="877824" cy="877824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EB7F2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3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6824960" y="-957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3" y="0"/>
                </a:lnTo>
                <a:lnTo>
                  <a:pt x="1653543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400195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028700" y="948545"/>
            <a:ext cx="10689574" cy="704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0"/>
              </a:lnSpc>
            </a:pPr>
            <a:r>
              <a:rPr lang="en-US" sz="4633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Activity 1 | The LSFF Reality Check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2039530"/>
            <a:ext cx="713041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• Individual reflection + plenary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919115" y="2740390"/>
            <a:ext cx="11064240" cy="820484"/>
            <a:chOff x="0" y="0"/>
            <a:chExt cx="14752320" cy="1093978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9525"/>
              <a:ext cx="3276600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1CAD3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PROMPT 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674878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The strongest part of Nigeria’s LSFF system today is…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919115" y="4220480"/>
            <a:ext cx="11064240" cy="810958"/>
            <a:chOff x="0" y="0"/>
            <a:chExt cx="14752320" cy="1081278"/>
          </a:xfrm>
        </p:grpSpPr>
        <p:sp>
          <p:nvSpPr>
            <p:cNvPr id="25" name="TextBox 25"/>
            <p:cNvSpPr txBox="1"/>
            <p:nvPr/>
          </p:nvSpPr>
          <p:spPr>
            <a:xfrm>
              <a:off x="0" y="-9525"/>
              <a:ext cx="3240286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1A4D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PROMPT 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662178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The implementation gap I worry about most is…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919115" y="5632371"/>
            <a:ext cx="11064240" cy="695325"/>
            <a:chOff x="0" y="0"/>
            <a:chExt cx="14752320" cy="927100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9525"/>
              <a:ext cx="7199101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EB7F2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PROMPT 3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508000"/>
              <a:ext cx="1475232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The one actor we cannot afford to leave out is…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6" t="-12273" b="-228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359634" y="929576"/>
            <a:ext cx="13705436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2"/>
              </a:lnSpc>
            </a:pPr>
            <a:r>
              <a:rPr lang="en-US" sz="4944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Session 2 | The TPAC Journey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3000" y="1820132"/>
            <a:ext cx="160020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Advocacy as a bridge to action.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72966" y="2477357"/>
            <a:ext cx="5157788" cy="2757488"/>
            <a:chOff x="0" y="0"/>
            <a:chExt cx="6877050" cy="3676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0110" y="2484501"/>
            <a:ext cx="109728" cy="2743200"/>
            <a:chOff x="0" y="0"/>
            <a:chExt cx="146304" cy="3657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7330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CAD30"/>
                </a:solidFill>
                <a:latin typeface="Nunito Bold"/>
                <a:ea typeface="Nunito Bold"/>
                <a:cs typeface="Nunito Bold"/>
                <a:sym typeface="Nunito Bold"/>
              </a:rPr>
              <a:t> Building awareness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3302" y="3508248"/>
            <a:ext cx="441198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Engaging media and public voices.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565106" y="2477357"/>
            <a:ext cx="5157788" cy="2757488"/>
            <a:chOff x="0" y="0"/>
            <a:chExt cx="6877050" cy="36766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72250" y="2484501"/>
            <a:ext cx="109728" cy="2743200"/>
            <a:chOff x="0" y="0"/>
            <a:chExt cx="146304" cy="3657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96544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EB7F2F"/>
                </a:solidFill>
                <a:latin typeface="Nunito Bold"/>
                <a:ea typeface="Nunito Bold"/>
                <a:cs typeface="Nunito Bold"/>
                <a:sym typeface="Nunito Bold"/>
              </a:rPr>
              <a:t>Building a coalition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65442" y="3508248"/>
            <a:ext cx="4411980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Bringing CSOs, producers, retailers and regulators</a:t>
            </a: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together.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257246" y="2477357"/>
            <a:ext cx="5157788" cy="2757488"/>
            <a:chOff x="0" y="0"/>
            <a:chExt cx="6877050" cy="36766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B0DCA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264390" y="2484501"/>
            <a:ext cx="109728" cy="2743200"/>
            <a:chOff x="0" y="0"/>
            <a:chExt cx="146304" cy="3657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65758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5AD154"/>
                </a:solidFill>
                <a:latin typeface="Nunito Bold"/>
                <a:ea typeface="Nunito Bold"/>
                <a:cs typeface="Nunito Bold"/>
                <a:sym typeface="Nunito Bold"/>
              </a:rPr>
              <a:t>Building capacity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657582" y="3508248"/>
            <a:ext cx="4411980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Equiping advocates and stakeholders with practical</a:t>
            </a: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LSFF knowledge.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72966" y="5769197"/>
            <a:ext cx="5157788" cy="2757488"/>
            <a:chOff x="0" y="0"/>
            <a:chExt cx="6877050" cy="36766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80110" y="5776341"/>
            <a:ext cx="109728" cy="2743200"/>
            <a:chOff x="0" y="0"/>
            <a:chExt cx="146304" cy="3657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73302" y="606894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A4D00"/>
                </a:solidFill>
                <a:latin typeface="Nunito Bold"/>
                <a:ea typeface="Nunito Bold"/>
                <a:cs typeface="Nunito Bold"/>
                <a:sym typeface="Nunito Bold"/>
              </a:rPr>
              <a:t>Influencing policy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73302" y="6800088"/>
            <a:ext cx="4411980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Using evidence and stakeholder voices</a:t>
            </a: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to identify gaps.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565106" y="5769197"/>
            <a:ext cx="5157788" cy="2757488"/>
            <a:chOff x="0" y="0"/>
            <a:chExt cx="6877050" cy="367665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3D17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572250" y="5776341"/>
            <a:ext cx="109728" cy="2743200"/>
            <a:chOff x="0" y="0"/>
            <a:chExt cx="146304" cy="36576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3D17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965442" y="6068949"/>
            <a:ext cx="441198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1700"/>
                </a:solidFill>
                <a:latin typeface="Nunito Bold"/>
                <a:ea typeface="Nunito Bold"/>
                <a:cs typeface="Nunito Bold"/>
                <a:sym typeface="Nunito Bold"/>
              </a:rPr>
              <a:t>Pushing toward implementation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65442" y="6878574"/>
            <a:ext cx="4411980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Translating commitments into stronger systems</a:t>
            </a: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and follow-through.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11</a:t>
            </a:r>
          </a:p>
        </p:txBody>
      </p:sp>
      <p:sp>
        <p:nvSpPr>
          <p:cNvPr id="36" name="Freeform 36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0287000"/>
          </a:xfrm>
          <a:custGeom>
            <a:avLst/>
            <a:gdLst/>
            <a:ahLst/>
            <a:cxnLst/>
            <a:rect l="l" t="t" r="r" b="b"/>
            <a:pathLst>
              <a:path w="18537836" h="10287000">
                <a:moveTo>
                  <a:pt x="0" y="0"/>
                </a:moveTo>
                <a:lnTo>
                  <a:pt x="18537836" y="0"/>
                </a:lnTo>
                <a:lnTo>
                  <a:pt x="185378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73" b="-2288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03698" y="3564350"/>
            <a:ext cx="3786188" cy="4403408"/>
            <a:chOff x="0" y="0"/>
            <a:chExt cx="5048250" cy="58712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48250" cy="5871210"/>
            </a:xfrm>
            <a:custGeom>
              <a:avLst/>
              <a:gdLst/>
              <a:ahLst/>
              <a:cxnLst/>
              <a:rect l="l" t="t" r="r" b="b"/>
              <a:pathLst>
                <a:path w="5048250" h="5871210">
                  <a:moveTo>
                    <a:pt x="0" y="841375"/>
                  </a:moveTo>
                  <a:cubicBezTo>
                    <a:pt x="0" y="376682"/>
                    <a:pt x="376682" y="0"/>
                    <a:pt x="841375" y="0"/>
                  </a:cubicBezTo>
                  <a:lnTo>
                    <a:pt x="4206875" y="0"/>
                  </a:lnTo>
                  <a:cubicBezTo>
                    <a:pt x="4671568" y="0"/>
                    <a:pt x="5048250" y="376682"/>
                    <a:pt x="5048250" y="841375"/>
                  </a:cubicBezTo>
                  <a:lnTo>
                    <a:pt x="5048250" y="5029835"/>
                  </a:lnTo>
                  <a:cubicBezTo>
                    <a:pt x="5048250" y="5494528"/>
                    <a:pt x="4671568" y="5871210"/>
                    <a:pt x="4206875" y="5871210"/>
                  </a:cubicBezTo>
                  <a:lnTo>
                    <a:pt x="841375" y="5871210"/>
                  </a:lnTo>
                  <a:cubicBezTo>
                    <a:pt x="376682" y="5871210"/>
                    <a:pt x="0" y="5494528"/>
                    <a:pt x="0" y="5029835"/>
                  </a:cubicBezTo>
                  <a:close/>
                </a:path>
              </a:pathLst>
            </a:custGeom>
            <a:solidFill>
              <a:srgbClr val="CAEBBA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55658" y="3564350"/>
            <a:ext cx="3786188" cy="4403408"/>
            <a:chOff x="0" y="0"/>
            <a:chExt cx="5048250" cy="58712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48250" cy="5871210"/>
            </a:xfrm>
            <a:custGeom>
              <a:avLst/>
              <a:gdLst/>
              <a:ahLst/>
              <a:cxnLst/>
              <a:rect l="l" t="t" r="r" b="b"/>
              <a:pathLst>
                <a:path w="5048250" h="5871210">
                  <a:moveTo>
                    <a:pt x="0" y="841375"/>
                  </a:moveTo>
                  <a:cubicBezTo>
                    <a:pt x="0" y="376682"/>
                    <a:pt x="376682" y="0"/>
                    <a:pt x="841375" y="0"/>
                  </a:cubicBezTo>
                  <a:lnTo>
                    <a:pt x="4206875" y="0"/>
                  </a:lnTo>
                  <a:cubicBezTo>
                    <a:pt x="4671568" y="0"/>
                    <a:pt x="5048250" y="376682"/>
                    <a:pt x="5048250" y="841375"/>
                  </a:cubicBezTo>
                  <a:lnTo>
                    <a:pt x="5048250" y="5029835"/>
                  </a:lnTo>
                  <a:cubicBezTo>
                    <a:pt x="5048250" y="5494528"/>
                    <a:pt x="4671568" y="5871210"/>
                    <a:pt x="4206875" y="5871210"/>
                  </a:cubicBezTo>
                  <a:lnTo>
                    <a:pt x="841375" y="5871210"/>
                  </a:lnTo>
                  <a:cubicBezTo>
                    <a:pt x="376682" y="5871210"/>
                    <a:pt x="0" y="5494528"/>
                    <a:pt x="0" y="5029835"/>
                  </a:cubicBezTo>
                  <a:close/>
                </a:path>
              </a:pathLst>
            </a:custGeom>
            <a:solidFill>
              <a:srgbClr val="F4E7DD"/>
            </a:solidFill>
            <a:ln w="14288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07618" y="3564350"/>
            <a:ext cx="3786188" cy="4403408"/>
            <a:chOff x="0" y="0"/>
            <a:chExt cx="5048250" cy="58712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48250" cy="5871210"/>
            </a:xfrm>
            <a:custGeom>
              <a:avLst/>
              <a:gdLst/>
              <a:ahLst/>
              <a:cxnLst/>
              <a:rect l="l" t="t" r="r" b="b"/>
              <a:pathLst>
                <a:path w="5048250" h="5871210">
                  <a:moveTo>
                    <a:pt x="0" y="841375"/>
                  </a:moveTo>
                  <a:cubicBezTo>
                    <a:pt x="0" y="376682"/>
                    <a:pt x="376682" y="0"/>
                    <a:pt x="841375" y="0"/>
                  </a:cubicBezTo>
                  <a:lnTo>
                    <a:pt x="4206875" y="0"/>
                  </a:lnTo>
                  <a:cubicBezTo>
                    <a:pt x="4671568" y="0"/>
                    <a:pt x="5048250" y="376682"/>
                    <a:pt x="5048250" y="841375"/>
                  </a:cubicBezTo>
                  <a:lnTo>
                    <a:pt x="5048250" y="5029835"/>
                  </a:lnTo>
                  <a:cubicBezTo>
                    <a:pt x="5048250" y="5494528"/>
                    <a:pt x="4671568" y="5871210"/>
                    <a:pt x="4206875" y="5871210"/>
                  </a:cubicBezTo>
                  <a:lnTo>
                    <a:pt x="841375" y="5871210"/>
                  </a:lnTo>
                  <a:cubicBezTo>
                    <a:pt x="376682" y="5871210"/>
                    <a:pt x="0" y="5494528"/>
                    <a:pt x="0" y="5029835"/>
                  </a:cubicBezTo>
                  <a:close/>
                </a:path>
              </a:pathLst>
            </a:custGeom>
            <a:solidFill>
              <a:srgbClr val="DAEFD9"/>
            </a:solidFill>
            <a:ln w="14288" cap="sq">
              <a:solidFill>
                <a:srgbClr val="B0DCA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59578" y="3564350"/>
            <a:ext cx="3786188" cy="4403408"/>
            <a:chOff x="0" y="0"/>
            <a:chExt cx="5048250" cy="58712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48250" cy="5871210"/>
            </a:xfrm>
            <a:custGeom>
              <a:avLst/>
              <a:gdLst/>
              <a:ahLst/>
              <a:cxnLst/>
              <a:rect l="l" t="t" r="r" b="b"/>
              <a:pathLst>
                <a:path w="5048250" h="5871210">
                  <a:moveTo>
                    <a:pt x="0" y="841375"/>
                  </a:moveTo>
                  <a:cubicBezTo>
                    <a:pt x="0" y="376682"/>
                    <a:pt x="376682" y="0"/>
                    <a:pt x="841375" y="0"/>
                  </a:cubicBezTo>
                  <a:lnTo>
                    <a:pt x="4206875" y="0"/>
                  </a:lnTo>
                  <a:cubicBezTo>
                    <a:pt x="4671568" y="0"/>
                    <a:pt x="5048250" y="376682"/>
                    <a:pt x="5048250" y="841375"/>
                  </a:cubicBezTo>
                  <a:lnTo>
                    <a:pt x="5048250" y="5029835"/>
                  </a:lnTo>
                  <a:cubicBezTo>
                    <a:pt x="5048250" y="5494528"/>
                    <a:pt x="4671568" y="5871210"/>
                    <a:pt x="4206875" y="5871210"/>
                  </a:cubicBezTo>
                  <a:lnTo>
                    <a:pt x="841375" y="5871210"/>
                  </a:lnTo>
                  <a:cubicBezTo>
                    <a:pt x="376682" y="5871210"/>
                    <a:pt x="0" y="5494528"/>
                    <a:pt x="0" y="5029835"/>
                  </a:cubicBezTo>
                  <a:close/>
                </a:path>
              </a:pathLst>
            </a:custGeom>
            <a:solidFill>
              <a:srgbClr val="F6DDCE"/>
            </a:solidFill>
            <a:ln w="14288" cap="sq">
              <a:solidFill>
                <a:srgbClr val="3D17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824960" y="0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3" y="0"/>
                </a:lnTo>
                <a:lnTo>
                  <a:pt x="1653543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-129039" y="-111402"/>
            <a:ext cx="18607542" cy="3187596"/>
          </a:xfrm>
          <a:custGeom>
            <a:avLst/>
            <a:gdLst/>
            <a:ahLst/>
            <a:cxnLst/>
            <a:rect l="l" t="t" r="r" b="b"/>
            <a:pathLst>
              <a:path w="18607542" h="3187596">
                <a:moveTo>
                  <a:pt x="0" y="0"/>
                </a:moveTo>
                <a:lnTo>
                  <a:pt x="18607542" y="0"/>
                </a:lnTo>
                <a:lnTo>
                  <a:pt x="18607542" y="3187596"/>
                </a:lnTo>
                <a:lnTo>
                  <a:pt x="0" y="31875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4321" b="-5678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-249836" y="0"/>
            <a:ext cx="18537836" cy="3057144"/>
            <a:chOff x="0" y="0"/>
            <a:chExt cx="4882393" cy="8051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82393" cy="805174"/>
            </a:xfrm>
            <a:custGeom>
              <a:avLst/>
              <a:gdLst/>
              <a:ahLst/>
              <a:cxnLst/>
              <a:rect l="l" t="t" r="r" b="b"/>
              <a:pathLst>
                <a:path w="4882393" h="805174">
                  <a:moveTo>
                    <a:pt x="0" y="0"/>
                  </a:moveTo>
                  <a:lnTo>
                    <a:pt x="4882393" y="0"/>
                  </a:lnTo>
                  <a:lnTo>
                    <a:pt x="4882393" y="805174"/>
                  </a:lnTo>
                  <a:lnTo>
                    <a:pt x="0" y="805174"/>
                  </a:lnTo>
                  <a:close/>
                </a:path>
              </a:pathLst>
            </a:custGeom>
            <a:solidFill>
              <a:srgbClr val="000000">
                <a:alpha val="3882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4882393" cy="814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00769" y="1140941"/>
            <a:ext cx="16682935" cy="709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0"/>
              </a:lnSpc>
            </a:pPr>
            <a:r>
              <a:rPr lang="en-US" sz="4717">
                <a:solidFill>
                  <a:srgbClr val="F4F7F8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Evidence Wall | What TPAC Demonstrated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9170" y="4028694"/>
            <a:ext cx="310896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57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52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9170" y="5253609"/>
            <a:ext cx="31089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media personnel engaged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501130" y="4028694"/>
            <a:ext cx="310896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5700">
                <a:solidFill>
                  <a:srgbClr val="EB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34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01130" y="5253609"/>
            <a:ext cx="310896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media commitments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753090" y="4028694"/>
            <a:ext cx="310896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57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75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53090" y="5253609"/>
            <a:ext cx="3108960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Producers, retailers &amp; regulators</a:t>
            </a:r>
          </a:p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 engaged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005050" y="4028694"/>
            <a:ext cx="310896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5700">
                <a:solidFill>
                  <a:srgbClr val="3D17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30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005050" y="5253609"/>
            <a:ext cx="310896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CSOs trained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619694" y="8329708"/>
            <a:ext cx="13171541" cy="660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6"/>
              </a:lnSpc>
            </a:pPr>
            <a:r>
              <a:rPr lang="en-US" sz="21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Discussion: Which achievements are already translating into routine implementation</a:t>
            </a:r>
          </a:p>
          <a:p>
            <a:pPr algn="ctr">
              <a:lnSpc>
                <a:spcPts val="2646"/>
              </a:lnSpc>
            </a:pPr>
            <a:r>
              <a:rPr lang="en-US" sz="21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and which still require a stronger pathway to systems change?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</a:p>
        </p:txBody>
      </p:sp>
      <p:sp>
        <p:nvSpPr>
          <p:cNvPr id="27" name="Freeform 27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0435482"/>
          </a:xfrm>
          <a:custGeom>
            <a:avLst/>
            <a:gdLst/>
            <a:ahLst/>
            <a:cxnLst/>
            <a:rect l="l" t="t" r="r" b="b"/>
            <a:pathLst>
              <a:path w="18537836" h="10435482">
                <a:moveTo>
                  <a:pt x="0" y="0"/>
                </a:moveTo>
                <a:lnTo>
                  <a:pt x="18537836" y="0"/>
                </a:lnTo>
                <a:lnTo>
                  <a:pt x="18537836" y="10435482"/>
                </a:lnTo>
                <a:lnTo>
                  <a:pt x="0" y="10435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098" b="-21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22973" y="3072556"/>
            <a:ext cx="7900988" cy="2003108"/>
            <a:chOff x="0" y="0"/>
            <a:chExt cx="10534650" cy="2670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3D17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0116" y="3086843"/>
            <a:ext cx="109728" cy="1988820"/>
            <a:chOff x="0" y="0"/>
            <a:chExt cx="146304" cy="26517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3D17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58313" y="3072556"/>
            <a:ext cx="7900988" cy="2003108"/>
            <a:chOff x="0" y="0"/>
            <a:chExt cx="10534650" cy="26708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A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65456" y="3079699"/>
            <a:ext cx="109728" cy="1988820"/>
            <a:chOff x="0" y="0"/>
            <a:chExt cx="146304" cy="26517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22973" y="5472856"/>
            <a:ext cx="7900988" cy="2003108"/>
            <a:chOff x="0" y="0"/>
            <a:chExt cx="10534650" cy="26708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B0DCA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0116" y="5472856"/>
            <a:ext cx="109728" cy="1988820"/>
            <a:chOff x="0" y="0"/>
            <a:chExt cx="146304" cy="26517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58313" y="5472856"/>
            <a:ext cx="7900988" cy="2003108"/>
            <a:chOff x="0" y="0"/>
            <a:chExt cx="10534650" cy="26708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0081C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65456" y="5479999"/>
            <a:ext cx="109728" cy="1988820"/>
            <a:chOff x="0" y="0"/>
            <a:chExt cx="146304" cy="26517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0081C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Freeform 19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891540" y="644822"/>
            <a:ext cx="1627632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Session 3 | LSFF is a Systems Intervention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74420" y="1478248"/>
            <a:ext cx="1600200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9"/>
              </a:lnSpc>
            </a:pPr>
            <a:r>
              <a:rPr lang="en-US" sz="214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No single actor can create sustained coverage alone.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23308" y="3372307"/>
            <a:ext cx="715518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9"/>
              </a:lnSpc>
            </a:pPr>
            <a:r>
              <a:rPr lang="en-US" sz="2649">
                <a:solidFill>
                  <a:srgbClr val="3D17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Government &amp; regulators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3308" y="4122496"/>
            <a:ext cx="715518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Standards • enforcement • guidelines • monitoring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58648" y="3372307"/>
            <a:ext cx="71551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749">
                <a:solidFill>
                  <a:srgbClr val="EA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Industry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58648" y="4122496"/>
            <a:ext cx="715518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Production • premix • internal QA/QC • compliance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23308" y="5772607"/>
            <a:ext cx="71551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749">
                <a:solidFill>
                  <a:srgbClr val="5AD154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CSOs &amp; advocates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23308" y="6522796"/>
            <a:ext cx="715518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Accountability • community voice • policy influence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758648" y="5763082"/>
            <a:ext cx="71551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49">
                <a:solidFill>
                  <a:srgbClr val="0081CC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Media &amp; consumers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58648" y="6522796"/>
            <a:ext cx="715518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Demand creation • public understanding • feedback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</a:p>
        </p:txBody>
      </p:sp>
      <p:sp>
        <p:nvSpPr>
          <p:cNvPr id="31" name="Freeform 31"/>
          <p:cNvSpPr/>
          <p:nvPr/>
        </p:nvSpPr>
        <p:spPr>
          <a:xfrm>
            <a:off x="335322" y="907027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6" t="-12273" b="-228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359634" y="929576"/>
            <a:ext cx="13705436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2"/>
              </a:lnSpc>
            </a:pPr>
            <a:r>
              <a:rPr lang="en-US" sz="4944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Activity 2 | Mapping the System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3000" y="1820132"/>
            <a:ext cx="160020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groups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72966" y="2477357"/>
            <a:ext cx="5157788" cy="2757488"/>
            <a:chOff x="0" y="0"/>
            <a:chExt cx="6877050" cy="3676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0110" y="2484501"/>
            <a:ext cx="109728" cy="2743200"/>
            <a:chOff x="0" y="0"/>
            <a:chExt cx="146304" cy="3657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7330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CAD30"/>
                </a:solidFill>
                <a:latin typeface="Nunito Bold"/>
                <a:ea typeface="Nunito Bold"/>
                <a:cs typeface="Nunito Bold"/>
                <a:sym typeface="Nunito Bold"/>
              </a:rPr>
              <a:t>QUESTION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3302" y="3508248"/>
            <a:ext cx="4411980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Who controls the key decisions?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232B3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6565106" y="2477357"/>
            <a:ext cx="5157788" cy="2757488"/>
            <a:chOff x="0" y="0"/>
            <a:chExt cx="6877050" cy="36766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72250" y="2484501"/>
            <a:ext cx="109728" cy="2743200"/>
            <a:chOff x="0" y="0"/>
            <a:chExt cx="146304" cy="3657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96544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EB7F2F"/>
                </a:solidFill>
                <a:latin typeface="Nunito Bold"/>
                <a:ea typeface="Nunito Bold"/>
                <a:cs typeface="Nunito Bold"/>
                <a:sym typeface="Nunito Bold"/>
              </a:rPr>
              <a:t>QUESTION 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65442" y="3508248"/>
            <a:ext cx="441198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Where does the workflow break down?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257246" y="2477357"/>
            <a:ext cx="5157788" cy="2757488"/>
            <a:chOff x="0" y="0"/>
            <a:chExt cx="6877050" cy="36766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B0DCA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264390" y="2484501"/>
            <a:ext cx="109728" cy="2743200"/>
            <a:chOff x="0" y="0"/>
            <a:chExt cx="146304" cy="3657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65758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5AD154"/>
                </a:solidFill>
                <a:latin typeface="Nunito Bold"/>
                <a:ea typeface="Nunito Bold"/>
                <a:cs typeface="Nunito Bold"/>
                <a:sym typeface="Nunito Bold"/>
              </a:rPr>
              <a:t>QUESTION 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657582" y="3508248"/>
            <a:ext cx="4411980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What information or resource is missing?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72966" y="5769197"/>
            <a:ext cx="5157788" cy="2757488"/>
            <a:chOff x="0" y="0"/>
            <a:chExt cx="6877050" cy="36766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80110" y="5776341"/>
            <a:ext cx="109728" cy="2743200"/>
            <a:chOff x="0" y="0"/>
            <a:chExt cx="146304" cy="3657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73302" y="606894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A4D00"/>
                </a:solidFill>
                <a:latin typeface="Nunito Bold"/>
                <a:ea typeface="Nunito Bold"/>
                <a:cs typeface="Nunito Bold"/>
                <a:sym typeface="Nunito Bold"/>
              </a:rPr>
              <a:t>QUESTION 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73302" y="6800088"/>
            <a:ext cx="441198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Who experiences weak compliance?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565106" y="5769197"/>
            <a:ext cx="5157788" cy="2757488"/>
            <a:chOff x="0" y="0"/>
            <a:chExt cx="6877050" cy="367665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3D17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572250" y="5776341"/>
            <a:ext cx="109728" cy="2743200"/>
            <a:chOff x="0" y="0"/>
            <a:chExt cx="146304" cy="36576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3D17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965442" y="606894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1700"/>
                </a:solidFill>
                <a:latin typeface="Nunito Bold"/>
                <a:ea typeface="Nunito Bold"/>
                <a:cs typeface="Nunito Bold"/>
                <a:sym typeface="Nunito Bold"/>
              </a:rPr>
              <a:t>QUESTION 5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65442" y="6878574"/>
            <a:ext cx="4411980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What existing mechanism could be strengthened?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11</a:t>
            </a:r>
          </a:p>
        </p:txBody>
      </p:sp>
      <p:sp>
        <p:nvSpPr>
          <p:cNvPr id="36" name="Freeform 36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7436" y="15240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249836" y="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4128" y="1544955"/>
            <a:ext cx="160020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The strongest advocacy is advocacy that is designed with implementation in mind.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4128" y="2388164"/>
            <a:ext cx="658368" cy="658368"/>
            <a:chOff x="0" y="0"/>
            <a:chExt cx="877824" cy="87782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A4D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21920" y="1743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4128" y="3861872"/>
            <a:ext cx="658368" cy="658368"/>
            <a:chOff x="0" y="0"/>
            <a:chExt cx="877824" cy="87782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CAD3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21920" y="1743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4128" y="5240330"/>
            <a:ext cx="658368" cy="658368"/>
            <a:chOff x="0" y="0"/>
            <a:chExt cx="877824" cy="877824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EA7F2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21920" y="1997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4128" y="6662984"/>
            <a:ext cx="658368" cy="658368"/>
            <a:chOff x="0" y="0"/>
            <a:chExt cx="877824" cy="87782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B0DCA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21920" y="1997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24128" y="8106593"/>
            <a:ext cx="658368" cy="658368"/>
            <a:chOff x="0" y="0"/>
            <a:chExt cx="877824" cy="877824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3D17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121920" y="2124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5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12259015" y="-188563"/>
            <a:ext cx="6028985" cy="10616985"/>
          </a:xfrm>
          <a:custGeom>
            <a:avLst/>
            <a:gdLst/>
            <a:ahLst/>
            <a:cxnLst/>
            <a:rect l="l" t="t" r="r" b="b"/>
            <a:pathLst>
              <a:path w="6028985" h="10616985">
                <a:moveTo>
                  <a:pt x="0" y="0"/>
                </a:moveTo>
                <a:lnTo>
                  <a:pt x="6028985" y="0"/>
                </a:lnTo>
                <a:lnTo>
                  <a:pt x="6028985" y="10616985"/>
                </a:lnTo>
                <a:lnTo>
                  <a:pt x="0" y="106169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038" t="-745" r="-105273" b="-1189"/>
            </a:stretch>
          </a:blipFill>
          <a:ln w="38100" cap="sq">
            <a:solidFill>
              <a:srgbClr val="EB7F2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6824960" y="0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3" y="0"/>
                </a:lnTo>
                <a:lnTo>
                  <a:pt x="1653543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1028700" y="630555"/>
            <a:ext cx="9809569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What the TPAC Experience Taught Us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979676" y="2350064"/>
            <a:ext cx="8344339" cy="971550"/>
            <a:chOff x="0" y="0"/>
            <a:chExt cx="11125785" cy="1295400"/>
          </a:xfrm>
        </p:grpSpPr>
        <p:sp>
          <p:nvSpPr>
            <p:cNvPr id="30" name="TextBox 30"/>
            <p:cNvSpPr txBox="1"/>
            <p:nvPr/>
          </p:nvSpPr>
          <p:spPr>
            <a:xfrm>
              <a:off x="0" y="0"/>
              <a:ext cx="4419600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1A4D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Start with the system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482600"/>
              <a:ext cx="11125785" cy="812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Map who controls what—from standards and regulation to production, distribution and consumer demand.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979676" y="3750239"/>
            <a:ext cx="8344339" cy="1097280"/>
            <a:chOff x="0" y="0"/>
            <a:chExt cx="11125785" cy="1463040"/>
          </a:xfrm>
        </p:grpSpPr>
        <p:sp>
          <p:nvSpPr>
            <p:cNvPr id="33" name="TextBox 33"/>
            <p:cNvSpPr txBox="1"/>
            <p:nvPr/>
          </p:nvSpPr>
          <p:spPr>
            <a:xfrm>
              <a:off x="0" y="0"/>
              <a:ext cx="4419600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1CAD3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Segment the audience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650240"/>
              <a:ext cx="11125785" cy="812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A regulator, producer, journalist and CSO do not need the same message or evidence.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979676" y="5114219"/>
            <a:ext cx="8344339" cy="1101527"/>
            <a:chOff x="0" y="0"/>
            <a:chExt cx="11125785" cy="1468703"/>
          </a:xfrm>
        </p:grpSpPr>
        <p:sp>
          <p:nvSpPr>
            <p:cNvPr id="36" name="TextBox 36"/>
            <p:cNvSpPr txBox="1"/>
            <p:nvPr/>
          </p:nvSpPr>
          <p:spPr>
            <a:xfrm>
              <a:off x="0" y="0"/>
              <a:ext cx="5286278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EB7F2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Create shared ownership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655903"/>
              <a:ext cx="11125785" cy="812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Convening stakeholders together turns fortification from an NGO message into a system priority.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979676" y="6521252"/>
            <a:ext cx="8626000" cy="1095375"/>
            <a:chOff x="0" y="0"/>
            <a:chExt cx="11501333" cy="1460500"/>
          </a:xfrm>
        </p:grpSpPr>
        <p:sp>
          <p:nvSpPr>
            <p:cNvPr id="39" name="TextBox 39"/>
            <p:cNvSpPr txBox="1"/>
            <p:nvPr/>
          </p:nvSpPr>
          <p:spPr>
            <a:xfrm>
              <a:off x="0" y="0"/>
              <a:ext cx="6041843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5AD154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Pair evidence with action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647700"/>
              <a:ext cx="11501333" cy="812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Every advocacy message should answer: What should change? Who can change it? By when?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979676" y="7997627"/>
            <a:ext cx="8768605" cy="1087755"/>
            <a:chOff x="0" y="0"/>
            <a:chExt cx="11691473" cy="1450340"/>
          </a:xfrm>
        </p:grpSpPr>
        <p:sp>
          <p:nvSpPr>
            <p:cNvPr id="42" name="TextBox 42"/>
            <p:cNvSpPr txBox="1"/>
            <p:nvPr/>
          </p:nvSpPr>
          <p:spPr>
            <a:xfrm>
              <a:off x="0" y="0"/>
              <a:ext cx="4419600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3D17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Follow commitments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637540"/>
              <a:ext cx="11691473" cy="812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A meeting is an output. Follow-up, monitoring and accountability are what make it an outcome.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0435482"/>
          </a:xfrm>
          <a:custGeom>
            <a:avLst/>
            <a:gdLst/>
            <a:ahLst/>
            <a:cxnLst/>
            <a:rect l="l" t="t" r="r" b="b"/>
            <a:pathLst>
              <a:path w="18537836" h="10435482">
                <a:moveTo>
                  <a:pt x="0" y="0"/>
                </a:moveTo>
                <a:lnTo>
                  <a:pt x="18537836" y="0"/>
                </a:lnTo>
                <a:lnTo>
                  <a:pt x="18537836" y="10435482"/>
                </a:lnTo>
                <a:lnTo>
                  <a:pt x="0" y="10435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098" b="-21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2119201"/>
            <a:ext cx="7900988" cy="2003108"/>
            <a:chOff x="0" y="0"/>
            <a:chExt cx="10534650" cy="2670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3D17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5844" y="2133489"/>
            <a:ext cx="109728" cy="1988820"/>
            <a:chOff x="0" y="0"/>
            <a:chExt cx="146304" cy="26517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3D17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64040" y="2119201"/>
            <a:ext cx="7900988" cy="2003108"/>
            <a:chOff x="0" y="0"/>
            <a:chExt cx="10534650" cy="26708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A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71184" y="2126345"/>
            <a:ext cx="109728" cy="1988820"/>
            <a:chOff x="0" y="0"/>
            <a:chExt cx="146304" cy="26517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4519501"/>
            <a:ext cx="7900988" cy="2003108"/>
            <a:chOff x="0" y="0"/>
            <a:chExt cx="10534650" cy="26708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B0DCA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5844" y="4519501"/>
            <a:ext cx="109728" cy="1988820"/>
            <a:chOff x="0" y="0"/>
            <a:chExt cx="146304" cy="26517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64040" y="4519501"/>
            <a:ext cx="7900988" cy="2003108"/>
            <a:chOff x="0" y="0"/>
            <a:chExt cx="10534650" cy="26708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534650" cy="2670810"/>
            </a:xfrm>
            <a:custGeom>
              <a:avLst/>
              <a:gdLst/>
              <a:ahLst/>
              <a:cxnLst/>
              <a:rect l="l" t="t" r="r" b="b"/>
              <a:pathLst>
                <a:path w="10534650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10089515" y="0"/>
                  </a:lnTo>
                  <a:cubicBezTo>
                    <a:pt x="10335387" y="0"/>
                    <a:pt x="10534650" y="199263"/>
                    <a:pt x="10534650" y="445135"/>
                  </a:cubicBezTo>
                  <a:lnTo>
                    <a:pt x="10534650" y="2225675"/>
                  </a:lnTo>
                  <a:cubicBezTo>
                    <a:pt x="10534650" y="2471547"/>
                    <a:pt x="10335387" y="2670810"/>
                    <a:pt x="1008951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0081C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71184" y="4526645"/>
            <a:ext cx="109728" cy="1988820"/>
            <a:chOff x="0" y="0"/>
            <a:chExt cx="146304" cy="26517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0081C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8700" y="6919801"/>
            <a:ext cx="16404907" cy="2003108"/>
            <a:chOff x="0" y="0"/>
            <a:chExt cx="21873210" cy="26708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3209" cy="2670810"/>
            </a:xfrm>
            <a:custGeom>
              <a:avLst/>
              <a:gdLst/>
              <a:ahLst/>
              <a:cxnLst/>
              <a:rect l="l" t="t" r="r" b="b"/>
              <a:pathLst>
                <a:path w="21873209" h="2670810">
                  <a:moveTo>
                    <a:pt x="0" y="445135"/>
                  </a:moveTo>
                  <a:cubicBezTo>
                    <a:pt x="0" y="199263"/>
                    <a:pt x="199263" y="0"/>
                    <a:pt x="445135" y="0"/>
                  </a:cubicBezTo>
                  <a:lnTo>
                    <a:pt x="21428075" y="0"/>
                  </a:lnTo>
                  <a:cubicBezTo>
                    <a:pt x="21673947" y="0"/>
                    <a:pt x="21873209" y="199263"/>
                    <a:pt x="21873209" y="445135"/>
                  </a:cubicBezTo>
                  <a:lnTo>
                    <a:pt x="21873209" y="2225675"/>
                  </a:lnTo>
                  <a:cubicBezTo>
                    <a:pt x="21873209" y="2471547"/>
                    <a:pt x="21673947" y="2670810"/>
                    <a:pt x="21428075" y="2670810"/>
                  </a:cubicBezTo>
                  <a:lnTo>
                    <a:pt x="445135" y="2670810"/>
                  </a:lnTo>
                  <a:cubicBezTo>
                    <a:pt x="199263" y="2670810"/>
                    <a:pt x="0" y="2471547"/>
                    <a:pt x="0" y="2225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CAD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5844" y="6956282"/>
            <a:ext cx="109728" cy="1988820"/>
            <a:chOff x="0" y="0"/>
            <a:chExt cx="146304" cy="265176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304" cy="2651760"/>
            </a:xfrm>
            <a:custGeom>
              <a:avLst/>
              <a:gdLst/>
              <a:ahLst/>
              <a:cxnLst/>
              <a:rect l="l" t="t" r="r" b="b"/>
              <a:pathLst>
                <a:path w="146304" h="2651760">
                  <a:moveTo>
                    <a:pt x="0" y="0"/>
                  </a:moveTo>
                  <a:lnTo>
                    <a:pt x="146304" y="0"/>
                  </a:lnTo>
                  <a:lnTo>
                    <a:pt x="146304" y="2651760"/>
                  </a:lnTo>
                  <a:lnTo>
                    <a:pt x="0" y="2651760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891540" y="644822"/>
            <a:ext cx="1627632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Where Advocacy Meets the Hard Part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4420" y="1478248"/>
            <a:ext cx="1600200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9"/>
              </a:lnSpc>
            </a:pPr>
            <a:r>
              <a:rPr lang="en-US" sz="214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TPAC surfaced the distance between policy intent and consistent delivery.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29036" y="2418953"/>
            <a:ext cx="715518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9"/>
              </a:lnSpc>
            </a:pPr>
            <a:r>
              <a:rPr lang="en-US" sz="2649">
                <a:solidFill>
                  <a:srgbClr val="3D17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Compliance &amp; enforcement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29036" y="3169142"/>
            <a:ext cx="715518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Routine inspection, testing and consequences.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64376" y="2418953"/>
            <a:ext cx="71551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749">
                <a:solidFill>
                  <a:srgbClr val="EA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Data for decision-making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64376" y="3169142"/>
            <a:ext cx="715518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State-specific data to target action and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measure progress.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429036" y="4819253"/>
            <a:ext cx="71551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749">
                <a:solidFill>
                  <a:srgbClr val="5AD154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Unbranded bulk oil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29036" y="5569442"/>
            <a:ext cx="715518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Traceability, compliance and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consumer protection challenge.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864376" y="4809728"/>
            <a:ext cx="71551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49">
                <a:solidFill>
                  <a:srgbClr val="0081CC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Coordination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864376" y="5569442"/>
            <a:ext cx="715518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Complementary mandates can still create gaps.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429036" y="7210028"/>
            <a:ext cx="1565910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49">
                <a:solidFill>
                  <a:srgbClr val="1CAD3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Sustainability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29036" y="7969742"/>
            <a:ext cx="1565910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Short campaigns need pathways into routine systems.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</a:p>
        </p:txBody>
      </p:sp>
      <p:sp>
        <p:nvSpPr>
          <p:cNvPr id="37" name="Freeform 37"/>
          <p:cNvSpPr/>
          <p:nvPr/>
        </p:nvSpPr>
        <p:spPr>
          <a:xfrm>
            <a:off x="335322" y="907027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7436" y="15240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249836" y="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4128" y="1544955"/>
            <a:ext cx="160020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Group scoring exercise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4128" y="2388164"/>
            <a:ext cx="658368" cy="658368"/>
            <a:chOff x="0" y="0"/>
            <a:chExt cx="877824" cy="87782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A4D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21920" y="1743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4128" y="3861872"/>
            <a:ext cx="658368" cy="658368"/>
            <a:chOff x="0" y="0"/>
            <a:chExt cx="877824" cy="87782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CAD3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21920" y="1743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4128" y="5240330"/>
            <a:ext cx="658368" cy="658368"/>
            <a:chOff x="0" y="0"/>
            <a:chExt cx="877824" cy="877824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EA7F2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21920" y="1997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4128" y="6662984"/>
            <a:ext cx="658368" cy="658368"/>
            <a:chOff x="0" y="0"/>
            <a:chExt cx="877824" cy="87782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B0DCA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21920" y="19977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4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2259015" y="-188563"/>
            <a:ext cx="6028985" cy="10616985"/>
          </a:xfrm>
          <a:custGeom>
            <a:avLst/>
            <a:gdLst/>
            <a:ahLst/>
            <a:cxnLst/>
            <a:rect l="l" t="t" r="r" b="b"/>
            <a:pathLst>
              <a:path w="6028985" h="10616985">
                <a:moveTo>
                  <a:pt x="0" y="0"/>
                </a:moveTo>
                <a:lnTo>
                  <a:pt x="6028985" y="0"/>
                </a:lnTo>
                <a:lnTo>
                  <a:pt x="6028985" y="10616985"/>
                </a:lnTo>
                <a:lnTo>
                  <a:pt x="0" y="106169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5170" r="-19640"/>
            </a:stretch>
          </a:blipFill>
          <a:ln w="38100" cap="sq">
            <a:solidFill>
              <a:srgbClr val="EB7F2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6824960" y="0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3" y="0"/>
                </a:lnTo>
                <a:lnTo>
                  <a:pt x="1653543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028700" y="630555"/>
            <a:ext cx="9809569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Activity 3 | Prioritizing the Bottlenecks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979676" y="2350064"/>
            <a:ext cx="8344339" cy="666750"/>
            <a:chOff x="0" y="0"/>
            <a:chExt cx="11125785" cy="889000"/>
          </a:xfrm>
        </p:grpSpPr>
        <p:sp>
          <p:nvSpPr>
            <p:cNvPr id="26" name="TextBox 26"/>
            <p:cNvSpPr txBox="1"/>
            <p:nvPr/>
          </p:nvSpPr>
          <p:spPr>
            <a:xfrm>
              <a:off x="0" y="0"/>
              <a:ext cx="4419600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1A4D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Impact on coverage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482600"/>
              <a:ext cx="11125785" cy="40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Score 1 (low) to 5 (high)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979676" y="3750239"/>
            <a:ext cx="8344339" cy="792480"/>
            <a:chOff x="0" y="0"/>
            <a:chExt cx="11125785" cy="1056640"/>
          </a:xfrm>
        </p:grpSpPr>
        <p:sp>
          <p:nvSpPr>
            <p:cNvPr id="29" name="TextBox 29"/>
            <p:cNvSpPr txBox="1"/>
            <p:nvPr/>
          </p:nvSpPr>
          <p:spPr>
            <a:xfrm>
              <a:off x="0" y="0"/>
              <a:ext cx="4419600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1CAD3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Urgency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650240"/>
              <a:ext cx="11125785" cy="40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Score 1 (low) to 5 (high)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979676" y="5114219"/>
            <a:ext cx="8344339" cy="796727"/>
            <a:chOff x="0" y="0"/>
            <a:chExt cx="11125785" cy="1062303"/>
          </a:xfrm>
        </p:grpSpPr>
        <p:sp>
          <p:nvSpPr>
            <p:cNvPr id="32" name="TextBox 32"/>
            <p:cNvSpPr txBox="1"/>
            <p:nvPr/>
          </p:nvSpPr>
          <p:spPr>
            <a:xfrm>
              <a:off x="0" y="0"/>
              <a:ext cx="5286278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EB7F2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Feasibility within 12 months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655903"/>
              <a:ext cx="11125785" cy="40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Score 1 (low) to 5 (high)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979676" y="6521252"/>
            <a:ext cx="8626000" cy="790575"/>
            <a:chOff x="0" y="0"/>
            <a:chExt cx="11501333" cy="1054100"/>
          </a:xfrm>
        </p:grpSpPr>
        <p:sp>
          <p:nvSpPr>
            <p:cNvPr id="35" name="TextBox 35"/>
            <p:cNvSpPr txBox="1"/>
            <p:nvPr/>
          </p:nvSpPr>
          <p:spPr>
            <a:xfrm>
              <a:off x="0" y="0"/>
              <a:ext cx="6041843" cy="482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5AD154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Potential for multi-actor action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647700"/>
              <a:ext cx="11501333" cy="40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Score 1 (low) to 5 (high)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6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353312" y="8222545"/>
            <a:ext cx="9436680" cy="1514475"/>
            <a:chOff x="0" y="0"/>
            <a:chExt cx="12582240" cy="2019300"/>
          </a:xfrm>
        </p:grpSpPr>
        <p:sp>
          <p:nvSpPr>
            <p:cNvPr id="39" name="TextBox 39"/>
            <p:cNvSpPr txBox="1"/>
            <p:nvPr/>
          </p:nvSpPr>
          <p:spPr>
            <a:xfrm>
              <a:off x="0" y="0"/>
              <a:ext cx="12582240" cy="965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173715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OUTPUT: Selecting the top 3 bottlenecks partnerships should solve first.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1612900"/>
              <a:ext cx="11501333" cy="40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6" t="-12273" b="-228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82980" y="612267"/>
            <a:ext cx="1627632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 Practical Framework for Scaling LSFF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24184" y="1521146"/>
            <a:ext cx="7698538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9"/>
              </a:lnSpc>
            </a:pPr>
            <a:r>
              <a:rPr lang="en-US" sz="204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Move from 'programme activity' to 'implementation architecture'.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50647" y="2584797"/>
            <a:ext cx="3025801" cy="4784988"/>
            <a:chOff x="0" y="0"/>
            <a:chExt cx="3931920" cy="62179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31920" cy="6217920"/>
            </a:xfrm>
            <a:custGeom>
              <a:avLst/>
              <a:gdLst/>
              <a:ahLst/>
              <a:cxnLst/>
              <a:rect l="l" t="t" r="r" b="b"/>
              <a:pathLst>
                <a:path w="3931920" h="6217920">
                  <a:moveTo>
                    <a:pt x="0" y="655320"/>
                  </a:moveTo>
                  <a:cubicBezTo>
                    <a:pt x="0" y="293370"/>
                    <a:pt x="293370" y="0"/>
                    <a:pt x="655320" y="0"/>
                  </a:cubicBezTo>
                  <a:lnTo>
                    <a:pt x="3276600" y="0"/>
                  </a:lnTo>
                  <a:cubicBezTo>
                    <a:pt x="3638550" y="0"/>
                    <a:pt x="3931920" y="293370"/>
                    <a:pt x="3931920" y="655320"/>
                  </a:cubicBezTo>
                  <a:lnTo>
                    <a:pt x="3931920" y="5562600"/>
                  </a:lnTo>
                  <a:cubicBezTo>
                    <a:pt x="3931920" y="5924550"/>
                    <a:pt x="3638550" y="6217920"/>
                    <a:pt x="3276600" y="6217920"/>
                  </a:cubicBezTo>
                  <a:lnTo>
                    <a:pt x="655320" y="6217920"/>
                  </a:lnTo>
                  <a:cubicBezTo>
                    <a:pt x="293370" y="6217920"/>
                    <a:pt x="0" y="5924550"/>
                    <a:pt x="0" y="5562600"/>
                  </a:cubicBezTo>
                  <a:close/>
                </a:path>
              </a:pathLst>
            </a:custGeom>
            <a:solidFill>
              <a:srgbClr val="1A4D00"/>
            </a:solidFill>
            <a:ln w="38100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5572" y="3265016"/>
            <a:ext cx="24159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924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1. ALIGNING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9802" y="4531630"/>
            <a:ext cx="2201564" cy="967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Common problem,</a:t>
            </a:r>
          </a:p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targets and roles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140873" y="2584797"/>
            <a:ext cx="3025801" cy="4784988"/>
            <a:chOff x="0" y="0"/>
            <a:chExt cx="3931920" cy="62179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31920" cy="6217920"/>
            </a:xfrm>
            <a:custGeom>
              <a:avLst/>
              <a:gdLst/>
              <a:ahLst/>
              <a:cxnLst/>
              <a:rect l="l" t="t" r="r" b="b"/>
              <a:pathLst>
                <a:path w="3931920" h="6217920">
                  <a:moveTo>
                    <a:pt x="0" y="655320"/>
                  </a:moveTo>
                  <a:cubicBezTo>
                    <a:pt x="0" y="293370"/>
                    <a:pt x="293370" y="0"/>
                    <a:pt x="655320" y="0"/>
                  </a:cubicBezTo>
                  <a:lnTo>
                    <a:pt x="3276600" y="0"/>
                  </a:lnTo>
                  <a:cubicBezTo>
                    <a:pt x="3638550" y="0"/>
                    <a:pt x="3931920" y="293370"/>
                    <a:pt x="3931920" y="655320"/>
                  </a:cubicBezTo>
                  <a:lnTo>
                    <a:pt x="3931920" y="5562600"/>
                  </a:lnTo>
                  <a:cubicBezTo>
                    <a:pt x="3931920" y="5924550"/>
                    <a:pt x="3638550" y="6217920"/>
                    <a:pt x="3276600" y="6217920"/>
                  </a:cubicBezTo>
                  <a:lnTo>
                    <a:pt x="655320" y="6217920"/>
                  </a:lnTo>
                  <a:cubicBezTo>
                    <a:pt x="293370" y="6217920"/>
                    <a:pt x="0" y="5924550"/>
                    <a:pt x="0" y="5562600"/>
                  </a:cubicBezTo>
                  <a:close/>
                </a:path>
              </a:pathLst>
            </a:custGeom>
            <a:solidFill>
              <a:srgbClr val="EB7F2F"/>
            </a:solidFill>
            <a:ln w="38100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445799" y="3265016"/>
            <a:ext cx="24159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924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2. ACTIVATING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00802" y="4531630"/>
            <a:ext cx="2560946" cy="967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Capacitate the people who </a:t>
            </a:r>
          </a:p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must implement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631099" y="2584797"/>
            <a:ext cx="3025801" cy="4784988"/>
            <a:chOff x="0" y="0"/>
            <a:chExt cx="3931920" cy="62179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31920" cy="6217920"/>
            </a:xfrm>
            <a:custGeom>
              <a:avLst/>
              <a:gdLst/>
              <a:ahLst/>
              <a:cxnLst/>
              <a:rect l="l" t="t" r="r" b="b"/>
              <a:pathLst>
                <a:path w="3931920" h="6217920">
                  <a:moveTo>
                    <a:pt x="0" y="655320"/>
                  </a:moveTo>
                  <a:cubicBezTo>
                    <a:pt x="0" y="293370"/>
                    <a:pt x="293370" y="0"/>
                    <a:pt x="655320" y="0"/>
                  </a:cubicBezTo>
                  <a:lnTo>
                    <a:pt x="3276600" y="0"/>
                  </a:lnTo>
                  <a:cubicBezTo>
                    <a:pt x="3638550" y="0"/>
                    <a:pt x="3931920" y="293370"/>
                    <a:pt x="3931920" y="655320"/>
                  </a:cubicBezTo>
                  <a:lnTo>
                    <a:pt x="3931920" y="5562600"/>
                  </a:lnTo>
                  <a:cubicBezTo>
                    <a:pt x="3931920" y="5924550"/>
                    <a:pt x="3638550" y="6217920"/>
                    <a:pt x="3276600" y="6217920"/>
                  </a:cubicBezTo>
                  <a:lnTo>
                    <a:pt x="655320" y="6217920"/>
                  </a:lnTo>
                  <a:cubicBezTo>
                    <a:pt x="293370" y="6217920"/>
                    <a:pt x="0" y="5924550"/>
                    <a:pt x="0" y="5562600"/>
                  </a:cubicBezTo>
                  <a:close/>
                </a:path>
              </a:pathLst>
            </a:custGeom>
            <a:solidFill>
              <a:srgbClr val="B0DCAE"/>
            </a:solidFill>
            <a:ln w="38100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738908" y="3165014"/>
            <a:ext cx="2741520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924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3. IMPLEMENTING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38908" y="4531630"/>
            <a:ext cx="2764464" cy="129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Integrate LSFF into routine </a:t>
            </a:r>
          </a:p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systems and workflows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121326" y="2584797"/>
            <a:ext cx="3025801" cy="4784988"/>
            <a:chOff x="0" y="0"/>
            <a:chExt cx="3931920" cy="6217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31920" cy="6217920"/>
            </a:xfrm>
            <a:custGeom>
              <a:avLst/>
              <a:gdLst/>
              <a:ahLst/>
              <a:cxnLst/>
              <a:rect l="l" t="t" r="r" b="b"/>
              <a:pathLst>
                <a:path w="3931920" h="6217920">
                  <a:moveTo>
                    <a:pt x="0" y="655320"/>
                  </a:moveTo>
                  <a:cubicBezTo>
                    <a:pt x="0" y="293370"/>
                    <a:pt x="293370" y="0"/>
                    <a:pt x="655320" y="0"/>
                  </a:cubicBezTo>
                  <a:lnTo>
                    <a:pt x="3276600" y="0"/>
                  </a:lnTo>
                  <a:cubicBezTo>
                    <a:pt x="3638550" y="0"/>
                    <a:pt x="3931920" y="293370"/>
                    <a:pt x="3931920" y="655320"/>
                  </a:cubicBezTo>
                  <a:lnTo>
                    <a:pt x="3931920" y="5562600"/>
                  </a:lnTo>
                  <a:cubicBezTo>
                    <a:pt x="3931920" y="5924550"/>
                    <a:pt x="3638550" y="6217920"/>
                    <a:pt x="3276600" y="6217920"/>
                  </a:cubicBezTo>
                  <a:lnTo>
                    <a:pt x="655320" y="6217920"/>
                  </a:lnTo>
                  <a:cubicBezTo>
                    <a:pt x="293370" y="6217920"/>
                    <a:pt x="0" y="5924550"/>
                    <a:pt x="0" y="5562600"/>
                  </a:cubicBezTo>
                  <a:close/>
                </a:path>
              </a:pathLst>
            </a:custGeom>
            <a:solidFill>
              <a:srgbClr val="0081CC"/>
            </a:solidFill>
            <a:ln w="38100" cap="sq">
              <a:solidFill>
                <a:srgbClr val="18304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217026" y="3384089"/>
            <a:ext cx="2834401" cy="387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587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4.ACCOUNTABILITY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228401" y="4531630"/>
            <a:ext cx="2727452" cy="129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Track compliance, coverage,</a:t>
            </a:r>
          </a:p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financing and commitments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4611552" y="2584797"/>
            <a:ext cx="3025801" cy="4784988"/>
            <a:chOff x="0" y="0"/>
            <a:chExt cx="3931920" cy="62179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931920" cy="6217920"/>
            </a:xfrm>
            <a:custGeom>
              <a:avLst/>
              <a:gdLst/>
              <a:ahLst/>
              <a:cxnLst/>
              <a:rect l="l" t="t" r="r" b="b"/>
              <a:pathLst>
                <a:path w="3931920" h="6217920">
                  <a:moveTo>
                    <a:pt x="0" y="655320"/>
                  </a:moveTo>
                  <a:cubicBezTo>
                    <a:pt x="0" y="293370"/>
                    <a:pt x="293370" y="0"/>
                    <a:pt x="655320" y="0"/>
                  </a:cubicBezTo>
                  <a:lnTo>
                    <a:pt x="3276600" y="0"/>
                  </a:lnTo>
                  <a:cubicBezTo>
                    <a:pt x="3638550" y="0"/>
                    <a:pt x="3931920" y="293370"/>
                    <a:pt x="3931920" y="655320"/>
                  </a:cubicBezTo>
                  <a:lnTo>
                    <a:pt x="3931920" y="5562600"/>
                  </a:lnTo>
                  <a:cubicBezTo>
                    <a:pt x="3931920" y="5924550"/>
                    <a:pt x="3638550" y="6217920"/>
                    <a:pt x="3276600" y="6217920"/>
                  </a:cubicBezTo>
                  <a:lnTo>
                    <a:pt x="655320" y="6217920"/>
                  </a:lnTo>
                  <a:cubicBezTo>
                    <a:pt x="293370" y="6217920"/>
                    <a:pt x="0" y="5924550"/>
                    <a:pt x="0" y="5562600"/>
                  </a:cubicBezTo>
                  <a:close/>
                </a:path>
              </a:pathLst>
            </a:custGeom>
            <a:solidFill>
              <a:srgbClr val="3D1700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4911930" y="3265016"/>
            <a:ext cx="24159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924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5. ADAPTING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791098" y="4531630"/>
            <a:ext cx="2666709" cy="129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Use data and feedback</a:t>
            </a:r>
          </a:p>
          <a:p>
            <a:pPr algn="ctr">
              <a:lnSpc>
                <a:spcPts val="2585"/>
              </a:lnSpc>
            </a:pPr>
            <a:r>
              <a:rPr lang="en-US" sz="2154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to improve the approach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00200" y="7821489"/>
            <a:ext cx="1504188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The goal is not having more donor funded LSFF interventions. </a:t>
            </a:r>
          </a:p>
          <a:p>
            <a:pPr algn="ctr">
              <a:lnSpc>
                <a:spcPts val="3060"/>
              </a:lnSpc>
            </a:pPr>
            <a:r>
              <a:rPr lang="en-US" sz="25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The goal is having a system that keeps delivering when donor project ends.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8</a:t>
            </a:r>
          </a:p>
        </p:txBody>
      </p:sp>
      <p:sp>
        <p:nvSpPr>
          <p:cNvPr id="27" name="Freeform 27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739709" y="381000"/>
            <a:ext cx="15336711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Partnership Lab | From Convening to Co-Implementation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561228" y="3818695"/>
            <a:ext cx="3684284" cy="1771290"/>
            <a:chOff x="0" y="0"/>
            <a:chExt cx="4754880" cy="228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54880" cy="2286000"/>
            </a:xfrm>
            <a:custGeom>
              <a:avLst/>
              <a:gdLst/>
              <a:ahLst/>
              <a:cxnLst/>
              <a:rect l="l" t="t" r="r" b="b"/>
              <a:pathLst>
                <a:path w="4754880" h="2286000">
                  <a:moveTo>
                    <a:pt x="0" y="1143000"/>
                  </a:moveTo>
                  <a:cubicBezTo>
                    <a:pt x="0" y="511683"/>
                    <a:pt x="1064387" y="0"/>
                    <a:pt x="2377440" y="0"/>
                  </a:cubicBezTo>
                  <a:cubicBezTo>
                    <a:pt x="3690493" y="0"/>
                    <a:pt x="4754880" y="511683"/>
                    <a:pt x="4754880" y="1143000"/>
                  </a:cubicBezTo>
                  <a:cubicBezTo>
                    <a:pt x="4754880" y="1774317"/>
                    <a:pt x="3690493" y="2286000"/>
                    <a:pt x="2377440" y="2286000"/>
                  </a:cubicBezTo>
                  <a:cubicBezTo>
                    <a:pt x="1064387" y="2286000"/>
                    <a:pt x="0" y="1774317"/>
                    <a:pt x="0" y="1143000"/>
                  </a:cubicBezTo>
                  <a:close/>
                </a:path>
              </a:pathLst>
            </a:custGeom>
            <a:solidFill>
              <a:srgbClr val="1CAD30"/>
            </a:solidFill>
            <a:ln w="38100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67936" y="2394282"/>
            <a:ext cx="4124154" cy="2494567"/>
            <a:chOff x="0" y="0"/>
            <a:chExt cx="5322570" cy="32194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22570" cy="3219450"/>
            </a:xfrm>
            <a:custGeom>
              <a:avLst/>
              <a:gdLst/>
              <a:ahLst/>
              <a:cxnLst/>
              <a:rect l="l" t="t" r="r" b="b"/>
              <a:pathLst>
                <a:path w="5322570" h="3219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4785995" y="0"/>
                  </a:lnTo>
                  <a:cubicBezTo>
                    <a:pt x="5082286" y="0"/>
                    <a:pt x="5322570" y="240284"/>
                    <a:pt x="5322570" y="536575"/>
                  </a:cubicBezTo>
                  <a:lnTo>
                    <a:pt x="5322570" y="2682875"/>
                  </a:lnTo>
                  <a:cubicBezTo>
                    <a:pt x="5322570" y="2979166"/>
                    <a:pt x="5082286" y="3219450"/>
                    <a:pt x="47859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3D17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44435" y="2394282"/>
            <a:ext cx="4124154" cy="2494567"/>
            <a:chOff x="0" y="0"/>
            <a:chExt cx="5322570" cy="32194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22570" cy="3219450"/>
            </a:xfrm>
            <a:custGeom>
              <a:avLst/>
              <a:gdLst/>
              <a:ahLst/>
              <a:cxnLst/>
              <a:rect l="l" t="t" r="r" b="b"/>
              <a:pathLst>
                <a:path w="5322570" h="3219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4785995" y="0"/>
                  </a:lnTo>
                  <a:cubicBezTo>
                    <a:pt x="5082286" y="0"/>
                    <a:pt x="5322570" y="240284"/>
                    <a:pt x="5322570" y="536575"/>
                  </a:cubicBezTo>
                  <a:lnTo>
                    <a:pt x="5322570" y="2682875"/>
                  </a:lnTo>
                  <a:cubicBezTo>
                    <a:pt x="5322570" y="2979166"/>
                    <a:pt x="5082286" y="3219450"/>
                    <a:pt x="47859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022907" y="6089390"/>
            <a:ext cx="4124154" cy="2494567"/>
            <a:chOff x="0" y="0"/>
            <a:chExt cx="5322570" cy="32194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22570" cy="3219450"/>
            </a:xfrm>
            <a:custGeom>
              <a:avLst/>
              <a:gdLst/>
              <a:ahLst/>
              <a:cxnLst/>
              <a:rect l="l" t="t" r="r" b="b"/>
              <a:pathLst>
                <a:path w="5322570" h="3219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4785995" y="0"/>
                  </a:lnTo>
                  <a:cubicBezTo>
                    <a:pt x="5082286" y="0"/>
                    <a:pt x="5322570" y="240284"/>
                    <a:pt x="5322570" y="536575"/>
                  </a:cubicBezTo>
                  <a:lnTo>
                    <a:pt x="5322570" y="2682875"/>
                  </a:lnTo>
                  <a:cubicBezTo>
                    <a:pt x="5322570" y="2979166"/>
                    <a:pt x="5082286" y="3219450"/>
                    <a:pt x="47859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CAD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672776" y="5850660"/>
            <a:ext cx="4124154" cy="2494567"/>
            <a:chOff x="0" y="0"/>
            <a:chExt cx="5322570" cy="32194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322570" cy="3219450"/>
            </a:xfrm>
            <a:custGeom>
              <a:avLst/>
              <a:gdLst/>
              <a:ahLst/>
              <a:cxnLst/>
              <a:rect l="l" t="t" r="r" b="b"/>
              <a:pathLst>
                <a:path w="5322570" h="3219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4785995" y="0"/>
                  </a:lnTo>
                  <a:cubicBezTo>
                    <a:pt x="5082286" y="0"/>
                    <a:pt x="5322570" y="240284"/>
                    <a:pt x="5322570" y="536575"/>
                  </a:cubicBezTo>
                  <a:lnTo>
                    <a:pt x="5322570" y="2682875"/>
                  </a:lnTo>
                  <a:cubicBezTo>
                    <a:pt x="5322570" y="2979166"/>
                    <a:pt x="5082286" y="3219450"/>
                    <a:pt x="47859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5992090" y="3641566"/>
            <a:ext cx="1755962" cy="673672"/>
          </a:xfrm>
          <a:prstGeom prst="line">
            <a:avLst/>
          </a:prstGeom>
          <a:ln w="19050" cap="rnd">
            <a:solidFill>
              <a:srgbClr val="1A4D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 flipH="1">
            <a:off x="10908760" y="3412479"/>
            <a:ext cx="1735675" cy="781261"/>
          </a:xfrm>
          <a:prstGeom prst="line">
            <a:avLst/>
          </a:prstGeom>
          <a:ln w="19050" cap="rnd">
            <a:solidFill>
              <a:srgbClr val="1A4D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flipV="1">
            <a:off x="6147061" y="5240873"/>
            <a:ext cx="1790526" cy="1690417"/>
          </a:xfrm>
          <a:prstGeom prst="line">
            <a:avLst/>
          </a:prstGeom>
          <a:ln w="19050" cap="rnd">
            <a:solidFill>
              <a:srgbClr val="1A4D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 flipH="1" flipV="1">
            <a:off x="10802710" y="5248730"/>
            <a:ext cx="1870065" cy="1849214"/>
          </a:xfrm>
          <a:prstGeom prst="line">
            <a:avLst/>
          </a:prstGeom>
          <a:ln w="19050" cap="rnd">
            <a:solidFill>
              <a:srgbClr val="1A4D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6824960" y="0"/>
            <a:ext cx="1653543" cy="1653543"/>
          </a:xfrm>
          <a:custGeom>
            <a:avLst/>
            <a:gdLst/>
            <a:ahLst/>
            <a:cxnLst/>
            <a:rect l="l" t="t" r="r" b="b"/>
            <a:pathLst>
              <a:path w="1653543" h="1653543">
                <a:moveTo>
                  <a:pt x="0" y="0"/>
                </a:moveTo>
                <a:lnTo>
                  <a:pt x="1653543" y="0"/>
                </a:lnTo>
                <a:lnTo>
                  <a:pt x="1653543" y="1653543"/>
                </a:lnTo>
                <a:lnTo>
                  <a:pt x="0" y="1653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8169723" y="4189293"/>
            <a:ext cx="2316853" cy="1039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3"/>
              </a:lnSpc>
            </a:pPr>
            <a:r>
              <a:rPr lang="en-US" sz="346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LSFF</a:t>
            </a:r>
          </a:p>
          <a:p>
            <a:pPr algn="ctr">
              <a:lnSpc>
                <a:spcPts val="4163"/>
              </a:lnSpc>
            </a:pPr>
            <a:r>
              <a:rPr lang="en-US" sz="346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SYSTEM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81532" y="2703963"/>
            <a:ext cx="3353643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624">
                <a:solidFill>
                  <a:srgbClr val="3D17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Government &amp; regulators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53192" y="3744379"/>
            <a:ext cx="3353643" cy="787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sz="1782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Policy leadership • standards • enforcement • financing</a:t>
            </a:r>
          </a:p>
          <a:p>
            <a:pPr algn="l">
              <a:lnSpc>
                <a:spcPts val="2138"/>
              </a:lnSpc>
            </a:pPr>
            <a:endParaRPr lang="en-US" sz="1782">
              <a:solidFill>
                <a:srgbClr val="232B3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058031" y="2703963"/>
            <a:ext cx="33536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3124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Industry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058031" y="3478685"/>
            <a:ext cx="3353643" cy="787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sz="1782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Production • QA/QC • compliance • supply chain investment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36503" y="6399071"/>
            <a:ext cx="3353643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9"/>
              </a:lnSpc>
            </a:pPr>
            <a:r>
              <a:rPr lang="en-US" sz="2824">
                <a:solidFill>
                  <a:srgbClr val="1CAD3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CSOs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78548" y="7130186"/>
            <a:ext cx="3353643" cy="787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sz="1782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Accountability • community engagement • advocacy • evidence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086372" y="6160340"/>
            <a:ext cx="3353643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9"/>
              </a:lnSpc>
            </a:pPr>
            <a:r>
              <a:rPr lang="en-US" sz="2824">
                <a:solidFill>
                  <a:srgbClr val="EB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Media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058031" y="6837221"/>
            <a:ext cx="3353643" cy="787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sz="1782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Public education • agenda setting • demand creation</a:t>
            </a:r>
          </a:p>
          <a:p>
            <a:pPr algn="l">
              <a:lnSpc>
                <a:spcPts val="2138"/>
              </a:lnSpc>
            </a:pPr>
            <a:endParaRPr lang="en-US" sz="1782">
              <a:solidFill>
                <a:srgbClr val="232B3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5</a:t>
            </a:r>
          </a:p>
        </p:txBody>
      </p:sp>
      <p:sp>
        <p:nvSpPr>
          <p:cNvPr id="29" name="Freeform 29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2397611" y="1096471"/>
            <a:ext cx="160020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Defining what each actor actually contributes to delivery.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7653591" y="7460634"/>
            <a:ext cx="4124154" cy="2494567"/>
            <a:chOff x="0" y="0"/>
            <a:chExt cx="5322570" cy="321945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322570" cy="3219450"/>
            </a:xfrm>
            <a:custGeom>
              <a:avLst/>
              <a:gdLst/>
              <a:ahLst/>
              <a:cxnLst/>
              <a:rect l="l" t="t" r="r" b="b"/>
              <a:pathLst>
                <a:path w="5322570" h="3219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4785995" y="0"/>
                  </a:lnTo>
                  <a:cubicBezTo>
                    <a:pt x="5082286" y="0"/>
                    <a:pt x="5322570" y="240284"/>
                    <a:pt x="5322570" y="536575"/>
                  </a:cubicBezTo>
                  <a:lnTo>
                    <a:pt x="5322570" y="2682875"/>
                  </a:lnTo>
                  <a:cubicBezTo>
                    <a:pt x="5322570" y="2979166"/>
                    <a:pt x="5082286" y="3219450"/>
                    <a:pt x="47859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AutoShape 33"/>
          <p:cNvSpPr/>
          <p:nvPr/>
        </p:nvSpPr>
        <p:spPr>
          <a:xfrm flipH="1" flipV="1">
            <a:off x="9497536" y="5653402"/>
            <a:ext cx="218132" cy="1807232"/>
          </a:xfrm>
          <a:prstGeom prst="line">
            <a:avLst/>
          </a:prstGeom>
          <a:ln w="19050" cap="rnd">
            <a:solidFill>
              <a:srgbClr val="1A4D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8067187" y="7770314"/>
            <a:ext cx="3087355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9"/>
              </a:lnSpc>
            </a:pPr>
            <a:r>
              <a:rPr lang="en-US" sz="2824">
                <a:solidFill>
                  <a:srgbClr val="EB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Development partners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038846" y="8756952"/>
            <a:ext cx="3353643" cy="787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sz="1782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Technical assistance • catalytic financing • learning</a:t>
            </a:r>
          </a:p>
          <a:p>
            <a:pPr algn="l">
              <a:lnSpc>
                <a:spcPts val="2138"/>
              </a:lnSpc>
            </a:pPr>
            <a:endParaRPr lang="en-US" sz="1782">
              <a:solidFill>
                <a:srgbClr val="232B3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435482"/>
          </a:xfrm>
          <a:custGeom>
            <a:avLst/>
            <a:gdLst/>
            <a:ahLst/>
            <a:cxnLst/>
            <a:rect l="l" t="t" r="r" b="b"/>
            <a:pathLst>
              <a:path w="18288000" h="10435482">
                <a:moveTo>
                  <a:pt x="0" y="0"/>
                </a:moveTo>
                <a:lnTo>
                  <a:pt x="18288000" y="0"/>
                </a:lnTo>
                <a:lnTo>
                  <a:pt x="18288000" y="10435482"/>
                </a:lnTo>
                <a:lnTo>
                  <a:pt x="0" y="10435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6" t="-12098" b="-211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52976" y="2187416"/>
            <a:ext cx="5157788" cy="3242325"/>
            <a:chOff x="0" y="0"/>
            <a:chExt cx="6877050" cy="4323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77050" cy="4323101"/>
            </a:xfrm>
            <a:custGeom>
              <a:avLst/>
              <a:gdLst/>
              <a:ahLst/>
              <a:cxnLst/>
              <a:rect l="l" t="t" r="r" b="b"/>
              <a:pathLst>
                <a:path w="6877050" h="4323101">
                  <a:moveTo>
                    <a:pt x="0" y="692878"/>
                  </a:moveTo>
                  <a:cubicBezTo>
                    <a:pt x="0" y="310241"/>
                    <a:pt x="513207" y="0"/>
                    <a:pt x="1146175" y="0"/>
                  </a:cubicBezTo>
                  <a:lnTo>
                    <a:pt x="5730875" y="0"/>
                  </a:lnTo>
                  <a:cubicBezTo>
                    <a:pt x="6363843" y="0"/>
                    <a:pt x="6877050" y="310241"/>
                    <a:pt x="6877050" y="692878"/>
                  </a:cubicBezTo>
                  <a:lnTo>
                    <a:pt x="6877050" y="3630222"/>
                  </a:lnTo>
                  <a:cubicBezTo>
                    <a:pt x="6877050" y="4012860"/>
                    <a:pt x="6363843" y="4323101"/>
                    <a:pt x="5730875" y="4323101"/>
                  </a:cubicBezTo>
                  <a:lnTo>
                    <a:pt x="1146175" y="4323101"/>
                  </a:lnTo>
                  <a:cubicBezTo>
                    <a:pt x="513207" y="4323100"/>
                    <a:pt x="0" y="4012860"/>
                    <a:pt x="0" y="3630222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CAD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2194560"/>
            <a:ext cx="109728" cy="3235181"/>
            <a:chOff x="0" y="0"/>
            <a:chExt cx="146304" cy="43135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304" cy="4313575"/>
            </a:xfrm>
            <a:custGeom>
              <a:avLst/>
              <a:gdLst/>
              <a:ahLst/>
              <a:cxnLst/>
              <a:rect l="l" t="t" r="r" b="b"/>
              <a:pathLst>
                <a:path w="146304" h="4313575">
                  <a:moveTo>
                    <a:pt x="0" y="0"/>
                  </a:moveTo>
                  <a:lnTo>
                    <a:pt x="146304" y="0"/>
                  </a:lnTo>
                  <a:lnTo>
                    <a:pt x="146304" y="4313575"/>
                  </a:lnTo>
                  <a:lnTo>
                    <a:pt x="0" y="4313575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576536" y="2187416"/>
            <a:ext cx="5157788" cy="3124346"/>
            <a:chOff x="0" y="0"/>
            <a:chExt cx="6877050" cy="41657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77050" cy="4165795"/>
            </a:xfrm>
            <a:custGeom>
              <a:avLst/>
              <a:gdLst/>
              <a:ahLst/>
              <a:cxnLst/>
              <a:rect l="l" t="t" r="r" b="b"/>
              <a:pathLst>
                <a:path w="6877050" h="4165795">
                  <a:moveTo>
                    <a:pt x="0" y="667666"/>
                  </a:moveTo>
                  <a:cubicBezTo>
                    <a:pt x="0" y="298952"/>
                    <a:pt x="513207" y="0"/>
                    <a:pt x="1146175" y="0"/>
                  </a:cubicBezTo>
                  <a:lnTo>
                    <a:pt x="5730875" y="0"/>
                  </a:lnTo>
                  <a:cubicBezTo>
                    <a:pt x="6363843" y="0"/>
                    <a:pt x="6877050" y="298952"/>
                    <a:pt x="6877050" y="667666"/>
                  </a:cubicBezTo>
                  <a:lnTo>
                    <a:pt x="6877050" y="3498128"/>
                  </a:lnTo>
                  <a:cubicBezTo>
                    <a:pt x="6877050" y="3866843"/>
                    <a:pt x="6363843" y="4165795"/>
                    <a:pt x="5730875" y="4165795"/>
                  </a:cubicBezTo>
                  <a:lnTo>
                    <a:pt x="1146175" y="4165795"/>
                  </a:lnTo>
                  <a:cubicBezTo>
                    <a:pt x="513207" y="4165795"/>
                    <a:pt x="0" y="3866843"/>
                    <a:pt x="0" y="3498128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83680" y="2194560"/>
            <a:ext cx="109728" cy="3235181"/>
            <a:chOff x="0" y="0"/>
            <a:chExt cx="146304" cy="43135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" cy="4313575"/>
            </a:xfrm>
            <a:custGeom>
              <a:avLst/>
              <a:gdLst/>
              <a:ahLst/>
              <a:cxnLst/>
              <a:rect l="l" t="t" r="r" b="b"/>
              <a:pathLst>
                <a:path w="146304" h="4313575">
                  <a:moveTo>
                    <a:pt x="0" y="0"/>
                  </a:moveTo>
                  <a:lnTo>
                    <a:pt x="146304" y="0"/>
                  </a:lnTo>
                  <a:lnTo>
                    <a:pt x="146304" y="4313575"/>
                  </a:lnTo>
                  <a:lnTo>
                    <a:pt x="0" y="4313575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200096" y="2187416"/>
            <a:ext cx="5157788" cy="3124346"/>
            <a:chOff x="0" y="0"/>
            <a:chExt cx="6877050" cy="41657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77050" cy="4165795"/>
            </a:xfrm>
            <a:custGeom>
              <a:avLst/>
              <a:gdLst/>
              <a:ahLst/>
              <a:cxnLst/>
              <a:rect l="l" t="t" r="r" b="b"/>
              <a:pathLst>
                <a:path w="6877050" h="4165795">
                  <a:moveTo>
                    <a:pt x="0" y="667666"/>
                  </a:moveTo>
                  <a:cubicBezTo>
                    <a:pt x="0" y="298952"/>
                    <a:pt x="513207" y="0"/>
                    <a:pt x="1146175" y="0"/>
                  </a:cubicBezTo>
                  <a:lnTo>
                    <a:pt x="5730875" y="0"/>
                  </a:lnTo>
                  <a:cubicBezTo>
                    <a:pt x="6363843" y="0"/>
                    <a:pt x="6877050" y="298952"/>
                    <a:pt x="6877050" y="667666"/>
                  </a:cubicBezTo>
                  <a:lnTo>
                    <a:pt x="6877050" y="3498128"/>
                  </a:lnTo>
                  <a:cubicBezTo>
                    <a:pt x="6877050" y="3866843"/>
                    <a:pt x="6363843" y="4165795"/>
                    <a:pt x="5730875" y="4165795"/>
                  </a:cubicBezTo>
                  <a:lnTo>
                    <a:pt x="1146175" y="4165795"/>
                  </a:lnTo>
                  <a:cubicBezTo>
                    <a:pt x="513207" y="4165795"/>
                    <a:pt x="0" y="3866843"/>
                    <a:pt x="0" y="3498128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207240" y="2194560"/>
            <a:ext cx="109728" cy="3117202"/>
            <a:chOff x="0" y="0"/>
            <a:chExt cx="146304" cy="41562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04" cy="4156270"/>
            </a:xfrm>
            <a:custGeom>
              <a:avLst/>
              <a:gdLst/>
              <a:ahLst/>
              <a:cxnLst/>
              <a:rect l="l" t="t" r="r" b="b"/>
              <a:pathLst>
                <a:path w="146304" h="4156270">
                  <a:moveTo>
                    <a:pt x="0" y="0"/>
                  </a:moveTo>
                  <a:lnTo>
                    <a:pt x="146304" y="0"/>
                  </a:lnTo>
                  <a:lnTo>
                    <a:pt x="146304" y="4156270"/>
                  </a:lnTo>
                  <a:lnTo>
                    <a:pt x="0" y="4156270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3439775" y="3808579"/>
            <a:ext cx="5046478" cy="7569717"/>
          </a:xfrm>
          <a:custGeom>
            <a:avLst/>
            <a:gdLst/>
            <a:ahLst/>
            <a:cxnLst/>
            <a:rect l="l" t="t" r="r" b="b"/>
            <a:pathLst>
              <a:path w="5046478" h="7569717">
                <a:moveTo>
                  <a:pt x="0" y="0"/>
                </a:moveTo>
                <a:lnTo>
                  <a:pt x="5046478" y="0"/>
                </a:lnTo>
                <a:lnTo>
                  <a:pt x="5046478" y="7569717"/>
                </a:lnTo>
                <a:lnTo>
                  <a:pt x="0" y="75697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360420" y="576663"/>
            <a:ext cx="11590020" cy="777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42"/>
              </a:lnSpc>
            </a:pPr>
            <a:r>
              <a:rPr lang="en-US" sz="5118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Mini Case Study: Unbranded Bulk Oil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15234" y="1344930"/>
            <a:ext cx="10135256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 practical example of why policy, market behaviour and enforcement must move together.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53312" y="2487168"/>
            <a:ext cx="44119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1CAD3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THE PROBLEM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53312" y="3037031"/>
            <a:ext cx="4356449" cy="132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55"/>
              </a:lnSpc>
            </a:pPr>
            <a:r>
              <a:rPr lang="en-US" sz="191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Persistent concerns around traceability</a:t>
            </a:r>
          </a:p>
          <a:p>
            <a:pPr algn="just">
              <a:lnSpc>
                <a:spcPts val="2655"/>
              </a:lnSpc>
            </a:pPr>
            <a:r>
              <a:rPr lang="en-US" sz="191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and the ability to assure compliance with</a:t>
            </a:r>
          </a:p>
          <a:p>
            <a:pPr algn="just">
              <a:lnSpc>
                <a:spcPts val="2655"/>
              </a:lnSpc>
            </a:pPr>
            <a:r>
              <a:rPr lang="en-US" sz="1910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fortification requirements.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79158" y="2487168"/>
            <a:ext cx="44119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EB7F2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THE RESPONSE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76872" y="2938705"/>
            <a:ext cx="4587887" cy="2032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743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Stakeholders reviewed the policy environment</a:t>
            </a:r>
          </a:p>
          <a:p>
            <a:pPr algn="l">
              <a:lnSpc>
                <a:spcPts val="2736"/>
              </a:lnSpc>
            </a:pPr>
            <a:r>
              <a:rPr lang="en-US" sz="1743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and practical gaps; a draft bill aimed at</a:t>
            </a:r>
          </a:p>
          <a:p>
            <a:pPr algn="l">
              <a:lnSpc>
                <a:spcPts val="2736"/>
              </a:lnSpc>
            </a:pPr>
            <a:r>
              <a:rPr lang="en-US" sz="1743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phasing out unbranded bulk oil advanced to</a:t>
            </a:r>
          </a:p>
          <a:p>
            <a:pPr algn="l">
              <a:lnSpc>
                <a:spcPts val="2736"/>
              </a:lnSpc>
            </a:pPr>
            <a:r>
              <a:rPr lang="en-US" sz="1743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first reading at the federal House of Representatives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600432" y="2487168"/>
            <a:ext cx="44119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THE LESSON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00432" y="2900701"/>
            <a:ext cx="4411980" cy="174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1846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A policy milestone is necessary but not sufficient.</a:t>
            </a:r>
          </a:p>
          <a:p>
            <a:pPr algn="l">
              <a:lnSpc>
                <a:spcPts val="2843"/>
              </a:lnSpc>
            </a:pPr>
            <a:r>
              <a:rPr lang="en-US" sz="1846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Enforcement capacity, industry transition, </a:t>
            </a:r>
          </a:p>
          <a:p>
            <a:pPr algn="l">
              <a:lnSpc>
                <a:spcPts val="2843"/>
              </a:lnSpc>
            </a:pPr>
            <a:r>
              <a:rPr lang="en-US" sz="1846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consumer communication, data and</a:t>
            </a:r>
          </a:p>
          <a:p>
            <a:pPr algn="l">
              <a:lnSpc>
                <a:spcPts val="2843"/>
              </a:lnSpc>
            </a:pPr>
            <a:r>
              <a:rPr lang="en-US" sz="1846">
                <a:solidFill>
                  <a:srgbClr val="232B31"/>
                </a:solidFill>
                <a:latin typeface="Nunito"/>
                <a:ea typeface="Nunito"/>
                <a:cs typeface="Nunito"/>
                <a:sym typeface="Nunito"/>
              </a:rPr>
              <a:t> accountability must follow.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12</a:t>
            </a:r>
          </a:p>
        </p:txBody>
      </p:sp>
      <p:sp>
        <p:nvSpPr>
          <p:cNvPr id="25" name="Freeform 25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6" t="-12273" b="-228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359634" y="929576"/>
            <a:ext cx="13705436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2"/>
              </a:lnSpc>
            </a:pPr>
            <a:r>
              <a:rPr lang="en-US" sz="4944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Activity 4 | Implementation Simulation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3000" y="1820132"/>
            <a:ext cx="160020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Role-based discussion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72966" y="2477357"/>
            <a:ext cx="5157788" cy="2757488"/>
            <a:chOff x="0" y="0"/>
            <a:chExt cx="6877050" cy="3676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       </a:t>
              </a:r>
              <a:r>
                <a:rPr lang="en-US" sz="2400" dirty="0">
                  <a:solidFill>
                    <a:srgbClr val="2D3438"/>
                  </a:solidFill>
                  <a:latin typeface="Aptos"/>
                </a:rPr>
                <a:t>Who implements what?</a:t>
              </a:r>
            </a:p>
            <a:p>
              <a:endParaRPr lang="en-US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0110" y="2484501"/>
            <a:ext cx="109728" cy="2743200"/>
            <a:chOff x="0" y="0"/>
            <a:chExt cx="146304" cy="3657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7330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CAD30"/>
                </a:solidFill>
                <a:latin typeface="Nunito Bold"/>
                <a:ea typeface="Nunito Bold"/>
                <a:cs typeface="Nunito Bold"/>
                <a:sym typeface="Nunito Bold"/>
              </a:rPr>
              <a:t>DECISION 1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659546" y="2430399"/>
            <a:ext cx="5157788" cy="2757488"/>
            <a:chOff x="125920" y="-62611"/>
            <a:chExt cx="6877050" cy="3676650"/>
          </a:xfrm>
        </p:grpSpPr>
        <p:sp>
          <p:nvSpPr>
            <p:cNvPr id="11" name="Freeform 11"/>
            <p:cNvSpPr/>
            <p:nvPr/>
          </p:nvSpPr>
          <p:spPr>
            <a:xfrm>
              <a:off x="125920" y="-62611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  <a:p>
              <a:endParaRPr lang="en-US" dirty="0"/>
            </a:p>
            <a:p>
              <a:endParaRPr lang="en-US" sz="2400" dirty="0"/>
            </a:p>
            <a:p>
              <a:r>
                <a:rPr lang="en-US" sz="2400" dirty="0"/>
                <a:t> </a:t>
              </a:r>
              <a:r>
                <a:rPr lang="en-US" sz="2400" dirty="0">
                  <a:solidFill>
                    <a:srgbClr val="2D3438"/>
                  </a:solidFill>
                  <a:latin typeface="Aptos"/>
                </a:rPr>
                <a:t>Who pays for transition and enforcement</a:t>
              </a:r>
              <a:endParaRPr lang="en-US" sz="2400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72250" y="2484501"/>
            <a:ext cx="109728" cy="2743200"/>
            <a:chOff x="0" y="0"/>
            <a:chExt cx="146304" cy="3657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96544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EB7F2F"/>
                </a:solidFill>
                <a:latin typeface="Nunito Bold"/>
                <a:ea typeface="Nunito Bold"/>
                <a:cs typeface="Nunito Bold"/>
                <a:sym typeface="Nunito Bold"/>
              </a:rPr>
              <a:t>DECISION 2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257246" y="2477357"/>
            <a:ext cx="5157788" cy="2757488"/>
            <a:chOff x="0" y="0"/>
            <a:chExt cx="6877050" cy="367665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B0DCAE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 </a:t>
              </a:r>
              <a:r>
                <a:rPr lang="en-US" sz="2400" dirty="0">
                  <a:solidFill>
                    <a:srgbClr val="2D3438"/>
                  </a:solidFill>
                  <a:latin typeface="Aptos"/>
                </a:rPr>
                <a:t>Who monitors progress</a:t>
              </a:r>
              <a:endParaRPr lang="en-US" sz="2400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264390" y="2484501"/>
            <a:ext cx="109728" cy="2743200"/>
            <a:chOff x="0" y="0"/>
            <a:chExt cx="146304" cy="36576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657582" y="277710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5AD154"/>
                </a:solidFill>
                <a:latin typeface="Nunito Bold"/>
                <a:ea typeface="Nunito Bold"/>
                <a:cs typeface="Nunito Bold"/>
                <a:sym typeface="Nunito Bold"/>
              </a:rPr>
              <a:t>DECISION 3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20318" y="5745238"/>
            <a:ext cx="5157788" cy="2757488"/>
            <a:chOff x="0" y="0"/>
            <a:chExt cx="6877050" cy="36766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1A4D00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      </a:t>
              </a:r>
              <a:r>
                <a:rPr lang="en-US" sz="2400" dirty="0">
                  <a:solidFill>
                    <a:srgbClr val="2D3438"/>
                  </a:solidFill>
                  <a:latin typeface="Aptos"/>
                </a:rPr>
                <a:t>What data proves improvement?</a:t>
              </a:r>
            </a:p>
            <a:p>
              <a:endParaRPr lang="en-US" dirty="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80110" y="5776341"/>
            <a:ext cx="109728" cy="2743200"/>
            <a:chOff x="0" y="0"/>
            <a:chExt cx="146304" cy="36576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73302" y="606894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 dirty="0">
                <a:solidFill>
                  <a:srgbClr val="1A4D00"/>
                </a:solidFill>
                <a:latin typeface="Nunito Bold"/>
                <a:ea typeface="Nunito Bold"/>
                <a:cs typeface="Nunito Bold"/>
                <a:sym typeface="Nunito Bold"/>
              </a:rPr>
              <a:t>DECISION 4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6565106" y="5769197"/>
            <a:ext cx="5157788" cy="2757488"/>
            <a:chOff x="0" y="0"/>
            <a:chExt cx="6877050" cy="367665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77050" cy="3676650"/>
            </a:xfrm>
            <a:custGeom>
              <a:avLst/>
              <a:gdLst/>
              <a:ahLst/>
              <a:cxnLst/>
              <a:rect l="l" t="t" r="r" b="b"/>
              <a:pathLst>
                <a:path w="6877050" h="3676650">
                  <a:moveTo>
                    <a:pt x="0" y="612775"/>
                  </a:moveTo>
                  <a:cubicBezTo>
                    <a:pt x="0" y="274320"/>
                    <a:pt x="274320" y="0"/>
                    <a:pt x="612775" y="0"/>
                  </a:cubicBezTo>
                  <a:lnTo>
                    <a:pt x="6264275" y="0"/>
                  </a:lnTo>
                  <a:cubicBezTo>
                    <a:pt x="6602730" y="0"/>
                    <a:pt x="6877050" y="274320"/>
                    <a:pt x="6877050" y="612775"/>
                  </a:cubicBezTo>
                  <a:lnTo>
                    <a:pt x="6877050" y="3063875"/>
                  </a:lnTo>
                  <a:cubicBezTo>
                    <a:pt x="6877050" y="3402330"/>
                    <a:pt x="6602730" y="3676650"/>
                    <a:pt x="6264275" y="3676650"/>
                  </a:cubicBezTo>
                  <a:lnTo>
                    <a:pt x="612775" y="3676650"/>
                  </a:lnTo>
                  <a:cubicBezTo>
                    <a:pt x="274320" y="3676650"/>
                    <a:pt x="0" y="3402330"/>
                    <a:pt x="0" y="3063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3D1700"/>
              </a:solidFill>
              <a:prstDash val="solid"/>
              <a:miter/>
            </a:ln>
          </p:spPr>
          <p:txBody>
            <a:bodyPr/>
            <a:lstStyle/>
            <a:p>
              <a:r>
                <a:rPr lang="en-US" dirty="0"/>
                <a:t> 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 </a:t>
              </a:r>
              <a:r>
                <a:rPr lang="en-US" sz="2400" dirty="0">
                  <a:solidFill>
                    <a:srgbClr val="2D3438"/>
                  </a:solidFill>
                  <a:latin typeface="Aptos"/>
                </a:rPr>
                <a:t>What happens when compliance is weak</a:t>
              </a:r>
              <a:r>
                <a:rPr lang="en-US" dirty="0">
                  <a:solidFill>
                    <a:srgbClr val="2D3438"/>
                  </a:solidFill>
                  <a:latin typeface="Aptos"/>
                </a:rPr>
                <a:t>?</a:t>
              </a:r>
            </a:p>
            <a:p>
              <a:endParaRPr lang="en-US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572250" y="5776341"/>
            <a:ext cx="109728" cy="2743200"/>
            <a:chOff x="0" y="0"/>
            <a:chExt cx="146304" cy="3657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6304" cy="3657600"/>
            </a:xfrm>
            <a:custGeom>
              <a:avLst/>
              <a:gdLst/>
              <a:ahLst/>
              <a:cxnLst/>
              <a:rect l="l" t="t" r="r" b="b"/>
              <a:pathLst>
                <a:path w="146304" h="3657600">
                  <a:moveTo>
                    <a:pt x="0" y="0"/>
                  </a:moveTo>
                  <a:lnTo>
                    <a:pt x="146304" y="0"/>
                  </a:lnTo>
                  <a:lnTo>
                    <a:pt x="146304" y="3657600"/>
                  </a:lnTo>
                  <a:lnTo>
                    <a:pt x="0" y="3657600"/>
                  </a:lnTo>
                  <a:close/>
                </a:path>
              </a:pathLst>
            </a:custGeom>
            <a:solidFill>
              <a:srgbClr val="3D17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6965442" y="6068949"/>
            <a:ext cx="44119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1700"/>
                </a:solidFill>
                <a:latin typeface="Nunito Bold"/>
                <a:ea typeface="Nunito Bold"/>
                <a:cs typeface="Nunito Bold"/>
                <a:sym typeface="Nunito Bold"/>
              </a:rPr>
              <a:t>DECISION 5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11</a:t>
            </a:r>
          </a:p>
        </p:txBody>
      </p:sp>
      <p:sp>
        <p:nvSpPr>
          <p:cNvPr id="31" name="Freeform 31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836" y="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82980" y="625745"/>
            <a:ext cx="9828831" cy="80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64"/>
              </a:lnSpc>
            </a:pPr>
            <a:r>
              <a:rPr lang="en-US" sz="5303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How We Know LSFF Is Scaling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4128" y="1544955"/>
            <a:ext cx="160020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Measure the pathway—not just the number of meetings held.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893037" y="2557137"/>
            <a:ext cx="8726515" cy="677418"/>
            <a:chOff x="0" y="0"/>
            <a:chExt cx="11635353" cy="903224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4511040" cy="441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0"/>
                </a:lnSpc>
              </a:pPr>
              <a:r>
                <a:rPr lang="en-US" sz="2175">
                  <a:solidFill>
                    <a:srgbClr val="1CAD3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INPUT / READINESS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99999"/>
              <a:ext cx="11635353" cy="403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Capacity • resources • policy alignment • plans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93037" y="4009890"/>
            <a:ext cx="9268633" cy="899922"/>
            <a:chOff x="0" y="0"/>
            <a:chExt cx="12358177" cy="1199896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"/>
              <a:ext cx="4511040" cy="441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0"/>
                </a:lnSpc>
              </a:pPr>
              <a:r>
                <a:rPr lang="en-US" sz="2175">
                  <a:solidFill>
                    <a:srgbClr val="1A4D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PROCESS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02971"/>
              <a:ext cx="12358177" cy="796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Inspections • producer engagement • follow-up</a:t>
              </a:r>
            </a:p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 • communication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93037" y="5414637"/>
            <a:ext cx="9787180" cy="619125"/>
            <a:chOff x="0" y="0"/>
            <a:chExt cx="13049573" cy="825500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"/>
              <a:ext cx="4511040" cy="441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0"/>
                </a:lnSpc>
              </a:pPr>
              <a:r>
                <a:rPr lang="en-US" sz="2175">
                  <a:solidFill>
                    <a:srgbClr val="EB7F2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OUTPUT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22275"/>
              <a:ext cx="13049573" cy="403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Compliant production • functioning QA/QC • trained actors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893037" y="6754233"/>
            <a:ext cx="9787180" cy="619125"/>
            <a:chOff x="0" y="0"/>
            <a:chExt cx="13049573" cy="82550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9525"/>
              <a:ext cx="4511040" cy="441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0"/>
                </a:lnSpc>
              </a:pPr>
              <a:r>
                <a:rPr lang="en-US" sz="2175">
                  <a:solidFill>
                    <a:srgbClr val="5AD154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OUTCOME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22275"/>
              <a:ext cx="13049573" cy="403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Improved availability and coverage • stronger compliance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93037" y="8144883"/>
            <a:ext cx="9622188" cy="676275"/>
            <a:chOff x="0" y="0"/>
            <a:chExt cx="12829584" cy="90170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9525"/>
              <a:ext cx="4511040" cy="441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10"/>
                </a:lnSpc>
              </a:pPr>
              <a:r>
                <a:rPr lang="en-US" sz="2175">
                  <a:solidFill>
                    <a:srgbClr val="3D17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SYSTEM RESULT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498475"/>
              <a:ext cx="12829584" cy="403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232B31"/>
                  </a:solidFill>
                  <a:latin typeface="Nunito"/>
                  <a:ea typeface="Nunito"/>
                  <a:cs typeface="Nunito"/>
                  <a:sym typeface="Nunito"/>
                </a:rPr>
                <a:t>Sustained routine LSFF delivery integrated into systems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13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82980" y="2557137"/>
            <a:ext cx="658368" cy="658368"/>
            <a:chOff x="0" y="0"/>
            <a:chExt cx="877824" cy="877824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CAD3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121920" y="21882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1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2980" y="3956169"/>
            <a:ext cx="658368" cy="658368"/>
            <a:chOff x="0" y="0"/>
            <a:chExt cx="877824" cy="877824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A4D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121920" y="213487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2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82980" y="5355201"/>
            <a:ext cx="658368" cy="658368"/>
            <a:chOff x="0" y="0"/>
            <a:chExt cx="877824" cy="877824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EB7F2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2980" y="6754233"/>
            <a:ext cx="658368" cy="658368"/>
            <a:chOff x="0" y="0"/>
            <a:chExt cx="877824" cy="87782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B0DCA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4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2980" y="8153265"/>
            <a:ext cx="658368" cy="658368"/>
            <a:chOff x="0" y="0"/>
            <a:chExt cx="877824" cy="877824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3D17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5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12259015" y="-86700"/>
            <a:ext cx="6219488" cy="10538692"/>
          </a:xfrm>
          <a:custGeom>
            <a:avLst/>
            <a:gdLst/>
            <a:ahLst/>
            <a:cxnLst/>
            <a:rect l="l" t="t" r="r" b="b"/>
            <a:pathLst>
              <a:path w="6219488" h="10538692">
                <a:moveTo>
                  <a:pt x="0" y="0"/>
                </a:moveTo>
                <a:lnTo>
                  <a:pt x="6219488" y="0"/>
                </a:lnTo>
                <a:lnTo>
                  <a:pt x="6219488" y="10538692"/>
                </a:lnTo>
                <a:lnTo>
                  <a:pt x="0" y="105386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8" r="-155598" b="-742"/>
            </a:stretch>
          </a:blipFill>
          <a:ln w="38100" cap="sq">
            <a:solidFill>
              <a:srgbClr val="EB7F2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6" t="-12273" b="-228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359634" y="929576"/>
            <a:ext cx="13705436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2"/>
              </a:lnSpc>
            </a:pPr>
            <a:r>
              <a:rPr lang="en-US" sz="4944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Action Planning Sprint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3000" y="1820132"/>
            <a:ext cx="160020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Converting workshop insight into accountable action.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824960" y="9801987"/>
            <a:ext cx="50292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0707C"/>
                </a:solidFill>
                <a:latin typeface="Nunito"/>
                <a:ea typeface="Nunito"/>
                <a:cs typeface="Nunito"/>
                <a:sym typeface="Nunito"/>
              </a:rPr>
              <a:t>11</a:t>
            </a:r>
          </a:p>
        </p:txBody>
      </p:sp>
      <p:sp>
        <p:nvSpPr>
          <p:cNvPr id="6" name="Freeform 6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35322" y="9013120"/>
            <a:ext cx="957689" cy="998417"/>
          </a:xfrm>
          <a:custGeom>
            <a:avLst/>
            <a:gdLst/>
            <a:ahLst/>
            <a:cxnLst/>
            <a:rect l="l" t="t" r="r" b="b"/>
            <a:pathLst>
              <a:path w="957689" h="998417">
                <a:moveTo>
                  <a:pt x="0" y="0"/>
                </a:moveTo>
                <a:lnTo>
                  <a:pt x="957689" y="0"/>
                </a:lnTo>
                <a:lnTo>
                  <a:pt x="957689" y="998417"/>
                </a:lnTo>
                <a:lnTo>
                  <a:pt x="0" y="99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359634" y="8846433"/>
            <a:ext cx="1397768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249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Each group leaves with 3 concrete actions, named owners and a follow-up date.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5593E2-F86F-4622-A713-C5C4598A7E26}"/>
              </a:ext>
            </a:extLst>
          </p:cNvPr>
          <p:cNvSpPr/>
          <p:nvPr/>
        </p:nvSpPr>
        <p:spPr>
          <a:xfrm>
            <a:off x="3506496" y="3337083"/>
            <a:ext cx="1783080" cy="5943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highlight>
                <a:srgbClr val="00FF00"/>
              </a:highlight>
              <a:latin typeface="Nunito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CE1E00-2F68-49DC-8CAD-B1067184BB0F}"/>
              </a:ext>
            </a:extLst>
          </p:cNvPr>
          <p:cNvSpPr txBox="1"/>
          <p:nvPr/>
        </p:nvSpPr>
        <p:spPr>
          <a:xfrm>
            <a:off x="3661299" y="3410235"/>
            <a:ext cx="14734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Priority bottleneck</a:t>
            </a:r>
            <a:r>
              <a:rPr lang="en-US" sz="1100" b="1" dirty="0">
                <a:solidFill>
                  <a:srgbClr val="FFFFFF"/>
                </a:solidFill>
                <a:latin typeface="Aptos"/>
              </a:rPr>
              <a:t>s </a:t>
            </a:r>
          </a:p>
          <a:p>
            <a:pPr algn="ctr"/>
            <a:r>
              <a:rPr lang="en-US" sz="1100" b="1" dirty="0">
                <a:solidFill>
                  <a:srgbClr val="FFFFFF"/>
                </a:solidFill>
                <a:latin typeface="Aptos"/>
              </a:rPr>
              <a:t>for LSFF scale up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7649FE-5F36-4C9F-8F5E-BDAF75B5D15C}"/>
              </a:ext>
            </a:extLst>
          </p:cNvPr>
          <p:cNvSpPr/>
          <p:nvPr/>
        </p:nvSpPr>
        <p:spPr>
          <a:xfrm>
            <a:off x="3506496" y="398584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051E5B-DABC-4E87-976E-64CBB89F7ED6}"/>
              </a:ext>
            </a:extLst>
          </p:cNvPr>
          <p:cNvSpPr/>
          <p:nvPr/>
        </p:nvSpPr>
        <p:spPr>
          <a:xfrm>
            <a:off x="3506496" y="505615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B5F715-4634-4514-A8A2-A66A3B240D7A}"/>
              </a:ext>
            </a:extLst>
          </p:cNvPr>
          <p:cNvSpPr/>
          <p:nvPr/>
        </p:nvSpPr>
        <p:spPr>
          <a:xfrm>
            <a:off x="3506496" y="615343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350FFCE-8D5C-4FD1-AEE1-A8BF430F4ABB}"/>
              </a:ext>
            </a:extLst>
          </p:cNvPr>
          <p:cNvSpPr/>
          <p:nvPr/>
        </p:nvSpPr>
        <p:spPr>
          <a:xfrm>
            <a:off x="5408448" y="3337083"/>
            <a:ext cx="1783080" cy="5943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highlight>
                <a:srgbClr val="00FF00"/>
              </a:highlight>
              <a:latin typeface="Nunito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0883247-09EC-4A38-A8BB-A435C2661781}"/>
              </a:ext>
            </a:extLst>
          </p:cNvPr>
          <p:cNvSpPr txBox="1"/>
          <p:nvPr/>
        </p:nvSpPr>
        <p:spPr>
          <a:xfrm>
            <a:off x="5408448" y="3410235"/>
            <a:ext cx="17830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Action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82AAAEA-71FB-40BB-A9E7-4E896F09B57C}"/>
              </a:ext>
            </a:extLst>
          </p:cNvPr>
          <p:cNvSpPr/>
          <p:nvPr/>
        </p:nvSpPr>
        <p:spPr>
          <a:xfrm>
            <a:off x="5408448" y="395887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A4592F2-D96A-4D0C-9457-F347FA2C61F8}"/>
              </a:ext>
            </a:extLst>
          </p:cNvPr>
          <p:cNvSpPr/>
          <p:nvPr/>
        </p:nvSpPr>
        <p:spPr>
          <a:xfrm>
            <a:off x="5408448" y="505615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DD6C649-5AFC-47DB-94B0-19547F497ADD}"/>
              </a:ext>
            </a:extLst>
          </p:cNvPr>
          <p:cNvSpPr/>
          <p:nvPr/>
        </p:nvSpPr>
        <p:spPr>
          <a:xfrm>
            <a:off x="5408448" y="615343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E7FAE2-49E8-47DE-94CC-C78DFEF281C2}"/>
              </a:ext>
            </a:extLst>
          </p:cNvPr>
          <p:cNvSpPr/>
          <p:nvPr/>
        </p:nvSpPr>
        <p:spPr>
          <a:xfrm>
            <a:off x="7310400" y="3337083"/>
            <a:ext cx="1783080" cy="5943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highlight>
                <a:srgbClr val="00FF00"/>
              </a:highlight>
              <a:latin typeface="Nunito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0180D7-F693-4F2D-AF15-A50D9FA8C054}"/>
              </a:ext>
            </a:extLst>
          </p:cNvPr>
          <p:cNvSpPr txBox="1"/>
          <p:nvPr/>
        </p:nvSpPr>
        <p:spPr>
          <a:xfrm>
            <a:off x="7310400" y="3410235"/>
            <a:ext cx="17830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Lead owner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C9C0B8B-C66B-4DDF-B9FE-726D6F122159}"/>
              </a:ext>
            </a:extLst>
          </p:cNvPr>
          <p:cNvSpPr/>
          <p:nvPr/>
        </p:nvSpPr>
        <p:spPr>
          <a:xfrm>
            <a:off x="7310400" y="395887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F2D4570-3E7F-4601-8CDB-74A688A83774}"/>
              </a:ext>
            </a:extLst>
          </p:cNvPr>
          <p:cNvSpPr/>
          <p:nvPr/>
        </p:nvSpPr>
        <p:spPr>
          <a:xfrm>
            <a:off x="7310400" y="505615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68D7476-CCAA-46C5-BD31-E4AA1F8BCA6D}"/>
              </a:ext>
            </a:extLst>
          </p:cNvPr>
          <p:cNvSpPr/>
          <p:nvPr/>
        </p:nvSpPr>
        <p:spPr>
          <a:xfrm>
            <a:off x="7310400" y="615343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78C2AF1-ADCA-41B1-A84C-7E706A40CD61}"/>
              </a:ext>
            </a:extLst>
          </p:cNvPr>
          <p:cNvSpPr/>
          <p:nvPr/>
        </p:nvSpPr>
        <p:spPr>
          <a:xfrm>
            <a:off x="9212352" y="3337083"/>
            <a:ext cx="1783080" cy="5943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highlight>
                <a:srgbClr val="00FF00"/>
              </a:highlight>
              <a:latin typeface="Nunito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F8D77F9-1C6E-4DA3-9114-F416F6B331EB}"/>
              </a:ext>
            </a:extLst>
          </p:cNvPr>
          <p:cNvSpPr txBox="1"/>
          <p:nvPr/>
        </p:nvSpPr>
        <p:spPr>
          <a:xfrm>
            <a:off x="9212352" y="3410235"/>
            <a:ext cx="17830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Partners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481AE59-B777-4B85-A4ED-C2C4BB1D9E70}"/>
              </a:ext>
            </a:extLst>
          </p:cNvPr>
          <p:cNvSpPr/>
          <p:nvPr/>
        </p:nvSpPr>
        <p:spPr>
          <a:xfrm>
            <a:off x="9212352" y="395887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F8B6750-81CD-4FB5-A542-6B798D7051DD}"/>
              </a:ext>
            </a:extLst>
          </p:cNvPr>
          <p:cNvSpPr/>
          <p:nvPr/>
        </p:nvSpPr>
        <p:spPr>
          <a:xfrm>
            <a:off x="9212352" y="505615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0F4FBF5-F809-4F2F-BE73-F74D6FB8EE2D}"/>
              </a:ext>
            </a:extLst>
          </p:cNvPr>
          <p:cNvSpPr/>
          <p:nvPr/>
        </p:nvSpPr>
        <p:spPr>
          <a:xfrm>
            <a:off x="9212352" y="615343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F7A6C17-5305-4309-81F6-209E31C6A6D2}"/>
              </a:ext>
            </a:extLst>
          </p:cNvPr>
          <p:cNvSpPr/>
          <p:nvPr/>
        </p:nvSpPr>
        <p:spPr>
          <a:xfrm>
            <a:off x="11114304" y="3337083"/>
            <a:ext cx="1783080" cy="5943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highlight>
                <a:srgbClr val="00FF00"/>
              </a:highlight>
              <a:latin typeface="Nunito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7BD050F-A625-473E-B4BA-9A7AFEC0C4E9}"/>
              </a:ext>
            </a:extLst>
          </p:cNvPr>
          <p:cNvSpPr txBox="1"/>
          <p:nvPr/>
        </p:nvSpPr>
        <p:spPr>
          <a:xfrm>
            <a:off x="11114304" y="3410235"/>
            <a:ext cx="17830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By when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77CAAC-A004-4884-A303-BFA4D5D5E0DB}"/>
              </a:ext>
            </a:extLst>
          </p:cNvPr>
          <p:cNvSpPr/>
          <p:nvPr/>
        </p:nvSpPr>
        <p:spPr>
          <a:xfrm>
            <a:off x="11114304" y="395887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DF5261A-ADE3-4D34-A514-88042901D199}"/>
              </a:ext>
            </a:extLst>
          </p:cNvPr>
          <p:cNvSpPr/>
          <p:nvPr/>
        </p:nvSpPr>
        <p:spPr>
          <a:xfrm>
            <a:off x="11114304" y="505615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FFD0B3A-6EB7-4372-ABE2-77B42470453F}"/>
              </a:ext>
            </a:extLst>
          </p:cNvPr>
          <p:cNvSpPr/>
          <p:nvPr/>
        </p:nvSpPr>
        <p:spPr>
          <a:xfrm>
            <a:off x="11114304" y="615343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3ED1C17-283D-4637-BB5C-129248C32D61}"/>
              </a:ext>
            </a:extLst>
          </p:cNvPr>
          <p:cNvSpPr/>
          <p:nvPr/>
        </p:nvSpPr>
        <p:spPr>
          <a:xfrm>
            <a:off x="13016256" y="3337083"/>
            <a:ext cx="1783080" cy="5943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highlight>
                <a:srgbClr val="00FF00"/>
              </a:highlight>
              <a:latin typeface="Nunito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34932E-0E83-4970-8CB7-9BD4836B7A90}"/>
              </a:ext>
            </a:extLst>
          </p:cNvPr>
          <p:cNvSpPr txBox="1"/>
          <p:nvPr/>
        </p:nvSpPr>
        <p:spPr>
          <a:xfrm>
            <a:off x="13016256" y="3410235"/>
            <a:ext cx="17830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Evidence of progress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8C83124-8C25-4666-B800-695D91048C1E}"/>
              </a:ext>
            </a:extLst>
          </p:cNvPr>
          <p:cNvSpPr/>
          <p:nvPr/>
        </p:nvSpPr>
        <p:spPr>
          <a:xfrm>
            <a:off x="13016256" y="395887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1368207-A8F6-432B-BD12-36E51E33DB08}"/>
              </a:ext>
            </a:extLst>
          </p:cNvPr>
          <p:cNvSpPr/>
          <p:nvPr/>
        </p:nvSpPr>
        <p:spPr>
          <a:xfrm>
            <a:off x="13016256" y="505615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640D4D0-C41A-4CCE-9953-A398223243F1}"/>
              </a:ext>
            </a:extLst>
          </p:cNvPr>
          <p:cNvSpPr/>
          <p:nvPr/>
        </p:nvSpPr>
        <p:spPr>
          <a:xfrm>
            <a:off x="13016256" y="6153435"/>
            <a:ext cx="1783080" cy="960120"/>
          </a:xfrm>
          <a:prstGeom prst="rect">
            <a:avLst/>
          </a:prstGeom>
          <a:solidFill>
            <a:srgbClr val="F2F6F7"/>
          </a:solidFill>
          <a:ln>
            <a:solidFill>
              <a:srgbClr val="D2DC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7778" y="-8670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249836" y="0"/>
            <a:ext cx="18537836" cy="11378296"/>
          </a:xfrm>
          <a:custGeom>
            <a:avLst/>
            <a:gdLst/>
            <a:ahLst/>
            <a:cxnLst/>
            <a:rect l="l" t="t" r="r" b="b"/>
            <a:pathLst>
              <a:path w="18537836" h="11378296">
                <a:moveTo>
                  <a:pt x="0" y="0"/>
                </a:moveTo>
                <a:lnTo>
                  <a:pt x="18537836" y="0"/>
                </a:lnTo>
                <a:lnTo>
                  <a:pt x="18537836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96" b="-11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259015" y="0"/>
            <a:ext cx="6131043" cy="10428422"/>
          </a:xfrm>
          <a:custGeom>
            <a:avLst/>
            <a:gdLst/>
            <a:ahLst/>
            <a:cxnLst/>
            <a:rect l="l" t="t" r="r" b="b"/>
            <a:pathLst>
              <a:path w="6131043" h="10428422">
                <a:moveTo>
                  <a:pt x="0" y="0"/>
                </a:moveTo>
                <a:lnTo>
                  <a:pt x="6131043" y="0"/>
                </a:lnTo>
                <a:lnTo>
                  <a:pt x="6131043" y="10428422"/>
                </a:lnTo>
                <a:lnTo>
                  <a:pt x="0" y="10428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84" t="-831" r="-7484" b="-524"/>
            </a:stretch>
          </a:blipFill>
          <a:ln w="38100" cap="sq">
            <a:solidFill>
              <a:srgbClr val="EB7F2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3135676"/>
            <a:ext cx="658368" cy="658368"/>
            <a:chOff x="0" y="0"/>
            <a:chExt cx="877824" cy="87782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CAD3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21920" y="218821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4173698"/>
            <a:ext cx="658368" cy="658368"/>
            <a:chOff x="0" y="0"/>
            <a:chExt cx="877824" cy="87782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1A4D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21920" y="213487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5330414"/>
            <a:ext cx="658368" cy="658368"/>
            <a:chOff x="0" y="0"/>
            <a:chExt cx="877824" cy="877824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EB7F2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51331" y="6526264"/>
            <a:ext cx="658368" cy="658368"/>
            <a:chOff x="0" y="0"/>
            <a:chExt cx="877824" cy="87782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B0DCA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28700" y="7640689"/>
            <a:ext cx="658368" cy="658368"/>
            <a:chOff x="0" y="0"/>
            <a:chExt cx="877824" cy="877824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877824" cy="877824"/>
              <a:chOff x="0" y="0"/>
              <a:chExt cx="877824" cy="87782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77824" cy="877824"/>
              </a:xfrm>
              <a:custGeom>
                <a:avLst/>
                <a:gdLst/>
                <a:ahLst/>
                <a:cxnLst/>
                <a:rect l="l" t="t" r="r" b="b"/>
                <a:pathLst>
                  <a:path w="877824" h="877824">
                    <a:moveTo>
                      <a:pt x="0" y="438912"/>
                    </a:moveTo>
                    <a:cubicBezTo>
                      <a:pt x="0" y="196469"/>
                      <a:pt x="196469" y="0"/>
                      <a:pt x="438912" y="0"/>
                    </a:cubicBezTo>
                    <a:cubicBezTo>
                      <a:pt x="681355" y="0"/>
                      <a:pt x="877824" y="196469"/>
                      <a:pt x="877824" y="438912"/>
                    </a:cubicBezTo>
                    <a:cubicBezTo>
                      <a:pt x="877824" y="681355"/>
                      <a:pt x="681355" y="877824"/>
                      <a:pt x="438912" y="877824"/>
                    </a:cubicBezTo>
                    <a:cubicBezTo>
                      <a:pt x="196469" y="877824"/>
                      <a:pt x="0" y="681355"/>
                      <a:pt x="0" y="438912"/>
                    </a:cubicBezTo>
                    <a:close/>
                  </a:path>
                </a:pathLst>
              </a:custGeom>
              <a:solidFill>
                <a:srgbClr val="3D17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121920" y="209423"/>
              <a:ext cx="633984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259015" y="-228122"/>
            <a:ext cx="6028985" cy="10515122"/>
            <a:chOff x="0" y="0"/>
            <a:chExt cx="1587881" cy="276941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87881" cy="2769415"/>
            </a:xfrm>
            <a:custGeom>
              <a:avLst/>
              <a:gdLst/>
              <a:ahLst/>
              <a:cxnLst/>
              <a:rect l="l" t="t" r="r" b="b"/>
              <a:pathLst>
                <a:path w="1587881" h="2769415">
                  <a:moveTo>
                    <a:pt x="0" y="0"/>
                  </a:moveTo>
                  <a:lnTo>
                    <a:pt x="1587881" y="0"/>
                  </a:lnTo>
                  <a:lnTo>
                    <a:pt x="1587881" y="2769415"/>
                  </a:lnTo>
                  <a:lnTo>
                    <a:pt x="0" y="2769415"/>
                  </a:lnTo>
                  <a:close/>
                </a:path>
              </a:pathLst>
            </a:custGeom>
            <a:solidFill>
              <a:srgbClr val="000000">
                <a:alpha val="4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587881" cy="27789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6913555" y="-86700"/>
            <a:ext cx="1564948" cy="1564948"/>
          </a:xfrm>
          <a:custGeom>
            <a:avLst/>
            <a:gdLst/>
            <a:ahLst/>
            <a:cxnLst/>
            <a:rect l="l" t="t" r="r" b="b"/>
            <a:pathLst>
              <a:path w="1564948" h="1564948">
                <a:moveTo>
                  <a:pt x="0" y="0"/>
                </a:moveTo>
                <a:lnTo>
                  <a:pt x="1564948" y="0"/>
                </a:lnTo>
                <a:lnTo>
                  <a:pt x="1564948" y="1564948"/>
                </a:lnTo>
                <a:lnTo>
                  <a:pt x="0" y="1564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308605" y="8794357"/>
            <a:ext cx="1071910" cy="1117496"/>
          </a:xfrm>
          <a:custGeom>
            <a:avLst/>
            <a:gdLst/>
            <a:ahLst/>
            <a:cxnLst/>
            <a:rect l="l" t="t" r="r" b="b"/>
            <a:pathLst>
              <a:path w="1071910" h="1117496">
                <a:moveTo>
                  <a:pt x="0" y="0"/>
                </a:moveTo>
                <a:lnTo>
                  <a:pt x="1071910" y="0"/>
                </a:lnTo>
                <a:lnTo>
                  <a:pt x="1071910" y="1117496"/>
                </a:lnTo>
                <a:lnTo>
                  <a:pt x="0" y="1117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051331" y="495749"/>
            <a:ext cx="977090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THE WORKSHOP ASK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1478248"/>
            <a:ext cx="11207684" cy="315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Building the partnership around LSFF scale up in Nigeria.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80260" y="3088051"/>
            <a:ext cx="8174569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Defining priority bottlenecks and assign owners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080260" y="4126073"/>
            <a:ext cx="7974545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Strengthening routine data on production, compliance, coverage and enforcement.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02891" y="5470073"/>
            <a:ext cx="7733733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Creating a practical state-level engagement model.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102891" y="6636373"/>
            <a:ext cx="797454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Investing in continuous capacity building.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057629" y="7593064"/>
            <a:ext cx="8174569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Establishing a follow-up mechanism that tracks commitments to measurable change.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20671" y="9181655"/>
            <a:ext cx="1607535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6"/>
              </a:lnSpc>
            </a:pPr>
            <a:r>
              <a:rPr lang="en-US" sz="2388" b="1">
                <a:solidFill>
                  <a:srgbClr val="1A4D00"/>
                </a:solidFill>
                <a:latin typeface="Nunito Bold"/>
                <a:ea typeface="Nunito Bold"/>
                <a:cs typeface="Nunito Bold"/>
                <a:sym typeface="Nunito Bold"/>
              </a:rPr>
              <a:t>From advocacy that raises the issue → to partnerships that solve the issue </a:t>
            </a:r>
            <a:r>
              <a:rPr lang="en-US" sz="2388" b="1">
                <a:solidFill>
                  <a:srgbClr val="F4F7F8"/>
                </a:solidFill>
                <a:latin typeface="Nunito Bold"/>
                <a:ea typeface="Nunito Bold"/>
                <a:cs typeface="Nunito Bold"/>
                <a:sym typeface="Nunito Bold"/>
              </a:rPr>
              <a:t>→ to systems that sustain the solution</a:t>
            </a:r>
            <a:r>
              <a:rPr lang="en-US" sz="2388" b="1">
                <a:solidFill>
                  <a:srgbClr val="1A4D00"/>
                </a:solidFill>
                <a:latin typeface="Nunito Bold"/>
                <a:ea typeface="Nunito Bold"/>
                <a:cs typeface="Nunito Bold"/>
                <a:sym typeface="Nunito Bo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0771" y="-88684"/>
            <a:ext cx="18288000" cy="11378296"/>
          </a:xfrm>
          <a:custGeom>
            <a:avLst/>
            <a:gdLst/>
            <a:ahLst/>
            <a:cxnLst/>
            <a:rect l="l" t="t" r="r" b="b"/>
            <a:pathLst>
              <a:path w="18288000" h="11378296">
                <a:moveTo>
                  <a:pt x="0" y="0"/>
                </a:moveTo>
                <a:lnTo>
                  <a:pt x="18288000" y="0"/>
                </a:lnTo>
                <a:lnTo>
                  <a:pt x="18288000" y="11378296"/>
                </a:lnTo>
                <a:lnTo>
                  <a:pt x="0" y="11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272" b="-102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859000" y="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859000" y="68580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28700" y="8350509"/>
            <a:ext cx="2296892" cy="1406697"/>
          </a:xfrm>
          <a:custGeom>
            <a:avLst/>
            <a:gdLst/>
            <a:ahLst/>
            <a:cxnLst/>
            <a:rect l="l" t="t" r="r" b="b"/>
            <a:pathLst>
              <a:path w="2296892" h="1406697">
                <a:moveTo>
                  <a:pt x="0" y="0"/>
                </a:moveTo>
                <a:lnTo>
                  <a:pt x="2296892" y="0"/>
                </a:lnTo>
                <a:lnTo>
                  <a:pt x="2296892" y="1406697"/>
                </a:lnTo>
                <a:lnTo>
                  <a:pt x="0" y="140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575014" y="2206341"/>
            <a:ext cx="6788247" cy="6788247"/>
          </a:xfrm>
          <a:custGeom>
            <a:avLst/>
            <a:gdLst/>
            <a:ahLst/>
            <a:cxnLst/>
            <a:rect l="l" t="t" r="r" b="b"/>
            <a:pathLst>
              <a:path w="6788247" h="6788247">
                <a:moveTo>
                  <a:pt x="0" y="0"/>
                </a:moveTo>
                <a:lnTo>
                  <a:pt x="6788247" y="0"/>
                </a:lnTo>
                <a:lnTo>
                  <a:pt x="6788247" y="6788246"/>
                </a:lnTo>
                <a:lnTo>
                  <a:pt x="0" y="67882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019475" y="8912535"/>
            <a:ext cx="8114208" cy="1150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6"/>
              </a:lnSpc>
            </a:pPr>
            <a:r>
              <a:rPr lang="en-US" sz="9136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Thank You</a:t>
            </a:r>
          </a:p>
        </p:txBody>
      </p:sp>
      <p:sp>
        <p:nvSpPr>
          <p:cNvPr id="8" name="Freeform 8"/>
          <p:cNvSpPr/>
          <p:nvPr/>
        </p:nvSpPr>
        <p:spPr>
          <a:xfrm>
            <a:off x="8152086" y="7110482"/>
            <a:ext cx="1634103" cy="1634103"/>
          </a:xfrm>
          <a:custGeom>
            <a:avLst/>
            <a:gdLst/>
            <a:ahLst/>
            <a:cxnLst/>
            <a:rect l="l" t="t" r="r" b="b"/>
            <a:pathLst>
              <a:path w="1634103" h="1634103">
                <a:moveTo>
                  <a:pt x="0" y="0"/>
                </a:moveTo>
                <a:lnTo>
                  <a:pt x="1634103" y="0"/>
                </a:lnTo>
                <a:lnTo>
                  <a:pt x="1634103" y="1634103"/>
                </a:lnTo>
                <a:lnTo>
                  <a:pt x="0" y="16341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39182" y="8677910"/>
            <a:ext cx="3277694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>
                    <a:alpha val="0"/>
                  </a:srgbClr>
                </a:solidFill>
                <a:latin typeface="Canva Sans"/>
                <a:ea typeface="Canva Sans"/>
                <a:cs typeface="Canva Sans"/>
                <a:sym typeface="Canva Sans"/>
              </a:rPr>
              <a:t>Add a little bit of body text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89731" y="1038225"/>
            <a:ext cx="12869269" cy="136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0"/>
              </a:lnSpc>
            </a:pPr>
            <a:r>
              <a:rPr lang="en-US" sz="4567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Together, We Can Reduce Malnutrition and Build Healthier Communities​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1295</Words>
  <Application>Microsoft Office PowerPoint</Application>
  <PresentationFormat>Custom</PresentationFormat>
  <Paragraphs>294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Nunito</vt:lpstr>
      <vt:lpstr>Canva Sans</vt:lpstr>
      <vt:lpstr>Hammersmith One</vt:lpstr>
      <vt:lpstr>Arial</vt:lpstr>
      <vt:lpstr>Nunito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CS-SUNN_LSFF_TPAC_.pptx</dc:title>
  <dc:creator>LENOVO</dc:creator>
  <cp:lastModifiedBy>Ridwan Awosanya</cp:lastModifiedBy>
  <cp:revision>4</cp:revision>
  <dcterms:created xsi:type="dcterms:W3CDTF">2006-08-16T00:00:00Z</dcterms:created>
  <dcterms:modified xsi:type="dcterms:W3CDTF">2026-09-14T09:02:41Z</dcterms:modified>
  <dc:identifier>DAHU-dQ-V3g</dc:identifier>
</cp:coreProperties>
</file>