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8288000" cy="10287000"/>
  <p:notesSz cx="6858000" cy="9144000"/>
  <p:embeddedFontLst>
    <p:embeddedFont>
      <p:font typeface="Canva Sans" panose="020B0604020202020204" charset="0"/>
      <p:regular r:id="rId27"/>
    </p:embeddedFont>
    <p:embeddedFont>
      <p:font typeface="Hammersmith One" panose="02010703030501060504" pitchFamily="2" charset="0"/>
      <p:regular r:id="rId28"/>
    </p:embeddedFont>
    <p:embeddedFont>
      <p:font typeface="Nunito" pitchFamily="2" charset="0"/>
      <p:regular r:id="rId29"/>
      <p:bold r:id="rId30"/>
      <p:italic r:id="rId31"/>
      <p:boldItalic r:id="rId32"/>
    </p:embeddedFont>
    <p:embeddedFont>
      <p:font typeface="Nunito Bold" pitchFamily="2" charset="0"/>
      <p:regular r:id="rId33"/>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6" d="100"/>
          <a:sy n="36" d="100"/>
        </p:scale>
        <p:origin x="662" y="5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9836" y="0"/>
            <a:ext cx="18537836" cy="10287000"/>
          </a:xfrm>
          <a:custGeom>
            <a:avLst/>
            <a:gdLst/>
            <a:ahLst/>
            <a:cxnLst/>
            <a:rect l="l" t="t" r="r" b="b"/>
            <a:pathLst>
              <a:path w="18537836" h="10287000">
                <a:moveTo>
                  <a:pt x="0" y="0"/>
                </a:moveTo>
                <a:lnTo>
                  <a:pt x="18537836" y="0"/>
                </a:lnTo>
                <a:lnTo>
                  <a:pt x="18537836" y="10287000"/>
                </a:lnTo>
                <a:lnTo>
                  <a:pt x="0" y="10287000"/>
                </a:lnTo>
                <a:lnTo>
                  <a:pt x="0" y="0"/>
                </a:lnTo>
                <a:close/>
              </a:path>
            </a:pathLst>
          </a:custGeom>
          <a:blipFill>
            <a:blip r:embed="rId2"/>
            <a:stretch>
              <a:fillRect t="-12273" b="-22881"/>
            </a:stretch>
          </a:blipFill>
        </p:spPr>
        <p:txBody>
          <a:bodyPr/>
          <a:lstStyle/>
          <a:p>
            <a:endParaRPr lang="en-US"/>
          </a:p>
        </p:txBody>
      </p:sp>
      <p:grpSp>
        <p:nvGrpSpPr>
          <p:cNvPr id="3" name="Group 3"/>
          <p:cNvGrpSpPr/>
          <p:nvPr/>
        </p:nvGrpSpPr>
        <p:grpSpPr>
          <a:xfrm>
            <a:off x="-485551" y="0"/>
            <a:ext cx="10211159" cy="10287000"/>
            <a:chOff x="0" y="0"/>
            <a:chExt cx="406400" cy="409418"/>
          </a:xfrm>
        </p:grpSpPr>
        <p:sp>
          <p:nvSpPr>
            <p:cNvPr id="4" name="Freeform 4"/>
            <p:cNvSpPr/>
            <p:nvPr/>
          </p:nvSpPr>
          <p:spPr>
            <a:xfrm>
              <a:off x="0" y="0"/>
              <a:ext cx="406400" cy="409418"/>
            </a:xfrm>
            <a:custGeom>
              <a:avLst/>
              <a:gdLst/>
              <a:ahLst/>
              <a:cxnLst/>
              <a:rect l="l" t="t" r="r" b="b"/>
              <a:pathLst>
                <a:path w="406400" h="409418">
                  <a:moveTo>
                    <a:pt x="203200" y="0"/>
                  </a:moveTo>
                  <a:lnTo>
                    <a:pt x="406400" y="0"/>
                  </a:lnTo>
                  <a:lnTo>
                    <a:pt x="203200" y="409418"/>
                  </a:lnTo>
                  <a:lnTo>
                    <a:pt x="0" y="409418"/>
                  </a:lnTo>
                  <a:lnTo>
                    <a:pt x="203200" y="0"/>
                  </a:lnTo>
                  <a:close/>
                </a:path>
              </a:pathLst>
            </a:custGeom>
            <a:solidFill>
              <a:srgbClr val="3D1700"/>
            </a:solidFill>
            <a:ln cap="sq">
              <a:noFill/>
              <a:prstDash val="solid"/>
              <a:miter/>
            </a:ln>
          </p:spPr>
          <p:txBody>
            <a:bodyPr/>
            <a:lstStyle/>
            <a:p>
              <a:endParaRPr lang="en-US"/>
            </a:p>
          </p:txBody>
        </p:sp>
        <p:sp>
          <p:nvSpPr>
            <p:cNvPr id="5" name="TextBox 5"/>
            <p:cNvSpPr txBox="1"/>
            <p:nvPr/>
          </p:nvSpPr>
          <p:spPr>
            <a:xfrm>
              <a:off x="101600" y="-47625"/>
              <a:ext cx="203200" cy="457043"/>
            </a:xfrm>
            <a:prstGeom prst="rect">
              <a:avLst/>
            </a:prstGeom>
          </p:spPr>
          <p:txBody>
            <a:bodyPr lIns="50800" tIns="50800" rIns="50800" bIns="50800" rtlCol="0" anchor="ctr"/>
            <a:lstStyle/>
            <a:p>
              <a:pPr algn="ctr">
                <a:lnSpc>
                  <a:spcPts val="2800"/>
                </a:lnSpc>
              </a:pPr>
              <a:endParaRPr/>
            </a:p>
          </p:txBody>
        </p:sp>
      </p:grpSp>
      <p:grpSp>
        <p:nvGrpSpPr>
          <p:cNvPr id="6" name="Group 6"/>
          <p:cNvGrpSpPr/>
          <p:nvPr/>
        </p:nvGrpSpPr>
        <p:grpSpPr>
          <a:xfrm>
            <a:off x="-6912243" y="0"/>
            <a:ext cx="10211159" cy="10287000"/>
            <a:chOff x="0" y="0"/>
            <a:chExt cx="406400" cy="409418"/>
          </a:xfrm>
        </p:grpSpPr>
        <p:sp>
          <p:nvSpPr>
            <p:cNvPr id="7" name="Freeform 7"/>
            <p:cNvSpPr/>
            <p:nvPr/>
          </p:nvSpPr>
          <p:spPr>
            <a:xfrm>
              <a:off x="0" y="0"/>
              <a:ext cx="406400" cy="409418"/>
            </a:xfrm>
            <a:custGeom>
              <a:avLst/>
              <a:gdLst/>
              <a:ahLst/>
              <a:cxnLst/>
              <a:rect l="l" t="t" r="r" b="b"/>
              <a:pathLst>
                <a:path w="406400" h="409418">
                  <a:moveTo>
                    <a:pt x="203200" y="0"/>
                  </a:moveTo>
                  <a:lnTo>
                    <a:pt x="406400" y="0"/>
                  </a:lnTo>
                  <a:lnTo>
                    <a:pt x="203200" y="409418"/>
                  </a:lnTo>
                  <a:lnTo>
                    <a:pt x="0" y="409418"/>
                  </a:lnTo>
                  <a:lnTo>
                    <a:pt x="203200" y="0"/>
                  </a:lnTo>
                  <a:close/>
                </a:path>
              </a:pathLst>
            </a:custGeom>
            <a:solidFill>
              <a:srgbClr val="1A4D00"/>
            </a:solidFill>
            <a:ln cap="sq">
              <a:noFill/>
              <a:prstDash val="solid"/>
              <a:miter/>
            </a:ln>
          </p:spPr>
          <p:txBody>
            <a:bodyPr/>
            <a:lstStyle/>
            <a:p>
              <a:endParaRPr lang="en-US"/>
            </a:p>
          </p:txBody>
        </p:sp>
        <p:sp>
          <p:nvSpPr>
            <p:cNvPr id="8" name="TextBox 8"/>
            <p:cNvSpPr txBox="1"/>
            <p:nvPr/>
          </p:nvSpPr>
          <p:spPr>
            <a:xfrm>
              <a:off x="101600" y="-47625"/>
              <a:ext cx="203200" cy="457043"/>
            </a:xfrm>
            <a:prstGeom prst="rect">
              <a:avLst/>
            </a:prstGeom>
          </p:spPr>
          <p:txBody>
            <a:bodyPr lIns="50800" tIns="50800" rIns="50800" bIns="50800" rtlCol="0" anchor="ctr"/>
            <a:lstStyle/>
            <a:p>
              <a:pPr algn="ctr">
                <a:lnSpc>
                  <a:spcPts val="2800"/>
                </a:lnSpc>
              </a:pPr>
              <a:endParaRPr/>
            </a:p>
          </p:txBody>
        </p:sp>
      </p:grpSp>
      <p:grpSp>
        <p:nvGrpSpPr>
          <p:cNvPr id="9" name="Group 9"/>
          <p:cNvGrpSpPr/>
          <p:nvPr/>
        </p:nvGrpSpPr>
        <p:grpSpPr>
          <a:xfrm>
            <a:off x="4291023" y="2070205"/>
            <a:ext cx="4791525" cy="4149245"/>
            <a:chOff x="0" y="0"/>
            <a:chExt cx="4282440" cy="3708400"/>
          </a:xfrm>
        </p:grpSpPr>
        <p:sp>
          <p:nvSpPr>
            <p:cNvPr id="10" name="Freeform 10"/>
            <p:cNvSpPr/>
            <p:nvPr/>
          </p:nvSpPr>
          <p:spPr>
            <a:xfrm>
              <a:off x="91248" y="0"/>
              <a:ext cx="4099943" cy="3708400"/>
            </a:xfrm>
            <a:custGeom>
              <a:avLst/>
              <a:gdLst/>
              <a:ahLst/>
              <a:cxnLst/>
              <a:rect l="l" t="t" r="r" b="b"/>
              <a:pathLst>
                <a:path w="4099943" h="3708400">
                  <a:moveTo>
                    <a:pt x="2780062" y="0"/>
                  </a:moveTo>
                  <a:lnTo>
                    <a:pt x="1319882" y="0"/>
                  </a:lnTo>
                  <a:cubicBezTo>
                    <a:pt x="1109166" y="0"/>
                    <a:pt x="914456" y="112412"/>
                    <a:pt x="809092" y="294893"/>
                  </a:cubicBezTo>
                  <a:lnTo>
                    <a:pt x="79022" y="1559307"/>
                  </a:lnTo>
                  <a:cubicBezTo>
                    <a:pt x="-26340" y="1741786"/>
                    <a:pt x="-26340" y="1966614"/>
                    <a:pt x="79022" y="2149093"/>
                  </a:cubicBezTo>
                  <a:lnTo>
                    <a:pt x="809092" y="3413507"/>
                  </a:lnTo>
                  <a:cubicBezTo>
                    <a:pt x="914456" y="3595989"/>
                    <a:pt x="1109166" y="3708400"/>
                    <a:pt x="1319882" y="3708400"/>
                  </a:cubicBezTo>
                  <a:lnTo>
                    <a:pt x="2780062" y="3708400"/>
                  </a:lnTo>
                  <a:cubicBezTo>
                    <a:pt x="2990778" y="3708400"/>
                    <a:pt x="3185488" y="3595989"/>
                    <a:pt x="3290853" y="3413507"/>
                  </a:cubicBezTo>
                  <a:lnTo>
                    <a:pt x="4020922" y="2149093"/>
                  </a:lnTo>
                  <a:cubicBezTo>
                    <a:pt x="4126284" y="1966614"/>
                    <a:pt x="4126284" y="1741786"/>
                    <a:pt x="4020922" y="1559307"/>
                  </a:cubicBezTo>
                  <a:lnTo>
                    <a:pt x="3290852" y="294893"/>
                  </a:lnTo>
                  <a:cubicBezTo>
                    <a:pt x="3185488" y="112412"/>
                    <a:pt x="2990778" y="0"/>
                    <a:pt x="2780062" y="0"/>
                  </a:cubicBezTo>
                  <a:close/>
                </a:path>
              </a:pathLst>
            </a:custGeom>
            <a:blipFill>
              <a:blip r:embed="rId3"/>
              <a:stretch>
                <a:fillRect l="-18007" r="-18007"/>
              </a:stretch>
            </a:blipFill>
            <a:ln w="190500" cap="rnd">
              <a:solidFill>
                <a:srgbClr val="1CAD30"/>
              </a:solidFill>
              <a:prstDash val="solid"/>
              <a:round/>
            </a:ln>
          </p:spPr>
          <p:txBody>
            <a:bodyPr/>
            <a:lstStyle/>
            <a:p>
              <a:endParaRPr lang="en-US"/>
            </a:p>
          </p:txBody>
        </p:sp>
      </p:grpSp>
      <p:sp>
        <p:nvSpPr>
          <p:cNvPr id="11" name="TextBox 11"/>
          <p:cNvSpPr txBox="1"/>
          <p:nvPr/>
        </p:nvSpPr>
        <p:spPr>
          <a:xfrm>
            <a:off x="9169795" y="2952147"/>
            <a:ext cx="8171748" cy="1251427"/>
          </a:xfrm>
          <a:prstGeom prst="rect">
            <a:avLst/>
          </a:prstGeom>
        </p:spPr>
        <p:txBody>
          <a:bodyPr lIns="0" tIns="0" rIns="0" bIns="0" rtlCol="0" anchor="t">
            <a:spAutoFit/>
          </a:bodyPr>
          <a:lstStyle/>
          <a:p>
            <a:pPr algn="r">
              <a:lnSpc>
                <a:spcPts val="10298"/>
              </a:lnSpc>
            </a:pPr>
            <a:r>
              <a:rPr lang="en-US" sz="7356">
                <a:solidFill>
                  <a:srgbClr val="1A4D00"/>
                </a:solidFill>
                <a:latin typeface="Hammersmith One"/>
                <a:ea typeface="Hammersmith One"/>
                <a:cs typeface="Hammersmith One"/>
                <a:sym typeface="Hammersmith One"/>
              </a:rPr>
              <a:t>ANAEMIA &amp; THE</a:t>
            </a:r>
          </a:p>
        </p:txBody>
      </p:sp>
      <p:grpSp>
        <p:nvGrpSpPr>
          <p:cNvPr id="12" name="Group 12"/>
          <p:cNvGrpSpPr/>
          <p:nvPr/>
        </p:nvGrpSpPr>
        <p:grpSpPr>
          <a:xfrm>
            <a:off x="-80664" y="4498975"/>
            <a:ext cx="5496043" cy="4759325"/>
            <a:chOff x="0" y="0"/>
            <a:chExt cx="4282440" cy="3708400"/>
          </a:xfrm>
        </p:grpSpPr>
        <p:sp>
          <p:nvSpPr>
            <p:cNvPr id="13" name="Freeform 13"/>
            <p:cNvSpPr/>
            <p:nvPr/>
          </p:nvSpPr>
          <p:spPr>
            <a:xfrm>
              <a:off x="79552" y="0"/>
              <a:ext cx="4123337" cy="3708400"/>
            </a:xfrm>
            <a:custGeom>
              <a:avLst/>
              <a:gdLst/>
              <a:ahLst/>
              <a:cxnLst/>
              <a:rect l="l" t="t" r="r" b="b"/>
              <a:pathLst>
                <a:path w="4123337" h="3708400">
                  <a:moveTo>
                    <a:pt x="2835408" y="0"/>
                  </a:moveTo>
                  <a:lnTo>
                    <a:pt x="1287928" y="0"/>
                  </a:lnTo>
                  <a:cubicBezTo>
                    <a:pt x="1104223" y="0"/>
                    <a:pt x="934472" y="98002"/>
                    <a:pt x="842614" y="257092"/>
                  </a:cubicBezTo>
                  <a:lnTo>
                    <a:pt x="68892" y="1597108"/>
                  </a:lnTo>
                  <a:cubicBezTo>
                    <a:pt x="-22964" y="1756196"/>
                    <a:pt x="-22964" y="1952204"/>
                    <a:pt x="68892" y="2111292"/>
                  </a:cubicBezTo>
                  <a:lnTo>
                    <a:pt x="842614" y="3451308"/>
                  </a:lnTo>
                  <a:cubicBezTo>
                    <a:pt x="934472" y="3610398"/>
                    <a:pt x="1104223" y="3708400"/>
                    <a:pt x="1287928" y="3708400"/>
                  </a:cubicBezTo>
                  <a:lnTo>
                    <a:pt x="2835408" y="3708400"/>
                  </a:lnTo>
                  <a:cubicBezTo>
                    <a:pt x="3019113" y="3708400"/>
                    <a:pt x="3188864" y="3610398"/>
                    <a:pt x="3280722" y="3451308"/>
                  </a:cubicBezTo>
                  <a:lnTo>
                    <a:pt x="4054444" y="2111292"/>
                  </a:lnTo>
                  <a:cubicBezTo>
                    <a:pt x="4146301" y="1952204"/>
                    <a:pt x="4146301" y="1756196"/>
                    <a:pt x="4054444" y="1597108"/>
                  </a:cubicBezTo>
                  <a:lnTo>
                    <a:pt x="3280722" y="257092"/>
                  </a:lnTo>
                  <a:cubicBezTo>
                    <a:pt x="3188864" y="98002"/>
                    <a:pt x="3019113" y="0"/>
                    <a:pt x="2835408" y="0"/>
                  </a:cubicBezTo>
                  <a:close/>
                </a:path>
              </a:pathLst>
            </a:custGeom>
            <a:blipFill>
              <a:blip r:embed="rId4"/>
              <a:stretch>
                <a:fillRect l="-17575" r="-17575"/>
              </a:stretch>
            </a:blipFill>
            <a:ln w="190500" cap="rnd">
              <a:solidFill>
                <a:srgbClr val="F4E7DD"/>
              </a:solidFill>
              <a:prstDash val="solid"/>
              <a:round/>
            </a:ln>
          </p:spPr>
          <p:txBody>
            <a:bodyPr/>
            <a:lstStyle/>
            <a:p>
              <a:endParaRPr lang="en-US"/>
            </a:p>
          </p:txBody>
        </p:sp>
      </p:grpSp>
      <p:grpSp>
        <p:nvGrpSpPr>
          <p:cNvPr id="14" name="Group 14"/>
          <p:cNvGrpSpPr/>
          <p:nvPr/>
        </p:nvGrpSpPr>
        <p:grpSpPr>
          <a:xfrm>
            <a:off x="1162310" y="1095235"/>
            <a:ext cx="3618456" cy="3133420"/>
            <a:chOff x="0" y="0"/>
            <a:chExt cx="4282440" cy="3708400"/>
          </a:xfrm>
        </p:grpSpPr>
        <p:sp>
          <p:nvSpPr>
            <p:cNvPr id="15" name="Freeform 15"/>
            <p:cNvSpPr/>
            <p:nvPr/>
          </p:nvSpPr>
          <p:spPr>
            <a:xfrm>
              <a:off x="120830" y="0"/>
              <a:ext cx="4040780" cy="3708400"/>
            </a:xfrm>
            <a:custGeom>
              <a:avLst/>
              <a:gdLst/>
              <a:ahLst/>
              <a:cxnLst/>
              <a:rect l="l" t="t" r="r" b="b"/>
              <a:pathLst>
                <a:path w="4040780" h="3708400">
                  <a:moveTo>
                    <a:pt x="2640087" y="0"/>
                  </a:moveTo>
                  <a:lnTo>
                    <a:pt x="1400693" y="0"/>
                  </a:lnTo>
                  <a:cubicBezTo>
                    <a:pt x="1121666" y="0"/>
                    <a:pt x="863832" y="148854"/>
                    <a:pt x="724310" y="390494"/>
                  </a:cubicBezTo>
                  <a:lnTo>
                    <a:pt x="104640" y="1463706"/>
                  </a:lnTo>
                  <a:cubicBezTo>
                    <a:pt x="-34880" y="1705342"/>
                    <a:pt x="-34880" y="2003058"/>
                    <a:pt x="104640" y="2244694"/>
                  </a:cubicBezTo>
                  <a:lnTo>
                    <a:pt x="724310" y="3317906"/>
                  </a:lnTo>
                  <a:cubicBezTo>
                    <a:pt x="863832" y="3559546"/>
                    <a:pt x="1121666" y="3708400"/>
                    <a:pt x="1400693" y="3708400"/>
                  </a:cubicBezTo>
                  <a:lnTo>
                    <a:pt x="2640087" y="3708400"/>
                  </a:lnTo>
                  <a:cubicBezTo>
                    <a:pt x="2919114" y="3708400"/>
                    <a:pt x="3176948" y="3559546"/>
                    <a:pt x="3316471" y="3317906"/>
                  </a:cubicBezTo>
                  <a:lnTo>
                    <a:pt x="3936140" y="2244694"/>
                  </a:lnTo>
                  <a:cubicBezTo>
                    <a:pt x="4075660" y="2003058"/>
                    <a:pt x="4075660" y="1705342"/>
                    <a:pt x="3936140" y="1463706"/>
                  </a:cubicBezTo>
                  <a:lnTo>
                    <a:pt x="3316470" y="390494"/>
                  </a:lnTo>
                  <a:cubicBezTo>
                    <a:pt x="3176948" y="148854"/>
                    <a:pt x="2919114" y="0"/>
                    <a:pt x="2640087" y="0"/>
                  </a:cubicBezTo>
                  <a:close/>
                </a:path>
              </a:pathLst>
            </a:custGeom>
            <a:blipFill>
              <a:blip r:embed="rId5"/>
              <a:stretch>
                <a:fillRect l="-19526" r="-19526"/>
              </a:stretch>
            </a:blipFill>
            <a:ln w="190500" cap="rnd">
              <a:solidFill>
                <a:srgbClr val="EB7F2F"/>
              </a:solidFill>
              <a:prstDash val="solid"/>
              <a:round/>
            </a:ln>
          </p:spPr>
          <p:txBody>
            <a:bodyPr/>
            <a:lstStyle/>
            <a:p>
              <a:endParaRPr lang="en-US"/>
            </a:p>
          </p:txBody>
        </p:sp>
      </p:grpSp>
      <p:grpSp>
        <p:nvGrpSpPr>
          <p:cNvPr id="16" name="Group 16"/>
          <p:cNvGrpSpPr/>
          <p:nvPr/>
        </p:nvGrpSpPr>
        <p:grpSpPr>
          <a:xfrm>
            <a:off x="6989439" y="449297"/>
            <a:ext cx="3528073" cy="3320778"/>
            <a:chOff x="0" y="0"/>
            <a:chExt cx="434976" cy="409418"/>
          </a:xfrm>
        </p:grpSpPr>
        <p:sp>
          <p:nvSpPr>
            <p:cNvPr id="17" name="Freeform 17"/>
            <p:cNvSpPr/>
            <p:nvPr/>
          </p:nvSpPr>
          <p:spPr>
            <a:xfrm>
              <a:off x="44028" y="0"/>
              <a:ext cx="346919" cy="409418"/>
            </a:xfrm>
            <a:custGeom>
              <a:avLst/>
              <a:gdLst/>
              <a:ahLst/>
              <a:cxnLst/>
              <a:rect l="l" t="t" r="r" b="b"/>
              <a:pathLst>
                <a:path w="346919" h="409418">
                  <a:moveTo>
                    <a:pt x="275060" y="0"/>
                  </a:moveTo>
                  <a:lnTo>
                    <a:pt x="275060" y="0"/>
                  </a:lnTo>
                  <a:cubicBezTo>
                    <a:pt x="299927" y="0"/>
                    <a:pt x="323027" y="12857"/>
                    <a:pt x="336131" y="33990"/>
                  </a:cubicBezTo>
                  <a:cubicBezTo>
                    <a:pt x="349236" y="55124"/>
                    <a:pt x="350483" y="81531"/>
                    <a:pt x="339428" y="103806"/>
                  </a:cubicBezTo>
                  <a:lnTo>
                    <a:pt x="239268" y="305613"/>
                  </a:lnTo>
                  <a:cubicBezTo>
                    <a:pt x="207709" y="369200"/>
                    <a:pt x="142849" y="409418"/>
                    <a:pt x="71860" y="409418"/>
                  </a:cubicBezTo>
                  <a:lnTo>
                    <a:pt x="71860" y="409418"/>
                  </a:lnTo>
                  <a:cubicBezTo>
                    <a:pt x="46993" y="409418"/>
                    <a:pt x="23893" y="396562"/>
                    <a:pt x="10789" y="375428"/>
                  </a:cubicBezTo>
                  <a:cubicBezTo>
                    <a:pt x="-2316" y="354294"/>
                    <a:pt x="-3563" y="327887"/>
                    <a:pt x="7492" y="305613"/>
                  </a:cubicBezTo>
                  <a:lnTo>
                    <a:pt x="107652" y="103806"/>
                  </a:lnTo>
                  <a:cubicBezTo>
                    <a:pt x="139211" y="40218"/>
                    <a:pt x="204071" y="0"/>
                    <a:pt x="275060" y="0"/>
                  </a:cubicBezTo>
                  <a:close/>
                </a:path>
              </a:pathLst>
            </a:custGeom>
            <a:solidFill>
              <a:srgbClr val="1A4D00"/>
            </a:solidFill>
            <a:ln w="238125" cap="rnd">
              <a:solidFill>
                <a:srgbClr val="FFFFFF"/>
              </a:solidFill>
              <a:prstDash val="solid"/>
              <a:round/>
            </a:ln>
          </p:spPr>
          <p:txBody>
            <a:bodyPr/>
            <a:lstStyle/>
            <a:p>
              <a:endParaRPr lang="en-US"/>
            </a:p>
          </p:txBody>
        </p:sp>
        <p:sp>
          <p:nvSpPr>
            <p:cNvPr id="18" name="TextBox 18"/>
            <p:cNvSpPr txBox="1"/>
            <p:nvPr/>
          </p:nvSpPr>
          <p:spPr>
            <a:xfrm>
              <a:off x="101600" y="-47625"/>
              <a:ext cx="231776" cy="457043"/>
            </a:xfrm>
            <a:prstGeom prst="rect">
              <a:avLst/>
            </a:prstGeom>
          </p:spPr>
          <p:txBody>
            <a:bodyPr lIns="50800" tIns="50800" rIns="50800" bIns="50800" rtlCol="0" anchor="ctr"/>
            <a:lstStyle/>
            <a:p>
              <a:pPr algn="ctr">
                <a:lnSpc>
                  <a:spcPts val="2800"/>
                </a:lnSpc>
              </a:pPr>
              <a:endParaRPr/>
            </a:p>
          </p:txBody>
        </p:sp>
      </p:grpSp>
      <p:grpSp>
        <p:nvGrpSpPr>
          <p:cNvPr id="19" name="Group 19"/>
          <p:cNvGrpSpPr/>
          <p:nvPr/>
        </p:nvGrpSpPr>
        <p:grpSpPr>
          <a:xfrm>
            <a:off x="3651342" y="7597911"/>
            <a:ext cx="3528073" cy="3320778"/>
            <a:chOff x="0" y="0"/>
            <a:chExt cx="434976" cy="409418"/>
          </a:xfrm>
        </p:grpSpPr>
        <p:sp>
          <p:nvSpPr>
            <p:cNvPr id="20" name="Freeform 20"/>
            <p:cNvSpPr/>
            <p:nvPr/>
          </p:nvSpPr>
          <p:spPr>
            <a:xfrm>
              <a:off x="44028" y="0"/>
              <a:ext cx="346919" cy="409418"/>
            </a:xfrm>
            <a:custGeom>
              <a:avLst/>
              <a:gdLst/>
              <a:ahLst/>
              <a:cxnLst/>
              <a:rect l="l" t="t" r="r" b="b"/>
              <a:pathLst>
                <a:path w="346919" h="409418">
                  <a:moveTo>
                    <a:pt x="275060" y="0"/>
                  </a:moveTo>
                  <a:lnTo>
                    <a:pt x="275060" y="0"/>
                  </a:lnTo>
                  <a:cubicBezTo>
                    <a:pt x="299927" y="0"/>
                    <a:pt x="323027" y="12857"/>
                    <a:pt x="336131" y="33990"/>
                  </a:cubicBezTo>
                  <a:cubicBezTo>
                    <a:pt x="349236" y="55124"/>
                    <a:pt x="350483" y="81531"/>
                    <a:pt x="339428" y="103806"/>
                  </a:cubicBezTo>
                  <a:lnTo>
                    <a:pt x="239268" y="305613"/>
                  </a:lnTo>
                  <a:cubicBezTo>
                    <a:pt x="207709" y="369200"/>
                    <a:pt x="142849" y="409418"/>
                    <a:pt x="71860" y="409418"/>
                  </a:cubicBezTo>
                  <a:lnTo>
                    <a:pt x="71860" y="409418"/>
                  </a:lnTo>
                  <a:cubicBezTo>
                    <a:pt x="46993" y="409418"/>
                    <a:pt x="23893" y="396562"/>
                    <a:pt x="10789" y="375428"/>
                  </a:cubicBezTo>
                  <a:cubicBezTo>
                    <a:pt x="-2316" y="354294"/>
                    <a:pt x="-3563" y="327887"/>
                    <a:pt x="7492" y="305613"/>
                  </a:cubicBezTo>
                  <a:lnTo>
                    <a:pt x="107652" y="103806"/>
                  </a:lnTo>
                  <a:cubicBezTo>
                    <a:pt x="139211" y="40218"/>
                    <a:pt x="204071" y="0"/>
                    <a:pt x="275060" y="0"/>
                  </a:cubicBezTo>
                  <a:close/>
                </a:path>
              </a:pathLst>
            </a:custGeom>
            <a:solidFill>
              <a:srgbClr val="EB7F2F"/>
            </a:solidFill>
            <a:ln w="238125" cap="rnd">
              <a:solidFill>
                <a:srgbClr val="FFFFFF"/>
              </a:solidFill>
              <a:prstDash val="solid"/>
              <a:round/>
            </a:ln>
          </p:spPr>
          <p:txBody>
            <a:bodyPr/>
            <a:lstStyle/>
            <a:p>
              <a:endParaRPr lang="en-US"/>
            </a:p>
          </p:txBody>
        </p:sp>
        <p:sp>
          <p:nvSpPr>
            <p:cNvPr id="21" name="TextBox 21"/>
            <p:cNvSpPr txBox="1"/>
            <p:nvPr/>
          </p:nvSpPr>
          <p:spPr>
            <a:xfrm>
              <a:off x="101600" y="-47625"/>
              <a:ext cx="231776" cy="457043"/>
            </a:xfrm>
            <a:prstGeom prst="rect">
              <a:avLst/>
            </a:prstGeom>
          </p:spPr>
          <p:txBody>
            <a:bodyPr lIns="50800" tIns="50800" rIns="50800" bIns="50800" rtlCol="0" anchor="ctr"/>
            <a:lstStyle/>
            <a:p>
              <a:pPr algn="ctr">
                <a:lnSpc>
                  <a:spcPts val="2800"/>
                </a:lnSpc>
              </a:pPr>
              <a:endParaRPr/>
            </a:p>
          </p:txBody>
        </p:sp>
      </p:grpSp>
      <p:sp>
        <p:nvSpPr>
          <p:cNvPr id="22" name="Freeform 22"/>
          <p:cNvSpPr/>
          <p:nvPr/>
        </p:nvSpPr>
        <p:spPr>
          <a:xfrm>
            <a:off x="13635170" y="1095235"/>
            <a:ext cx="1585043" cy="1652451"/>
          </a:xfrm>
          <a:custGeom>
            <a:avLst/>
            <a:gdLst/>
            <a:ahLst/>
            <a:cxnLst/>
            <a:rect l="l" t="t" r="r" b="b"/>
            <a:pathLst>
              <a:path w="1585043" h="1652451">
                <a:moveTo>
                  <a:pt x="0" y="0"/>
                </a:moveTo>
                <a:lnTo>
                  <a:pt x="1585043" y="0"/>
                </a:lnTo>
                <a:lnTo>
                  <a:pt x="1585043" y="1652451"/>
                </a:lnTo>
                <a:lnTo>
                  <a:pt x="0" y="1652451"/>
                </a:lnTo>
                <a:lnTo>
                  <a:pt x="0" y="0"/>
                </a:lnTo>
                <a:close/>
              </a:path>
            </a:pathLst>
          </a:custGeom>
          <a:blipFill>
            <a:blip r:embed="rId6"/>
            <a:stretch>
              <a:fillRect/>
            </a:stretch>
          </a:blipFill>
        </p:spPr>
        <p:txBody>
          <a:bodyPr/>
          <a:lstStyle/>
          <a:p>
            <a:endParaRPr lang="en-US"/>
          </a:p>
        </p:txBody>
      </p:sp>
      <p:sp>
        <p:nvSpPr>
          <p:cNvPr id="23" name="TextBox 23"/>
          <p:cNvSpPr txBox="1"/>
          <p:nvPr/>
        </p:nvSpPr>
        <p:spPr>
          <a:xfrm>
            <a:off x="8695038" y="4104830"/>
            <a:ext cx="8899626" cy="2227545"/>
          </a:xfrm>
          <a:prstGeom prst="rect">
            <a:avLst/>
          </a:prstGeom>
        </p:spPr>
        <p:txBody>
          <a:bodyPr lIns="0" tIns="0" rIns="0" bIns="0" rtlCol="0" anchor="t">
            <a:spAutoFit/>
          </a:bodyPr>
          <a:lstStyle/>
          <a:p>
            <a:pPr algn="r">
              <a:lnSpc>
                <a:spcPts val="8996"/>
              </a:lnSpc>
            </a:pPr>
            <a:r>
              <a:rPr lang="en-US" sz="6426">
                <a:solidFill>
                  <a:srgbClr val="1A4D00"/>
                </a:solidFill>
                <a:latin typeface="Hammersmith One"/>
                <a:ea typeface="Hammersmith One"/>
                <a:cs typeface="Hammersmith One"/>
                <a:sym typeface="Hammersmith One"/>
              </a:rPr>
              <a:t>CHILD NUTRITION FUND (CNF)</a:t>
            </a:r>
          </a:p>
        </p:txBody>
      </p:sp>
      <p:sp>
        <p:nvSpPr>
          <p:cNvPr id="24" name="TextBox 24"/>
          <p:cNvSpPr txBox="1"/>
          <p:nvPr/>
        </p:nvSpPr>
        <p:spPr>
          <a:xfrm>
            <a:off x="9002399" y="6337300"/>
            <a:ext cx="8506540" cy="1749424"/>
          </a:xfrm>
          <a:prstGeom prst="rect">
            <a:avLst/>
          </a:prstGeom>
        </p:spPr>
        <p:txBody>
          <a:bodyPr lIns="0" tIns="0" rIns="0" bIns="0" rtlCol="0" anchor="t">
            <a:spAutoFit/>
          </a:bodyPr>
          <a:lstStyle/>
          <a:p>
            <a:pPr algn="r">
              <a:lnSpc>
                <a:spcPts val="2800"/>
              </a:lnSpc>
            </a:pPr>
            <a:r>
              <a:rPr lang="en-US" sz="2000">
                <a:solidFill>
                  <a:srgbClr val="000000"/>
                </a:solidFill>
                <a:latin typeface="Nunito"/>
                <a:ea typeface="Nunito"/>
                <a:cs typeface="Nunito"/>
                <a:sym typeface="Nunito"/>
              </a:rPr>
              <a:t>Connecting the burden of anaemia to nutrition financing, commodities and government action</a:t>
            </a:r>
          </a:p>
          <a:p>
            <a:pPr algn="r">
              <a:lnSpc>
                <a:spcPts val="2800"/>
              </a:lnSpc>
            </a:pPr>
            <a:endParaRPr lang="en-US" sz="2000">
              <a:solidFill>
                <a:srgbClr val="000000"/>
              </a:solidFill>
              <a:latin typeface="Nunito"/>
              <a:ea typeface="Nunito"/>
              <a:cs typeface="Nunito"/>
              <a:sym typeface="Nunito"/>
            </a:endParaRPr>
          </a:p>
          <a:p>
            <a:pPr algn="r">
              <a:lnSpc>
                <a:spcPts val="2800"/>
              </a:lnSpc>
            </a:pPr>
            <a:r>
              <a:rPr lang="en-US" sz="2000">
                <a:solidFill>
                  <a:srgbClr val="000000"/>
                </a:solidFill>
                <a:latin typeface="Nunito"/>
                <a:ea typeface="Nunito"/>
                <a:cs typeface="Nunito"/>
                <a:sym typeface="Nunito"/>
              </a:rPr>
              <a:t>A workshop facilitated by the Civil Society Scaling up Nutrition in Nigeria (CS-SUNN)</a:t>
            </a:r>
          </a:p>
        </p:txBody>
      </p:sp>
      <p:sp>
        <p:nvSpPr>
          <p:cNvPr id="25" name="TextBox 25"/>
          <p:cNvSpPr txBox="1"/>
          <p:nvPr/>
        </p:nvSpPr>
        <p:spPr>
          <a:xfrm>
            <a:off x="7838531" y="9041130"/>
            <a:ext cx="9756133" cy="396239"/>
          </a:xfrm>
          <a:prstGeom prst="rect">
            <a:avLst/>
          </a:prstGeom>
        </p:spPr>
        <p:txBody>
          <a:bodyPr lIns="0" tIns="0" rIns="0" bIns="0" rtlCol="0" anchor="t">
            <a:spAutoFit/>
          </a:bodyPr>
          <a:lstStyle/>
          <a:p>
            <a:pPr algn="r">
              <a:lnSpc>
                <a:spcPts val="3360"/>
              </a:lnSpc>
            </a:pPr>
            <a:r>
              <a:rPr lang="en-US" sz="2400">
                <a:solidFill>
                  <a:srgbClr val="000000"/>
                </a:solidFill>
                <a:latin typeface="Nunito"/>
                <a:ea typeface="Nunito"/>
                <a:cs typeface="Nunito"/>
                <a:sym typeface="Nunito"/>
              </a:rPr>
              <a:t>NSN Pre Conference Workshop, Lagos 2026</a:t>
            </a:r>
          </a:p>
        </p:txBody>
      </p:sp>
      <p:sp>
        <p:nvSpPr>
          <p:cNvPr id="26" name="TextBox 26"/>
          <p:cNvSpPr txBox="1"/>
          <p:nvPr/>
        </p:nvSpPr>
        <p:spPr>
          <a:xfrm>
            <a:off x="465645" y="9477375"/>
            <a:ext cx="3185697" cy="479896"/>
          </a:xfrm>
          <a:prstGeom prst="rect">
            <a:avLst/>
          </a:prstGeom>
        </p:spPr>
        <p:txBody>
          <a:bodyPr lIns="0" tIns="0" rIns="0" bIns="0" rtlCol="0" anchor="t">
            <a:spAutoFit/>
          </a:bodyPr>
          <a:lstStyle/>
          <a:p>
            <a:pPr algn="just">
              <a:lnSpc>
                <a:spcPts val="3999"/>
              </a:lnSpc>
            </a:pPr>
            <a:r>
              <a:rPr lang="en-US" sz="2856" b="1">
                <a:solidFill>
                  <a:srgbClr val="FFFFFF"/>
                </a:solidFill>
                <a:latin typeface="Nunito Bold"/>
                <a:ea typeface="Nunito Bold"/>
                <a:cs typeface="Nunito Bold"/>
                <a:sym typeface="Nunito Bold"/>
              </a:rPr>
              <a:t>September 2026</a:t>
            </a:r>
          </a:p>
        </p:txBody>
      </p:sp>
      <p:sp>
        <p:nvSpPr>
          <p:cNvPr id="27" name="Freeform 27"/>
          <p:cNvSpPr/>
          <p:nvPr/>
        </p:nvSpPr>
        <p:spPr>
          <a:xfrm>
            <a:off x="17048695" y="0"/>
            <a:ext cx="1394269" cy="1394269"/>
          </a:xfrm>
          <a:custGeom>
            <a:avLst/>
            <a:gdLst/>
            <a:ahLst/>
            <a:cxnLst/>
            <a:rect l="l" t="t" r="r" b="b"/>
            <a:pathLst>
              <a:path w="1394269" h="1394269">
                <a:moveTo>
                  <a:pt x="0" y="0"/>
                </a:moveTo>
                <a:lnTo>
                  <a:pt x="1394270" y="0"/>
                </a:lnTo>
                <a:lnTo>
                  <a:pt x="1394270" y="1394269"/>
                </a:lnTo>
                <a:lnTo>
                  <a:pt x="0" y="1394269"/>
                </a:lnTo>
                <a:lnTo>
                  <a:pt x="0" y="0"/>
                </a:lnTo>
                <a:close/>
              </a:path>
            </a:pathLst>
          </a:custGeom>
          <a:blipFill>
            <a:blip r:embed="rId7"/>
            <a:stretch>
              <a:fillRect/>
            </a:stretch>
          </a:blipFill>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9836" y="0"/>
            <a:ext cx="18537836" cy="10287000"/>
          </a:xfrm>
          <a:custGeom>
            <a:avLst/>
            <a:gdLst/>
            <a:ahLst/>
            <a:cxnLst/>
            <a:rect l="l" t="t" r="r" b="b"/>
            <a:pathLst>
              <a:path w="18537836" h="10287000">
                <a:moveTo>
                  <a:pt x="0" y="0"/>
                </a:moveTo>
                <a:lnTo>
                  <a:pt x="18537836" y="0"/>
                </a:lnTo>
                <a:lnTo>
                  <a:pt x="18537836" y="10287000"/>
                </a:lnTo>
                <a:lnTo>
                  <a:pt x="0" y="10287000"/>
                </a:lnTo>
                <a:lnTo>
                  <a:pt x="0" y="0"/>
                </a:lnTo>
                <a:close/>
              </a:path>
            </a:pathLst>
          </a:custGeom>
          <a:blipFill>
            <a:blip r:embed="rId2"/>
            <a:stretch>
              <a:fillRect t="-12273" b="-22881"/>
            </a:stretch>
          </a:blipFill>
        </p:spPr>
        <p:txBody>
          <a:bodyPr/>
          <a:lstStyle/>
          <a:p>
            <a:endParaRPr lang="en-US"/>
          </a:p>
        </p:txBody>
      </p:sp>
      <p:grpSp>
        <p:nvGrpSpPr>
          <p:cNvPr id="3" name="Group 3"/>
          <p:cNvGrpSpPr/>
          <p:nvPr/>
        </p:nvGrpSpPr>
        <p:grpSpPr>
          <a:xfrm>
            <a:off x="4855264" y="4638587"/>
            <a:ext cx="4271201" cy="2900609"/>
            <a:chOff x="0" y="0"/>
            <a:chExt cx="1385847" cy="941141"/>
          </a:xfrm>
        </p:grpSpPr>
        <p:sp>
          <p:nvSpPr>
            <p:cNvPr id="4" name="Freeform 4"/>
            <p:cNvSpPr/>
            <p:nvPr/>
          </p:nvSpPr>
          <p:spPr>
            <a:xfrm>
              <a:off x="0" y="0"/>
              <a:ext cx="1385847" cy="941141"/>
            </a:xfrm>
            <a:custGeom>
              <a:avLst/>
              <a:gdLst/>
              <a:ahLst/>
              <a:cxnLst/>
              <a:rect l="l" t="t" r="r" b="b"/>
              <a:pathLst>
                <a:path w="1385847" h="941141">
                  <a:moveTo>
                    <a:pt x="50752" y="0"/>
                  </a:moveTo>
                  <a:lnTo>
                    <a:pt x="1335095" y="0"/>
                  </a:lnTo>
                  <a:cubicBezTo>
                    <a:pt x="1348555" y="0"/>
                    <a:pt x="1361465" y="5347"/>
                    <a:pt x="1370982" y="14865"/>
                  </a:cubicBezTo>
                  <a:cubicBezTo>
                    <a:pt x="1380500" y="24383"/>
                    <a:pt x="1385847" y="37292"/>
                    <a:pt x="1385847" y="50752"/>
                  </a:cubicBezTo>
                  <a:lnTo>
                    <a:pt x="1385847" y="890388"/>
                  </a:lnTo>
                  <a:cubicBezTo>
                    <a:pt x="1385847" y="903849"/>
                    <a:pt x="1380500" y="916758"/>
                    <a:pt x="1370982" y="926276"/>
                  </a:cubicBezTo>
                  <a:cubicBezTo>
                    <a:pt x="1361465" y="935794"/>
                    <a:pt x="1348555" y="941141"/>
                    <a:pt x="1335095" y="941141"/>
                  </a:cubicBezTo>
                  <a:lnTo>
                    <a:pt x="50752" y="941141"/>
                  </a:lnTo>
                  <a:cubicBezTo>
                    <a:pt x="37292" y="941141"/>
                    <a:pt x="24383" y="935794"/>
                    <a:pt x="14865" y="926276"/>
                  </a:cubicBezTo>
                  <a:cubicBezTo>
                    <a:pt x="5347" y="916758"/>
                    <a:pt x="0" y="903849"/>
                    <a:pt x="0" y="890388"/>
                  </a:cubicBezTo>
                  <a:lnTo>
                    <a:pt x="0" y="50752"/>
                  </a:lnTo>
                  <a:cubicBezTo>
                    <a:pt x="0" y="37292"/>
                    <a:pt x="5347" y="24383"/>
                    <a:pt x="14865" y="14865"/>
                  </a:cubicBezTo>
                  <a:cubicBezTo>
                    <a:pt x="24383" y="5347"/>
                    <a:pt x="37292" y="0"/>
                    <a:pt x="50752" y="0"/>
                  </a:cubicBezTo>
                  <a:close/>
                </a:path>
              </a:pathLst>
            </a:custGeom>
            <a:ln w="28575" cap="rnd">
              <a:solidFill>
                <a:srgbClr val="EB7F2F"/>
              </a:solidFill>
              <a:prstDash val="solid"/>
              <a:round/>
            </a:ln>
          </p:spPr>
          <p:txBody>
            <a:bodyPr/>
            <a:lstStyle/>
            <a:p>
              <a:endParaRPr lang="en-US"/>
            </a:p>
          </p:txBody>
        </p:sp>
        <p:sp>
          <p:nvSpPr>
            <p:cNvPr id="5" name="TextBox 5"/>
            <p:cNvSpPr txBox="1"/>
            <p:nvPr/>
          </p:nvSpPr>
          <p:spPr>
            <a:xfrm>
              <a:off x="0" y="-9525"/>
              <a:ext cx="1385847" cy="950666"/>
            </a:xfrm>
            <a:prstGeom prst="rect">
              <a:avLst/>
            </a:prstGeom>
          </p:spPr>
          <p:txBody>
            <a:bodyPr lIns="50800" tIns="50800" rIns="50800" bIns="50800" rtlCol="0" anchor="ctr"/>
            <a:lstStyle/>
            <a:p>
              <a:pPr algn="ctr">
                <a:lnSpc>
                  <a:spcPts val="2700"/>
                </a:lnSpc>
              </a:pPr>
              <a:endParaRPr/>
            </a:p>
          </p:txBody>
        </p:sp>
      </p:grpSp>
      <p:grpSp>
        <p:nvGrpSpPr>
          <p:cNvPr id="6" name="Group 6"/>
          <p:cNvGrpSpPr/>
          <p:nvPr/>
        </p:nvGrpSpPr>
        <p:grpSpPr>
          <a:xfrm>
            <a:off x="352113" y="4632899"/>
            <a:ext cx="4271201" cy="2900609"/>
            <a:chOff x="0" y="0"/>
            <a:chExt cx="1385847" cy="941141"/>
          </a:xfrm>
        </p:grpSpPr>
        <p:sp>
          <p:nvSpPr>
            <p:cNvPr id="7" name="Freeform 7"/>
            <p:cNvSpPr/>
            <p:nvPr/>
          </p:nvSpPr>
          <p:spPr>
            <a:xfrm>
              <a:off x="0" y="0"/>
              <a:ext cx="1385847" cy="941141"/>
            </a:xfrm>
            <a:custGeom>
              <a:avLst/>
              <a:gdLst/>
              <a:ahLst/>
              <a:cxnLst/>
              <a:rect l="l" t="t" r="r" b="b"/>
              <a:pathLst>
                <a:path w="1385847" h="941141">
                  <a:moveTo>
                    <a:pt x="50752" y="0"/>
                  </a:moveTo>
                  <a:lnTo>
                    <a:pt x="1335095" y="0"/>
                  </a:lnTo>
                  <a:cubicBezTo>
                    <a:pt x="1348555" y="0"/>
                    <a:pt x="1361465" y="5347"/>
                    <a:pt x="1370982" y="14865"/>
                  </a:cubicBezTo>
                  <a:cubicBezTo>
                    <a:pt x="1380500" y="24383"/>
                    <a:pt x="1385847" y="37292"/>
                    <a:pt x="1385847" y="50752"/>
                  </a:cubicBezTo>
                  <a:lnTo>
                    <a:pt x="1385847" y="890388"/>
                  </a:lnTo>
                  <a:cubicBezTo>
                    <a:pt x="1385847" y="903849"/>
                    <a:pt x="1380500" y="916758"/>
                    <a:pt x="1370982" y="926276"/>
                  </a:cubicBezTo>
                  <a:cubicBezTo>
                    <a:pt x="1361465" y="935794"/>
                    <a:pt x="1348555" y="941141"/>
                    <a:pt x="1335095" y="941141"/>
                  </a:cubicBezTo>
                  <a:lnTo>
                    <a:pt x="50752" y="941141"/>
                  </a:lnTo>
                  <a:cubicBezTo>
                    <a:pt x="37292" y="941141"/>
                    <a:pt x="24383" y="935794"/>
                    <a:pt x="14865" y="926276"/>
                  </a:cubicBezTo>
                  <a:cubicBezTo>
                    <a:pt x="5347" y="916758"/>
                    <a:pt x="0" y="903849"/>
                    <a:pt x="0" y="890388"/>
                  </a:cubicBezTo>
                  <a:lnTo>
                    <a:pt x="0" y="50752"/>
                  </a:lnTo>
                  <a:cubicBezTo>
                    <a:pt x="0" y="37292"/>
                    <a:pt x="5347" y="24383"/>
                    <a:pt x="14865" y="14865"/>
                  </a:cubicBezTo>
                  <a:cubicBezTo>
                    <a:pt x="24383" y="5347"/>
                    <a:pt x="37292" y="0"/>
                    <a:pt x="50752" y="0"/>
                  </a:cubicBezTo>
                  <a:close/>
                </a:path>
              </a:pathLst>
            </a:custGeom>
            <a:ln w="28575" cap="rnd">
              <a:solidFill>
                <a:srgbClr val="1A4D00"/>
              </a:solidFill>
              <a:prstDash val="solid"/>
              <a:round/>
            </a:ln>
          </p:spPr>
          <p:txBody>
            <a:bodyPr/>
            <a:lstStyle/>
            <a:p>
              <a:endParaRPr lang="en-US"/>
            </a:p>
          </p:txBody>
        </p:sp>
        <p:sp>
          <p:nvSpPr>
            <p:cNvPr id="8" name="TextBox 8"/>
            <p:cNvSpPr txBox="1"/>
            <p:nvPr/>
          </p:nvSpPr>
          <p:spPr>
            <a:xfrm>
              <a:off x="0" y="-9525"/>
              <a:ext cx="1385847" cy="950666"/>
            </a:xfrm>
            <a:prstGeom prst="rect">
              <a:avLst/>
            </a:prstGeom>
          </p:spPr>
          <p:txBody>
            <a:bodyPr lIns="50800" tIns="50800" rIns="50800" bIns="50800" rtlCol="0" anchor="ctr"/>
            <a:lstStyle/>
            <a:p>
              <a:pPr algn="ctr">
                <a:lnSpc>
                  <a:spcPts val="2700"/>
                </a:lnSpc>
              </a:pPr>
              <a:endParaRPr/>
            </a:p>
          </p:txBody>
        </p:sp>
      </p:grpSp>
      <p:grpSp>
        <p:nvGrpSpPr>
          <p:cNvPr id="9" name="Group 9"/>
          <p:cNvGrpSpPr/>
          <p:nvPr/>
        </p:nvGrpSpPr>
        <p:grpSpPr>
          <a:xfrm>
            <a:off x="9358415" y="4644276"/>
            <a:ext cx="4271201" cy="2900609"/>
            <a:chOff x="0" y="0"/>
            <a:chExt cx="1385847" cy="941141"/>
          </a:xfrm>
        </p:grpSpPr>
        <p:sp>
          <p:nvSpPr>
            <p:cNvPr id="10" name="Freeform 10"/>
            <p:cNvSpPr/>
            <p:nvPr/>
          </p:nvSpPr>
          <p:spPr>
            <a:xfrm>
              <a:off x="0" y="0"/>
              <a:ext cx="1385847" cy="941141"/>
            </a:xfrm>
            <a:custGeom>
              <a:avLst/>
              <a:gdLst/>
              <a:ahLst/>
              <a:cxnLst/>
              <a:rect l="l" t="t" r="r" b="b"/>
              <a:pathLst>
                <a:path w="1385847" h="941141">
                  <a:moveTo>
                    <a:pt x="50752" y="0"/>
                  </a:moveTo>
                  <a:lnTo>
                    <a:pt x="1335095" y="0"/>
                  </a:lnTo>
                  <a:cubicBezTo>
                    <a:pt x="1348555" y="0"/>
                    <a:pt x="1361465" y="5347"/>
                    <a:pt x="1370982" y="14865"/>
                  </a:cubicBezTo>
                  <a:cubicBezTo>
                    <a:pt x="1380500" y="24383"/>
                    <a:pt x="1385847" y="37292"/>
                    <a:pt x="1385847" y="50752"/>
                  </a:cubicBezTo>
                  <a:lnTo>
                    <a:pt x="1385847" y="890388"/>
                  </a:lnTo>
                  <a:cubicBezTo>
                    <a:pt x="1385847" y="903849"/>
                    <a:pt x="1380500" y="916758"/>
                    <a:pt x="1370982" y="926276"/>
                  </a:cubicBezTo>
                  <a:cubicBezTo>
                    <a:pt x="1361465" y="935794"/>
                    <a:pt x="1348555" y="941141"/>
                    <a:pt x="1335095" y="941141"/>
                  </a:cubicBezTo>
                  <a:lnTo>
                    <a:pt x="50752" y="941141"/>
                  </a:lnTo>
                  <a:cubicBezTo>
                    <a:pt x="37292" y="941141"/>
                    <a:pt x="24383" y="935794"/>
                    <a:pt x="14865" y="926276"/>
                  </a:cubicBezTo>
                  <a:cubicBezTo>
                    <a:pt x="5347" y="916758"/>
                    <a:pt x="0" y="903849"/>
                    <a:pt x="0" y="890388"/>
                  </a:cubicBezTo>
                  <a:lnTo>
                    <a:pt x="0" y="50752"/>
                  </a:lnTo>
                  <a:cubicBezTo>
                    <a:pt x="0" y="37292"/>
                    <a:pt x="5347" y="24383"/>
                    <a:pt x="14865" y="14865"/>
                  </a:cubicBezTo>
                  <a:cubicBezTo>
                    <a:pt x="24383" y="5347"/>
                    <a:pt x="37292" y="0"/>
                    <a:pt x="50752" y="0"/>
                  </a:cubicBezTo>
                  <a:close/>
                </a:path>
              </a:pathLst>
            </a:custGeom>
            <a:ln w="28575" cap="rnd">
              <a:solidFill>
                <a:srgbClr val="1CAD30"/>
              </a:solidFill>
              <a:prstDash val="solid"/>
              <a:round/>
            </a:ln>
          </p:spPr>
          <p:txBody>
            <a:bodyPr/>
            <a:lstStyle/>
            <a:p>
              <a:endParaRPr lang="en-US"/>
            </a:p>
          </p:txBody>
        </p:sp>
        <p:sp>
          <p:nvSpPr>
            <p:cNvPr id="11" name="TextBox 11"/>
            <p:cNvSpPr txBox="1"/>
            <p:nvPr/>
          </p:nvSpPr>
          <p:spPr>
            <a:xfrm>
              <a:off x="0" y="-9525"/>
              <a:ext cx="1385847" cy="950666"/>
            </a:xfrm>
            <a:prstGeom prst="rect">
              <a:avLst/>
            </a:prstGeom>
          </p:spPr>
          <p:txBody>
            <a:bodyPr lIns="50800" tIns="50800" rIns="50800" bIns="50800" rtlCol="0" anchor="ctr"/>
            <a:lstStyle/>
            <a:p>
              <a:pPr algn="ctr">
                <a:lnSpc>
                  <a:spcPts val="2700"/>
                </a:lnSpc>
              </a:pPr>
              <a:endParaRPr/>
            </a:p>
          </p:txBody>
        </p:sp>
      </p:grpSp>
      <p:grpSp>
        <p:nvGrpSpPr>
          <p:cNvPr id="12" name="Group 12"/>
          <p:cNvGrpSpPr/>
          <p:nvPr/>
        </p:nvGrpSpPr>
        <p:grpSpPr>
          <a:xfrm>
            <a:off x="524662" y="4758040"/>
            <a:ext cx="89069" cy="2661704"/>
            <a:chOff x="0" y="0"/>
            <a:chExt cx="146304" cy="4372101"/>
          </a:xfrm>
        </p:grpSpPr>
        <p:sp>
          <p:nvSpPr>
            <p:cNvPr id="13" name="Freeform 13"/>
            <p:cNvSpPr/>
            <p:nvPr/>
          </p:nvSpPr>
          <p:spPr>
            <a:xfrm>
              <a:off x="0" y="0"/>
              <a:ext cx="146304" cy="4372101"/>
            </a:xfrm>
            <a:custGeom>
              <a:avLst/>
              <a:gdLst/>
              <a:ahLst/>
              <a:cxnLst/>
              <a:rect l="l" t="t" r="r" b="b"/>
              <a:pathLst>
                <a:path w="146304" h="4372101">
                  <a:moveTo>
                    <a:pt x="0" y="0"/>
                  </a:moveTo>
                  <a:lnTo>
                    <a:pt x="146304" y="0"/>
                  </a:lnTo>
                  <a:lnTo>
                    <a:pt x="146304" y="4372101"/>
                  </a:lnTo>
                  <a:lnTo>
                    <a:pt x="0" y="4372101"/>
                  </a:lnTo>
                  <a:close/>
                </a:path>
              </a:pathLst>
            </a:custGeom>
            <a:solidFill>
              <a:srgbClr val="1A4D00"/>
            </a:solidFill>
          </p:spPr>
          <p:txBody>
            <a:bodyPr/>
            <a:lstStyle/>
            <a:p>
              <a:endParaRPr lang="en-US"/>
            </a:p>
          </p:txBody>
        </p:sp>
      </p:grpSp>
      <p:grpSp>
        <p:nvGrpSpPr>
          <p:cNvPr id="14" name="Group 14"/>
          <p:cNvGrpSpPr/>
          <p:nvPr/>
        </p:nvGrpSpPr>
        <p:grpSpPr>
          <a:xfrm>
            <a:off x="5089440" y="4758040"/>
            <a:ext cx="89069" cy="2661704"/>
            <a:chOff x="0" y="0"/>
            <a:chExt cx="146304" cy="4372101"/>
          </a:xfrm>
        </p:grpSpPr>
        <p:sp>
          <p:nvSpPr>
            <p:cNvPr id="15" name="Freeform 15"/>
            <p:cNvSpPr/>
            <p:nvPr/>
          </p:nvSpPr>
          <p:spPr>
            <a:xfrm>
              <a:off x="0" y="0"/>
              <a:ext cx="146304" cy="4372101"/>
            </a:xfrm>
            <a:custGeom>
              <a:avLst/>
              <a:gdLst/>
              <a:ahLst/>
              <a:cxnLst/>
              <a:rect l="l" t="t" r="r" b="b"/>
              <a:pathLst>
                <a:path w="146304" h="4372101">
                  <a:moveTo>
                    <a:pt x="0" y="0"/>
                  </a:moveTo>
                  <a:lnTo>
                    <a:pt x="146304" y="0"/>
                  </a:lnTo>
                  <a:lnTo>
                    <a:pt x="146304" y="4372101"/>
                  </a:lnTo>
                  <a:lnTo>
                    <a:pt x="0" y="4372101"/>
                  </a:lnTo>
                  <a:close/>
                </a:path>
              </a:pathLst>
            </a:custGeom>
            <a:solidFill>
              <a:srgbClr val="EB7F2F"/>
            </a:solidFill>
          </p:spPr>
          <p:txBody>
            <a:bodyPr/>
            <a:lstStyle/>
            <a:p>
              <a:endParaRPr lang="en-US"/>
            </a:p>
          </p:txBody>
        </p:sp>
      </p:grpSp>
      <p:grpSp>
        <p:nvGrpSpPr>
          <p:cNvPr id="16" name="Group 16"/>
          <p:cNvGrpSpPr/>
          <p:nvPr/>
        </p:nvGrpSpPr>
        <p:grpSpPr>
          <a:xfrm>
            <a:off x="9654217" y="4758040"/>
            <a:ext cx="89069" cy="2661704"/>
            <a:chOff x="0" y="0"/>
            <a:chExt cx="146304" cy="4372101"/>
          </a:xfrm>
        </p:grpSpPr>
        <p:sp>
          <p:nvSpPr>
            <p:cNvPr id="17" name="Freeform 17"/>
            <p:cNvSpPr/>
            <p:nvPr/>
          </p:nvSpPr>
          <p:spPr>
            <a:xfrm>
              <a:off x="0" y="0"/>
              <a:ext cx="146304" cy="4372101"/>
            </a:xfrm>
            <a:custGeom>
              <a:avLst/>
              <a:gdLst/>
              <a:ahLst/>
              <a:cxnLst/>
              <a:rect l="l" t="t" r="r" b="b"/>
              <a:pathLst>
                <a:path w="146304" h="4372101">
                  <a:moveTo>
                    <a:pt x="0" y="0"/>
                  </a:moveTo>
                  <a:lnTo>
                    <a:pt x="146304" y="0"/>
                  </a:lnTo>
                  <a:lnTo>
                    <a:pt x="146304" y="4372101"/>
                  </a:lnTo>
                  <a:lnTo>
                    <a:pt x="0" y="4372101"/>
                  </a:lnTo>
                  <a:close/>
                </a:path>
              </a:pathLst>
            </a:custGeom>
            <a:solidFill>
              <a:srgbClr val="1CAD30"/>
            </a:solidFill>
          </p:spPr>
          <p:txBody>
            <a:bodyPr/>
            <a:lstStyle/>
            <a:p>
              <a:endParaRPr lang="en-US"/>
            </a:p>
          </p:txBody>
        </p:sp>
      </p:grpSp>
      <p:grpSp>
        <p:nvGrpSpPr>
          <p:cNvPr id="18" name="Group 18"/>
          <p:cNvGrpSpPr/>
          <p:nvPr/>
        </p:nvGrpSpPr>
        <p:grpSpPr>
          <a:xfrm>
            <a:off x="-249836" y="0"/>
            <a:ext cx="18981203" cy="3785924"/>
            <a:chOff x="0" y="0"/>
            <a:chExt cx="2940685" cy="586539"/>
          </a:xfrm>
        </p:grpSpPr>
        <p:sp>
          <p:nvSpPr>
            <p:cNvPr id="19" name="Freeform 19"/>
            <p:cNvSpPr/>
            <p:nvPr/>
          </p:nvSpPr>
          <p:spPr>
            <a:xfrm>
              <a:off x="0" y="0"/>
              <a:ext cx="2940685" cy="586539"/>
            </a:xfrm>
            <a:custGeom>
              <a:avLst/>
              <a:gdLst/>
              <a:ahLst/>
              <a:cxnLst/>
              <a:rect l="l" t="t" r="r" b="b"/>
              <a:pathLst>
                <a:path w="2940685" h="586539">
                  <a:moveTo>
                    <a:pt x="0" y="0"/>
                  </a:moveTo>
                  <a:lnTo>
                    <a:pt x="2940685" y="0"/>
                  </a:lnTo>
                  <a:lnTo>
                    <a:pt x="2940685" y="586539"/>
                  </a:lnTo>
                  <a:lnTo>
                    <a:pt x="0" y="586539"/>
                  </a:lnTo>
                  <a:close/>
                </a:path>
              </a:pathLst>
            </a:custGeom>
            <a:blipFill>
              <a:blip r:embed="rId3"/>
              <a:stretch>
                <a:fillRect t="-111689" b="-111689"/>
              </a:stretch>
            </a:blipFill>
          </p:spPr>
          <p:txBody>
            <a:bodyPr/>
            <a:lstStyle/>
            <a:p>
              <a:endParaRPr lang="en-US"/>
            </a:p>
          </p:txBody>
        </p:sp>
      </p:grpSp>
      <p:grpSp>
        <p:nvGrpSpPr>
          <p:cNvPr id="20" name="Group 20"/>
          <p:cNvGrpSpPr/>
          <p:nvPr/>
        </p:nvGrpSpPr>
        <p:grpSpPr>
          <a:xfrm>
            <a:off x="-249836" y="0"/>
            <a:ext cx="18981203" cy="3730885"/>
            <a:chOff x="0" y="0"/>
            <a:chExt cx="2940685" cy="578012"/>
          </a:xfrm>
        </p:grpSpPr>
        <p:sp>
          <p:nvSpPr>
            <p:cNvPr id="21" name="Freeform 21"/>
            <p:cNvSpPr/>
            <p:nvPr/>
          </p:nvSpPr>
          <p:spPr>
            <a:xfrm>
              <a:off x="0" y="0"/>
              <a:ext cx="2940685" cy="578012"/>
            </a:xfrm>
            <a:custGeom>
              <a:avLst/>
              <a:gdLst/>
              <a:ahLst/>
              <a:cxnLst/>
              <a:rect l="l" t="t" r="r" b="b"/>
              <a:pathLst>
                <a:path w="2940685" h="578012">
                  <a:moveTo>
                    <a:pt x="0" y="0"/>
                  </a:moveTo>
                  <a:lnTo>
                    <a:pt x="2940685" y="0"/>
                  </a:lnTo>
                  <a:lnTo>
                    <a:pt x="2940685" y="578012"/>
                  </a:lnTo>
                  <a:lnTo>
                    <a:pt x="0" y="578012"/>
                  </a:lnTo>
                  <a:close/>
                </a:path>
              </a:pathLst>
            </a:custGeom>
            <a:solidFill>
              <a:srgbClr val="000000">
                <a:alpha val="37647"/>
              </a:srgbClr>
            </a:solidFill>
          </p:spPr>
          <p:txBody>
            <a:bodyPr/>
            <a:lstStyle/>
            <a:p>
              <a:endParaRPr lang="en-US"/>
            </a:p>
          </p:txBody>
        </p:sp>
      </p:grpSp>
      <p:sp>
        <p:nvSpPr>
          <p:cNvPr id="22" name="Freeform 22"/>
          <p:cNvSpPr/>
          <p:nvPr/>
        </p:nvSpPr>
        <p:spPr>
          <a:xfrm>
            <a:off x="16789421" y="0"/>
            <a:ext cx="1653543" cy="1653543"/>
          </a:xfrm>
          <a:custGeom>
            <a:avLst/>
            <a:gdLst/>
            <a:ahLst/>
            <a:cxnLst/>
            <a:rect l="l" t="t" r="r" b="b"/>
            <a:pathLst>
              <a:path w="1653543" h="1653543">
                <a:moveTo>
                  <a:pt x="0" y="0"/>
                </a:moveTo>
                <a:lnTo>
                  <a:pt x="1653544" y="0"/>
                </a:lnTo>
                <a:lnTo>
                  <a:pt x="1653544" y="1653543"/>
                </a:lnTo>
                <a:lnTo>
                  <a:pt x="0" y="1653543"/>
                </a:lnTo>
                <a:lnTo>
                  <a:pt x="0" y="0"/>
                </a:lnTo>
                <a:close/>
              </a:path>
            </a:pathLst>
          </a:custGeom>
          <a:blipFill>
            <a:blip r:embed="rId4"/>
            <a:stretch>
              <a:fillRect/>
            </a:stretch>
          </a:blipFill>
        </p:spPr>
        <p:txBody>
          <a:bodyPr/>
          <a:lstStyle/>
          <a:p>
            <a:endParaRPr lang="en-US"/>
          </a:p>
        </p:txBody>
      </p:sp>
      <p:sp>
        <p:nvSpPr>
          <p:cNvPr id="23" name="Freeform 23"/>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5"/>
            <a:stretch>
              <a:fillRect/>
            </a:stretch>
          </a:blipFill>
        </p:spPr>
        <p:txBody>
          <a:bodyPr/>
          <a:lstStyle/>
          <a:p>
            <a:endParaRPr lang="en-US"/>
          </a:p>
        </p:txBody>
      </p:sp>
      <p:sp>
        <p:nvSpPr>
          <p:cNvPr id="24" name="TextBox 24"/>
          <p:cNvSpPr txBox="1"/>
          <p:nvPr/>
        </p:nvSpPr>
        <p:spPr>
          <a:xfrm>
            <a:off x="2620324" y="1048161"/>
            <a:ext cx="13571402" cy="789762"/>
          </a:xfrm>
          <a:prstGeom prst="rect">
            <a:avLst/>
          </a:prstGeom>
        </p:spPr>
        <p:txBody>
          <a:bodyPr lIns="0" tIns="0" rIns="0" bIns="0" rtlCol="0" anchor="t">
            <a:spAutoFit/>
          </a:bodyPr>
          <a:lstStyle/>
          <a:p>
            <a:pPr algn="ctr">
              <a:lnSpc>
                <a:spcPts val="6254"/>
              </a:lnSpc>
            </a:pPr>
            <a:r>
              <a:rPr lang="en-US" sz="5211">
                <a:solidFill>
                  <a:srgbClr val="FFFFFF"/>
                </a:solidFill>
                <a:latin typeface="Hammersmith One"/>
                <a:ea typeface="Hammersmith One"/>
                <a:cs typeface="Hammersmith One"/>
                <a:sym typeface="Hammersmith One"/>
              </a:rPr>
              <a:t>Session objectives</a:t>
            </a:r>
          </a:p>
        </p:txBody>
      </p:sp>
      <p:sp>
        <p:nvSpPr>
          <p:cNvPr id="25" name="TextBox 25"/>
          <p:cNvSpPr txBox="1"/>
          <p:nvPr/>
        </p:nvSpPr>
        <p:spPr>
          <a:xfrm>
            <a:off x="4166636" y="1954125"/>
            <a:ext cx="11601247" cy="304800"/>
          </a:xfrm>
          <a:prstGeom prst="rect">
            <a:avLst/>
          </a:prstGeom>
        </p:spPr>
        <p:txBody>
          <a:bodyPr lIns="0" tIns="0" rIns="0" bIns="0" rtlCol="0" anchor="t">
            <a:spAutoFit/>
          </a:bodyPr>
          <a:lstStyle/>
          <a:p>
            <a:pPr algn="ctr">
              <a:lnSpc>
                <a:spcPts val="2340"/>
              </a:lnSpc>
            </a:pPr>
            <a:r>
              <a:rPr lang="en-US" sz="1950">
                <a:solidFill>
                  <a:srgbClr val="FFFFFF"/>
                </a:solidFill>
                <a:latin typeface="Nunito"/>
                <a:ea typeface="Nunito"/>
                <a:cs typeface="Nunito"/>
                <a:sym typeface="Nunito"/>
              </a:rPr>
              <a:t>By the end of the session, participants should be able to:</a:t>
            </a:r>
          </a:p>
        </p:txBody>
      </p:sp>
      <p:sp>
        <p:nvSpPr>
          <p:cNvPr id="26" name="TextBox 26"/>
          <p:cNvSpPr txBox="1"/>
          <p:nvPr/>
        </p:nvSpPr>
        <p:spPr>
          <a:xfrm>
            <a:off x="843825" y="4995557"/>
            <a:ext cx="3581309" cy="402047"/>
          </a:xfrm>
          <a:prstGeom prst="rect">
            <a:avLst/>
          </a:prstGeom>
        </p:spPr>
        <p:txBody>
          <a:bodyPr lIns="0" tIns="0" rIns="0" bIns="0" rtlCol="0" anchor="t">
            <a:spAutoFit/>
          </a:bodyPr>
          <a:lstStyle/>
          <a:p>
            <a:pPr algn="l">
              <a:lnSpc>
                <a:spcPts val="3214"/>
              </a:lnSpc>
            </a:pPr>
            <a:r>
              <a:rPr lang="en-US" sz="2678">
                <a:solidFill>
                  <a:srgbClr val="1A4D00"/>
                </a:solidFill>
                <a:latin typeface="Hammersmith One"/>
                <a:ea typeface="Hammersmith One"/>
                <a:cs typeface="Hammersmith One"/>
                <a:sym typeface="Hammersmith One"/>
              </a:rPr>
              <a:t>Explain</a:t>
            </a:r>
          </a:p>
        </p:txBody>
      </p:sp>
      <p:sp>
        <p:nvSpPr>
          <p:cNvPr id="27" name="TextBox 27"/>
          <p:cNvSpPr txBox="1"/>
          <p:nvPr/>
        </p:nvSpPr>
        <p:spPr>
          <a:xfrm>
            <a:off x="843825" y="5539621"/>
            <a:ext cx="3581309" cy="621407"/>
          </a:xfrm>
          <a:prstGeom prst="rect">
            <a:avLst/>
          </a:prstGeom>
        </p:spPr>
        <p:txBody>
          <a:bodyPr lIns="0" tIns="0" rIns="0" bIns="0" rtlCol="0" anchor="t">
            <a:spAutoFit/>
          </a:bodyPr>
          <a:lstStyle/>
          <a:p>
            <a:pPr algn="l">
              <a:lnSpc>
                <a:spcPts val="2545"/>
              </a:lnSpc>
            </a:pPr>
            <a:r>
              <a:rPr lang="en-US" sz="1664">
                <a:solidFill>
                  <a:srgbClr val="232B31"/>
                </a:solidFill>
                <a:latin typeface="Nunito"/>
                <a:ea typeface="Nunito"/>
                <a:cs typeface="Nunito"/>
                <a:sym typeface="Nunito"/>
              </a:rPr>
              <a:t>What anaemia is, why it matters for child nutrition, and its major drivers.</a:t>
            </a:r>
          </a:p>
        </p:txBody>
      </p:sp>
      <p:sp>
        <p:nvSpPr>
          <p:cNvPr id="28" name="TextBox 28"/>
          <p:cNvSpPr txBox="1"/>
          <p:nvPr/>
        </p:nvSpPr>
        <p:spPr>
          <a:xfrm>
            <a:off x="5408603" y="5003288"/>
            <a:ext cx="3581309" cy="394315"/>
          </a:xfrm>
          <a:prstGeom prst="rect">
            <a:avLst/>
          </a:prstGeom>
        </p:spPr>
        <p:txBody>
          <a:bodyPr lIns="0" tIns="0" rIns="0" bIns="0" rtlCol="0" anchor="t">
            <a:spAutoFit/>
          </a:bodyPr>
          <a:lstStyle/>
          <a:p>
            <a:pPr algn="l">
              <a:lnSpc>
                <a:spcPts val="3117"/>
              </a:lnSpc>
            </a:pPr>
            <a:r>
              <a:rPr lang="en-US" sz="2597">
                <a:solidFill>
                  <a:srgbClr val="EB7F2F"/>
                </a:solidFill>
                <a:latin typeface="Hammersmith One"/>
                <a:ea typeface="Hammersmith One"/>
                <a:cs typeface="Hammersmith One"/>
                <a:sym typeface="Hammersmith One"/>
              </a:rPr>
              <a:t>Connect</a:t>
            </a:r>
          </a:p>
        </p:txBody>
      </p:sp>
      <p:sp>
        <p:nvSpPr>
          <p:cNvPr id="29" name="TextBox 29"/>
          <p:cNvSpPr txBox="1"/>
          <p:nvPr/>
        </p:nvSpPr>
        <p:spPr>
          <a:xfrm>
            <a:off x="5408603" y="5562258"/>
            <a:ext cx="3581309" cy="895821"/>
          </a:xfrm>
          <a:prstGeom prst="rect">
            <a:avLst/>
          </a:prstGeom>
        </p:spPr>
        <p:txBody>
          <a:bodyPr lIns="0" tIns="0" rIns="0" bIns="0" rtlCol="0" anchor="t">
            <a:spAutoFit/>
          </a:bodyPr>
          <a:lstStyle/>
          <a:p>
            <a:pPr algn="l">
              <a:lnSpc>
                <a:spcPts val="2410"/>
              </a:lnSpc>
            </a:pPr>
            <a:r>
              <a:rPr lang="en-US" sz="1826">
                <a:solidFill>
                  <a:srgbClr val="232B31"/>
                </a:solidFill>
                <a:latin typeface="Nunito"/>
                <a:ea typeface="Nunito"/>
                <a:cs typeface="Nunito"/>
                <a:sym typeface="Nunito"/>
              </a:rPr>
              <a:t>Anaemia prevention with the broader nutrition commodities and financing agenda.</a:t>
            </a:r>
          </a:p>
        </p:txBody>
      </p:sp>
      <p:sp>
        <p:nvSpPr>
          <p:cNvPr id="30" name="TextBox 30"/>
          <p:cNvSpPr txBox="1"/>
          <p:nvPr/>
        </p:nvSpPr>
        <p:spPr>
          <a:xfrm>
            <a:off x="9973381" y="4986032"/>
            <a:ext cx="3581309" cy="372913"/>
          </a:xfrm>
          <a:prstGeom prst="rect">
            <a:avLst/>
          </a:prstGeom>
        </p:spPr>
        <p:txBody>
          <a:bodyPr lIns="0" tIns="0" rIns="0" bIns="0" rtlCol="0" anchor="t">
            <a:spAutoFit/>
          </a:bodyPr>
          <a:lstStyle/>
          <a:p>
            <a:pPr algn="l">
              <a:lnSpc>
                <a:spcPts val="2922"/>
              </a:lnSpc>
            </a:pPr>
            <a:r>
              <a:rPr lang="en-US" sz="2435">
                <a:solidFill>
                  <a:srgbClr val="1CAD30"/>
                </a:solidFill>
                <a:latin typeface="Hammersmith One"/>
                <a:ea typeface="Hammersmith One"/>
                <a:cs typeface="Hammersmith One"/>
                <a:sym typeface="Hammersmith One"/>
              </a:rPr>
              <a:t>Understand</a:t>
            </a:r>
          </a:p>
        </p:txBody>
      </p:sp>
      <p:sp>
        <p:nvSpPr>
          <p:cNvPr id="31" name="TextBox 31"/>
          <p:cNvSpPr txBox="1"/>
          <p:nvPr/>
        </p:nvSpPr>
        <p:spPr>
          <a:xfrm>
            <a:off x="9973381" y="5568196"/>
            <a:ext cx="3429150" cy="1281106"/>
          </a:xfrm>
          <a:prstGeom prst="rect">
            <a:avLst/>
          </a:prstGeom>
        </p:spPr>
        <p:txBody>
          <a:bodyPr lIns="0" tIns="0" rIns="0" bIns="0" rtlCol="0" anchor="t">
            <a:spAutoFit/>
          </a:bodyPr>
          <a:lstStyle/>
          <a:p>
            <a:pPr algn="l">
              <a:lnSpc>
                <a:spcPts val="2556"/>
              </a:lnSpc>
            </a:pPr>
            <a:r>
              <a:rPr lang="en-US" sz="1826">
                <a:solidFill>
                  <a:srgbClr val="232B31"/>
                </a:solidFill>
                <a:latin typeface="Nunito"/>
                <a:ea typeface="Nunito"/>
                <a:cs typeface="Nunito"/>
                <a:sym typeface="Nunito"/>
              </a:rPr>
              <a:t>How the Child Nutrition Fund works and what the Nigeria experience demonstrates.</a:t>
            </a:r>
          </a:p>
          <a:p>
            <a:pPr algn="l">
              <a:lnSpc>
                <a:spcPts val="2556"/>
              </a:lnSpc>
            </a:pPr>
            <a:endParaRPr lang="en-US" sz="1826">
              <a:solidFill>
                <a:srgbClr val="232B31"/>
              </a:solidFill>
              <a:latin typeface="Nunito"/>
              <a:ea typeface="Nunito"/>
              <a:cs typeface="Nunito"/>
              <a:sym typeface="Nunito"/>
            </a:endParaRPr>
          </a:p>
        </p:txBody>
      </p:sp>
      <p:sp>
        <p:nvSpPr>
          <p:cNvPr id="32" name="TextBox 32"/>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2</a:t>
            </a:r>
          </a:p>
        </p:txBody>
      </p:sp>
      <p:grpSp>
        <p:nvGrpSpPr>
          <p:cNvPr id="33" name="Group 33"/>
          <p:cNvGrpSpPr/>
          <p:nvPr/>
        </p:nvGrpSpPr>
        <p:grpSpPr>
          <a:xfrm>
            <a:off x="13858217" y="4587095"/>
            <a:ext cx="4271201" cy="2900609"/>
            <a:chOff x="0" y="0"/>
            <a:chExt cx="1385847" cy="941141"/>
          </a:xfrm>
        </p:grpSpPr>
        <p:sp>
          <p:nvSpPr>
            <p:cNvPr id="34" name="Freeform 34"/>
            <p:cNvSpPr/>
            <p:nvPr/>
          </p:nvSpPr>
          <p:spPr>
            <a:xfrm>
              <a:off x="0" y="0"/>
              <a:ext cx="1385847" cy="941141"/>
            </a:xfrm>
            <a:custGeom>
              <a:avLst/>
              <a:gdLst/>
              <a:ahLst/>
              <a:cxnLst/>
              <a:rect l="l" t="t" r="r" b="b"/>
              <a:pathLst>
                <a:path w="1385847" h="941141">
                  <a:moveTo>
                    <a:pt x="50752" y="0"/>
                  </a:moveTo>
                  <a:lnTo>
                    <a:pt x="1335095" y="0"/>
                  </a:lnTo>
                  <a:cubicBezTo>
                    <a:pt x="1348555" y="0"/>
                    <a:pt x="1361465" y="5347"/>
                    <a:pt x="1370982" y="14865"/>
                  </a:cubicBezTo>
                  <a:cubicBezTo>
                    <a:pt x="1380500" y="24383"/>
                    <a:pt x="1385847" y="37292"/>
                    <a:pt x="1385847" y="50752"/>
                  </a:cubicBezTo>
                  <a:lnTo>
                    <a:pt x="1385847" y="890388"/>
                  </a:lnTo>
                  <a:cubicBezTo>
                    <a:pt x="1385847" y="903849"/>
                    <a:pt x="1380500" y="916758"/>
                    <a:pt x="1370982" y="926276"/>
                  </a:cubicBezTo>
                  <a:cubicBezTo>
                    <a:pt x="1361465" y="935794"/>
                    <a:pt x="1348555" y="941141"/>
                    <a:pt x="1335095" y="941141"/>
                  </a:cubicBezTo>
                  <a:lnTo>
                    <a:pt x="50752" y="941141"/>
                  </a:lnTo>
                  <a:cubicBezTo>
                    <a:pt x="37292" y="941141"/>
                    <a:pt x="24383" y="935794"/>
                    <a:pt x="14865" y="926276"/>
                  </a:cubicBezTo>
                  <a:cubicBezTo>
                    <a:pt x="5347" y="916758"/>
                    <a:pt x="0" y="903849"/>
                    <a:pt x="0" y="890388"/>
                  </a:cubicBezTo>
                  <a:lnTo>
                    <a:pt x="0" y="50752"/>
                  </a:lnTo>
                  <a:cubicBezTo>
                    <a:pt x="0" y="37292"/>
                    <a:pt x="5347" y="24383"/>
                    <a:pt x="14865" y="14865"/>
                  </a:cubicBezTo>
                  <a:cubicBezTo>
                    <a:pt x="24383" y="5347"/>
                    <a:pt x="37292" y="0"/>
                    <a:pt x="50752" y="0"/>
                  </a:cubicBezTo>
                  <a:close/>
                </a:path>
              </a:pathLst>
            </a:custGeom>
            <a:ln w="28575" cap="rnd">
              <a:solidFill>
                <a:srgbClr val="3D1700"/>
              </a:solidFill>
              <a:prstDash val="solid"/>
              <a:round/>
            </a:ln>
          </p:spPr>
          <p:txBody>
            <a:bodyPr/>
            <a:lstStyle/>
            <a:p>
              <a:endParaRPr lang="en-US"/>
            </a:p>
          </p:txBody>
        </p:sp>
        <p:sp>
          <p:nvSpPr>
            <p:cNvPr id="35" name="TextBox 35"/>
            <p:cNvSpPr txBox="1"/>
            <p:nvPr/>
          </p:nvSpPr>
          <p:spPr>
            <a:xfrm>
              <a:off x="0" y="-9525"/>
              <a:ext cx="1385847" cy="950666"/>
            </a:xfrm>
            <a:prstGeom prst="rect">
              <a:avLst/>
            </a:prstGeom>
          </p:spPr>
          <p:txBody>
            <a:bodyPr lIns="50800" tIns="50800" rIns="50800" bIns="50800" rtlCol="0" anchor="ctr"/>
            <a:lstStyle/>
            <a:p>
              <a:pPr algn="ctr">
                <a:lnSpc>
                  <a:spcPts val="2700"/>
                </a:lnSpc>
              </a:pPr>
              <a:endParaRPr/>
            </a:p>
          </p:txBody>
        </p:sp>
      </p:grpSp>
      <p:grpSp>
        <p:nvGrpSpPr>
          <p:cNvPr id="36" name="Group 36"/>
          <p:cNvGrpSpPr/>
          <p:nvPr/>
        </p:nvGrpSpPr>
        <p:grpSpPr>
          <a:xfrm>
            <a:off x="14154019" y="4700859"/>
            <a:ext cx="89069" cy="2661704"/>
            <a:chOff x="0" y="0"/>
            <a:chExt cx="146304" cy="4372101"/>
          </a:xfrm>
        </p:grpSpPr>
        <p:sp>
          <p:nvSpPr>
            <p:cNvPr id="37" name="Freeform 37"/>
            <p:cNvSpPr/>
            <p:nvPr/>
          </p:nvSpPr>
          <p:spPr>
            <a:xfrm>
              <a:off x="0" y="0"/>
              <a:ext cx="146304" cy="4372101"/>
            </a:xfrm>
            <a:custGeom>
              <a:avLst/>
              <a:gdLst/>
              <a:ahLst/>
              <a:cxnLst/>
              <a:rect l="l" t="t" r="r" b="b"/>
              <a:pathLst>
                <a:path w="146304" h="4372101">
                  <a:moveTo>
                    <a:pt x="0" y="0"/>
                  </a:moveTo>
                  <a:lnTo>
                    <a:pt x="146304" y="0"/>
                  </a:lnTo>
                  <a:lnTo>
                    <a:pt x="146304" y="4372101"/>
                  </a:lnTo>
                  <a:lnTo>
                    <a:pt x="0" y="4372101"/>
                  </a:lnTo>
                  <a:close/>
                </a:path>
              </a:pathLst>
            </a:custGeom>
            <a:solidFill>
              <a:srgbClr val="3D1700"/>
            </a:solidFill>
          </p:spPr>
          <p:txBody>
            <a:bodyPr/>
            <a:lstStyle/>
            <a:p>
              <a:endParaRPr lang="en-US"/>
            </a:p>
          </p:txBody>
        </p:sp>
      </p:grpSp>
      <p:sp>
        <p:nvSpPr>
          <p:cNvPr id="38" name="TextBox 38"/>
          <p:cNvSpPr txBox="1"/>
          <p:nvPr/>
        </p:nvSpPr>
        <p:spPr>
          <a:xfrm>
            <a:off x="14473182" y="4928851"/>
            <a:ext cx="3581309" cy="371475"/>
          </a:xfrm>
          <a:prstGeom prst="rect">
            <a:avLst/>
          </a:prstGeom>
        </p:spPr>
        <p:txBody>
          <a:bodyPr lIns="0" tIns="0" rIns="0" bIns="0" rtlCol="0" anchor="t">
            <a:spAutoFit/>
          </a:bodyPr>
          <a:lstStyle/>
          <a:p>
            <a:pPr algn="l">
              <a:lnSpc>
                <a:spcPts val="2922"/>
              </a:lnSpc>
            </a:pPr>
            <a:r>
              <a:rPr lang="en-US" sz="2435">
                <a:solidFill>
                  <a:srgbClr val="3D1700"/>
                </a:solidFill>
                <a:latin typeface="Hammersmith One"/>
                <a:ea typeface="Hammersmith One"/>
                <a:cs typeface="Hammersmith One"/>
                <a:sym typeface="Hammersmith One"/>
              </a:rPr>
              <a:t>Act</a:t>
            </a:r>
          </a:p>
        </p:txBody>
      </p:sp>
      <p:sp>
        <p:nvSpPr>
          <p:cNvPr id="39" name="TextBox 39"/>
          <p:cNvSpPr txBox="1"/>
          <p:nvPr/>
        </p:nvSpPr>
        <p:spPr>
          <a:xfrm>
            <a:off x="14473182" y="5511015"/>
            <a:ext cx="3429150" cy="1281106"/>
          </a:xfrm>
          <a:prstGeom prst="rect">
            <a:avLst/>
          </a:prstGeom>
        </p:spPr>
        <p:txBody>
          <a:bodyPr lIns="0" tIns="0" rIns="0" bIns="0" rtlCol="0" anchor="t">
            <a:spAutoFit/>
          </a:bodyPr>
          <a:lstStyle/>
          <a:p>
            <a:pPr algn="l">
              <a:lnSpc>
                <a:spcPts val="2556"/>
              </a:lnSpc>
            </a:pPr>
            <a:r>
              <a:rPr lang="en-US" sz="1826">
                <a:solidFill>
                  <a:srgbClr val="232B31"/>
                </a:solidFill>
                <a:latin typeface="Nunito"/>
                <a:ea typeface="Nunito"/>
                <a:cs typeface="Nunito"/>
                <a:sym typeface="Nunito"/>
              </a:rPr>
              <a:t>identify practical advocacy and financing asks that can strengthen anaemia-related nutrition action.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9836" y="0"/>
            <a:ext cx="18537836" cy="11378296"/>
          </a:xfrm>
          <a:custGeom>
            <a:avLst/>
            <a:gdLst/>
            <a:ahLst/>
            <a:cxnLst/>
            <a:rect l="l" t="t" r="r" b="b"/>
            <a:pathLst>
              <a:path w="18537836" h="11378296">
                <a:moveTo>
                  <a:pt x="0" y="0"/>
                </a:moveTo>
                <a:lnTo>
                  <a:pt x="18537836" y="0"/>
                </a:lnTo>
                <a:lnTo>
                  <a:pt x="18537836" y="11378296"/>
                </a:lnTo>
                <a:lnTo>
                  <a:pt x="0" y="11378296"/>
                </a:lnTo>
                <a:lnTo>
                  <a:pt x="0" y="0"/>
                </a:lnTo>
                <a:close/>
              </a:path>
            </a:pathLst>
          </a:custGeom>
          <a:blipFill>
            <a:blip r:embed="rId2"/>
            <a:stretch>
              <a:fillRect t="-11096" b="-11096"/>
            </a:stretch>
          </a:blipFill>
        </p:spPr>
        <p:txBody>
          <a:bodyPr/>
          <a:lstStyle/>
          <a:p>
            <a:endParaRPr lang="en-US"/>
          </a:p>
        </p:txBody>
      </p:sp>
      <p:grpSp>
        <p:nvGrpSpPr>
          <p:cNvPr id="3" name="Group 3"/>
          <p:cNvGrpSpPr/>
          <p:nvPr/>
        </p:nvGrpSpPr>
        <p:grpSpPr>
          <a:xfrm>
            <a:off x="12139544" y="-110079"/>
            <a:ext cx="6591823" cy="10597280"/>
            <a:chOff x="0" y="0"/>
            <a:chExt cx="1021246" cy="1641796"/>
          </a:xfrm>
        </p:grpSpPr>
        <p:sp>
          <p:nvSpPr>
            <p:cNvPr id="4" name="Freeform 4"/>
            <p:cNvSpPr/>
            <p:nvPr/>
          </p:nvSpPr>
          <p:spPr>
            <a:xfrm>
              <a:off x="0" y="0"/>
              <a:ext cx="1021246" cy="1641796"/>
            </a:xfrm>
            <a:custGeom>
              <a:avLst/>
              <a:gdLst/>
              <a:ahLst/>
              <a:cxnLst/>
              <a:rect l="l" t="t" r="r" b="b"/>
              <a:pathLst>
                <a:path w="1021246" h="1641796">
                  <a:moveTo>
                    <a:pt x="0" y="0"/>
                  </a:moveTo>
                  <a:lnTo>
                    <a:pt x="1021246" y="0"/>
                  </a:lnTo>
                  <a:lnTo>
                    <a:pt x="1021246" y="1641796"/>
                  </a:lnTo>
                  <a:lnTo>
                    <a:pt x="0" y="1641796"/>
                  </a:lnTo>
                  <a:close/>
                </a:path>
              </a:pathLst>
            </a:custGeom>
            <a:blipFill>
              <a:blip r:embed="rId3"/>
              <a:stretch>
                <a:fillRect l="-70875" r="-70875"/>
              </a:stretch>
            </a:blipFill>
          </p:spPr>
          <p:txBody>
            <a:bodyPr/>
            <a:lstStyle/>
            <a:p>
              <a:endParaRPr lang="en-US"/>
            </a:p>
          </p:txBody>
        </p:sp>
      </p:grpSp>
      <p:grpSp>
        <p:nvGrpSpPr>
          <p:cNvPr id="5" name="Group 5"/>
          <p:cNvGrpSpPr/>
          <p:nvPr/>
        </p:nvGrpSpPr>
        <p:grpSpPr>
          <a:xfrm>
            <a:off x="1028700" y="2821448"/>
            <a:ext cx="658368" cy="658368"/>
            <a:chOff x="0" y="0"/>
            <a:chExt cx="877824" cy="877824"/>
          </a:xfrm>
        </p:grpSpPr>
        <p:grpSp>
          <p:nvGrpSpPr>
            <p:cNvPr id="6" name="Group 6"/>
            <p:cNvGrpSpPr/>
            <p:nvPr/>
          </p:nvGrpSpPr>
          <p:grpSpPr>
            <a:xfrm>
              <a:off x="0" y="0"/>
              <a:ext cx="877824" cy="877824"/>
              <a:chOff x="0" y="0"/>
              <a:chExt cx="877824" cy="877824"/>
            </a:xfrm>
          </p:grpSpPr>
          <p:sp>
            <p:nvSpPr>
              <p:cNvPr id="7" name="Freeform 7"/>
              <p:cNvSpPr/>
              <p:nvPr/>
            </p:nvSpPr>
            <p:spPr>
              <a:xfrm>
                <a:off x="0" y="0"/>
                <a:ext cx="877824" cy="877824"/>
              </a:xfrm>
              <a:custGeom>
                <a:avLst/>
                <a:gdLst/>
                <a:ahLst/>
                <a:cxnLst/>
                <a:rect l="l" t="t" r="r" b="b"/>
                <a:pathLst>
                  <a:path w="877824" h="877824">
                    <a:moveTo>
                      <a:pt x="0" y="438912"/>
                    </a:moveTo>
                    <a:cubicBezTo>
                      <a:pt x="0" y="196469"/>
                      <a:pt x="196469" y="0"/>
                      <a:pt x="438912" y="0"/>
                    </a:cubicBezTo>
                    <a:cubicBezTo>
                      <a:pt x="681355" y="0"/>
                      <a:pt x="877824" y="196469"/>
                      <a:pt x="877824" y="438912"/>
                    </a:cubicBezTo>
                    <a:cubicBezTo>
                      <a:pt x="877824" y="681355"/>
                      <a:pt x="681355" y="877824"/>
                      <a:pt x="438912" y="877824"/>
                    </a:cubicBezTo>
                    <a:cubicBezTo>
                      <a:pt x="196469" y="877824"/>
                      <a:pt x="0" y="681355"/>
                      <a:pt x="0" y="438912"/>
                    </a:cubicBezTo>
                    <a:close/>
                  </a:path>
                </a:pathLst>
              </a:custGeom>
              <a:solidFill>
                <a:srgbClr val="1CAD30"/>
              </a:solidFill>
            </p:spPr>
            <p:txBody>
              <a:bodyPr/>
              <a:lstStyle/>
              <a:p>
                <a:endParaRPr lang="en-US"/>
              </a:p>
            </p:txBody>
          </p:sp>
        </p:grpSp>
        <p:sp>
          <p:nvSpPr>
            <p:cNvPr id="8" name="TextBox 8"/>
            <p:cNvSpPr txBox="1"/>
            <p:nvPr/>
          </p:nvSpPr>
          <p:spPr>
            <a:xfrm>
              <a:off x="121920" y="218821"/>
              <a:ext cx="633984" cy="466725"/>
            </a:xfrm>
            <a:prstGeom prst="rect">
              <a:avLst/>
            </a:prstGeom>
          </p:spPr>
          <p:txBody>
            <a:bodyPr lIns="0" tIns="0" rIns="0" bIns="0" rtlCol="0" anchor="t">
              <a:spAutoFit/>
            </a:bodyPr>
            <a:lstStyle/>
            <a:p>
              <a:pPr algn="ctr">
                <a:lnSpc>
                  <a:spcPts val="2700"/>
                </a:lnSpc>
              </a:pPr>
              <a:r>
                <a:rPr lang="en-US" sz="2250" b="1">
                  <a:solidFill>
                    <a:srgbClr val="FFFFFF"/>
                  </a:solidFill>
                  <a:latin typeface="Nunito Bold"/>
                  <a:ea typeface="Nunito Bold"/>
                  <a:cs typeface="Nunito Bold"/>
                  <a:sym typeface="Nunito Bold"/>
                </a:rPr>
                <a:t>1</a:t>
              </a:r>
            </a:p>
          </p:txBody>
        </p:sp>
      </p:grpSp>
      <p:grpSp>
        <p:nvGrpSpPr>
          <p:cNvPr id="9" name="Group 9"/>
          <p:cNvGrpSpPr/>
          <p:nvPr/>
        </p:nvGrpSpPr>
        <p:grpSpPr>
          <a:xfrm>
            <a:off x="1028700" y="4220480"/>
            <a:ext cx="658368" cy="658368"/>
            <a:chOff x="0" y="0"/>
            <a:chExt cx="877824" cy="877824"/>
          </a:xfrm>
        </p:grpSpPr>
        <p:grpSp>
          <p:nvGrpSpPr>
            <p:cNvPr id="10" name="Group 10"/>
            <p:cNvGrpSpPr/>
            <p:nvPr/>
          </p:nvGrpSpPr>
          <p:grpSpPr>
            <a:xfrm>
              <a:off x="0" y="0"/>
              <a:ext cx="877824" cy="877824"/>
              <a:chOff x="0" y="0"/>
              <a:chExt cx="877824" cy="877824"/>
            </a:xfrm>
          </p:grpSpPr>
          <p:sp>
            <p:nvSpPr>
              <p:cNvPr id="11" name="Freeform 11"/>
              <p:cNvSpPr/>
              <p:nvPr/>
            </p:nvSpPr>
            <p:spPr>
              <a:xfrm>
                <a:off x="0" y="0"/>
                <a:ext cx="877824" cy="877824"/>
              </a:xfrm>
              <a:custGeom>
                <a:avLst/>
                <a:gdLst/>
                <a:ahLst/>
                <a:cxnLst/>
                <a:rect l="l" t="t" r="r" b="b"/>
                <a:pathLst>
                  <a:path w="877824" h="877824">
                    <a:moveTo>
                      <a:pt x="0" y="438912"/>
                    </a:moveTo>
                    <a:cubicBezTo>
                      <a:pt x="0" y="196469"/>
                      <a:pt x="196469" y="0"/>
                      <a:pt x="438912" y="0"/>
                    </a:cubicBezTo>
                    <a:cubicBezTo>
                      <a:pt x="681355" y="0"/>
                      <a:pt x="877824" y="196469"/>
                      <a:pt x="877824" y="438912"/>
                    </a:cubicBezTo>
                    <a:cubicBezTo>
                      <a:pt x="877824" y="681355"/>
                      <a:pt x="681355" y="877824"/>
                      <a:pt x="438912" y="877824"/>
                    </a:cubicBezTo>
                    <a:cubicBezTo>
                      <a:pt x="196469" y="877824"/>
                      <a:pt x="0" y="681355"/>
                      <a:pt x="0" y="438912"/>
                    </a:cubicBezTo>
                    <a:close/>
                  </a:path>
                </a:pathLst>
              </a:custGeom>
              <a:solidFill>
                <a:srgbClr val="1A4D00"/>
              </a:solidFill>
            </p:spPr>
            <p:txBody>
              <a:bodyPr/>
              <a:lstStyle/>
              <a:p>
                <a:endParaRPr lang="en-US"/>
              </a:p>
            </p:txBody>
          </p:sp>
        </p:grpSp>
        <p:sp>
          <p:nvSpPr>
            <p:cNvPr id="12" name="TextBox 12"/>
            <p:cNvSpPr txBox="1"/>
            <p:nvPr/>
          </p:nvSpPr>
          <p:spPr>
            <a:xfrm>
              <a:off x="121920" y="213487"/>
              <a:ext cx="633984" cy="466725"/>
            </a:xfrm>
            <a:prstGeom prst="rect">
              <a:avLst/>
            </a:prstGeom>
          </p:spPr>
          <p:txBody>
            <a:bodyPr lIns="0" tIns="0" rIns="0" bIns="0" rtlCol="0" anchor="t">
              <a:spAutoFit/>
            </a:bodyPr>
            <a:lstStyle/>
            <a:p>
              <a:pPr algn="ctr">
                <a:lnSpc>
                  <a:spcPts val="2700"/>
                </a:lnSpc>
              </a:pPr>
              <a:r>
                <a:rPr lang="en-US" sz="2250" b="1">
                  <a:solidFill>
                    <a:srgbClr val="FFFFFF"/>
                  </a:solidFill>
                  <a:latin typeface="Nunito Bold"/>
                  <a:ea typeface="Nunito Bold"/>
                  <a:cs typeface="Nunito Bold"/>
                  <a:sym typeface="Nunito Bold"/>
                </a:rPr>
                <a:t>2</a:t>
              </a:r>
            </a:p>
          </p:txBody>
        </p:sp>
      </p:grpSp>
      <p:grpSp>
        <p:nvGrpSpPr>
          <p:cNvPr id="13" name="Group 13"/>
          <p:cNvGrpSpPr/>
          <p:nvPr/>
        </p:nvGrpSpPr>
        <p:grpSpPr>
          <a:xfrm>
            <a:off x="1028700" y="5619512"/>
            <a:ext cx="658368" cy="658368"/>
            <a:chOff x="0" y="0"/>
            <a:chExt cx="877824" cy="877824"/>
          </a:xfrm>
        </p:grpSpPr>
        <p:grpSp>
          <p:nvGrpSpPr>
            <p:cNvPr id="14" name="Group 14"/>
            <p:cNvGrpSpPr/>
            <p:nvPr/>
          </p:nvGrpSpPr>
          <p:grpSpPr>
            <a:xfrm>
              <a:off x="0" y="0"/>
              <a:ext cx="877824" cy="877824"/>
              <a:chOff x="0" y="0"/>
              <a:chExt cx="877824" cy="877824"/>
            </a:xfrm>
          </p:grpSpPr>
          <p:sp>
            <p:nvSpPr>
              <p:cNvPr id="15" name="Freeform 15"/>
              <p:cNvSpPr/>
              <p:nvPr/>
            </p:nvSpPr>
            <p:spPr>
              <a:xfrm>
                <a:off x="0" y="0"/>
                <a:ext cx="877824" cy="877824"/>
              </a:xfrm>
              <a:custGeom>
                <a:avLst/>
                <a:gdLst/>
                <a:ahLst/>
                <a:cxnLst/>
                <a:rect l="l" t="t" r="r" b="b"/>
                <a:pathLst>
                  <a:path w="877824" h="877824">
                    <a:moveTo>
                      <a:pt x="0" y="438912"/>
                    </a:moveTo>
                    <a:cubicBezTo>
                      <a:pt x="0" y="196469"/>
                      <a:pt x="196469" y="0"/>
                      <a:pt x="438912" y="0"/>
                    </a:cubicBezTo>
                    <a:cubicBezTo>
                      <a:pt x="681355" y="0"/>
                      <a:pt x="877824" y="196469"/>
                      <a:pt x="877824" y="438912"/>
                    </a:cubicBezTo>
                    <a:cubicBezTo>
                      <a:pt x="877824" y="681355"/>
                      <a:pt x="681355" y="877824"/>
                      <a:pt x="438912" y="877824"/>
                    </a:cubicBezTo>
                    <a:cubicBezTo>
                      <a:pt x="196469" y="877824"/>
                      <a:pt x="0" y="681355"/>
                      <a:pt x="0" y="438912"/>
                    </a:cubicBezTo>
                    <a:close/>
                  </a:path>
                </a:pathLst>
              </a:custGeom>
              <a:solidFill>
                <a:srgbClr val="EB7F2F"/>
              </a:solidFill>
            </p:spPr>
            <p:txBody>
              <a:bodyPr/>
              <a:lstStyle/>
              <a:p>
                <a:endParaRPr lang="en-US"/>
              </a:p>
            </p:txBody>
          </p:sp>
        </p:grpSp>
        <p:sp>
          <p:nvSpPr>
            <p:cNvPr id="16" name="TextBox 16"/>
            <p:cNvSpPr txBox="1"/>
            <p:nvPr/>
          </p:nvSpPr>
          <p:spPr>
            <a:xfrm>
              <a:off x="121920" y="209423"/>
              <a:ext cx="633984" cy="466725"/>
            </a:xfrm>
            <a:prstGeom prst="rect">
              <a:avLst/>
            </a:prstGeom>
          </p:spPr>
          <p:txBody>
            <a:bodyPr lIns="0" tIns="0" rIns="0" bIns="0" rtlCol="0" anchor="t">
              <a:spAutoFit/>
            </a:bodyPr>
            <a:lstStyle/>
            <a:p>
              <a:pPr algn="ctr">
                <a:lnSpc>
                  <a:spcPts val="2700"/>
                </a:lnSpc>
              </a:pPr>
              <a:r>
                <a:rPr lang="en-US" sz="2250" b="1">
                  <a:solidFill>
                    <a:srgbClr val="FFFFFF"/>
                  </a:solidFill>
                  <a:latin typeface="Nunito Bold"/>
                  <a:ea typeface="Nunito Bold"/>
                  <a:cs typeface="Nunito Bold"/>
                  <a:sym typeface="Nunito Bold"/>
                </a:rPr>
                <a:t>3</a:t>
              </a:r>
            </a:p>
          </p:txBody>
        </p:sp>
      </p:grpSp>
      <p:grpSp>
        <p:nvGrpSpPr>
          <p:cNvPr id="17" name="Group 17"/>
          <p:cNvGrpSpPr/>
          <p:nvPr/>
        </p:nvGrpSpPr>
        <p:grpSpPr>
          <a:xfrm>
            <a:off x="1028700" y="7018544"/>
            <a:ext cx="658368" cy="658368"/>
            <a:chOff x="0" y="0"/>
            <a:chExt cx="877824" cy="877824"/>
          </a:xfrm>
        </p:grpSpPr>
        <p:grpSp>
          <p:nvGrpSpPr>
            <p:cNvPr id="18" name="Group 18"/>
            <p:cNvGrpSpPr/>
            <p:nvPr/>
          </p:nvGrpSpPr>
          <p:grpSpPr>
            <a:xfrm>
              <a:off x="0" y="0"/>
              <a:ext cx="877824" cy="877824"/>
              <a:chOff x="0" y="0"/>
              <a:chExt cx="877824" cy="877824"/>
            </a:xfrm>
          </p:grpSpPr>
          <p:sp>
            <p:nvSpPr>
              <p:cNvPr id="19" name="Freeform 19"/>
              <p:cNvSpPr/>
              <p:nvPr/>
            </p:nvSpPr>
            <p:spPr>
              <a:xfrm>
                <a:off x="0" y="0"/>
                <a:ext cx="877824" cy="877824"/>
              </a:xfrm>
              <a:custGeom>
                <a:avLst/>
                <a:gdLst/>
                <a:ahLst/>
                <a:cxnLst/>
                <a:rect l="l" t="t" r="r" b="b"/>
                <a:pathLst>
                  <a:path w="877824" h="877824">
                    <a:moveTo>
                      <a:pt x="0" y="438912"/>
                    </a:moveTo>
                    <a:cubicBezTo>
                      <a:pt x="0" y="196469"/>
                      <a:pt x="196469" y="0"/>
                      <a:pt x="438912" y="0"/>
                    </a:cubicBezTo>
                    <a:cubicBezTo>
                      <a:pt x="681355" y="0"/>
                      <a:pt x="877824" y="196469"/>
                      <a:pt x="877824" y="438912"/>
                    </a:cubicBezTo>
                    <a:cubicBezTo>
                      <a:pt x="877824" y="681355"/>
                      <a:pt x="681355" y="877824"/>
                      <a:pt x="438912" y="877824"/>
                    </a:cubicBezTo>
                    <a:cubicBezTo>
                      <a:pt x="196469" y="877824"/>
                      <a:pt x="0" y="681355"/>
                      <a:pt x="0" y="438912"/>
                    </a:cubicBezTo>
                    <a:close/>
                  </a:path>
                </a:pathLst>
              </a:custGeom>
              <a:solidFill>
                <a:srgbClr val="B0DCAE"/>
              </a:solidFill>
            </p:spPr>
            <p:txBody>
              <a:bodyPr/>
              <a:lstStyle/>
              <a:p>
                <a:endParaRPr lang="en-US"/>
              </a:p>
            </p:txBody>
          </p:sp>
        </p:grpSp>
        <p:sp>
          <p:nvSpPr>
            <p:cNvPr id="20" name="TextBox 20"/>
            <p:cNvSpPr txBox="1"/>
            <p:nvPr/>
          </p:nvSpPr>
          <p:spPr>
            <a:xfrm>
              <a:off x="121920" y="209423"/>
              <a:ext cx="633984" cy="466725"/>
            </a:xfrm>
            <a:prstGeom prst="rect">
              <a:avLst/>
            </a:prstGeom>
          </p:spPr>
          <p:txBody>
            <a:bodyPr lIns="0" tIns="0" rIns="0" bIns="0" rtlCol="0" anchor="t">
              <a:spAutoFit/>
            </a:bodyPr>
            <a:lstStyle/>
            <a:p>
              <a:pPr algn="ctr">
                <a:lnSpc>
                  <a:spcPts val="2700"/>
                </a:lnSpc>
              </a:pPr>
              <a:r>
                <a:rPr lang="en-US" sz="2250" b="1">
                  <a:solidFill>
                    <a:srgbClr val="000000"/>
                  </a:solidFill>
                  <a:latin typeface="Nunito Bold"/>
                  <a:ea typeface="Nunito Bold"/>
                  <a:cs typeface="Nunito Bold"/>
                  <a:sym typeface="Nunito Bold"/>
                </a:rPr>
                <a:t>4</a:t>
              </a:r>
            </a:p>
          </p:txBody>
        </p:sp>
      </p:grpSp>
      <p:grpSp>
        <p:nvGrpSpPr>
          <p:cNvPr id="21" name="Group 21"/>
          <p:cNvGrpSpPr/>
          <p:nvPr/>
        </p:nvGrpSpPr>
        <p:grpSpPr>
          <a:xfrm>
            <a:off x="1028700" y="8417576"/>
            <a:ext cx="658368" cy="658368"/>
            <a:chOff x="0" y="0"/>
            <a:chExt cx="877824" cy="877824"/>
          </a:xfrm>
        </p:grpSpPr>
        <p:grpSp>
          <p:nvGrpSpPr>
            <p:cNvPr id="22" name="Group 22"/>
            <p:cNvGrpSpPr/>
            <p:nvPr/>
          </p:nvGrpSpPr>
          <p:grpSpPr>
            <a:xfrm>
              <a:off x="0" y="0"/>
              <a:ext cx="877824" cy="877824"/>
              <a:chOff x="0" y="0"/>
              <a:chExt cx="877824" cy="877824"/>
            </a:xfrm>
          </p:grpSpPr>
          <p:sp>
            <p:nvSpPr>
              <p:cNvPr id="23" name="Freeform 23"/>
              <p:cNvSpPr/>
              <p:nvPr/>
            </p:nvSpPr>
            <p:spPr>
              <a:xfrm>
                <a:off x="0" y="0"/>
                <a:ext cx="877824" cy="877824"/>
              </a:xfrm>
              <a:custGeom>
                <a:avLst/>
                <a:gdLst/>
                <a:ahLst/>
                <a:cxnLst/>
                <a:rect l="l" t="t" r="r" b="b"/>
                <a:pathLst>
                  <a:path w="877824" h="877824">
                    <a:moveTo>
                      <a:pt x="0" y="438912"/>
                    </a:moveTo>
                    <a:cubicBezTo>
                      <a:pt x="0" y="196469"/>
                      <a:pt x="196469" y="0"/>
                      <a:pt x="438912" y="0"/>
                    </a:cubicBezTo>
                    <a:cubicBezTo>
                      <a:pt x="681355" y="0"/>
                      <a:pt x="877824" y="196469"/>
                      <a:pt x="877824" y="438912"/>
                    </a:cubicBezTo>
                    <a:cubicBezTo>
                      <a:pt x="877824" y="681355"/>
                      <a:pt x="681355" y="877824"/>
                      <a:pt x="438912" y="877824"/>
                    </a:cubicBezTo>
                    <a:cubicBezTo>
                      <a:pt x="196469" y="877824"/>
                      <a:pt x="0" y="681355"/>
                      <a:pt x="0" y="438912"/>
                    </a:cubicBezTo>
                    <a:close/>
                  </a:path>
                </a:pathLst>
              </a:custGeom>
              <a:solidFill>
                <a:srgbClr val="3D1700"/>
              </a:solidFill>
            </p:spPr>
            <p:txBody>
              <a:bodyPr/>
              <a:lstStyle/>
              <a:p>
                <a:endParaRPr lang="en-US"/>
              </a:p>
            </p:txBody>
          </p:sp>
        </p:grpSp>
        <p:sp>
          <p:nvSpPr>
            <p:cNvPr id="24" name="TextBox 24"/>
            <p:cNvSpPr txBox="1"/>
            <p:nvPr/>
          </p:nvSpPr>
          <p:spPr>
            <a:xfrm>
              <a:off x="121920" y="209423"/>
              <a:ext cx="633984" cy="466725"/>
            </a:xfrm>
            <a:prstGeom prst="rect">
              <a:avLst/>
            </a:prstGeom>
          </p:spPr>
          <p:txBody>
            <a:bodyPr lIns="0" tIns="0" rIns="0" bIns="0" rtlCol="0" anchor="t">
              <a:spAutoFit/>
            </a:bodyPr>
            <a:lstStyle/>
            <a:p>
              <a:pPr algn="ctr">
                <a:lnSpc>
                  <a:spcPts val="2700"/>
                </a:lnSpc>
              </a:pPr>
              <a:r>
                <a:rPr lang="en-US" sz="2250" b="1">
                  <a:solidFill>
                    <a:srgbClr val="FFFFFF"/>
                  </a:solidFill>
                  <a:latin typeface="Nunito Bold"/>
                  <a:ea typeface="Nunito Bold"/>
                  <a:cs typeface="Nunito Bold"/>
                  <a:sym typeface="Nunito Bold"/>
                </a:rPr>
                <a:t>5</a:t>
              </a:r>
            </a:p>
          </p:txBody>
        </p:sp>
      </p:grpSp>
      <p:sp>
        <p:nvSpPr>
          <p:cNvPr id="25" name="Freeform 25"/>
          <p:cNvSpPr/>
          <p:nvPr/>
        </p:nvSpPr>
        <p:spPr>
          <a:xfrm>
            <a:off x="16824960" y="-957"/>
            <a:ext cx="1653543" cy="1653543"/>
          </a:xfrm>
          <a:custGeom>
            <a:avLst/>
            <a:gdLst/>
            <a:ahLst/>
            <a:cxnLst/>
            <a:rect l="l" t="t" r="r" b="b"/>
            <a:pathLst>
              <a:path w="1653543" h="1653543">
                <a:moveTo>
                  <a:pt x="0" y="0"/>
                </a:moveTo>
                <a:lnTo>
                  <a:pt x="1653543" y="0"/>
                </a:lnTo>
                <a:lnTo>
                  <a:pt x="1653543" y="1653543"/>
                </a:lnTo>
                <a:lnTo>
                  <a:pt x="0" y="1653543"/>
                </a:lnTo>
                <a:lnTo>
                  <a:pt x="0" y="0"/>
                </a:lnTo>
                <a:close/>
              </a:path>
            </a:pathLst>
          </a:custGeom>
          <a:blipFill>
            <a:blip r:embed="rId4"/>
            <a:stretch>
              <a:fillRect/>
            </a:stretch>
          </a:blipFill>
        </p:spPr>
        <p:txBody>
          <a:bodyPr/>
          <a:lstStyle/>
          <a:p>
            <a:endParaRPr lang="en-US"/>
          </a:p>
        </p:txBody>
      </p:sp>
      <p:sp>
        <p:nvSpPr>
          <p:cNvPr id="26" name="Freeform 26"/>
          <p:cNvSpPr/>
          <p:nvPr/>
        </p:nvSpPr>
        <p:spPr>
          <a:xfrm>
            <a:off x="400195"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5"/>
            <a:stretch>
              <a:fillRect/>
            </a:stretch>
          </a:blipFill>
        </p:spPr>
        <p:txBody>
          <a:bodyPr/>
          <a:lstStyle/>
          <a:p>
            <a:endParaRPr lang="en-US"/>
          </a:p>
        </p:txBody>
      </p:sp>
      <p:sp>
        <p:nvSpPr>
          <p:cNvPr id="27" name="TextBox 27"/>
          <p:cNvSpPr txBox="1"/>
          <p:nvPr/>
        </p:nvSpPr>
        <p:spPr>
          <a:xfrm>
            <a:off x="1028700" y="948545"/>
            <a:ext cx="10689574" cy="704041"/>
          </a:xfrm>
          <a:prstGeom prst="rect">
            <a:avLst/>
          </a:prstGeom>
        </p:spPr>
        <p:txBody>
          <a:bodyPr lIns="0" tIns="0" rIns="0" bIns="0" rtlCol="0" anchor="t">
            <a:spAutoFit/>
          </a:bodyPr>
          <a:lstStyle/>
          <a:p>
            <a:pPr algn="l">
              <a:lnSpc>
                <a:spcPts val="5560"/>
              </a:lnSpc>
            </a:pPr>
            <a:r>
              <a:rPr lang="en-US" sz="4633">
                <a:solidFill>
                  <a:srgbClr val="1A4D00"/>
                </a:solidFill>
                <a:latin typeface="Hammersmith One"/>
                <a:ea typeface="Hammersmith One"/>
                <a:cs typeface="Hammersmith One"/>
                <a:sym typeface="Hammersmith One"/>
              </a:rPr>
              <a:t>Workshop Flow</a:t>
            </a:r>
          </a:p>
        </p:txBody>
      </p:sp>
      <p:sp>
        <p:nvSpPr>
          <p:cNvPr id="28" name="TextBox 28"/>
          <p:cNvSpPr txBox="1"/>
          <p:nvPr/>
        </p:nvSpPr>
        <p:spPr>
          <a:xfrm>
            <a:off x="1028700" y="2039530"/>
            <a:ext cx="7130419" cy="304800"/>
          </a:xfrm>
          <a:prstGeom prst="rect">
            <a:avLst/>
          </a:prstGeom>
        </p:spPr>
        <p:txBody>
          <a:bodyPr lIns="0" tIns="0" rIns="0" bIns="0" rtlCol="0" anchor="t">
            <a:spAutoFit/>
          </a:bodyPr>
          <a:lstStyle/>
          <a:p>
            <a:pPr algn="l">
              <a:lnSpc>
                <a:spcPts val="2340"/>
              </a:lnSpc>
            </a:pPr>
            <a:r>
              <a:rPr lang="en-US" sz="1950">
                <a:solidFill>
                  <a:srgbClr val="000000"/>
                </a:solidFill>
                <a:latin typeface="Nunito"/>
                <a:ea typeface="Nunito"/>
                <a:cs typeface="Nunito"/>
                <a:sym typeface="Nunito"/>
              </a:rPr>
              <a:t>A practical participatory session</a:t>
            </a:r>
          </a:p>
        </p:txBody>
      </p:sp>
      <p:grpSp>
        <p:nvGrpSpPr>
          <p:cNvPr id="29" name="Group 29"/>
          <p:cNvGrpSpPr/>
          <p:nvPr/>
        </p:nvGrpSpPr>
        <p:grpSpPr>
          <a:xfrm>
            <a:off x="1919115" y="2740390"/>
            <a:ext cx="11064240" cy="820484"/>
            <a:chOff x="0" y="0"/>
            <a:chExt cx="14752320" cy="1093978"/>
          </a:xfrm>
        </p:grpSpPr>
        <p:sp>
          <p:nvSpPr>
            <p:cNvPr id="30" name="TextBox 30"/>
            <p:cNvSpPr txBox="1"/>
            <p:nvPr/>
          </p:nvSpPr>
          <p:spPr>
            <a:xfrm>
              <a:off x="0" y="-9525"/>
              <a:ext cx="3276600" cy="517525"/>
            </a:xfrm>
            <a:prstGeom prst="rect">
              <a:avLst/>
            </a:prstGeom>
          </p:spPr>
          <p:txBody>
            <a:bodyPr lIns="0" tIns="0" rIns="0" bIns="0" rtlCol="0" anchor="t">
              <a:spAutoFit/>
            </a:bodyPr>
            <a:lstStyle/>
            <a:p>
              <a:pPr algn="l">
                <a:lnSpc>
                  <a:spcPts val="3060"/>
                </a:lnSpc>
              </a:pPr>
              <a:r>
                <a:rPr lang="en-US" sz="2550">
                  <a:solidFill>
                    <a:srgbClr val="1CAD30"/>
                  </a:solidFill>
                  <a:latin typeface="Hammersmith One"/>
                  <a:ea typeface="Hammersmith One"/>
                  <a:cs typeface="Hammersmith One"/>
                  <a:sym typeface="Hammersmith One"/>
                </a:rPr>
                <a:t>Opening</a:t>
              </a:r>
            </a:p>
          </p:txBody>
        </p:sp>
        <p:sp>
          <p:nvSpPr>
            <p:cNvPr id="31" name="TextBox 31"/>
            <p:cNvSpPr txBox="1"/>
            <p:nvPr/>
          </p:nvSpPr>
          <p:spPr>
            <a:xfrm>
              <a:off x="0" y="674878"/>
              <a:ext cx="14752320" cy="419100"/>
            </a:xfrm>
            <a:prstGeom prst="rect">
              <a:avLst/>
            </a:prstGeom>
          </p:spPr>
          <p:txBody>
            <a:bodyPr lIns="0" tIns="0" rIns="0" bIns="0" rtlCol="0" anchor="t">
              <a:spAutoFit/>
            </a:bodyPr>
            <a:lstStyle/>
            <a:p>
              <a:pPr algn="l">
                <a:lnSpc>
                  <a:spcPts val="2520"/>
                </a:lnSpc>
              </a:pPr>
              <a:r>
                <a:rPr lang="en-US" sz="2100">
                  <a:solidFill>
                    <a:srgbClr val="232B31"/>
                  </a:solidFill>
                  <a:latin typeface="Nunito"/>
                  <a:ea typeface="Nunito"/>
                  <a:cs typeface="Nunito"/>
                  <a:sym typeface="Nunito"/>
                </a:rPr>
                <a:t>Quick poll and expectations</a:t>
              </a:r>
            </a:p>
          </p:txBody>
        </p:sp>
      </p:grpSp>
      <p:grpSp>
        <p:nvGrpSpPr>
          <p:cNvPr id="32" name="Group 32"/>
          <p:cNvGrpSpPr/>
          <p:nvPr/>
        </p:nvGrpSpPr>
        <p:grpSpPr>
          <a:xfrm>
            <a:off x="1919115" y="4220480"/>
            <a:ext cx="11064240" cy="799535"/>
            <a:chOff x="0" y="0"/>
            <a:chExt cx="14752320" cy="1066046"/>
          </a:xfrm>
        </p:grpSpPr>
        <p:sp>
          <p:nvSpPr>
            <p:cNvPr id="33" name="TextBox 33"/>
            <p:cNvSpPr txBox="1"/>
            <p:nvPr/>
          </p:nvSpPr>
          <p:spPr>
            <a:xfrm>
              <a:off x="0" y="-9525"/>
              <a:ext cx="4641799" cy="517525"/>
            </a:xfrm>
            <a:prstGeom prst="rect">
              <a:avLst/>
            </a:prstGeom>
          </p:spPr>
          <p:txBody>
            <a:bodyPr lIns="0" tIns="0" rIns="0" bIns="0" rtlCol="0" anchor="t">
              <a:spAutoFit/>
            </a:bodyPr>
            <a:lstStyle/>
            <a:p>
              <a:pPr algn="l">
                <a:lnSpc>
                  <a:spcPts val="3060"/>
                </a:lnSpc>
              </a:pPr>
              <a:r>
                <a:rPr lang="en-US" sz="2550">
                  <a:solidFill>
                    <a:srgbClr val="1A4D00"/>
                  </a:solidFill>
                  <a:latin typeface="Hammersmith One"/>
                  <a:ea typeface="Hammersmith One"/>
                  <a:cs typeface="Hammersmith One"/>
                  <a:sym typeface="Hammersmith One"/>
                </a:rPr>
                <a:t>UNDERSTANDING</a:t>
              </a:r>
            </a:p>
          </p:txBody>
        </p:sp>
        <p:sp>
          <p:nvSpPr>
            <p:cNvPr id="34" name="TextBox 34"/>
            <p:cNvSpPr txBox="1"/>
            <p:nvPr/>
          </p:nvSpPr>
          <p:spPr>
            <a:xfrm>
              <a:off x="0" y="646946"/>
              <a:ext cx="14752320" cy="419100"/>
            </a:xfrm>
            <a:prstGeom prst="rect">
              <a:avLst/>
            </a:prstGeom>
          </p:spPr>
          <p:txBody>
            <a:bodyPr lIns="0" tIns="0" rIns="0" bIns="0" rtlCol="0" anchor="t">
              <a:spAutoFit/>
            </a:bodyPr>
            <a:lstStyle/>
            <a:p>
              <a:pPr algn="l">
                <a:lnSpc>
                  <a:spcPts val="2520"/>
                </a:lnSpc>
              </a:pPr>
              <a:r>
                <a:rPr lang="en-US" sz="2100">
                  <a:solidFill>
                    <a:srgbClr val="232B31"/>
                  </a:solidFill>
                  <a:latin typeface="Nunito"/>
                  <a:ea typeface="Nunito"/>
                  <a:cs typeface="Nunito"/>
                  <a:sym typeface="Nunito"/>
                </a:rPr>
                <a:t>Anaemia burden and drivers</a:t>
              </a:r>
            </a:p>
          </p:txBody>
        </p:sp>
      </p:grpSp>
      <p:grpSp>
        <p:nvGrpSpPr>
          <p:cNvPr id="35" name="Group 35"/>
          <p:cNvGrpSpPr/>
          <p:nvPr/>
        </p:nvGrpSpPr>
        <p:grpSpPr>
          <a:xfrm>
            <a:off x="1919115" y="5632371"/>
            <a:ext cx="11064240" cy="695325"/>
            <a:chOff x="0" y="0"/>
            <a:chExt cx="14752320" cy="927100"/>
          </a:xfrm>
        </p:grpSpPr>
        <p:sp>
          <p:nvSpPr>
            <p:cNvPr id="36" name="TextBox 36"/>
            <p:cNvSpPr txBox="1"/>
            <p:nvPr/>
          </p:nvSpPr>
          <p:spPr>
            <a:xfrm>
              <a:off x="0" y="-9525"/>
              <a:ext cx="7199101" cy="517525"/>
            </a:xfrm>
            <a:prstGeom prst="rect">
              <a:avLst/>
            </a:prstGeom>
          </p:spPr>
          <p:txBody>
            <a:bodyPr lIns="0" tIns="0" rIns="0" bIns="0" rtlCol="0" anchor="t">
              <a:spAutoFit/>
            </a:bodyPr>
            <a:lstStyle/>
            <a:p>
              <a:pPr algn="l">
                <a:lnSpc>
                  <a:spcPts val="3060"/>
                </a:lnSpc>
              </a:pPr>
              <a:r>
                <a:rPr lang="en-US" sz="2550">
                  <a:solidFill>
                    <a:srgbClr val="EB7F2F"/>
                  </a:solidFill>
                  <a:latin typeface="Hammersmith One"/>
                  <a:ea typeface="Hammersmith One"/>
                  <a:cs typeface="Hammersmith One"/>
                  <a:sym typeface="Hammersmith One"/>
                </a:rPr>
                <a:t>CONNECTING</a:t>
              </a:r>
            </a:p>
          </p:txBody>
        </p:sp>
        <p:sp>
          <p:nvSpPr>
            <p:cNvPr id="37" name="TextBox 37"/>
            <p:cNvSpPr txBox="1"/>
            <p:nvPr/>
          </p:nvSpPr>
          <p:spPr>
            <a:xfrm>
              <a:off x="0" y="508000"/>
              <a:ext cx="14752320" cy="419100"/>
            </a:xfrm>
            <a:prstGeom prst="rect">
              <a:avLst/>
            </a:prstGeom>
          </p:spPr>
          <p:txBody>
            <a:bodyPr lIns="0" tIns="0" rIns="0" bIns="0" rtlCol="0" anchor="t">
              <a:spAutoFit/>
            </a:bodyPr>
            <a:lstStyle/>
            <a:p>
              <a:pPr algn="l">
                <a:lnSpc>
                  <a:spcPts val="2520"/>
                </a:lnSpc>
              </a:pPr>
              <a:r>
                <a:rPr lang="en-US" sz="2100">
                  <a:solidFill>
                    <a:srgbClr val="232B31"/>
                  </a:solidFill>
                  <a:latin typeface="Nunito"/>
                  <a:ea typeface="Nunito"/>
                  <a:cs typeface="Nunito"/>
                  <a:sym typeface="Nunito"/>
                </a:rPr>
                <a:t>Anaemia, commodities and financing</a:t>
              </a:r>
            </a:p>
          </p:txBody>
        </p:sp>
      </p:grpSp>
      <p:grpSp>
        <p:nvGrpSpPr>
          <p:cNvPr id="38" name="Group 38"/>
          <p:cNvGrpSpPr/>
          <p:nvPr/>
        </p:nvGrpSpPr>
        <p:grpSpPr>
          <a:xfrm>
            <a:off x="1919115" y="7063930"/>
            <a:ext cx="11064240" cy="786716"/>
            <a:chOff x="0" y="0"/>
            <a:chExt cx="14752320" cy="1048955"/>
          </a:xfrm>
        </p:grpSpPr>
        <p:sp>
          <p:nvSpPr>
            <p:cNvPr id="39" name="TextBox 39"/>
            <p:cNvSpPr txBox="1"/>
            <p:nvPr/>
          </p:nvSpPr>
          <p:spPr>
            <a:xfrm>
              <a:off x="0" y="-9525"/>
              <a:ext cx="4347112" cy="517525"/>
            </a:xfrm>
            <a:prstGeom prst="rect">
              <a:avLst/>
            </a:prstGeom>
          </p:spPr>
          <p:txBody>
            <a:bodyPr lIns="0" tIns="0" rIns="0" bIns="0" rtlCol="0" anchor="t">
              <a:spAutoFit/>
            </a:bodyPr>
            <a:lstStyle/>
            <a:p>
              <a:pPr algn="l">
                <a:lnSpc>
                  <a:spcPts val="3060"/>
                </a:lnSpc>
              </a:pPr>
              <a:r>
                <a:rPr lang="en-US" sz="2550">
                  <a:solidFill>
                    <a:srgbClr val="5AD154"/>
                  </a:solidFill>
                  <a:latin typeface="Hammersmith One"/>
                  <a:ea typeface="Hammersmith One"/>
                  <a:cs typeface="Hammersmith One"/>
                  <a:sym typeface="Hammersmith One"/>
                </a:rPr>
                <a:t>APPLICATIONS</a:t>
              </a:r>
            </a:p>
          </p:txBody>
        </p:sp>
        <p:sp>
          <p:nvSpPr>
            <p:cNvPr id="40" name="TextBox 40"/>
            <p:cNvSpPr txBox="1"/>
            <p:nvPr/>
          </p:nvSpPr>
          <p:spPr>
            <a:xfrm>
              <a:off x="0" y="629855"/>
              <a:ext cx="14752320" cy="419100"/>
            </a:xfrm>
            <a:prstGeom prst="rect">
              <a:avLst/>
            </a:prstGeom>
          </p:spPr>
          <p:txBody>
            <a:bodyPr lIns="0" tIns="0" rIns="0" bIns="0" rtlCol="0" anchor="t">
              <a:spAutoFit/>
            </a:bodyPr>
            <a:lstStyle/>
            <a:p>
              <a:pPr algn="l">
                <a:lnSpc>
                  <a:spcPts val="2520"/>
                </a:lnSpc>
              </a:pPr>
              <a:r>
                <a:rPr lang="en-US" sz="2100">
                  <a:solidFill>
                    <a:srgbClr val="232B31"/>
                  </a:solidFill>
                  <a:latin typeface="Nunito"/>
                  <a:ea typeface="Nunito"/>
                  <a:cs typeface="Nunito"/>
                  <a:sym typeface="Nunito"/>
                </a:rPr>
                <a:t>CNF case exercise and group work</a:t>
              </a:r>
            </a:p>
          </p:txBody>
        </p:sp>
      </p:grpSp>
      <p:grpSp>
        <p:nvGrpSpPr>
          <p:cNvPr id="41" name="Group 41"/>
          <p:cNvGrpSpPr/>
          <p:nvPr/>
        </p:nvGrpSpPr>
        <p:grpSpPr>
          <a:xfrm>
            <a:off x="1919115" y="8343900"/>
            <a:ext cx="11064240" cy="819150"/>
            <a:chOff x="0" y="0"/>
            <a:chExt cx="14752320" cy="1092200"/>
          </a:xfrm>
        </p:grpSpPr>
        <p:sp>
          <p:nvSpPr>
            <p:cNvPr id="42" name="TextBox 42"/>
            <p:cNvSpPr txBox="1"/>
            <p:nvPr/>
          </p:nvSpPr>
          <p:spPr>
            <a:xfrm>
              <a:off x="0" y="-9525"/>
              <a:ext cx="5797550" cy="517525"/>
            </a:xfrm>
            <a:prstGeom prst="rect">
              <a:avLst/>
            </a:prstGeom>
          </p:spPr>
          <p:txBody>
            <a:bodyPr lIns="0" tIns="0" rIns="0" bIns="0" rtlCol="0" anchor="t">
              <a:spAutoFit/>
            </a:bodyPr>
            <a:lstStyle/>
            <a:p>
              <a:pPr algn="l">
                <a:lnSpc>
                  <a:spcPts val="3060"/>
                </a:lnSpc>
              </a:pPr>
              <a:r>
                <a:rPr lang="en-US" sz="2550">
                  <a:solidFill>
                    <a:srgbClr val="3D1700"/>
                  </a:solidFill>
                  <a:latin typeface="Hammersmith One"/>
                  <a:ea typeface="Hammersmith One"/>
                  <a:cs typeface="Hammersmith One"/>
                  <a:sym typeface="Hammersmith One"/>
                </a:rPr>
                <a:t>ACTION</a:t>
              </a:r>
            </a:p>
          </p:txBody>
        </p:sp>
        <p:sp>
          <p:nvSpPr>
            <p:cNvPr id="43" name="TextBox 43"/>
            <p:cNvSpPr txBox="1"/>
            <p:nvPr/>
          </p:nvSpPr>
          <p:spPr>
            <a:xfrm>
              <a:off x="0" y="673100"/>
              <a:ext cx="14752320" cy="419100"/>
            </a:xfrm>
            <a:prstGeom prst="rect">
              <a:avLst/>
            </a:prstGeom>
          </p:spPr>
          <p:txBody>
            <a:bodyPr lIns="0" tIns="0" rIns="0" bIns="0" rtlCol="0" anchor="t">
              <a:spAutoFit/>
            </a:bodyPr>
            <a:lstStyle/>
            <a:p>
              <a:pPr algn="l">
                <a:lnSpc>
                  <a:spcPts val="2520"/>
                </a:lnSpc>
              </a:pPr>
              <a:r>
                <a:rPr lang="en-US" sz="2100">
                  <a:solidFill>
                    <a:srgbClr val="232B31"/>
                  </a:solidFill>
                  <a:latin typeface="Nunito"/>
                  <a:ea typeface="Nunito"/>
                  <a:cs typeface="Nunito"/>
                  <a:sym typeface="Nunito"/>
                </a:rPr>
                <a:t>Advocacy asks and commitments</a:t>
              </a:r>
            </a:p>
          </p:txBody>
        </p:sp>
      </p:grpSp>
      <p:sp>
        <p:nvSpPr>
          <p:cNvPr id="44" name="TextBox 44"/>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3</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9836" y="0"/>
            <a:ext cx="18537836" cy="10287000"/>
          </a:xfrm>
          <a:custGeom>
            <a:avLst/>
            <a:gdLst/>
            <a:ahLst/>
            <a:cxnLst/>
            <a:rect l="l" t="t" r="r" b="b"/>
            <a:pathLst>
              <a:path w="18537836" h="10287000">
                <a:moveTo>
                  <a:pt x="0" y="0"/>
                </a:moveTo>
                <a:lnTo>
                  <a:pt x="18537836" y="0"/>
                </a:lnTo>
                <a:lnTo>
                  <a:pt x="18537836" y="10287000"/>
                </a:lnTo>
                <a:lnTo>
                  <a:pt x="0" y="10287000"/>
                </a:lnTo>
                <a:lnTo>
                  <a:pt x="0" y="0"/>
                </a:lnTo>
                <a:close/>
              </a:path>
            </a:pathLst>
          </a:custGeom>
          <a:blipFill>
            <a:blip r:embed="rId2"/>
            <a:stretch>
              <a:fillRect t="-12273" b="-22881"/>
            </a:stretch>
          </a:blipFill>
        </p:spPr>
        <p:txBody>
          <a:bodyPr/>
          <a:lstStyle/>
          <a:p>
            <a:endParaRPr lang="en-US"/>
          </a:p>
        </p:txBody>
      </p:sp>
      <p:grpSp>
        <p:nvGrpSpPr>
          <p:cNvPr id="3" name="Group 3"/>
          <p:cNvGrpSpPr/>
          <p:nvPr/>
        </p:nvGrpSpPr>
        <p:grpSpPr>
          <a:xfrm>
            <a:off x="1109664" y="2036700"/>
            <a:ext cx="3786188" cy="2441289"/>
            <a:chOff x="0" y="0"/>
            <a:chExt cx="5048250" cy="3255051"/>
          </a:xfrm>
        </p:grpSpPr>
        <p:sp>
          <p:nvSpPr>
            <p:cNvPr id="4" name="Freeform 4"/>
            <p:cNvSpPr/>
            <p:nvPr/>
          </p:nvSpPr>
          <p:spPr>
            <a:xfrm>
              <a:off x="0" y="0"/>
              <a:ext cx="5048250" cy="3255051"/>
            </a:xfrm>
            <a:custGeom>
              <a:avLst/>
              <a:gdLst/>
              <a:ahLst/>
              <a:cxnLst/>
              <a:rect l="l" t="t" r="r" b="b"/>
              <a:pathLst>
                <a:path w="5048250" h="3255051">
                  <a:moveTo>
                    <a:pt x="0" y="466466"/>
                  </a:moveTo>
                  <a:cubicBezTo>
                    <a:pt x="0" y="208836"/>
                    <a:pt x="376682" y="0"/>
                    <a:pt x="841375" y="0"/>
                  </a:cubicBezTo>
                  <a:lnTo>
                    <a:pt x="4206875" y="0"/>
                  </a:lnTo>
                  <a:cubicBezTo>
                    <a:pt x="4671568" y="0"/>
                    <a:pt x="5048250" y="208836"/>
                    <a:pt x="5048250" y="466466"/>
                  </a:cubicBezTo>
                  <a:lnTo>
                    <a:pt x="5048250" y="2788585"/>
                  </a:lnTo>
                  <a:cubicBezTo>
                    <a:pt x="5048250" y="3046215"/>
                    <a:pt x="4671568" y="3255051"/>
                    <a:pt x="4206875" y="3255051"/>
                  </a:cubicBezTo>
                  <a:lnTo>
                    <a:pt x="841375" y="3255051"/>
                  </a:lnTo>
                  <a:cubicBezTo>
                    <a:pt x="376682" y="3255051"/>
                    <a:pt x="0" y="3046216"/>
                    <a:pt x="0" y="2788585"/>
                  </a:cubicBezTo>
                  <a:close/>
                </a:path>
              </a:pathLst>
            </a:custGeom>
            <a:solidFill>
              <a:srgbClr val="CAEBBA"/>
            </a:solidFill>
            <a:ln w="14288" cap="sq">
              <a:solidFill>
                <a:srgbClr val="1A4D00"/>
              </a:solidFill>
              <a:prstDash val="solid"/>
              <a:miter/>
            </a:ln>
          </p:spPr>
          <p:txBody>
            <a:bodyPr/>
            <a:lstStyle/>
            <a:p>
              <a:endParaRPr lang="en-US"/>
            </a:p>
          </p:txBody>
        </p:sp>
      </p:grpSp>
      <p:grpSp>
        <p:nvGrpSpPr>
          <p:cNvPr id="5" name="Group 5"/>
          <p:cNvGrpSpPr/>
          <p:nvPr/>
        </p:nvGrpSpPr>
        <p:grpSpPr>
          <a:xfrm>
            <a:off x="5361624" y="2036700"/>
            <a:ext cx="3786188" cy="2343183"/>
            <a:chOff x="0" y="0"/>
            <a:chExt cx="5048250" cy="3124243"/>
          </a:xfrm>
        </p:grpSpPr>
        <p:sp>
          <p:nvSpPr>
            <p:cNvPr id="6" name="Freeform 6"/>
            <p:cNvSpPr/>
            <p:nvPr/>
          </p:nvSpPr>
          <p:spPr>
            <a:xfrm>
              <a:off x="0" y="0"/>
              <a:ext cx="5048250" cy="3124243"/>
            </a:xfrm>
            <a:custGeom>
              <a:avLst/>
              <a:gdLst/>
              <a:ahLst/>
              <a:cxnLst/>
              <a:rect l="l" t="t" r="r" b="b"/>
              <a:pathLst>
                <a:path w="5048250" h="3124243">
                  <a:moveTo>
                    <a:pt x="0" y="447720"/>
                  </a:moveTo>
                  <a:cubicBezTo>
                    <a:pt x="0" y="200444"/>
                    <a:pt x="376682" y="0"/>
                    <a:pt x="841375" y="0"/>
                  </a:cubicBezTo>
                  <a:lnTo>
                    <a:pt x="4206875" y="0"/>
                  </a:lnTo>
                  <a:cubicBezTo>
                    <a:pt x="4671568" y="0"/>
                    <a:pt x="5048250" y="200444"/>
                    <a:pt x="5048250" y="447720"/>
                  </a:cubicBezTo>
                  <a:lnTo>
                    <a:pt x="5048250" y="2676523"/>
                  </a:lnTo>
                  <a:cubicBezTo>
                    <a:pt x="5048250" y="2923800"/>
                    <a:pt x="4671568" y="3124243"/>
                    <a:pt x="4206875" y="3124243"/>
                  </a:cubicBezTo>
                  <a:lnTo>
                    <a:pt x="841375" y="3124243"/>
                  </a:lnTo>
                  <a:cubicBezTo>
                    <a:pt x="376682" y="3124243"/>
                    <a:pt x="0" y="2923800"/>
                    <a:pt x="0" y="2676523"/>
                  </a:cubicBezTo>
                  <a:close/>
                </a:path>
              </a:pathLst>
            </a:custGeom>
            <a:solidFill>
              <a:srgbClr val="F4E7DD"/>
            </a:solidFill>
            <a:ln w="14288" cap="sq">
              <a:solidFill>
                <a:srgbClr val="EB7F2F"/>
              </a:solidFill>
              <a:prstDash val="solid"/>
              <a:miter/>
            </a:ln>
          </p:spPr>
          <p:txBody>
            <a:bodyPr/>
            <a:lstStyle/>
            <a:p>
              <a:endParaRPr lang="en-US"/>
            </a:p>
          </p:txBody>
        </p:sp>
      </p:grpSp>
      <p:grpSp>
        <p:nvGrpSpPr>
          <p:cNvPr id="7" name="Group 7"/>
          <p:cNvGrpSpPr/>
          <p:nvPr/>
        </p:nvGrpSpPr>
        <p:grpSpPr>
          <a:xfrm>
            <a:off x="9613584" y="2036700"/>
            <a:ext cx="3786188" cy="2343183"/>
            <a:chOff x="0" y="0"/>
            <a:chExt cx="5048250" cy="3124243"/>
          </a:xfrm>
        </p:grpSpPr>
        <p:sp>
          <p:nvSpPr>
            <p:cNvPr id="8" name="Freeform 8"/>
            <p:cNvSpPr/>
            <p:nvPr/>
          </p:nvSpPr>
          <p:spPr>
            <a:xfrm>
              <a:off x="0" y="0"/>
              <a:ext cx="5048250" cy="3124243"/>
            </a:xfrm>
            <a:custGeom>
              <a:avLst/>
              <a:gdLst/>
              <a:ahLst/>
              <a:cxnLst/>
              <a:rect l="l" t="t" r="r" b="b"/>
              <a:pathLst>
                <a:path w="5048250" h="3124243">
                  <a:moveTo>
                    <a:pt x="0" y="447720"/>
                  </a:moveTo>
                  <a:cubicBezTo>
                    <a:pt x="0" y="200444"/>
                    <a:pt x="376682" y="0"/>
                    <a:pt x="841375" y="0"/>
                  </a:cubicBezTo>
                  <a:lnTo>
                    <a:pt x="4206875" y="0"/>
                  </a:lnTo>
                  <a:cubicBezTo>
                    <a:pt x="4671568" y="0"/>
                    <a:pt x="5048250" y="200444"/>
                    <a:pt x="5048250" y="447720"/>
                  </a:cubicBezTo>
                  <a:lnTo>
                    <a:pt x="5048250" y="2676523"/>
                  </a:lnTo>
                  <a:cubicBezTo>
                    <a:pt x="5048250" y="2923800"/>
                    <a:pt x="4671568" y="3124243"/>
                    <a:pt x="4206875" y="3124243"/>
                  </a:cubicBezTo>
                  <a:lnTo>
                    <a:pt x="841375" y="3124243"/>
                  </a:lnTo>
                  <a:cubicBezTo>
                    <a:pt x="376682" y="3124243"/>
                    <a:pt x="0" y="2923800"/>
                    <a:pt x="0" y="2676523"/>
                  </a:cubicBezTo>
                  <a:close/>
                </a:path>
              </a:pathLst>
            </a:custGeom>
            <a:solidFill>
              <a:srgbClr val="DAEFD9"/>
            </a:solidFill>
            <a:ln w="14288" cap="sq">
              <a:solidFill>
                <a:srgbClr val="B0DCAE"/>
              </a:solidFill>
              <a:prstDash val="solid"/>
              <a:miter/>
            </a:ln>
          </p:spPr>
          <p:txBody>
            <a:bodyPr/>
            <a:lstStyle/>
            <a:p>
              <a:endParaRPr lang="en-US"/>
            </a:p>
          </p:txBody>
        </p:sp>
      </p:grpSp>
      <p:grpSp>
        <p:nvGrpSpPr>
          <p:cNvPr id="9" name="Group 9"/>
          <p:cNvGrpSpPr/>
          <p:nvPr/>
        </p:nvGrpSpPr>
        <p:grpSpPr>
          <a:xfrm>
            <a:off x="13865544" y="2036700"/>
            <a:ext cx="3786188" cy="2343183"/>
            <a:chOff x="0" y="0"/>
            <a:chExt cx="5048250" cy="3124243"/>
          </a:xfrm>
        </p:grpSpPr>
        <p:sp>
          <p:nvSpPr>
            <p:cNvPr id="10" name="Freeform 10"/>
            <p:cNvSpPr/>
            <p:nvPr/>
          </p:nvSpPr>
          <p:spPr>
            <a:xfrm>
              <a:off x="0" y="0"/>
              <a:ext cx="5048250" cy="3124243"/>
            </a:xfrm>
            <a:custGeom>
              <a:avLst/>
              <a:gdLst/>
              <a:ahLst/>
              <a:cxnLst/>
              <a:rect l="l" t="t" r="r" b="b"/>
              <a:pathLst>
                <a:path w="5048250" h="3124243">
                  <a:moveTo>
                    <a:pt x="0" y="447720"/>
                  </a:moveTo>
                  <a:cubicBezTo>
                    <a:pt x="0" y="200444"/>
                    <a:pt x="376682" y="0"/>
                    <a:pt x="841375" y="0"/>
                  </a:cubicBezTo>
                  <a:lnTo>
                    <a:pt x="4206875" y="0"/>
                  </a:lnTo>
                  <a:cubicBezTo>
                    <a:pt x="4671568" y="0"/>
                    <a:pt x="5048250" y="200444"/>
                    <a:pt x="5048250" y="447720"/>
                  </a:cubicBezTo>
                  <a:lnTo>
                    <a:pt x="5048250" y="2676523"/>
                  </a:lnTo>
                  <a:cubicBezTo>
                    <a:pt x="5048250" y="2923800"/>
                    <a:pt x="4671568" y="3124243"/>
                    <a:pt x="4206875" y="3124243"/>
                  </a:cubicBezTo>
                  <a:lnTo>
                    <a:pt x="841375" y="3124243"/>
                  </a:lnTo>
                  <a:cubicBezTo>
                    <a:pt x="376682" y="3124243"/>
                    <a:pt x="0" y="2923800"/>
                    <a:pt x="0" y="2676523"/>
                  </a:cubicBezTo>
                  <a:close/>
                </a:path>
              </a:pathLst>
            </a:custGeom>
            <a:solidFill>
              <a:srgbClr val="F6DDCE"/>
            </a:solidFill>
            <a:ln w="14288" cap="sq">
              <a:solidFill>
                <a:srgbClr val="3D1700"/>
              </a:solidFill>
              <a:prstDash val="solid"/>
              <a:miter/>
            </a:ln>
          </p:spPr>
          <p:txBody>
            <a:bodyPr/>
            <a:lstStyle/>
            <a:p>
              <a:endParaRPr lang="en-US"/>
            </a:p>
          </p:txBody>
        </p:sp>
      </p:grpSp>
      <p:sp>
        <p:nvSpPr>
          <p:cNvPr id="11" name="Freeform 11"/>
          <p:cNvSpPr/>
          <p:nvPr/>
        </p:nvSpPr>
        <p:spPr>
          <a:xfrm>
            <a:off x="16824960" y="0"/>
            <a:ext cx="1653543" cy="1653543"/>
          </a:xfrm>
          <a:custGeom>
            <a:avLst/>
            <a:gdLst/>
            <a:ahLst/>
            <a:cxnLst/>
            <a:rect l="l" t="t" r="r" b="b"/>
            <a:pathLst>
              <a:path w="1653543" h="1653543">
                <a:moveTo>
                  <a:pt x="0" y="0"/>
                </a:moveTo>
                <a:lnTo>
                  <a:pt x="1653543" y="0"/>
                </a:lnTo>
                <a:lnTo>
                  <a:pt x="1653543" y="1653543"/>
                </a:lnTo>
                <a:lnTo>
                  <a:pt x="0" y="1653543"/>
                </a:lnTo>
                <a:lnTo>
                  <a:pt x="0" y="0"/>
                </a:lnTo>
                <a:close/>
              </a:path>
            </a:pathLst>
          </a:custGeom>
          <a:blipFill>
            <a:blip r:embed="rId3"/>
            <a:stretch>
              <a:fillRect/>
            </a:stretch>
          </a:blipFill>
        </p:spPr>
        <p:txBody>
          <a:bodyPr/>
          <a:lstStyle/>
          <a:p>
            <a:endParaRPr lang="en-US"/>
          </a:p>
        </p:txBody>
      </p:sp>
      <p:sp>
        <p:nvSpPr>
          <p:cNvPr id="12" name="Freeform 12"/>
          <p:cNvSpPr/>
          <p:nvPr/>
        </p:nvSpPr>
        <p:spPr>
          <a:xfrm>
            <a:off x="-98307" y="-111402"/>
            <a:ext cx="18607542" cy="1848005"/>
          </a:xfrm>
          <a:custGeom>
            <a:avLst/>
            <a:gdLst/>
            <a:ahLst/>
            <a:cxnLst/>
            <a:rect l="l" t="t" r="r" b="b"/>
            <a:pathLst>
              <a:path w="18607542" h="1848005">
                <a:moveTo>
                  <a:pt x="0" y="0"/>
                </a:moveTo>
                <a:lnTo>
                  <a:pt x="18607542" y="0"/>
                </a:lnTo>
                <a:lnTo>
                  <a:pt x="18607542" y="1848005"/>
                </a:lnTo>
                <a:lnTo>
                  <a:pt x="0" y="1848005"/>
                </a:lnTo>
                <a:lnTo>
                  <a:pt x="0" y="0"/>
                </a:lnTo>
                <a:close/>
              </a:path>
            </a:pathLst>
          </a:custGeom>
          <a:blipFill>
            <a:blip r:embed="rId4"/>
            <a:stretch>
              <a:fillRect t="-292377" b="-277209"/>
            </a:stretch>
          </a:blipFill>
        </p:spPr>
        <p:txBody>
          <a:bodyPr/>
          <a:lstStyle/>
          <a:p>
            <a:endParaRPr lang="en-US"/>
          </a:p>
        </p:txBody>
      </p:sp>
      <p:grpSp>
        <p:nvGrpSpPr>
          <p:cNvPr id="13" name="Group 13"/>
          <p:cNvGrpSpPr/>
          <p:nvPr/>
        </p:nvGrpSpPr>
        <p:grpSpPr>
          <a:xfrm>
            <a:off x="-249836" y="-111402"/>
            <a:ext cx="18537836" cy="1848005"/>
            <a:chOff x="0" y="0"/>
            <a:chExt cx="4882393" cy="486717"/>
          </a:xfrm>
        </p:grpSpPr>
        <p:sp>
          <p:nvSpPr>
            <p:cNvPr id="14" name="Freeform 14"/>
            <p:cNvSpPr/>
            <p:nvPr/>
          </p:nvSpPr>
          <p:spPr>
            <a:xfrm>
              <a:off x="0" y="0"/>
              <a:ext cx="4882393" cy="486717"/>
            </a:xfrm>
            <a:custGeom>
              <a:avLst/>
              <a:gdLst/>
              <a:ahLst/>
              <a:cxnLst/>
              <a:rect l="l" t="t" r="r" b="b"/>
              <a:pathLst>
                <a:path w="4882393" h="486717">
                  <a:moveTo>
                    <a:pt x="0" y="0"/>
                  </a:moveTo>
                  <a:lnTo>
                    <a:pt x="4882393" y="0"/>
                  </a:lnTo>
                  <a:lnTo>
                    <a:pt x="4882393" y="486717"/>
                  </a:lnTo>
                  <a:lnTo>
                    <a:pt x="0" y="486717"/>
                  </a:lnTo>
                  <a:close/>
                </a:path>
              </a:pathLst>
            </a:custGeom>
            <a:solidFill>
              <a:srgbClr val="000000">
                <a:alpha val="38824"/>
              </a:srgbClr>
            </a:solidFill>
          </p:spPr>
          <p:txBody>
            <a:bodyPr/>
            <a:lstStyle/>
            <a:p>
              <a:endParaRPr lang="en-US"/>
            </a:p>
          </p:txBody>
        </p:sp>
        <p:sp>
          <p:nvSpPr>
            <p:cNvPr id="15" name="TextBox 15"/>
            <p:cNvSpPr txBox="1"/>
            <p:nvPr/>
          </p:nvSpPr>
          <p:spPr>
            <a:xfrm>
              <a:off x="0" y="-9525"/>
              <a:ext cx="4882393" cy="496242"/>
            </a:xfrm>
            <a:prstGeom prst="rect">
              <a:avLst/>
            </a:prstGeom>
          </p:spPr>
          <p:txBody>
            <a:bodyPr lIns="50800" tIns="50800" rIns="50800" bIns="50800" rtlCol="0" anchor="ctr"/>
            <a:lstStyle/>
            <a:p>
              <a:pPr algn="ctr">
                <a:lnSpc>
                  <a:spcPts val="2700"/>
                </a:lnSpc>
              </a:pPr>
              <a:endParaRPr/>
            </a:p>
          </p:txBody>
        </p:sp>
      </p:grpSp>
      <p:sp>
        <p:nvSpPr>
          <p:cNvPr id="16" name="TextBox 16"/>
          <p:cNvSpPr txBox="1"/>
          <p:nvPr/>
        </p:nvSpPr>
        <p:spPr>
          <a:xfrm>
            <a:off x="1183457" y="318739"/>
            <a:ext cx="16682935" cy="709961"/>
          </a:xfrm>
          <a:prstGeom prst="rect">
            <a:avLst/>
          </a:prstGeom>
        </p:spPr>
        <p:txBody>
          <a:bodyPr lIns="0" tIns="0" rIns="0" bIns="0" rtlCol="0" anchor="t">
            <a:spAutoFit/>
          </a:bodyPr>
          <a:lstStyle/>
          <a:p>
            <a:pPr algn="ctr">
              <a:lnSpc>
                <a:spcPts val="5660"/>
              </a:lnSpc>
            </a:pPr>
            <a:r>
              <a:rPr lang="en-US" sz="4717">
                <a:solidFill>
                  <a:srgbClr val="F4F7F8"/>
                </a:solidFill>
                <a:latin typeface="Hammersmith One"/>
                <a:ea typeface="Hammersmith One"/>
                <a:cs typeface="Hammersmith One"/>
                <a:sym typeface="Hammersmith One"/>
              </a:rPr>
              <a:t>ANAEMIA IN NIGERIA</a:t>
            </a:r>
          </a:p>
        </p:txBody>
      </p:sp>
      <p:sp>
        <p:nvSpPr>
          <p:cNvPr id="17" name="TextBox 17"/>
          <p:cNvSpPr txBox="1"/>
          <p:nvPr/>
        </p:nvSpPr>
        <p:spPr>
          <a:xfrm>
            <a:off x="1183457" y="1028700"/>
            <a:ext cx="16848309" cy="310891"/>
          </a:xfrm>
          <a:prstGeom prst="rect">
            <a:avLst/>
          </a:prstGeom>
        </p:spPr>
        <p:txBody>
          <a:bodyPr lIns="0" tIns="0" rIns="0" bIns="0" rtlCol="0" anchor="t">
            <a:spAutoFit/>
          </a:bodyPr>
          <a:lstStyle/>
          <a:p>
            <a:pPr algn="ctr">
              <a:lnSpc>
                <a:spcPts val="2463"/>
              </a:lnSpc>
            </a:pPr>
            <a:r>
              <a:rPr lang="en-US" sz="2053">
                <a:solidFill>
                  <a:srgbClr val="F4F7F8"/>
                </a:solidFill>
                <a:latin typeface="Nunito"/>
                <a:ea typeface="Nunito"/>
                <a:cs typeface="Nunito"/>
                <a:sym typeface="Nunito"/>
              </a:rPr>
              <a:t>2024 National Snapshot | An intergenerational public health and development challenge</a:t>
            </a:r>
          </a:p>
        </p:txBody>
      </p:sp>
      <p:sp>
        <p:nvSpPr>
          <p:cNvPr id="18" name="TextBox 18"/>
          <p:cNvSpPr txBox="1"/>
          <p:nvPr/>
        </p:nvSpPr>
        <p:spPr>
          <a:xfrm>
            <a:off x="1455136" y="2501044"/>
            <a:ext cx="3108960" cy="866775"/>
          </a:xfrm>
          <a:prstGeom prst="rect">
            <a:avLst/>
          </a:prstGeom>
        </p:spPr>
        <p:txBody>
          <a:bodyPr lIns="0" tIns="0" rIns="0" bIns="0" rtlCol="0" anchor="t">
            <a:spAutoFit/>
          </a:bodyPr>
          <a:lstStyle/>
          <a:p>
            <a:pPr algn="ctr">
              <a:lnSpc>
                <a:spcPts val="6839"/>
              </a:lnSpc>
            </a:pPr>
            <a:r>
              <a:rPr lang="en-US" sz="5700">
                <a:solidFill>
                  <a:srgbClr val="1A4D00"/>
                </a:solidFill>
                <a:latin typeface="Hammersmith One"/>
                <a:ea typeface="Hammersmith One"/>
                <a:cs typeface="Hammersmith One"/>
                <a:sym typeface="Hammersmith One"/>
              </a:rPr>
              <a:t>47%</a:t>
            </a:r>
          </a:p>
        </p:txBody>
      </p:sp>
      <p:sp>
        <p:nvSpPr>
          <p:cNvPr id="19" name="TextBox 19"/>
          <p:cNvSpPr txBox="1"/>
          <p:nvPr/>
        </p:nvSpPr>
        <p:spPr>
          <a:xfrm>
            <a:off x="1455136" y="3493085"/>
            <a:ext cx="3108960" cy="695325"/>
          </a:xfrm>
          <a:prstGeom prst="rect">
            <a:avLst/>
          </a:prstGeom>
        </p:spPr>
        <p:txBody>
          <a:bodyPr lIns="0" tIns="0" rIns="0" bIns="0" rtlCol="0" anchor="t">
            <a:spAutoFit/>
          </a:bodyPr>
          <a:lstStyle/>
          <a:p>
            <a:pPr algn="ctr">
              <a:lnSpc>
                <a:spcPts val="2700"/>
              </a:lnSpc>
            </a:pPr>
            <a:r>
              <a:rPr lang="en-US" sz="2250" b="1">
                <a:solidFill>
                  <a:srgbClr val="000000"/>
                </a:solidFill>
                <a:latin typeface="Nunito Bold"/>
                <a:ea typeface="Nunito Bold"/>
                <a:cs typeface="Nunito Bold"/>
                <a:sym typeface="Nunito Bold"/>
              </a:rPr>
              <a:t>Women 15–49 are anaemic</a:t>
            </a:r>
          </a:p>
        </p:txBody>
      </p:sp>
      <p:sp>
        <p:nvSpPr>
          <p:cNvPr id="20" name="TextBox 20"/>
          <p:cNvSpPr txBox="1"/>
          <p:nvPr/>
        </p:nvSpPr>
        <p:spPr>
          <a:xfrm>
            <a:off x="5707096" y="2501044"/>
            <a:ext cx="3108960" cy="866775"/>
          </a:xfrm>
          <a:prstGeom prst="rect">
            <a:avLst/>
          </a:prstGeom>
        </p:spPr>
        <p:txBody>
          <a:bodyPr lIns="0" tIns="0" rIns="0" bIns="0" rtlCol="0" anchor="t">
            <a:spAutoFit/>
          </a:bodyPr>
          <a:lstStyle/>
          <a:p>
            <a:pPr algn="ctr">
              <a:lnSpc>
                <a:spcPts val="6839"/>
              </a:lnSpc>
            </a:pPr>
            <a:r>
              <a:rPr lang="en-US" sz="5700">
                <a:solidFill>
                  <a:srgbClr val="EB7F2F"/>
                </a:solidFill>
                <a:latin typeface="Hammersmith One"/>
                <a:ea typeface="Hammersmith One"/>
                <a:cs typeface="Hammersmith One"/>
                <a:sym typeface="Hammersmith One"/>
              </a:rPr>
              <a:t>50%</a:t>
            </a:r>
          </a:p>
        </p:txBody>
      </p:sp>
      <p:sp>
        <p:nvSpPr>
          <p:cNvPr id="21" name="TextBox 21"/>
          <p:cNvSpPr txBox="1"/>
          <p:nvPr/>
        </p:nvSpPr>
        <p:spPr>
          <a:xfrm>
            <a:off x="5707096" y="3493085"/>
            <a:ext cx="3108960" cy="695325"/>
          </a:xfrm>
          <a:prstGeom prst="rect">
            <a:avLst/>
          </a:prstGeom>
        </p:spPr>
        <p:txBody>
          <a:bodyPr lIns="0" tIns="0" rIns="0" bIns="0" rtlCol="0" anchor="t">
            <a:spAutoFit/>
          </a:bodyPr>
          <a:lstStyle/>
          <a:p>
            <a:pPr algn="ctr">
              <a:lnSpc>
                <a:spcPts val="2700"/>
              </a:lnSpc>
            </a:pPr>
            <a:r>
              <a:rPr lang="en-US" sz="2250" b="1">
                <a:solidFill>
                  <a:srgbClr val="000000"/>
                </a:solidFill>
                <a:latin typeface="Nunito Bold"/>
                <a:ea typeface="Nunito Bold"/>
                <a:cs typeface="Nunito Bold"/>
                <a:sym typeface="Nunito Bold"/>
              </a:rPr>
              <a:t>Pregnant women are anaemic</a:t>
            </a:r>
          </a:p>
        </p:txBody>
      </p:sp>
      <p:sp>
        <p:nvSpPr>
          <p:cNvPr id="22" name="TextBox 22"/>
          <p:cNvSpPr txBox="1"/>
          <p:nvPr/>
        </p:nvSpPr>
        <p:spPr>
          <a:xfrm>
            <a:off x="9959056" y="2501044"/>
            <a:ext cx="3108960" cy="866775"/>
          </a:xfrm>
          <a:prstGeom prst="rect">
            <a:avLst/>
          </a:prstGeom>
        </p:spPr>
        <p:txBody>
          <a:bodyPr lIns="0" tIns="0" rIns="0" bIns="0" rtlCol="0" anchor="t">
            <a:spAutoFit/>
          </a:bodyPr>
          <a:lstStyle/>
          <a:p>
            <a:pPr algn="ctr">
              <a:lnSpc>
                <a:spcPts val="6839"/>
              </a:lnSpc>
            </a:pPr>
            <a:r>
              <a:rPr lang="en-US" sz="5700">
                <a:solidFill>
                  <a:srgbClr val="1A4D00"/>
                </a:solidFill>
                <a:latin typeface="Hammersmith One"/>
                <a:ea typeface="Hammersmith One"/>
                <a:cs typeface="Hammersmith One"/>
                <a:sym typeface="Hammersmith One"/>
              </a:rPr>
              <a:t>58%</a:t>
            </a:r>
          </a:p>
        </p:txBody>
      </p:sp>
      <p:sp>
        <p:nvSpPr>
          <p:cNvPr id="23" name="TextBox 23"/>
          <p:cNvSpPr txBox="1"/>
          <p:nvPr/>
        </p:nvSpPr>
        <p:spPr>
          <a:xfrm>
            <a:off x="9959056" y="3554509"/>
            <a:ext cx="3108960" cy="695325"/>
          </a:xfrm>
          <a:prstGeom prst="rect">
            <a:avLst/>
          </a:prstGeom>
        </p:spPr>
        <p:txBody>
          <a:bodyPr lIns="0" tIns="0" rIns="0" bIns="0" rtlCol="0" anchor="t">
            <a:spAutoFit/>
          </a:bodyPr>
          <a:lstStyle/>
          <a:p>
            <a:pPr algn="ctr">
              <a:lnSpc>
                <a:spcPts val="2700"/>
              </a:lnSpc>
            </a:pPr>
            <a:r>
              <a:rPr lang="en-US" sz="2250" b="1">
                <a:solidFill>
                  <a:srgbClr val="000000"/>
                </a:solidFill>
                <a:latin typeface="Nunito Bold"/>
                <a:ea typeface="Nunito Bold"/>
                <a:cs typeface="Nunito Bold"/>
                <a:sym typeface="Nunito Bold"/>
              </a:rPr>
              <a:t>Children 6–59 months are anaemic</a:t>
            </a:r>
          </a:p>
        </p:txBody>
      </p:sp>
      <p:sp>
        <p:nvSpPr>
          <p:cNvPr id="24" name="TextBox 24"/>
          <p:cNvSpPr txBox="1"/>
          <p:nvPr/>
        </p:nvSpPr>
        <p:spPr>
          <a:xfrm>
            <a:off x="14211016" y="2501044"/>
            <a:ext cx="3108960" cy="866775"/>
          </a:xfrm>
          <a:prstGeom prst="rect">
            <a:avLst/>
          </a:prstGeom>
        </p:spPr>
        <p:txBody>
          <a:bodyPr lIns="0" tIns="0" rIns="0" bIns="0" rtlCol="0" anchor="t">
            <a:spAutoFit/>
          </a:bodyPr>
          <a:lstStyle/>
          <a:p>
            <a:pPr algn="ctr">
              <a:lnSpc>
                <a:spcPts val="6839"/>
              </a:lnSpc>
            </a:pPr>
            <a:r>
              <a:rPr lang="en-US" sz="5700">
                <a:solidFill>
                  <a:srgbClr val="3D1700"/>
                </a:solidFill>
                <a:latin typeface="Hammersmith One"/>
                <a:ea typeface="Hammersmith One"/>
                <a:cs typeface="Hammersmith One"/>
                <a:sym typeface="Hammersmith One"/>
              </a:rPr>
              <a:t>63%</a:t>
            </a:r>
          </a:p>
        </p:txBody>
      </p:sp>
      <p:sp>
        <p:nvSpPr>
          <p:cNvPr id="25" name="TextBox 25"/>
          <p:cNvSpPr txBox="1"/>
          <p:nvPr/>
        </p:nvSpPr>
        <p:spPr>
          <a:xfrm>
            <a:off x="14211016" y="3493085"/>
            <a:ext cx="3108960" cy="695325"/>
          </a:xfrm>
          <a:prstGeom prst="rect">
            <a:avLst/>
          </a:prstGeom>
        </p:spPr>
        <p:txBody>
          <a:bodyPr lIns="0" tIns="0" rIns="0" bIns="0" rtlCol="0" anchor="t">
            <a:spAutoFit/>
          </a:bodyPr>
          <a:lstStyle/>
          <a:p>
            <a:pPr algn="ctr">
              <a:lnSpc>
                <a:spcPts val="2700"/>
              </a:lnSpc>
            </a:pPr>
            <a:r>
              <a:rPr lang="en-US" sz="2250" b="1">
                <a:solidFill>
                  <a:srgbClr val="000000"/>
                </a:solidFill>
                <a:latin typeface="Nunito Bold"/>
                <a:ea typeface="Nunito Bold"/>
                <a:cs typeface="Nunito Bold"/>
                <a:sym typeface="Nunito Bold"/>
              </a:rPr>
              <a:t>Rural children are anaemic</a:t>
            </a:r>
          </a:p>
        </p:txBody>
      </p:sp>
      <p:sp>
        <p:nvSpPr>
          <p:cNvPr id="26" name="TextBox 26"/>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4</a:t>
            </a:r>
          </a:p>
        </p:txBody>
      </p:sp>
      <p:sp>
        <p:nvSpPr>
          <p:cNvPr id="27" name="Freeform 27"/>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5"/>
            <a:stretch>
              <a:fillRect/>
            </a:stretch>
          </a:blipFill>
        </p:spPr>
        <p:txBody>
          <a:bodyPr/>
          <a:lstStyle/>
          <a:p>
            <a:endParaRPr lang="en-US"/>
          </a:p>
        </p:txBody>
      </p:sp>
      <p:grpSp>
        <p:nvGrpSpPr>
          <p:cNvPr id="28" name="Group 28"/>
          <p:cNvGrpSpPr/>
          <p:nvPr/>
        </p:nvGrpSpPr>
        <p:grpSpPr>
          <a:xfrm>
            <a:off x="1109664" y="4678014"/>
            <a:ext cx="5157788" cy="3242325"/>
            <a:chOff x="0" y="0"/>
            <a:chExt cx="6877050" cy="4323100"/>
          </a:xfrm>
        </p:grpSpPr>
        <p:sp>
          <p:nvSpPr>
            <p:cNvPr id="29" name="Freeform 29"/>
            <p:cNvSpPr/>
            <p:nvPr/>
          </p:nvSpPr>
          <p:spPr>
            <a:xfrm>
              <a:off x="0" y="0"/>
              <a:ext cx="6877050" cy="4323101"/>
            </a:xfrm>
            <a:custGeom>
              <a:avLst/>
              <a:gdLst/>
              <a:ahLst/>
              <a:cxnLst/>
              <a:rect l="l" t="t" r="r" b="b"/>
              <a:pathLst>
                <a:path w="6877050" h="4323101">
                  <a:moveTo>
                    <a:pt x="0" y="692878"/>
                  </a:moveTo>
                  <a:cubicBezTo>
                    <a:pt x="0" y="310241"/>
                    <a:pt x="513207" y="0"/>
                    <a:pt x="1146175" y="0"/>
                  </a:cubicBezTo>
                  <a:lnTo>
                    <a:pt x="5730875" y="0"/>
                  </a:lnTo>
                  <a:cubicBezTo>
                    <a:pt x="6363843" y="0"/>
                    <a:pt x="6877050" y="310241"/>
                    <a:pt x="6877050" y="692878"/>
                  </a:cubicBezTo>
                  <a:lnTo>
                    <a:pt x="6877050" y="3630222"/>
                  </a:lnTo>
                  <a:cubicBezTo>
                    <a:pt x="6877050" y="4012860"/>
                    <a:pt x="6363843" y="4323101"/>
                    <a:pt x="5730875" y="4323101"/>
                  </a:cubicBezTo>
                  <a:lnTo>
                    <a:pt x="1146175" y="4323101"/>
                  </a:lnTo>
                  <a:cubicBezTo>
                    <a:pt x="513207" y="4323100"/>
                    <a:pt x="0" y="4012860"/>
                    <a:pt x="0" y="3630222"/>
                  </a:cubicBezTo>
                  <a:close/>
                </a:path>
              </a:pathLst>
            </a:custGeom>
            <a:solidFill>
              <a:srgbClr val="FFFFFF"/>
            </a:solidFill>
            <a:ln w="14288" cap="sq">
              <a:solidFill>
                <a:srgbClr val="1CAD30"/>
              </a:solidFill>
              <a:prstDash val="solid"/>
              <a:miter/>
            </a:ln>
          </p:spPr>
          <p:txBody>
            <a:bodyPr/>
            <a:lstStyle/>
            <a:p>
              <a:endParaRPr lang="en-US"/>
            </a:p>
          </p:txBody>
        </p:sp>
      </p:grpSp>
      <p:grpSp>
        <p:nvGrpSpPr>
          <p:cNvPr id="30" name="Group 30"/>
          <p:cNvGrpSpPr/>
          <p:nvPr/>
        </p:nvGrpSpPr>
        <p:grpSpPr>
          <a:xfrm>
            <a:off x="1116808" y="4685158"/>
            <a:ext cx="109728" cy="3235181"/>
            <a:chOff x="0" y="0"/>
            <a:chExt cx="146304" cy="4313575"/>
          </a:xfrm>
        </p:grpSpPr>
        <p:sp>
          <p:nvSpPr>
            <p:cNvPr id="31" name="Freeform 31"/>
            <p:cNvSpPr/>
            <p:nvPr/>
          </p:nvSpPr>
          <p:spPr>
            <a:xfrm>
              <a:off x="0" y="0"/>
              <a:ext cx="146304" cy="4313575"/>
            </a:xfrm>
            <a:custGeom>
              <a:avLst/>
              <a:gdLst/>
              <a:ahLst/>
              <a:cxnLst/>
              <a:rect l="l" t="t" r="r" b="b"/>
              <a:pathLst>
                <a:path w="146304" h="4313575">
                  <a:moveTo>
                    <a:pt x="0" y="0"/>
                  </a:moveTo>
                  <a:lnTo>
                    <a:pt x="146304" y="0"/>
                  </a:lnTo>
                  <a:lnTo>
                    <a:pt x="146304" y="4313575"/>
                  </a:lnTo>
                  <a:lnTo>
                    <a:pt x="0" y="4313575"/>
                  </a:lnTo>
                  <a:close/>
                </a:path>
              </a:pathLst>
            </a:custGeom>
            <a:solidFill>
              <a:srgbClr val="1CAD30"/>
            </a:solidFill>
          </p:spPr>
          <p:txBody>
            <a:bodyPr/>
            <a:lstStyle/>
            <a:p>
              <a:endParaRPr lang="en-US"/>
            </a:p>
          </p:txBody>
        </p:sp>
      </p:grpSp>
      <p:grpSp>
        <p:nvGrpSpPr>
          <p:cNvPr id="32" name="Group 32"/>
          <p:cNvGrpSpPr/>
          <p:nvPr/>
        </p:nvGrpSpPr>
        <p:grpSpPr>
          <a:xfrm>
            <a:off x="6733224" y="4678014"/>
            <a:ext cx="5337810" cy="3124346"/>
            <a:chOff x="0" y="0"/>
            <a:chExt cx="7117080" cy="4165795"/>
          </a:xfrm>
        </p:grpSpPr>
        <p:sp>
          <p:nvSpPr>
            <p:cNvPr id="33" name="Freeform 33"/>
            <p:cNvSpPr/>
            <p:nvPr/>
          </p:nvSpPr>
          <p:spPr>
            <a:xfrm>
              <a:off x="0" y="0"/>
              <a:ext cx="7117080" cy="4165795"/>
            </a:xfrm>
            <a:custGeom>
              <a:avLst/>
              <a:gdLst/>
              <a:ahLst/>
              <a:cxnLst/>
              <a:rect l="l" t="t" r="r" b="b"/>
              <a:pathLst>
                <a:path w="7117080" h="4165795">
                  <a:moveTo>
                    <a:pt x="0" y="667666"/>
                  </a:moveTo>
                  <a:cubicBezTo>
                    <a:pt x="0" y="298952"/>
                    <a:pt x="531119" y="0"/>
                    <a:pt x="1186180" y="0"/>
                  </a:cubicBezTo>
                  <a:lnTo>
                    <a:pt x="5930900" y="0"/>
                  </a:lnTo>
                  <a:cubicBezTo>
                    <a:pt x="6585961" y="0"/>
                    <a:pt x="7117080" y="298952"/>
                    <a:pt x="7117080" y="667666"/>
                  </a:cubicBezTo>
                  <a:lnTo>
                    <a:pt x="7117080" y="3498128"/>
                  </a:lnTo>
                  <a:cubicBezTo>
                    <a:pt x="7117080" y="3866843"/>
                    <a:pt x="6585961" y="4165795"/>
                    <a:pt x="5930900" y="4165795"/>
                  </a:cubicBezTo>
                  <a:lnTo>
                    <a:pt x="1186180" y="4165795"/>
                  </a:lnTo>
                  <a:cubicBezTo>
                    <a:pt x="531119" y="4165795"/>
                    <a:pt x="0" y="3866843"/>
                    <a:pt x="0" y="3498128"/>
                  </a:cubicBezTo>
                  <a:close/>
                </a:path>
              </a:pathLst>
            </a:custGeom>
            <a:solidFill>
              <a:srgbClr val="FFFFFF"/>
            </a:solidFill>
            <a:ln w="14288" cap="sq">
              <a:solidFill>
                <a:srgbClr val="EB7F2F"/>
              </a:solidFill>
              <a:prstDash val="solid"/>
              <a:miter/>
            </a:ln>
          </p:spPr>
          <p:txBody>
            <a:bodyPr/>
            <a:lstStyle/>
            <a:p>
              <a:endParaRPr lang="en-US"/>
            </a:p>
          </p:txBody>
        </p:sp>
      </p:grpSp>
      <p:grpSp>
        <p:nvGrpSpPr>
          <p:cNvPr id="34" name="Group 34"/>
          <p:cNvGrpSpPr/>
          <p:nvPr/>
        </p:nvGrpSpPr>
        <p:grpSpPr>
          <a:xfrm>
            <a:off x="6740368" y="4685158"/>
            <a:ext cx="109728" cy="3235181"/>
            <a:chOff x="0" y="0"/>
            <a:chExt cx="146304" cy="4313575"/>
          </a:xfrm>
        </p:grpSpPr>
        <p:sp>
          <p:nvSpPr>
            <p:cNvPr id="35" name="Freeform 35"/>
            <p:cNvSpPr/>
            <p:nvPr/>
          </p:nvSpPr>
          <p:spPr>
            <a:xfrm>
              <a:off x="0" y="0"/>
              <a:ext cx="146304" cy="4313575"/>
            </a:xfrm>
            <a:custGeom>
              <a:avLst/>
              <a:gdLst/>
              <a:ahLst/>
              <a:cxnLst/>
              <a:rect l="l" t="t" r="r" b="b"/>
              <a:pathLst>
                <a:path w="146304" h="4313575">
                  <a:moveTo>
                    <a:pt x="0" y="0"/>
                  </a:moveTo>
                  <a:lnTo>
                    <a:pt x="146304" y="0"/>
                  </a:lnTo>
                  <a:lnTo>
                    <a:pt x="146304" y="4313575"/>
                  </a:lnTo>
                  <a:lnTo>
                    <a:pt x="0" y="4313575"/>
                  </a:lnTo>
                  <a:close/>
                </a:path>
              </a:pathLst>
            </a:custGeom>
            <a:solidFill>
              <a:srgbClr val="EB7F2F"/>
            </a:solidFill>
          </p:spPr>
          <p:txBody>
            <a:bodyPr/>
            <a:lstStyle/>
            <a:p>
              <a:endParaRPr lang="en-US"/>
            </a:p>
          </p:txBody>
        </p:sp>
      </p:grpSp>
      <p:grpSp>
        <p:nvGrpSpPr>
          <p:cNvPr id="36" name="Group 36"/>
          <p:cNvGrpSpPr/>
          <p:nvPr/>
        </p:nvGrpSpPr>
        <p:grpSpPr>
          <a:xfrm>
            <a:off x="12356784" y="4678014"/>
            <a:ext cx="5157788" cy="3124346"/>
            <a:chOff x="0" y="0"/>
            <a:chExt cx="6877050" cy="4165795"/>
          </a:xfrm>
        </p:grpSpPr>
        <p:sp>
          <p:nvSpPr>
            <p:cNvPr id="37" name="Freeform 37"/>
            <p:cNvSpPr/>
            <p:nvPr/>
          </p:nvSpPr>
          <p:spPr>
            <a:xfrm>
              <a:off x="0" y="0"/>
              <a:ext cx="6877050" cy="4165795"/>
            </a:xfrm>
            <a:custGeom>
              <a:avLst/>
              <a:gdLst/>
              <a:ahLst/>
              <a:cxnLst/>
              <a:rect l="l" t="t" r="r" b="b"/>
              <a:pathLst>
                <a:path w="6877050" h="4165795">
                  <a:moveTo>
                    <a:pt x="0" y="667666"/>
                  </a:moveTo>
                  <a:cubicBezTo>
                    <a:pt x="0" y="298952"/>
                    <a:pt x="513207" y="0"/>
                    <a:pt x="1146175" y="0"/>
                  </a:cubicBezTo>
                  <a:lnTo>
                    <a:pt x="5730875" y="0"/>
                  </a:lnTo>
                  <a:cubicBezTo>
                    <a:pt x="6363843" y="0"/>
                    <a:pt x="6877050" y="298952"/>
                    <a:pt x="6877050" y="667666"/>
                  </a:cubicBezTo>
                  <a:lnTo>
                    <a:pt x="6877050" y="3498128"/>
                  </a:lnTo>
                  <a:cubicBezTo>
                    <a:pt x="6877050" y="3866843"/>
                    <a:pt x="6363843" y="4165795"/>
                    <a:pt x="5730875" y="4165795"/>
                  </a:cubicBezTo>
                  <a:lnTo>
                    <a:pt x="1146175" y="4165795"/>
                  </a:lnTo>
                  <a:cubicBezTo>
                    <a:pt x="513207" y="4165795"/>
                    <a:pt x="0" y="3866843"/>
                    <a:pt x="0" y="3498128"/>
                  </a:cubicBezTo>
                  <a:close/>
                </a:path>
              </a:pathLst>
            </a:custGeom>
            <a:solidFill>
              <a:srgbClr val="FFFFFF"/>
            </a:solidFill>
            <a:ln w="14288" cap="sq">
              <a:solidFill>
                <a:srgbClr val="1A4D00"/>
              </a:solidFill>
              <a:prstDash val="solid"/>
              <a:miter/>
            </a:ln>
          </p:spPr>
          <p:txBody>
            <a:bodyPr/>
            <a:lstStyle/>
            <a:p>
              <a:endParaRPr lang="en-US"/>
            </a:p>
          </p:txBody>
        </p:sp>
      </p:grpSp>
      <p:grpSp>
        <p:nvGrpSpPr>
          <p:cNvPr id="38" name="Group 38"/>
          <p:cNvGrpSpPr/>
          <p:nvPr/>
        </p:nvGrpSpPr>
        <p:grpSpPr>
          <a:xfrm>
            <a:off x="12363928" y="4685158"/>
            <a:ext cx="109728" cy="3117202"/>
            <a:chOff x="0" y="0"/>
            <a:chExt cx="146304" cy="4156270"/>
          </a:xfrm>
        </p:grpSpPr>
        <p:sp>
          <p:nvSpPr>
            <p:cNvPr id="39" name="Freeform 39"/>
            <p:cNvSpPr/>
            <p:nvPr/>
          </p:nvSpPr>
          <p:spPr>
            <a:xfrm>
              <a:off x="0" y="0"/>
              <a:ext cx="146304" cy="4156270"/>
            </a:xfrm>
            <a:custGeom>
              <a:avLst/>
              <a:gdLst/>
              <a:ahLst/>
              <a:cxnLst/>
              <a:rect l="l" t="t" r="r" b="b"/>
              <a:pathLst>
                <a:path w="146304" h="4156270">
                  <a:moveTo>
                    <a:pt x="0" y="0"/>
                  </a:moveTo>
                  <a:lnTo>
                    <a:pt x="146304" y="0"/>
                  </a:lnTo>
                  <a:lnTo>
                    <a:pt x="146304" y="4156270"/>
                  </a:lnTo>
                  <a:lnTo>
                    <a:pt x="0" y="4156270"/>
                  </a:lnTo>
                  <a:close/>
                </a:path>
              </a:pathLst>
            </a:custGeom>
            <a:solidFill>
              <a:srgbClr val="1A4D00"/>
            </a:solidFill>
          </p:spPr>
          <p:txBody>
            <a:bodyPr/>
            <a:lstStyle/>
            <a:p>
              <a:endParaRPr lang="en-US"/>
            </a:p>
          </p:txBody>
        </p:sp>
      </p:grpSp>
      <p:sp>
        <p:nvSpPr>
          <p:cNvPr id="40" name="TextBox 40"/>
          <p:cNvSpPr txBox="1"/>
          <p:nvPr/>
        </p:nvSpPr>
        <p:spPr>
          <a:xfrm>
            <a:off x="1510000" y="4977766"/>
            <a:ext cx="4411980" cy="409575"/>
          </a:xfrm>
          <a:prstGeom prst="rect">
            <a:avLst/>
          </a:prstGeom>
        </p:spPr>
        <p:txBody>
          <a:bodyPr lIns="0" tIns="0" rIns="0" bIns="0" rtlCol="0" anchor="t">
            <a:spAutoFit/>
          </a:bodyPr>
          <a:lstStyle/>
          <a:p>
            <a:pPr algn="l">
              <a:lnSpc>
                <a:spcPts val="3240"/>
              </a:lnSpc>
            </a:pPr>
            <a:r>
              <a:rPr lang="en-US" sz="2700">
                <a:solidFill>
                  <a:srgbClr val="1CAD30"/>
                </a:solidFill>
                <a:latin typeface="Hammersmith One"/>
                <a:ea typeface="Hammersmith One"/>
                <a:cs typeface="Hammersmith One"/>
                <a:sym typeface="Hammersmith One"/>
              </a:rPr>
              <a:t>WOMEN: ANAEMIA SEVERITY</a:t>
            </a:r>
          </a:p>
        </p:txBody>
      </p:sp>
      <p:sp>
        <p:nvSpPr>
          <p:cNvPr id="41" name="TextBox 41"/>
          <p:cNvSpPr txBox="1"/>
          <p:nvPr/>
        </p:nvSpPr>
        <p:spPr>
          <a:xfrm>
            <a:off x="1510000" y="5356179"/>
            <a:ext cx="4356449" cy="2180869"/>
          </a:xfrm>
          <a:prstGeom prst="rect">
            <a:avLst/>
          </a:prstGeom>
        </p:spPr>
        <p:txBody>
          <a:bodyPr lIns="0" tIns="0" rIns="0" bIns="0" rtlCol="0" anchor="t">
            <a:spAutoFit/>
          </a:bodyPr>
          <a:lstStyle/>
          <a:p>
            <a:pPr algn="l">
              <a:lnSpc>
                <a:spcPts val="4470"/>
              </a:lnSpc>
            </a:pPr>
            <a:r>
              <a:rPr lang="en-US" sz="1910">
                <a:solidFill>
                  <a:srgbClr val="232B31"/>
                </a:solidFill>
                <a:latin typeface="Nunito"/>
                <a:ea typeface="Nunito"/>
                <a:cs typeface="Nunito"/>
                <a:sym typeface="Nunito"/>
              </a:rPr>
              <a:t>Mild                                25%</a:t>
            </a:r>
          </a:p>
          <a:p>
            <a:pPr algn="l">
              <a:lnSpc>
                <a:spcPts val="4470"/>
              </a:lnSpc>
            </a:pPr>
            <a:r>
              <a:rPr lang="en-US" sz="1910">
                <a:solidFill>
                  <a:srgbClr val="232B31"/>
                </a:solidFill>
                <a:latin typeface="Nunito"/>
                <a:ea typeface="Nunito"/>
                <a:cs typeface="Nunito"/>
                <a:sym typeface="Nunito"/>
              </a:rPr>
              <a:t>Moderate                       20%</a:t>
            </a:r>
          </a:p>
          <a:p>
            <a:pPr algn="l">
              <a:lnSpc>
                <a:spcPts val="4470"/>
              </a:lnSpc>
            </a:pPr>
            <a:r>
              <a:rPr lang="en-US" sz="1910">
                <a:solidFill>
                  <a:srgbClr val="232B31"/>
                </a:solidFill>
                <a:latin typeface="Nunito"/>
                <a:ea typeface="Nunito"/>
                <a:cs typeface="Nunito"/>
                <a:sym typeface="Nunito"/>
              </a:rPr>
              <a:t>Severe                             1%</a:t>
            </a:r>
          </a:p>
          <a:p>
            <a:pPr algn="l">
              <a:lnSpc>
                <a:spcPts val="4470"/>
              </a:lnSpc>
            </a:pPr>
            <a:r>
              <a:rPr lang="en-US" sz="1910">
                <a:solidFill>
                  <a:srgbClr val="232B31"/>
                </a:solidFill>
                <a:latin typeface="Nunito"/>
                <a:ea typeface="Nunito"/>
                <a:cs typeface="Nunito"/>
                <a:sym typeface="Nunito"/>
              </a:rPr>
              <a:t>Pregnant 50% | Non-pregnant 46%</a:t>
            </a:r>
          </a:p>
        </p:txBody>
      </p:sp>
      <p:sp>
        <p:nvSpPr>
          <p:cNvPr id="42" name="TextBox 42"/>
          <p:cNvSpPr txBox="1"/>
          <p:nvPr/>
        </p:nvSpPr>
        <p:spPr>
          <a:xfrm>
            <a:off x="6960824" y="4938712"/>
            <a:ext cx="4757452" cy="409575"/>
          </a:xfrm>
          <a:prstGeom prst="rect">
            <a:avLst/>
          </a:prstGeom>
        </p:spPr>
        <p:txBody>
          <a:bodyPr lIns="0" tIns="0" rIns="0" bIns="0" rtlCol="0" anchor="t">
            <a:spAutoFit/>
          </a:bodyPr>
          <a:lstStyle/>
          <a:p>
            <a:pPr algn="l">
              <a:lnSpc>
                <a:spcPts val="3240"/>
              </a:lnSpc>
            </a:pPr>
            <a:r>
              <a:rPr lang="en-US" sz="2700">
                <a:solidFill>
                  <a:srgbClr val="EB7F2F"/>
                </a:solidFill>
                <a:latin typeface="Hammersmith One"/>
                <a:ea typeface="Hammersmith One"/>
                <a:cs typeface="Hammersmith One"/>
                <a:sym typeface="Hammersmith One"/>
              </a:rPr>
              <a:t>CHILDREN: ANAEMIA SEVERITY</a:t>
            </a:r>
          </a:p>
        </p:txBody>
      </p:sp>
      <p:sp>
        <p:nvSpPr>
          <p:cNvPr id="43" name="TextBox 43"/>
          <p:cNvSpPr txBox="1"/>
          <p:nvPr/>
        </p:nvSpPr>
        <p:spPr>
          <a:xfrm>
            <a:off x="12757120" y="4977766"/>
            <a:ext cx="4411980" cy="409575"/>
          </a:xfrm>
          <a:prstGeom prst="rect">
            <a:avLst/>
          </a:prstGeom>
        </p:spPr>
        <p:txBody>
          <a:bodyPr lIns="0" tIns="0" rIns="0" bIns="0" rtlCol="0" anchor="t">
            <a:spAutoFit/>
          </a:bodyPr>
          <a:lstStyle/>
          <a:p>
            <a:pPr algn="l">
              <a:lnSpc>
                <a:spcPts val="3240"/>
              </a:lnSpc>
            </a:pPr>
            <a:r>
              <a:rPr lang="en-US" sz="2700">
                <a:solidFill>
                  <a:srgbClr val="1A4D00"/>
                </a:solidFill>
                <a:latin typeface="Hammersmith One"/>
                <a:ea typeface="Hammersmith One"/>
                <a:cs typeface="Hammersmith One"/>
                <a:sym typeface="Hammersmith One"/>
              </a:rPr>
              <a:t>DISPARITY HOTSPOTS</a:t>
            </a:r>
          </a:p>
        </p:txBody>
      </p:sp>
      <p:sp>
        <p:nvSpPr>
          <p:cNvPr id="44" name="TextBox 44"/>
          <p:cNvSpPr txBox="1"/>
          <p:nvPr/>
        </p:nvSpPr>
        <p:spPr>
          <a:xfrm>
            <a:off x="7120010" y="5257903"/>
            <a:ext cx="4757118" cy="2180869"/>
          </a:xfrm>
          <a:prstGeom prst="rect">
            <a:avLst/>
          </a:prstGeom>
        </p:spPr>
        <p:txBody>
          <a:bodyPr lIns="0" tIns="0" rIns="0" bIns="0" rtlCol="0" anchor="t">
            <a:spAutoFit/>
          </a:bodyPr>
          <a:lstStyle/>
          <a:p>
            <a:pPr algn="l">
              <a:lnSpc>
                <a:spcPts val="4470"/>
              </a:lnSpc>
            </a:pPr>
            <a:r>
              <a:rPr lang="en-US" sz="1910">
                <a:solidFill>
                  <a:srgbClr val="232B31"/>
                </a:solidFill>
                <a:latin typeface="Nunito"/>
                <a:ea typeface="Nunito"/>
                <a:cs typeface="Nunito"/>
                <a:sym typeface="Nunito"/>
              </a:rPr>
              <a:t>Mild                                30%</a:t>
            </a:r>
          </a:p>
          <a:p>
            <a:pPr algn="l">
              <a:lnSpc>
                <a:spcPts val="4470"/>
              </a:lnSpc>
            </a:pPr>
            <a:r>
              <a:rPr lang="en-US" sz="1910">
                <a:solidFill>
                  <a:srgbClr val="232B31"/>
                </a:solidFill>
                <a:latin typeface="Nunito"/>
                <a:ea typeface="Nunito"/>
                <a:cs typeface="Nunito"/>
                <a:sym typeface="Nunito"/>
              </a:rPr>
              <a:t>Moderate                       27%</a:t>
            </a:r>
          </a:p>
          <a:p>
            <a:pPr algn="l">
              <a:lnSpc>
                <a:spcPts val="4470"/>
              </a:lnSpc>
            </a:pPr>
            <a:r>
              <a:rPr lang="en-US" sz="1910">
                <a:solidFill>
                  <a:srgbClr val="232B31"/>
                </a:solidFill>
                <a:latin typeface="Nunito"/>
                <a:ea typeface="Nunito"/>
                <a:cs typeface="Nunito"/>
                <a:sym typeface="Nunito"/>
              </a:rPr>
              <a:t>Severe                             2%</a:t>
            </a:r>
          </a:p>
          <a:p>
            <a:pPr algn="l">
              <a:lnSpc>
                <a:spcPts val="4470"/>
              </a:lnSpc>
            </a:pPr>
            <a:r>
              <a:rPr lang="en-US" sz="1910">
                <a:solidFill>
                  <a:srgbClr val="232B31"/>
                </a:solidFill>
                <a:latin typeface="Nunito"/>
                <a:ea typeface="Nunito"/>
                <a:cs typeface="Nunito"/>
                <a:sym typeface="Nunito"/>
              </a:rPr>
              <a:t>Highest age burden: 24–35 months = 63%</a:t>
            </a:r>
          </a:p>
        </p:txBody>
      </p:sp>
      <p:sp>
        <p:nvSpPr>
          <p:cNvPr id="45" name="TextBox 45"/>
          <p:cNvSpPr txBox="1"/>
          <p:nvPr/>
        </p:nvSpPr>
        <p:spPr>
          <a:xfrm>
            <a:off x="12740356" y="5257903"/>
            <a:ext cx="4757118" cy="2180869"/>
          </a:xfrm>
          <a:prstGeom prst="rect">
            <a:avLst/>
          </a:prstGeom>
        </p:spPr>
        <p:txBody>
          <a:bodyPr lIns="0" tIns="0" rIns="0" bIns="0" rtlCol="0" anchor="t">
            <a:spAutoFit/>
          </a:bodyPr>
          <a:lstStyle/>
          <a:p>
            <a:pPr algn="l">
              <a:lnSpc>
                <a:spcPts val="4470"/>
              </a:lnSpc>
            </a:pPr>
            <a:r>
              <a:rPr lang="en-US" sz="1910">
                <a:solidFill>
                  <a:srgbClr val="232B31"/>
                </a:solidFill>
                <a:latin typeface="Nunito"/>
                <a:ea typeface="Nunito"/>
                <a:cs typeface="Nunito"/>
                <a:sym typeface="Nunito"/>
              </a:rPr>
              <a:t>WOMEN</a:t>
            </a:r>
          </a:p>
          <a:p>
            <a:pPr algn="l">
              <a:lnSpc>
                <a:spcPts val="4470"/>
              </a:lnSpc>
            </a:pPr>
            <a:r>
              <a:rPr lang="en-US" sz="1910">
                <a:solidFill>
                  <a:srgbClr val="232B31"/>
                </a:solidFill>
                <a:latin typeface="Nunito"/>
                <a:ea typeface="Nunito"/>
                <a:cs typeface="Nunito"/>
                <a:sym typeface="Nunito"/>
              </a:rPr>
              <a:t>Rural 49% vs Urban 44%</a:t>
            </a:r>
          </a:p>
          <a:p>
            <a:pPr algn="l">
              <a:lnSpc>
                <a:spcPts val="4470"/>
              </a:lnSpc>
            </a:pPr>
            <a:r>
              <a:rPr lang="en-US" sz="1910">
                <a:solidFill>
                  <a:srgbClr val="232B31"/>
                </a:solidFill>
                <a:latin typeface="Nunito"/>
                <a:ea typeface="Nunito"/>
                <a:cs typeface="Nunito"/>
                <a:sym typeface="Nunito"/>
              </a:rPr>
              <a:t>CHILDREN</a:t>
            </a:r>
          </a:p>
          <a:p>
            <a:pPr algn="l">
              <a:lnSpc>
                <a:spcPts val="4470"/>
              </a:lnSpc>
            </a:pPr>
            <a:r>
              <a:rPr lang="en-US" sz="1910">
                <a:solidFill>
                  <a:srgbClr val="232B31"/>
                </a:solidFill>
                <a:latin typeface="Nunito"/>
                <a:ea typeface="Nunito"/>
                <a:cs typeface="Nunito"/>
                <a:sym typeface="Nunito"/>
              </a:rPr>
              <a:t>Rural 63% vs Urban 51%</a:t>
            </a:r>
          </a:p>
        </p:txBody>
      </p:sp>
      <p:sp>
        <p:nvSpPr>
          <p:cNvPr id="46" name="TextBox 46"/>
          <p:cNvSpPr txBox="1"/>
          <p:nvPr/>
        </p:nvSpPr>
        <p:spPr>
          <a:xfrm>
            <a:off x="1074420" y="8406114"/>
            <a:ext cx="16002000" cy="895350"/>
          </a:xfrm>
          <a:prstGeom prst="rect">
            <a:avLst/>
          </a:prstGeom>
        </p:spPr>
        <p:txBody>
          <a:bodyPr lIns="0" tIns="0" rIns="0" bIns="0" rtlCol="0" anchor="t">
            <a:spAutoFit/>
          </a:bodyPr>
          <a:lstStyle/>
          <a:p>
            <a:pPr algn="l">
              <a:lnSpc>
                <a:spcPts val="2340"/>
              </a:lnSpc>
            </a:pPr>
            <a:r>
              <a:rPr lang="en-US" sz="1950">
                <a:solidFill>
                  <a:srgbClr val="000000"/>
                </a:solidFill>
                <a:latin typeface="Nunito"/>
                <a:ea typeface="Nunito"/>
                <a:cs typeface="Nunito"/>
                <a:sym typeface="Nunito"/>
              </a:rPr>
              <a:t>THE INTERGENERATIONAL IMPERATIVE → Maternal nutrition + pregnancy care + infant feeding + malaria control + early diagnosis + targeted equity action</a:t>
            </a:r>
          </a:p>
          <a:p>
            <a:pPr algn="l">
              <a:lnSpc>
                <a:spcPts val="2340"/>
              </a:lnSpc>
            </a:pPr>
            <a:endParaRPr lang="en-US" sz="1950">
              <a:solidFill>
                <a:srgbClr val="000000"/>
              </a:solidFill>
              <a:latin typeface="Nunito"/>
              <a:ea typeface="Nunito"/>
              <a:cs typeface="Nunito"/>
              <a:sym typeface="Nunito"/>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366" t="-12273" b="-22881"/>
            </a:stretch>
          </a:blipFill>
        </p:spPr>
        <p:txBody>
          <a:bodyPr/>
          <a:lstStyle/>
          <a:p>
            <a:endParaRPr lang="en-US"/>
          </a:p>
        </p:txBody>
      </p:sp>
      <p:grpSp>
        <p:nvGrpSpPr>
          <p:cNvPr id="3" name="Group 3"/>
          <p:cNvGrpSpPr/>
          <p:nvPr/>
        </p:nvGrpSpPr>
        <p:grpSpPr>
          <a:xfrm>
            <a:off x="0" y="-47112"/>
            <a:ext cx="18288000" cy="3033008"/>
            <a:chOff x="0" y="0"/>
            <a:chExt cx="2833290" cy="469892"/>
          </a:xfrm>
        </p:grpSpPr>
        <p:sp>
          <p:nvSpPr>
            <p:cNvPr id="4" name="Freeform 4"/>
            <p:cNvSpPr/>
            <p:nvPr/>
          </p:nvSpPr>
          <p:spPr>
            <a:xfrm>
              <a:off x="0" y="0"/>
              <a:ext cx="2833290" cy="469892"/>
            </a:xfrm>
            <a:custGeom>
              <a:avLst/>
              <a:gdLst/>
              <a:ahLst/>
              <a:cxnLst/>
              <a:rect l="l" t="t" r="r" b="b"/>
              <a:pathLst>
                <a:path w="2833290" h="469892">
                  <a:moveTo>
                    <a:pt x="0" y="0"/>
                  </a:moveTo>
                  <a:lnTo>
                    <a:pt x="2833290" y="0"/>
                  </a:lnTo>
                  <a:lnTo>
                    <a:pt x="2833290" y="469892"/>
                  </a:lnTo>
                  <a:lnTo>
                    <a:pt x="0" y="469892"/>
                  </a:lnTo>
                  <a:close/>
                </a:path>
              </a:pathLst>
            </a:custGeom>
            <a:blipFill>
              <a:blip r:embed="rId3"/>
              <a:stretch>
                <a:fillRect t="-148978" b="-148978"/>
              </a:stretch>
            </a:blipFill>
          </p:spPr>
          <p:txBody>
            <a:bodyPr/>
            <a:lstStyle/>
            <a:p>
              <a:endParaRPr lang="en-US"/>
            </a:p>
          </p:txBody>
        </p:sp>
      </p:grpSp>
      <p:grpSp>
        <p:nvGrpSpPr>
          <p:cNvPr id="5" name="Group 5"/>
          <p:cNvGrpSpPr/>
          <p:nvPr/>
        </p:nvGrpSpPr>
        <p:grpSpPr>
          <a:xfrm>
            <a:off x="0" y="0"/>
            <a:ext cx="18288000" cy="2985896"/>
            <a:chOff x="0" y="0"/>
            <a:chExt cx="2833290" cy="462593"/>
          </a:xfrm>
        </p:grpSpPr>
        <p:sp>
          <p:nvSpPr>
            <p:cNvPr id="6" name="Freeform 6"/>
            <p:cNvSpPr/>
            <p:nvPr/>
          </p:nvSpPr>
          <p:spPr>
            <a:xfrm>
              <a:off x="0" y="0"/>
              <a:ext cx="2833290" cy="462593"/>
            </a:xfrm>
            <a:custGeom>
              <a:avLst/>
              <a:gdLst/>
              <a:ahLst/>
              <a:cxnLst/>
              <a:rect l="l" t="t" r="r" b="b"/>
              <a:pathLst>
                <a:path w="2833290" h="462593">
                  <a:moveTo>
                    <a:pt x="0" y="0"/>
                  </a:moveTo>
                  <a:lnTo>
                    <a:pt x="2833290" y="0"/>
                  </a:lnTo>
                  <a:lnTo>
                    <a:pt x="2833290" y="462593"/>
                  </a:lnTo>
                  <a:lnTo>
                    <a:pt x="0" y="462593"/>
                  </a:lnTo>
                  <a:close/>
                </a:path>
              </a:pathLst>
            </a:custGeom>
            <a:solidFill>
              <a:srgbClr val="000000">
                <a:alpha val="47843"/>
              </a:srgbClr>
            </a:solidFill>
          </p:spPr>
          <p:txBody>
            <a:bodyPr/>
            <a:lstStyle/>
            <a:p>
              <a:endParaRPr lang="en-US"/>
            </a:p>
          </p:txBody>
        </p:sp>
      </p:grpSp>
      <p:sp>
        <p:nvSpPr>
          <p:cNvPr id="7" name="TextBox 7"/>
          <p:cNvSpPr txBox="1"/>
          <p:nvPr/>
        </p:nvSpPr>
        <p:spPr>
          <a:xfrm>
            <a:off x="1293011" y="1082641"/>
            <a:ext cx="16536723" cy="791214"/>
          </a:xfrm>
          <a:prstGeom prst="rect">
            <a:avLst/>
          </a:prstGeom>
        </p:spPr>
        <p:txBody>
          <a:bodyPr lIns="0" tIns="0" rIns="0" bIns="0" rtlCol="0" anchor="t">
            <a:spAutoFit/>
          </a:bodyPr>
          <a:lstStyle/>
          <a:p>
            <a:pPr algn="ctr">
              <a:lnSpc>
                <a:spcPts val="6248"/>
              </a:lnSpc>
            </a:pPr>
            <a:r>
              <a:rPr lang="en-US" sz="5207">
                <a:solidFill>
                  <a:srgbClr val="FFFFFF"/>
                </a:solidFill>
                <a:latin typeface="Hammersmith One"/>
                <a:ea typeface="Hammersmith One"/>
                <a:cs typeface="Hammersmith One"/>
                <a:sym typeface="Hammersmith One"/>
              </a:rPr>
              <a:t>Why put anaemia on the nutrition financing agenda?</a:t>
            </a:r>
          </a:p>
        </p:txBody>
      </p:sp>
      <p:sp>
        <p:nvSpPr>
          <p:cNvPr id="8" name="Freeform 8"/>
          <p:cNvSpPr/>
          <p:nvPr/>
        </p:nvSpPr>
        <p:spPr>
          <a:xfrm>
            <a:off x="16913555" y="-86700"/>
            <a:ext cx="1564948" cy="1564948"/>
          </a:xfrm>
          <a:custGeom>
            <a:avLst/>
            <a:gdLst/>
            <a:ahLst/>
            <a:cxnLst/>
            <a:rect l="l" t="t" r="r" b="b"/>
            <a:pathLst>
              <a:path w="1564948" h="1564948">
                <a:moveTo>
                  <a:pt x="0" y="0"/>
                </a:moveTo>
                <a:lnTo>
                  <a:pt x="1564948" y="0"/>
                </a:lnTo>
                <a:lnTo>
                  <a:pt x="1564948" y="1564948"/>
                </a:lnTo>
                <a:lnTo>
                  <a:pt x="0" y="1564948"/>
                </a:lnTo>
                <a:lnTo>
                  <a:pt x="0" y="0"/>
                </a:lnTo>
                <a:close/>
              </a:path>
            </a:pathLst>
          </a:custGeom>
          <a:blipFill>
            <a:blip r:embed="rId4"/>
            <a:stretch>
              <a:fillRect/>
            </a:stretch>
          </a:blipFill>
        </p:spPr>
        <p:txBody>
          <a:bodyPr/>
          <a:lstStyle/>
          <a:p>
            <a:endParaRPr lang="en-US"/>
          </a:p>
        </p:txBody>
      </p:sp>
      <p:sp>
        <p:nvSpPr>
          <p:cNvPr id="9" name="Freeform 9"/>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5"/>
            <a:stretch>
              <a:fillRect/>
            </a:stretch>
          </a:blipFill>
        </p:spPr>
        <p:txBody>
          <a:bodyPr/>
          <a:lstStyle/>
          <a:p>
            <a:endParaRPr lang="en-US"/>
          </a:p>
        </p:txBody>
      </p:sp>
      <p:grpSp>
        <p:nvGrpSpPr>
          <p:cNvPr id="10" name="Group 10"/>
          <p:cNvGrpSpPr/>
          <p:nvPr/>
        </p:nvGrpSpPr>
        <p:grpSpPr>
          <a:xfrm>
            <a:off x="814166" y="3600450"/>
            <a:ext cx="16881863" cy="1292163"/>
            <a:chOff x="0" y="0"/>
            <a:chExt cx="4446252" cy="340323"/>
          </a:xfrm>
        </p:grpSpPr>
        <p:sp>
          <p:nvSpPr>
            <p:cNvPr id="11" name="Freeform 11"/>
            <p:cNvSpPr/>
            <p:nvPr/>
          </p:nvSpPr>
          <p:spPr>
            <a:xfrm>
              <a:off x="0" y="0"/>
              <a:ext cx="4446252" cy="340323"/>
            </a:xfrm>
            <a:custGeom>
              <a:avLst/>
              <a:gdLst/>
              <a:ahLst/>
              <a:cxnLst/>
              <a:rect l="l" t="t" r="r" b="b"/>
              <a:pathLst>
                <a:path w="4446252" h="340323">
                  <a:moveTo>
                    <a:pt x="30267" y="0"/>
                  </a:moveTo>
                  <a:lnTo>
                    <a:pt x="4415985" y="0"/>
                  </a:lnTo>
                  <a:cubicBezTo>
                    <a:pt x="4424012" y="0"/>
                    <a:pt x="4431711" y="3189"/>
                    <a:pt x="4437387" y="8865"/>
                  </a:cubicBezTo>
                  <a:cubicBezTo>
                    <a:pt x="4443063" y="14541"/>
                    <a:pt x="4446252" y="22240"/>
                    <a:pt x="4446252" y="30267"/>
                  </a:cubicBezTo>
                  <a:lnTo>
                    <a:pt x="4446252" y="310055"/>
                  </a:lnTo>
                  <a:cubicBezTo>
                    <a:pt x="4446252" y="318083"/>
                    <a:pt x="4443063" y="325781"/>
                    <a:pt x="4437387" y="331458"/>
                  </a:cubicBezTo>
                  <a:cubicBezTo>
                    <a:pt x="4431711" y="337134"/>
                    <a:pt x="4424012" y="340323"/>
                    <a:pt x="4415985" y="340323"/>
                  </a:cubicBezTo>
                  <a:lnTo>
                    <a:pt x="30267" y="340323"/>
                  </a:lnTo>
                  <a:cubicBezTo>
                    <a:pt x="22240" y="340323"/>
                    <a:pt x="14541" y="337134"/>
                    <a:pt x="8865" y="331458"/>
                  </a:cubicBezTo>
                  <a:cubicBezTo>
                    <a:pt x="3189" y="325781"/>
                    <a:pt x="0" y="318083"/>
                    <a:pt x="0" y="310055"/>
                  </a:cubicBezTo>
                  <a:lnTo>
                    <a:pt x="0" y="30267"/>
                  </a:lnTo>
                  <a:cubicBezTo>
                    <a:pt x="0" y="22240"/>
                    <a:pt x="3189" y="14541"/>
                    <a:pt x="8865" y="8865"/>
                  </a:cubicBezTo>
                  <a:cubicBezTo>
                    <a:pt x="14541" y="3189"/>
                    <a:pt x="22240" y="0"/>
                    <a:pt x="30267" y="0"/>
                  </a:cubicBezTo>
                  <a:close/>
                </a:path>
              </a:pathLst>
            </a:custGeom>
            <a:solidFill>
              <a:srgbClr val="3D1700"/>
            </a:solidFill>
          </p:spPr>
          <p:txBody>
            <a:bodyPr/>
            <a:lstStyle/>
            <a:p>
              <a:endParaRPr lang="en-US"/>
            </a:p>
          </p:txBody>
        </p:sp>
        <p:sp>
          <p:nvSpPr>
            <p:cNvPr id="12" name="TextBox 12"/>
            <p:cNvSpPr txBox="1"/>
            <p:nvPr/>
          </p:nvSpPr>
          <p:spPr>
            <a:xfrm>
              <a:off x="0" y="-9525"/>
              <a:ext cx="4446252" cy="349848"/>
            </a:xfrm>
            <a:prstGeom prst="rect">
              <a:avLst/>
            </a:prstGeom>
          </p:spPr>
          <p:txBody>
            <a:bodyPr lIns="50800" tIns="50800" rIns="50800" bIns="50800" rtlCol="0" anchor="ctr"/>
            <a:lstStyle/>
            <a:p>
              <a:pPr algn="ctr">
                <a:lnSpc>
                  <a:spcPts val="2700"/>
                </a:lnSpc>
              </a:pPr>
              <a:r>
                <a:rPr lang="en-US" sz="2250" b="1">
                  <a:solidFill>
                    <a:srgbClr val="FFFFFF"/>
                  </a:solidFill>
                  <a:latin typeface="Nunito Bold"/>
                  <a:ea typeface="Nunito Bold"/>
                  <a:cs typeface="Nunito Bold"/>
                  <a:sym typeface="Nunito Bold"/>
                </a:rPr>
                <a:t>Anaemia is both a nutrition problem and a systems challenge!</a:t>
              </a:r>
            </a:p>
          </p:txBody>
        </p:sp>
      </p:grpSp>
      <p:sp>
        <p:nvSpPr>
          <p:cNvPr id="13" name="TextBox 13"/>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10</a:t>
            </a:r>
          </a:p>
        </p:txBody>
      </p:sp>
      <p:sp>
        <p:nvSpPr>
          <p:cNvPr id="14" name="TextBox 14"/>
          <p:cNvSpPr txBox="1"/>
          <p:nvPr/>
        </p:nvSpPr>
        <p:spPr>
          <a:xfrm>
            <a:off x="2250196" y="6167738"/>
            <a:ext cx="13787609" cy="333375"/>
          </a:xfrm>
          <a:prstGeom prst="rect">
            <a:avLst/>
          </a:prstGeom>
        </p:spPr>
        <p:txBody>
          <a:bodyPr lIns="0" tIns="0" rIns="0" bIns="0" rtlCol="0" anchor="t">
            <a:spAutoFit/>
          </a:bodyPr>
          <a:lstStyle/>
          <a:p>
            <a:pPr algn="ctr">
              <a:lnSpc>
                <a:spcPts val="2699"/>
              </a:lnSpc>
            </a:pPr>
            <a:r>
              <a:rPr lang="en-US" sz="2249" b="1">
                <a:solidFill>
                  <a:srgbClr val="000000"/>
                </a:solidFill>
                <a:latin typeface="Nunito Bold"/>
                <a:ea typeface="Nunito Bold"/>
                <a:cs typeface="Nunito Bold"/>
                <a:sym typeface="Nunito Bold"/>
              </a:rPr>
              <a:t>The financing question is not only “how do we treat anaemia?”</a:t>
            </a:r>
          </a:p>
        </p:txBody>
      </p:sp>
      <p:sp>
        <p:nvSpPr>
          <p:cNvPr id="15" name="TextBox 15"/>
          <p:cNvSpPr txBox="1"/>
          <p:nvPr/>
        </p:nvSpPr>
        <p:spPr>
          <a:xfrm>
            <a:off x="2150323" y="7120238"/>
            <a:ext cx="13787609" cy="704850"/>
          </a:xfrm>
          <a:prstGeom prst="rect">
            <a:avLst/>
          </a:prstGeom>
        </p:spPr>
        <p:txBody>
          <a:bodyPr lIns="0" tIns="0" rIns="0" bIns="0" rtlCol="0" anchor="t">
            <a:spAutoFit/>
          </a:bodyPr>
          <a:lstStyle/>
          <a:p>
            <a:pPr algn="ctr">
              <a:lnSpc>
                <a:spcPts val="2819"/>
              </a:lnSpc>
            </a:pPr>
            <a:r>
              <a:rPr lang="en-US" sz="2349">
                <a:solidFill>
                  <a:srgbClr val="000000"/>
                </a:solidFill>
                <a:latin typeface="Nunito"/>
                <a:ea typeface="Nunito"/>
                <a:cs typeface="Nunito"/>
                <a:sym typeface="Nunito"/>
              </a:rPr>
              <a:t>It is: how do we finance the commodities, services, supply systems and cross-sector actions that prevent and address its causes?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7821" y="-745710"/>
            <a:ext cx="18537836" cy="11378296"/>
          </a:xfrm>
          <a:custGeom>
            <a:avLst/>
            <a:gdLst/>
            <a:ahLst/>
            <a:cxnLst/>
            <a:rect l="l" t="t" r="r" b="b"/>
            <a:pathLst>
              <a:path w="18537836" h="11378296">
                <a:moveTo>
                  <a:pt x="0" y="0"/>
                </a:moveTo>
                <a:lnTo>
                  <a:pt x="18537836" y="0"/>
                </a:lnTo>
                <a:lnTo>
                  <a:pt x="18537836" y="11378296"/>
                </a:lnTo>
                <a:lnTo>
                  <a:pt x="0" y="11378296"/>
                </a:lnTo>
                <a:lnTo>
                  <a:pt x="0" y="0"/>
                </a:lnTo>
                <a:close/>
              </a:path>
            </a:pathLst>
          </a:custGeom>
          <a:blipFill>
            <a:blip r:embed="rId2"/>
            <a:stretch>
              <a:fillRect t="-11096" b="-11096"/>
            </a:stretch>
          </a:blipFill>
        </p:spPr>
        <p:txBody>
          <a:bodyPr/>
          <a:lstStyle/>
          <a:p>
            <a:endParaRPr lang="en-US"/>
          </a:p>
        </p:txBody>
      </p:sp>
      <p:sp>
        <p:nvSpPr>
          <p:cNvPr id="3" name="TextBox 3"/>
          <p:cNvSpPr txBox="1"/>
          <p:nvPr/>
        </p:nvSpPr>
        <p:spPr>
          <a:xfrm>
            <a:off x="1679503" y="850757"/>
            <a:ext cx="15336711" cy="647700"/>
          </a:xfrm>
          <a:prstGeom prst="rect">
            <a:avLst/>
          </a:prstGeom>
        </p:spPr>
        <p:txBody>
          <a:bodyPr lIns="0" tIns="0" rIns="0" bIns="0" rtlCol="0" anchor="t">
            <a:spAutoFit/>
          </a:bodyPr>
          <a:lstStyle/>
          <a:p>
            <a:pPr algn="ctr">
              <a:lnSpc>
                <a:spcPts val="5040"/>
              </a:lnSpc>
            </a:pPr>
            <a:r>
              <a:rPr lang="en-US" sz="4200">
                <a:solidFill>
                  <a:srgbClr val="1A4D00"/>
                </a:solidFill>
                <a:latin typeface="Hammersmith One"/>
                <a:ea typeface="Hammersmith One"/>
                <a:cs typeface="Hammersmith One"/>
                <a:sym typeface="Hammersmith One"/>
              </a:rPr>
              <a:t>Anaemia: what are we talking about?</a:t>
            </a:r>
          </a:p>
        </p:txBody>
      </p:sp>
      <p:grpSp>
        <p:nvGrpSpPr>
          <p:cNvPr id="4" name="Group 4"/>
          <p:cNvGrpSpPr/>
          <p:nvPr/>
        </p:nvGrpSpPr>
        <p:grpSpPr>
          <a:xfrm>
            <a:off x="7505717" y="3863977"/>
            <a:ext cx="3684284" cy="2766466"/>
            <a:chOff x="0" y="0"/>
            <a:chExt cx="4754880" cy="3570358"/>
          </a:xfrm>
        </p:grpSpPr>
        <p:sp>
          <p:nvSpPr>
            <p:cNvPr id="5" name="Freeform 5"/>
            <p:cNvSpPr/>
            <p:nvPr/>
          </p:nvSpPr>
          <p:spPr>
            <a:xfrm>
              <a:off x="0" y="0"/>
              <a:ext cx="4754880" cy="3570358"/>
            </a:xfrm>
            <a:custGeom>
              <a:avLst/>
              <a:gdLst/>
              <a:ahLst/>
              <a:cxnLst/>
              <a:rect l="l" t="t" r="r" b="b"/>
              <a:pathLst>
                <a:path w="4754880" h="3570358">
                  <a:moveTo>
                    <a:pt x="0" y="1785179"/>
                  </a:moveTo>
                  <a:cubicBezTo>
                    <a:pt x="0" y="799165"/>
                    <a:pt x="1064387" y="0"/>
                    <a:pt x="2377440" y="0"/>
                  </a:cubicBezTo>
                  <a:cubicBezTo>
                    <a:pt x="3690493" y="0"/>
                    <a:pt x="4754880" y="799165"/>
                    <a:pt x="4754880" y="1785179"/>
                  </a:cubicBezTo>
                  <a:cubicBezTo>
                    <a:pt x="4754880" y="2771193"/>
                    <a:pt x="3690493" y="3570358"/>
                    <a:pt x="2377440" y="3570358"/>
                  </a:cubicBezTo>
                  <a:cubicBezTo>
                    <a:pt x="1064387" y="3570358"/>
                    <a:pt x="0" y="2771193"/>
                    <a:pt x="0" y="1785179"/>
                  </a:cubicBezTo>
                  <a:close/>
                </a:path>
              </a:pathLst>
            </a:custGeom>
            <a:solidFill>
              <a:srgbClr val="0081CC"/>
            </a:solidFill>
            <a:ln w="38100" cap="sq">
              <a:solidFill>
                <a:srgbClr val="EB7F2F"/>
              </a:solidFill>
              <a:prstDash val="solid"/>
              <a:miter/>
            </a:ln>
          </p:spPr>
          <p:txBody>
            <a:bodyPr/>
            <a:lstStyle/>
            <a:p>
              <a:endParaRPr lang="en-US"/>
            </a:p>
          </p:txBody>
        </p:sp>
      </p:grpSp>
      <p:grpSp>
        <p:nvGrpSpPr>
          <p:cNvPr id="6" name="Group 6"/>
          <p:cNvGrpSpPr/>
          <p:nvPr/>
        </p:nvGrpSpPr>
        <p:grpSpPr>
          <a:xfrm>
            <a:off x="1340606" y="3878325"/>
            <a:ext cx="4848476" cy="2932686"/>
            <a:chOff x="0" y="0"/>
            <a:chExt cx="5322570" cy="3219450"/>
          </a:xfrm>
        </p:grpSpPr>
        <p:sp>
          <p:nvSpPr>
            <p:cNvPr id="7" name="Freeform 7"/>
            <p:cNvSpPr/>
            <p:nvPr/>
          </p:nvSpPr>
          <p:spPr>
            <a:xfrm>
              <a:off x="0" y="0"/>
              <a:ext cx="5322570" cy="3219450"/>
            </a:xfrm>
            <a:custGeom>
              <a:avLst/>
              <a:gdLst/>
              <a:ahLst/>
              <a:cxnLst/>
              <a:rect l="l" t="t" r="r" b="b"/>
              <a:pathLst>
                <a:path w="5322570" h="3219450">
                  <a:moveTo>
                    <a:pt x="0" y="536575"/>
                  </a:moveTo>
                  <a:cubicBezTo>
                    <a:pt x="0" y="240284"/>
                    <a:pt x="240284" y="0"/>
                    <a:pt x="536575" y="0"/>
                  </a:cubicBezTo>
                  <a:lnTo>
                    <a:pt x="4785995" y="0"/>
                  </a:lnTo>
                  <a:cubicBezTo>
                    <a:pt x="5082286" y="0"/>
                    <a:pt x="5322570" y="240284"/>
                    <a:pt x="5322570" y="536575"/>
                  </a:cubicBezTo>
                  <a:lnTo>
                    <a:pt x="5322570" y="2682875"/>
                  </a:lnTo>
                  <a:cubicBezTo>
                    <a:pt x="5322570" y="2979166"/>
                    <a:pt x="5082286" y="3219450"/>
                    <a:pt x="4785995" y="3219450"/>
                  </a:cubicBezTo>
                  <a:lnTo>
                    <a:pt x="536575" y="3219450"/>
                  </a:lnTo>
                  <a:cubicBezTo>
                    <a:pt x="240284" y="3219450"/>
                    <a:pt x="0" y="2979166"/>
                    <a:pt x="0" y="2682875"/>
                  </a:cubicBezTo>
                  <a:close/>
                </a:path>
              </a:pathLst>
            </a:custGeom>
            <a:solidFill>
              <a:srgbClr val="FFFFFF"/>
            </a:solidFill>
            <a:ln w="14288" cap="sq">
              <a:solidFill>
                <a:srgbClr val="3D1700"/>
              </a:solidFill>
              <a:prstDash val="solid"/>
              <a:miter/>
            </a:ln>
          </p:spPr>
          <p:txBody>
            <a:bodyPr/>
            <a:lstStyle/>
            <a:p>
              <a:endParaRPr lang="en-US"/>
            </a:p>
          </p:txBody>
        </p:sp>
      </p:grpSp>
      <p:grpSp>
        <p:nvGrpSpPr>
          <p:cNvPr id="8" name="Group 8"/>
          <p:cNvGrpSpPr/>
          <p:nvPr/>
        </p:nvGrpSpPr>
        <p:grpSpPr>
          <a:xfrm>
            <a:off x="12560344" y="3690795"/>
            <a:ext cx="4859986" cy="2939648"/>
            <a:chOff x="0" y="0"/>
            <a:chExt cx="5322570" cy="3219450"/>
          </a:xfrm>
        </p:grpSpPr>
        <p:sp>
          <p:nvSpPr>
            <p:cNvPr id="9" name="Freeform 9"/>
            <p:cNvSpPr/>
            <p:nvPr/>
          </p:nvSpPr>
          <p:spPr>
            <a:xfrm>
              <a:off x="0" y="0"/>
              <a:ext cx="5322570" cy="3219450"/>
            </a:xfrm>
            <a:custGeom>
              <a:avLst/>
              <a:gdLst/>
              <a:ahLst/>
              <a:cxnLst/>
              <a:rect l="l" t="t" r="r" b="b"/>
              <a:pathLst>
                <a:path w="5322570" h="3219450">
                  <a:moveTo>
                    <a:pt x="0" y="536575"/>
                  </a:moveTo>
                  <a:cubicBezTo>
                    <a:pt x="0" y="240284"/>
                    <a:pt x="240284" y="0"/>
                    <a:pt x="536575" y="0"/>
                  </a:cubicBezTo>
                  <a:lnTo>
                    <a:pt x="4785995" y="0"/>
                  </a:lnTo>
                  <a:cubicBezTo>
                    <a:pt x="5082286" y="0"/>
                    <a:pt x="5322570" y="240284"/>
                    <a:pt x="5322570" y="536575"/>
                  </a:cubicBezTo>
                  <a:lnTo>
                    <a:pt x="5322570" y="2682875"/>
                  </a:lnTo>
                  <a:cubicBezTo>
                    <a:pt x="5322570" y="2979166"/>
                    <a:pt x="5082286" y="3219450"/>
                    <a:pt x="4785995" y="3219450"/>
                  </a:cubicBezTo>
                  <a:lnTo>
                    <a:pt x="536575" y="3219450"/>
                  </a:lnTo>
                  <a:cubicBezTo>
                    <a:pt x="240284" y="3219450"/>
                    <a:pt x="0" y="2979166"/>
                    <a:pt x="0" y="2682875"/>
                  </a:cubicBezTo>
                  <a:close/>
                </a:path>
              </a:pathLst>
            </a:custGeom>
            <a:solidFill>
              <a:srgbClr val="FFFFFF"/>
            </a:solidFill>
            <a:ln w="14288" cap="sq">
              <a:solidFill>
                <a:srgbClr val="1A4D00"/>
              </a:solidFill>
              <a:prstDash val="solid"/>
              <a:miter/>
            </a:ln>
          </p:spPr>
          <p:txBody>
            <a:bodyPr/>
            <a:lstStyle/>
            <a:p>
              <a:endParaRPr lang="en-US"/>
            </a:p>
          </p:txBody>
        </p:sp>
      </p:grpSp>
      <p:sp>
        <p:nvSpPr>
          <p:cNvPr id="10" name="Freeform 10"/>
          <p:cNvSpPr/>
          <p:nvPr/>
        </p:nvSpPr>
        <p:spPr>
          <a:xfrm>
            <a:off x="16824960" y="0"/>
            <a:ext cx="1653543" cy="1653543"/>
          </a:xfrm>
          <a:custGeom>
            <a:avLst/>
            <a:gdLst/>
            <a:ahLst/>
            <a:cxnLst/>
            <a:rect l="l" t="t" r="r" b="b"/>
            <a:pathLst>
              <a:path w="1653543" h="1653543">
                <a:moveTo>
                  <a:pt x="0" y="0"/>
                </a:moveTo>
                <a:lnTo>
                  <a:pt x="1653543" y="0"/>
                </a:lnTo>
                <a:lnTo>
                  <a:pt x="1653543" y="1653543"/>
                </a:lnTo>
                <a:lnTo>
                  <a:pt x="0" y="1653543"/>
                </a:lnTo>
                <a:lnTo>
                  <a:pt x="0" y="0"/>
                </a:lnTo>
                <a:close/>
              </a:path>
            </a:pathLst>
          </a:custGeom>
          <a:blipFill>
            <a:blip r:embed="rId3"/>
            <a:stretch>
              <a:fillRect/>
            </a:stretch>
          </a:blipFill>
        </p:spPr>
        <p:txBody>
          <a:bodyPr/>
          <a:lstStyle/>
          <a:p>
            <a:endParaRPr lang="en-US"/>
          </a:p>
        </p:txBody>
      </p:sp>
      <p:sp>
        <p:nvSpPr>
          <p:cNvPr id="11" name="TextBox 11"/>
          <p:cNvSpPr txBox="1"/>
          <p:nvPr/>
        </p:nvSpPr>
        <p:spPr>
          <a:xfrm>
            <a:off x="8189432" y="4383287"/>
            <a:ext cx="2316853" cy="1564190"/>
          </a:xfrm>
          <a:prstGeom prst="rect">
            <a:avLst/>
          </a:prstGeom>
        </p:spPr>
        <p:txBody>
          <a:bodyPr lIns="0" tIns="0" rIns="0" bIns="0" rtlCol="0" anchor="t">
            <a:spAutoFit/>
          </a:bodyPr>
          <a:lstStyle/>
          <a:p>
            <a:pPr algn="ctr">
              <a:lnSpc>
                <a:spcPts val="4163"/>
              </a:lnSpc>
            </a:pPr>
            <a:r>
              <a:rPr lang="en-US" sz="3469">
                <a:solidFill>
                  <a:srgbClr val="FFFFFF"/>
                </a:solidFill>
                <a:latin typeface="Hammersmith One"/>
                <a:ea typeface="Hammersmith One"/>
                <a:cs typeface="Hammersmith One"/>
                <a:sym typeface="Hammersmith One"/>
              </a:rPr>
              <a:t>LESS</a:t>
            </a:r>
          </a:p>
          <a:p>
            <a:pPr algn="ctr">
              <a:lnSpc>
                <a:spcPts val="4163"/>
              </a:lnSpc>
            </a:pPr>
            <a:r>
              <a:rPr lang="en-US" sz="3469">
                <a:solidFill>
                  <a:srgbClr val="FFFFFF"/>
                </a:solidFill>
                <a:latin typeface="Hammersmith One"/>
                <a:ea typeface="Hammersmith One"/>
                <a:cs typeface="Hammersmith One"/>
                <a:sym typeface="Hammersmith One"/>
              </a:rPr>
              <a:t>OXYGEN</a:t>
            </a:r>
          </a:p>
          <a:p>
            <a:pPr algn="ctr">
              <a:lnSpc>
                <a:spcPts val="4163"/>
              </a:lnSpc>
            </a:pPr>
            <a:r>
              <a:rPr lang="en-US" sz="3469">
                <a:solidFill>
                  <a:srgbClr val="FFFFFF"/>
                </a:solidFill>
                <a:latin typeface="Hammersmith One"/>
                <a:ea typeface="Hammersmith One"/>
                <a:cs typeface="Hammersmith One"/>
                <a:sym typeface="Hammersmith One"/>
              </a:rPr>
              <a:t>DELIVERY</a:t>
            </a:r>
          </a:p>
        </p:txBody>
      </p:sp>
      <p:sp>
        <p:nvSpPr>
          <p:cNvPr id="12" name="TextBox 12"/>
          <p:cNvSpPr txBox="1"/>
          <p:nvPr/>
        </p:nvSpPr>
        <p:spPr>
          <a:xfrm>
            <a:off x="1679503" y="4232869"/>
            <a:ext cx="4089980" cy="927750"/>
          </a:xfrm>
          <a:prstGeom prst="rect">
            <a:avLst/>
          </a:prstGeom>
        </p:spPr>
        <p:txBody>
          <a:bodyPr lIns="0" tIns="0" rIns="0" bIns="0" rtlCol="0" anchor="t">
            <a:spAutoFit/>
          </a:bodyPr>
          <a:lstStyle/>
          <a:p>
            <a:pPr algn="l">
              <a:lnSpc>
                <a:spcPts val="3702"/>
              </a:lnSpc>
            </a:pPr>
            <a:r>
              <a:rPr lang="en-US" sz="3085">
                <a:solidFill>
                  <a:srgbClr val="3D1700"/>
                </a:solidFill>
                <a:latin typeface="Hammersmith One"/>
                <a:ea typeface="Hammersmith One"/>
                <a:cs typeface="Hammersmith One"/>
                <a:sym typeface="Hammersmith One"/>
              </a:rPr>
              <a:t>Nutrition-related causes</a:t>
            </a:r>
          </a:p>
        </p:txBody>
      </p:sp>
      <p:sp>
        <p:nvSpPr>
          <p:cNvPr id="13" name="TextBox 13"/>
          <p:cNvSpPr txBox="1"/>
          <p:nvPr/>
        </p:nvSpPr>
        <p:spPr>
          <a:xfrm>
            <a:off x="1679503" y="5270552"/>
            <a:ext cx="4340592" cy="1249428"/>
          </a:xfrm>
          <a:prstGeom prst="rect">
            <a:avLst/>
          </a:prstGeom>
        </p:spPr>
        <p:txBody>
          <a:bodyPr lIns="0" tIns="0" rIns="0" bIns="0" rtlCol="0" anchor="t">
            <a:spAutoFit/>
          </a:bodyPr>
          <a:lstStyle/>
          <a:p>
            <a:pPr algn="l">
              <a:lnSpc>
                <a:spcPts val="2514"/>
              </a:lnSpc>
            </a:pPr>
            <a:r>
              <a:rPr lang="en-US" sz="2095">
                <a:solidFill>
                  <a:srgbClr val="232B31"/>
                </a:solidFill>
                <a:latin typeface="Nunito"/>
                <a:ea typeface="Nunito"/>
                <a:cs typeface="Nunito"/>
                <a:sym typeface="Nunito"/>
              </a:rPr>
              <a:t>Iron deficiency is the most common nutritional cause; folate, vitamin B12 and vitamin A deficiencies can also contribute.</a:t>
            </a:r>
          </a:p>
        </p:txBody>
      </p:sp>
      <p:sp>
        <p:nvSpPr>
          <p:cNvPr id="14" name="TextBox 14"/>
          <p:cNvSpPr txBox="1"/>
          <p:nvPr/>
        </p:nvSpPr>
        <p:spPr>
          <a:xfrm>
            <a:off x="13047734" y="4055729"/>
            <a:ext cx="3952000" cy="1099996"/>
          </a:xfrm>
          <a:prstGeom prst="rect">
            <a:avLst/>
          </a:prstGeom>
        </p:spPr>
        <p:txBody>
          <a:bodyPr lIns="0" tIns="0" rIns="0" bIns="0" rtlCol="0" anchor="t">
            <a:spAutoFit/>
          </a:bodyPr>
          <a:lstStyle/>
          <a:p>
            <a:pPr algn="l">
              <a:lnSpc>
                <a:spcPts val="4418"/>
              </a:lnSpc>
            </a:pPr>
            <a:r>
              <a:rPr lang="en-US" sz="3681">
                <a:solidFill>
                  <a:srgbClr val="1A4D00"/>
                </a:solidFill>
                <a:latin typeface="Hammersmith One"/>
                <a:ea typeface="Hammersmith One"/>
                <a:cs typeface="Hammersmith One"/>
                <a:sym typeface="Hammersmith One"/>
              </a:rPr>
              <a:t>Non-nutrition causes</a:t>
            </a:r>
          </a:p>
        </p:txBody>
      </p:sp>
      <p:sp>
        <p:nvSpPr>
          <p:cNvPr id="15" name="TextBox 15"/>
          <p:cNvSpPr txBox="1"/>
          <p:nvPr/>
        </p:nvSpPr>
        <p:spPr>
          <a:xfrm>
            <a:off x="13047734" y="5131690"/>
            <a:ext cx="3952000" cy="1252394"/>
          </a:xfrm>
          <a:prstGeom prst="rect">
            <a:avLst/>
          </a:prstGeom>
        </p:spPr>
        <p:txBody>
          <a:bodyPr lIns="0" tIns="0" rIns="0" bIns="0" rtlCol="0" anchor="t">
            <a:spAutoFit/>
          </a:bodyPr>
          <a:lstStyle/>
          <a:p>
            <a:pPr algn="l">
              <a:lnSpc>
                <a:spcPts val="2520"/>
              </a:lnSpc>
            </a:pPr>
            <a:r>
              <a:rPr lang="en-US" sz="2100">
                <a:solidFill>
                  <a:srgbClr val="232B31"/>
                </a:solidFill>
                <a:latin typeface="Nunito"/>
                <a:ea typeface="Nunito"/>
                <a:cs typeface="Nunito"/>
                <a:sym typeface="Nunito"/>
              </a:rPr>
              <a:t>Infections, inflammation, chronic disease, blood loss and inherited red-cell disorders can also cause anaemia.</a:t>
            </a:r>
          </a:p>
        </p:txBody>
      </p:sp>
      <p:sp>
        <p:nvSpPr>
          <p:cNvPr id="16" name="TextBox 16"/>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5</a:t>
            </a:r>
          </a:p>
        </p:txBody>
      </p:sp>
      <p:sp>
        <p:nvSpPr>
          <p:cNvPr id="17" name="Freeform 17"/>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4"/>
            <a:stretch>
              <a:fillRect/>
            </a:stretch>
          </a:blipFill>
        </p:spPr>
        <p:txBody>
          <a:bodyPr/>
          <a:lstStyle/>
          <a:p>
            <a:endParaRPr lang="en-US"/>
          </a:p>
        </p:txBody>
      </p:sp>
      <p:sp>
        <p:nvSpPr>
          <p:cNvPr id="18" name="TextBox 18"/>
          <p:cNvSpPr txBox="1"/>
          <p:nvPr/>
        </p:nvSpPr>
        <p:spPr>
          <a:xfrm>
            <a:off x="1495540" y="1653543"/>
            <a:ext cx="15188307" cy="628650"/>
          </a:xfrm>
          <a:prstGeom prst="rect">
            <a:avLst/>
          </a:prstGeom>
        </p:spPr>
        <p:txBody>
          <a:bodyPr lIns="0" tIns="0" rIns="0" bIns="0" rtlCol="0" anchor="t">
            <a:spAutoFit/>
          </a:bodyPr>
          <a:lstStyle/>
          <a:p>
            <a:pPr algn="ctr">
              <a:lnSpc>
                <a:spcPts val="2514"/>
              </a:lnSpc>
            </a:pPr>
            <a:r>
              <a:rPr lang="en-US" sz="2095">
                <a:solidFill>
                  <a:srgbClr val="232B31"/>
                </a:solidFill>
                <a:latin typeface="Nunito"/>
                <a:ea typeface="Nunito"/>
                <a:cs typeface="Nunito"/>
                <a:sym typeface="Nunito"/>
              </a:rPr>
              <a:t>Anaemia is a condition in which the number of red blood cells or the haemoglobin concentration is lower than normal, reducing the blood’s oxygen-carrying capacity.</a:t>
            </a:r>
          </a:p>
        </p:txBody>
      </p:sp>
      <p:sp>
        <p:nvSpPr>
          <p:cNvPr id="19" name="TextBox 19"/>
          <p:cNvSpPr txBox="1"/>
          <p:nvPr/>
        </p:nvSpPr>
        <p:spPr>
          <a:xfrm>
            <a:off x="1753705" y="7832451"/>
            <a:ext cx="15188307" cy="314325"/>
          </a:xfrm>
          <a:prstGeom prst="rect">
            <a:avLst/>
          </a:prstGeom>
        </p:spPr>
        <p:txBody>
          <a:bodyPr lIns="0" tIns="0" rIns="0" bIns="0" rtlCol="0" anchor="t">
            <a:spAutoFit/>
          </a:bodyPr>
          <a:lstStyle/>
          <a:p>
            <a:pPr algn="ctr">
              <a:lnSpc>
                <a:spcPts val="2514"/>
              </a:lnSpc>
            </a:pPr>
            <a:r>
              <a:rPr lang="en-US" sz="2095" b="1">
                <a:solidFill>
                  <a:srgbClr val="232B31"/>
                </a:solidFill>
                <a:latin typeface="Nunito Bold"/>
                <a:ea typeface="Nunito Bold"/>
                <a:cs typeface="Nunito Bold"/>
                <a:sym typeface="Nunito Bold"/>
              </a:rPr>
              <a:t>Key message: anaemia is an indicator of poor nutrition and/or poor health - so the response must be multisectoral.</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9836" y="0"/>
            <a:ext cx="18537836" cy="10435482"/>
          </a:xfrm>
          <a:custGeom>
            <a:avLst/>
            <a:gdLst/>
            <a:ahLst/>
            <a:cxnLst/>
            <a:rect l="l" t="t" r="r" b="b"/>
            <a:pathLst>
              <a:path w="18537836" h="10435482">
                <a:moveTo>
                  <a:pt x="0" y="0"/>
                </a:moveTo>
                <a:lnTo>
                  <a:pt x="18537836" y="0"/>
                </a:lnTo>
                <a:lnTo>
                  <a:pt x="18537836" y="10435482"/>
                </a:lnTo>
                <a:lnTo>
                  <a:pt x="0" y="10435482"/>
                </a:lnTo>
                <a:lnTo>
                  <a:pt x="0" y="0"/>
                </a:lnTo>
                <a:close/>
              </a:path>
            </a:pathLst>
          </a:custGeom>
          <a:blipFill>
            <a:blip r:embed="rId2"/>
            <a:stretch>
              <a:fillRect t="-12098" b="-21133"/>
            </a:stretch>
          </a:blipFill>
        </p:spPr>
        <p:txBody>
          <a:bodyPr/>
          <a:lstStyle/>
          <a:p>
            <a:endParaRPr lang="en-US"/>
          </a:p>
        </p:txBody>
      </p:sp>
      <p:grpSp>
        <p:nvGrpSpPr>
          <p:cNvPr id="3" name="Group 3"/>
          <p:cNvGrpSpPr/>
          <p:nvPr/>
        </p:nvGrpSpPr>
        <p:grpSpPr>
          <a:xfrm>
            <a:off x="9464040" y="2119201"/>
            <a:ext cx="7900988" cy="2003108"/>
            <a:chOff x="0" y="0"/>
            <a:chExt cx="10534650" cy="2670810"/>
          </a:xfrm>
        </p:grpSpPr>
        <p:sp>
          <p:nvSpPr>
            <p:cNvPr id="4" name="Freeform 4"/>
            <p:cNvSpPr/>
            <p:nvPr/>
          </p:nvSpPr>
          <p:spPr>
            <a:xfrm>
              <a:off x="0" y="0"/>
              <a:ext cx="10534650" cy="2670810"/>
            </a:xfrm>
            <a:custGeom>
              <a:avLst/>
              <a:gdLst/>
              <a:ahLst/>
              <a:cxnLst/>
              <a:rect l="l" t="t" r="r" b="b"/>
              <a:pathLst>
                <a:path w="10534650" h="2670810">
                  <a:moveTo>
                    <a:pt x="0" y="445135"/>
                  </a:moveTo>
                  <a:cubicBezTo>
                    <a:pt x="0" y="199263"/>
                    <a:pt x="199263" y="0"/>
                    <a:pt x="445135" y="0"/>
                  </a:cubicBezTo>
                  <a:lnTo>
                    <a:pt x="10089515" y="0"/>
                  </a:lnTo>
                  <a:cubicBezTo>
                    <a:pt x="10335387" y="0"/>
                    <a:pt x="10534650" y="199263"/>
                    <a:pt x="10534650" y="445135"/>
                  </a:cubicBezTo>
                  <a:lnTo>
                    <a:pt x="10534650" y="2225675"/>
                  </a:lnTo>
                  <a:cubicBezTo>
                    <a:pt x="10534650" y="2471547"/>
                    <a:pt x="10335387" y="2670810"/>
                    <a:pt x="10089515" y="2670810"/>
                  </a:cubicBezTo>
                  <a:lnTo>
                    <a:pt x="445135" y="2670810"/>
                  </a:lnTo>
                  <a:cubicBezTo>
                    <a:pt x="199263" y="2670810"/>
                    <a:pt x="0" y="2471547"/>
                    <a:pt x="0" y="2225675"/>
                  </a:cubicBezTo>
                  <a:close/>
                </a:path>
              </a:pathLst>
            </a:custGeom>
            <a:solidFill>
              <a:srgbClr val="FFFFFF"/>
            </a:solidFill>
            <a:ln w="14288" cap="sq">
              <a:solidFill>
                <a:srgbClr val="EA7F2F"/>
              </a:solidFill>
              <a:prstDash val="solid"/>
              <a:miter/>
            </a:ln>
          </p:spPr>
          <p:txBody>
            <a:bodyPr/>
            <a:lstStyle/>
            <a:p>
              <a:endParaRPr lang="en-US"/>
            </a:p>
          </p:txBody>
        </p:sp>
      </p:grpSp>
      <p:grpSp>
        <p:nvGrpSpPr>
          <p:cNvPr id="5" name="Group 5"/>
          <p:cNvGrpSpPr/>
          <p:nvPr/>
        </p:nvGrpSpPr>
        <p:grpSpPr>
          <a:xfrm>
            <a:off x="9471184" y="2126345"/>
            <a:ext cx="109728" cy="1988820"/>
            <a:chOff x="0" y="0"/>
            <a:chExt cx="146304" cy="2651760"/>
          </a:xfrm>
        </p:grpSpPr>
        <p:sp>
          <p:nvSpPr>
            <p:cNvPr id="6" name="Freeform 6"/>
            <p:cNvSpPr/>
            <p:nvPr/>
          </p:nvSpPr>
          <p:spPr>
            <a:xfrm>
              <a:off x="0" y="0"/>
              <a:ext cx="146304" cy="2651760"/>
            </a:xfrm>
            <a:custGeom>
              <a:avLst/>
              <a:gdLst/>
              <a:ahLst/>
              <a:cxnLst/>
              <a:rect l="l" t="t" r="r" b="b"/>
              <a:pathLst>
                <a:path w="146304" h="2651760">
                  <a:moveTo>
                    <a:pt x="0" y="0"/>
                  </a:moveTo>
                  <a:lnTo>
                    <a:pt x="146304" y="0"/>
                  </a:lnTo>
                  <a:lnTo>
                    <a:pt x="146304" y="2651760"/>
                  </a:lnTo>
                  <a:lnTo>
                    <a:pt x="0" y="2651760"/>
                  </a:lnTo>
                  <a:close/>
                </a:path>
              </a:pathLst>
            </a:custGeom>
            <a:solidFill>
              <a:srgbClr val="EB7F2F"/>
            </a:solidFill>
          </p:spPr>
          <p:txBody>
            <a:bodyPr/>
            <a:lstStyle/>
            <a:p>
              <a:endParaRPr lang="en-US"/>
            </a:p>
          </p:txBody>
        </p:sp>
      </p:grpSp>
      <p:grpSp>
        <p:nvGrpSpPr>
          <p:cNvPr id="7" name="Group 7"/>
          <p:cNvGrpSpPr/>
          <p:nvPr/>
        </p:nvGrpSpPr>
        <p:grpSpPr>
          <a:xfrm>
            <a:off x="9526048" y="6950861"/>
            <a:ext cx="7900988" cy="2003108"/>
            <a:chOff x="0" y="0"/>
            <a:chExt cx="10534650" cy="2670810"/>
          </a:xfrm>
        </p:grpSpPr>
        <p:sp>
          <p:nvSpPr>
            <p:cNvPr id="8" name="Freeform 8"/>
            <p:cNvSpPr/>
            <p:nvPr/>
          </p:nvSpPr>
          <p:spPr>
            <a:xfrm>
              <a:off x="0" y="0"/>
              <a:ext cx="10534650" cy="2670810"/>
            </a:xfrm>
            <a:custGeom>
              <a:avLst/>
              <a:gdLst/>
              <a:ahLst/>
              <a:cxnLst/>
              <a:rect l="l" t="t" r="r" b="b"/>
              <a:pathLst>
                <a:path w="10534650" h="2670810">
                  <a:moveTo>
                    <a:pt x="0" y="445135"/>
                  </a:moveTo>
                  <a:cubicBezTo>
                    <a:pt x="0" y="199263"/>
                    <a:pt x="199263" y="0"/>
                    <a:pt x="445135" y="0"/>
                  </a:cubicBezTo>
                  <a:lnTo>
                    <a:pt x="10089515" y="0"/>
                  </a:lnTo>
                  <a:cubicBezTo>
                    <a:pt x="10335387" y="0"/>
                    <a:pt x="10534650" y="199263"/>
                    <a:pt x="10534650" y="445135"/>
                  </a:cubicBezTo>
                  <a:lnTo>
                    <a:pt x="10534650" y="2225675"/>
                  </a:lnTo>
                  <a:cubicBezTo>
                    <a:pt x="10534650" y="2471547"/>
                    <a:pt x="10335387" y="2670810"/>
                    <a:pt x="10089515" y="2670810"/>
                  </a:cubicBezTo>
                  <a:lnTo>
                    <a:pt x="445135" y="2670810"/>
                  </a:lnTo>
                  <a:cubicBezTo>
                    <a:pt x="199263" y="2670810"/>
                    <a:pt x="0" y="2471547"/>
                    <a:pt x="0" y="2225675"/>
                  </a:cubicBezTo>
                  <a:close/>
                </a:path>
              </a:pathLst>
            </a:custGeom>
            <a:solidFill>
              <a:srgbClr val="FFFFFF"/>
            </a:solidFill>
            <a:ln w="14288" cap="sq">
              <a:solidFill>
                <a:srgbClr val="B0DCAE"/>
              </a:solidFill>
              <a:prstDash val="solid"/>
              <a:miter/>
            </a:ln>
          </p:spPr>
          <p:txBody>
            <a:bodyPr/>
            <a:lstStyle/>
            <a:p>
              <a:endParaRPr lang="en-US"/>
            </a:p>
          </p:txBody>
        </p:sp>
      </p:grpSp>
      <p:grpSp>
        <p:nvGrpSpPr>
          <p:cNvPr id="9" name="Group 9"/>
          <p:cNvGrpSpPr/>
          <p:nvPr/>
        </p:nvGrpSpPr>
        <p:grpSpPr>
          <a:xfrm>
            <a:off x="9533192" y="6950861"/>
            <a:ext cx="109728" cy="1988820"/>
            <a:chOff x="0" y="0"/>
            <a:chExt cx="146304" cy="2651760"/>
          </a:xfrm>
        </p:grpSpPr>
        <p:sp>
          <p:nvSpPr>
            <p:cNvPr id="10" name="Freeform 10"/>
            <p:cNvSpPr/>
            <p:nvPr/>
          </p:nvSpPr>
          <p:spPr>
            <a:xfrm>
              <a:off x="0" y="0"/>
              <a:ext cx="146304" cy="2651760"/>
            </a:xfrm>
            <a:custGeom>
              <a:avLst/>
              <a:gdLst/>
              <a:ahLst/>
              <a:cxnLst/>
              <a:rect l="l" t="t" r="r" b="b"/>
              <a:pathLst>
                <a:path w="146304" h="2651760">
                  <a:moveTo>
                    <a:pt x="0" y="0"/>
                  </a:moveTo>
                  <a:lnTo>
                    <a:pt x="146304" y="0"/>
                  </a:lnTo>
                  <a:lnTo>
                    <a:pt x="146304" y="2651760"/>
                  </a:lnTo>
                  <a:lnTo>
                    <a:pt x="0" y="2651760"/>
                  </a:lnTo>
                  <a:close/>
                </a:path>
              </a:pathLst>
            </a:custGeom>
            <a:solidFill>
              <a:srgbClr val="B0DCAE"/>
            </a:solidFill>
          </p:spPr>
          <p:txBody>
            <a:bodyPr/>
            <a:lstStyle/>
            <a:p>
              <a:endParaRPr lang="en-US"/>
            </a:p>
          </p:txBody>
        </p:sp>
      </p:grpSp>
      <p:grpSp>
        <p:nvGrpSpPr>
          <p:cNvPr id="11" name="Group 11"/>
          <p:cNvGrpSpPr/>
          <p:nvPr/>
        </p:nvGrpSpPr>
        <p:grpSpPr>
          <a:xfrm>
            <a:off x="9464040" y="4519501"/>
            <a:ext cx="7900988" cy="2003108"/>
            <a:chOff x="0" y="0"/>
            <a:chExt cx="10534650" cy="2670810"/>
          </a:xfrm>
        </p:grpSpPr>
        <p:sp>
          <p:nvSpPr>
            <p:cNvPr id="12" name="Freeform 12"/>
            <p:cNvSpPr/>
            <p:nvPr/>
          </p:nvSpPr>
          <p:spPr>
            <a:xfrm>
              <a:off x="0" y="0"/>
              <a:ext cx="10534650" cy="2670810"/>
            </a:xfrm>
            <a:custGeom>
              <a:avLst/>
              <a:gdLst/>
              <a:ahLst/>
              <a:cxnLst/>
              <a:rect l="l" t="t" r="r" b="b"/>
              <a:pathLst>
                <a:path w="10534650" h="2670810">
                  <a:moveTo>
                    <a:pt x="0" y="445135"/>
                  </a:moveTo>
                  <a:cubicBezTo>
                    <a:pt x="0" y="199263"/>
                    <a:pt x="199263" y="0"/>
                    <a:pt x="445135" y="0"/>
                  </a:cubicBezTo>
                  <a:lnTo>
                    <a:pt x="10089515" y="0"/>
                  </a:lnTo>
                  <a:cubicBezTo>
                    <a:pt x="10335387" y="0"/>
                    <a:pt x="10534650" y="199263"/>
                    <a:pt x="10534650" y="445135"/>
                  </a:cubicBezTo>
                  <a:lnTo>
                    <a:pt x="10534650" y="2225675"/>
                  </a:lnTo>
                  <a:cubicBezTo>
                    <a:pt x="10534650" y="2471547"/>
                    <a:pt x="10335387" y="2670810"/>
                    <a:pt x="10089515" y="2670810"/>
                  </a:cubicBezTo>
                  <a:lnTo>
                    <a:pt x="445135" y="2670810"/>
                  </a:lnTo>
                  <a:cubicBezTo>
                    <a:pt x="199263" y="2670810"/>
                    <a:pt x="0" y="2471547"/>
                    <a:pt x="0" y="2225675"/>
                  </a:cubicBezTo>
                  <a:close/>
                </a:path>
              </a:pathLst>
            </a:custGeom>
            <a:solidFill>
              <a:srgbClr val="FFFFFF"/>
            </a:solidFill>
            <a:ln w="14288" cap="sq">
              <a:solidFill>
                <a:srgbClr val="0081CC"/>
              </a:solidFill>
              <a:prstDash val="solid"/>
              <a:miter/>
            </a:ln>
          </p:spPr>
          <p:txBody>
            <a:bodyPr/>
            <a:lstStyle/>
            <a:p>
              <a:endParaRPr lang="en-US"/>
            </a:p>
          </p:txBody>
        </p:sp>
      </p:grpSp>
      <p:grpSp>
        <p:nvGrpSpPr>
          <p:cNvPr id="13" name="Group 13"/>
          <p:cNvGrpSpPr/>
          <p:nvPr/>
        </p:nvGrpSpPr>
        <p:grpSpPr>
          <a:xfrm>
            <a:off x="9471184" y="4526645"/>
            <a:ext cx="109728" cy="1988820"/>
            <a:chOff x="0" y="0"/>
            <a:chExt cx="146304" cy="2651760"/>
          </a:xfrm>
        </p:grpSpPr>
        <p:sp>
          <p:nvSpPr>
            <p:cNvPr id="14" name="Freeform 14"/>
            <p:cNvSpPr/>
            <p:nvPr/>
          </p:nvSpPr>
          <p:spPr>
            <a:xfrm>
              <a:off x="0" y="0"/>
              <a:ext cx="146304" cy="2651760"/>
            </a:xfrm>
            <a:custGeom>
              <a:avLst/>
              <a:gdLst/>
              <a:ahLst/>
              <a:cxnLst/>
              <a:rect l="l" t="t" r="r" b="b"/>
              <a:pathLst>
                <a:path w="146304" h="2651760">
                  <a:moveTo>
                    <a:pt x="0" y="0"/>
                  </a:moveTo>
                  <a:lnTo>
                    <a:pt x="146304" y="0"/>
                  </a:lnTo>
                  <a:lnTo>
                    <a:pt x="146304" y="2651760"/>
                  </a:lnTo>
                  <a:lnTo>
                    <a:pt x="0" y="2651760"/>
                  </a:lnTo>
                  <a:close/>
                </a:path>
              </a:pathLst>
            </a:custGeom>
            <a:solidFill>
              <a:srgbClr val="0081CC"/>
            </a:solidFill>
          </p:spPr>
          <p:txBody>
            <a:bodyPr/>
            <a:lstStyle/>
            <a:p>
              <a:endParaRPr lang="en-US"/>
            </a:p>
          </p:txBody>
        </p:sp>
      </p:grpSp>
      <p:sp>
        <p:nvSpPr>
          <p:cNvPr id="15" name="Freeform 15"/>
          <p:cNvSpPr/>
          <p:nvPr/>
        </p:nvSpPr>
        <p:spPr>
          <a:xfrm>
            <a:off x="16913555" y="-86700"/>
            <a:ext cx="1564948" cy="1564948"/>
          </a:xfrm>
          <a:custGeom>
            <a:avLst/>
            <a:gdLst/>
            <a:ahLst/>
            <a:cxnLst/>
            <a:rect l="l" t="t" r="r" b="b"/>
            <a:pathLst>
              <a:path w="1564948" h="1564948">
                <a:moveTo>
                  <a:pt x="0" y="0"/>
                </a:moveTo>
                <a:lnTo>
                  <a:pt x="1564948" y="0"/>
                </a:lnTo>
                <a:lnTo>
                  <a:pt x="1564948" y="1564948"/>
                </a:lnTo>
                <a:lnTo>
                  <a:pt x="0" y="1564948"/>
                </a:lnTo>
                <a:lnTo>
                  <a:pt x="0" y="0"/>
                </a:lnTo>
                <a:close/>
              </a:path>
            </a:pathLst>
          </a:custGeom>
          <a:blipFill>
            <a:blip r:embed="rId3"/>
            <a:stretch>
              <a:fillRect/>
            </a:stretch>
          </a:blipFill>
        </p:spPr>
        <p:txBody>
          <a:bodyPr/>
          <a:lstStyle/>
          <a:p>
            <a:endParaRPr lang="en-US"/>
          </a:p>
        </p:txBody>
      </p:sp>
      <p:sp>
        <p:nvSpPr>
          <p:cNvPr id="16" name="TextBox 16"/>
          <p:cNvSpPr txBox="1"/>
          <p:nvPr/>
        </p:nvSpPr>
        <p:spPr>
          <a:xfrm>
            <a:off x="891540" y="644822"/>
            <a:ext cx="16276320" cy="647700"/>
          </a:xfrm>
          <a:prstGeom prst="rect">
            <a:avLst/>
          </a:prstGeom>
        </p:spPr>
        <p:txBody>
          <a:bodyPr lIns="0" tIns="0" rIns="0" bIns="0" rtlCol="0" anchor="t">
            <a:spAutoFit/>
          </a:bodyPr>
          <a:lstStyle/>
          <a:p>
            <a:pPr algn="ctr">
              <a:lnSpc>
                <a:spcPts val="5040"/>
              </a:lnSpc>
            </a:pPr>
            <a:r>
              <a:rPr lang="en-US" sz="4200">
                <a:solidFill>
                  <a:srgbClr val="1A4D00"/>
                </a:solidFill>
                <a:latin typeface="Hammersmith One"/>
                <a:ea typeface="Hammersmith One"/>
                <a:cs typeface="Hammersmith One"/>
                <a:sym typeface="Hammersmith One"/>
              </a:rPr>
              <a:t>Nigeria: the burden is significant and uneven</a:t>
            </a:r>
          </a:p>
        </p:txBody>
      </p:sp>
      <p:sp>
        <p:nvSpPr>
          <p:cNvPr id="17" name="TextBox 17"/>
          <p:cNvSpPr txBox="1"/>
          <p:nvPr/>
        </p:nvSpPr>
        <p:spPr>
          <a:xfrm>
            <a:off x="1074420" y="1478248"/>
            <a:ext cx="16002000" cy="323850"/>
          </a:xfrm>
          <a:prstGeom prst="rect">
            <a:avLst/>
          </a:prstGeom>
        </p:spPr>
        <p:txBody>
          <a:bodyPr lIns="0" tIns="0" rIns="0" bIns="0" rtlCol="0" anchor="t">
            <a:spAutoFit/>
          </a:bodyPr>
          <a:lstStyle/>
          <a:p>
            <a:pPr algn="ctr">
              <a:lnSpc>
                <a:spcPts val="2579"/>
              </a:lnSpc>
            </a:pPr>
            <a:r>
              <a:rPr lang="en-US" sz="2149">
                <a:solidFill>
                  <a:srgbClr val="000000"/>
                </a:solidFill>
                <a:latin typeface="Nunito"/>
                <a:ea typeface="Nunito"/>
                <a:cs typeface="Nunito"/>
                <a:sym typeface="Nunito"/>
              </a:rPr>
              <a:t>National Food Consumption and Micronutrient Survey (2021)</a:t>
            </a:r>
          </a:p>
        </p:txBody>
      </p:sp>
      <p:sp>
        <p:nvSpPr>
          <p:cNvPr id="18" name="TextBox 18"/>
          <p:cNvSpPr txBox="1"/>
          <p:nvPr/>
        </p:nvSpPr>
        <p:spPr>
          <a:xfrm>
            <a:off x="9864376" y="2418953"/>
            <a:ext cx="7155180" cy="409575"/>
          </a:xfrm>
          <a:prstGeom prst="rect">
            <a:avLst/>
          </a:prstGeom>
        </p:spPr>
        <p:txBody>
          <a:bodyPr lIns="0" tIns="0" rIns="0" bIns="0" rtlCol="0" anchor="t">
            <a:spAutoFit/>
          </a:bodyPr>
          <a:lstStyle/>
          <a:p>
            <a:pPr algn="l">
              <a:lnSpc>
                <a:spcPts val="3299"/>
              </a:lnSpc>
            </a:pPr>
            <a:r>
              <a:rPr lang="en-US" sz="2749">
                <a:solidFill>
                  <a:srgbClr val="EA7F2F"/>
                </a:solidFill>
                <a:latin typeface="Hammersmith One"/>
                <a:ea typeface="Hammersmith One"/>
                <a:cs typeface="Hammersmith One"/>
                <a:sym typeface="Hammersmith One"/>
              </a:rPr>
              <a:t>Age matters</a:t>
            </a:r>
          </a:p>
        </p:txBody>
      </p:sp>
      <p:sp>
        <p:nvSpPr>
          <p:cNvPr id="19" name="TextBox 19"/>
          <p:cNvSpPr txBox="1"/>
          <p:nvPr/>
        </p:nvSpPr>
        <p:spPr>
          <a:xfrm>
            <a:off x="9864376" y="3169142"/>
            <a:ext cx="7155180" cy="523875"/>
          </a:xfrm>
          <a:prstGeom prst="rect">
            <a:avLst/>
          </a:prstGeom>
        </p:spPr>
        <p:txBody>
          <a:bodyPr lIns="0" tIns="0" rIns="0" bIns="0" rtlCol="0" anchor="t">
            <a:spAutoFit/>
          </a:bodyPr>
          <a:lstStyle/>
          <a:p>
            <a:pPr algn="l">
              <a:lnSpc>
                <a:spcPts val="2160"/>
              </a:lnSpc>
            </a:pPr>
            <a:r>
              <a:rPr lang="en-US" sz="1800">
                <a:solidFill>
                  <a:srgbClr val="000000"/>
                </a:solidFill>
                <a:latin typeface="Nunito"/>
                <a:ea typeface="Nunito"/>
                <a:cs typeface="Nunito"/>
                <a:sym typeface="Nunito"/>
              </a:rPr>
              <a:t>The youngest children carry particularly high risk; the 2021 survey reported 42% among children aged 6–11 months.</a:t>
            </a:r>
          </a:p>
        </p:txBody>
      </p:sp>
      <p:sp>
        <p:nvSpPr>
          <p:cNvPr id="20" name="TextBox 20"/>
          <p:cNvSpPr txBox="1"/>
          <p:nvPr/>
        </p:nvSpPr>
        <p:spPr>
          <a:xfrm>
            <a:off x="9926384" y="7250613"/>
            <a:ext cx="7155180" cy="409575"/>
          </a:xfrm>
          <a:prstGeom prst="rect">
            <a:avLst/>
          </a:prstGeom>
        </p:spPr>
        <p:txBody>
          <a:bodyPr lIns="0" tIns="0" rIns="0" bIns="0" rtlCol="0" anchor="t">
            <a:spAutoFit/>
          </a:bodyPr>
          <a:lstStyle/>
          <a:p>
            <a:pPr algn="l">
              <a:lnSpc>
                <a:spcPts val="3299"/>
              </a:lnSpc>
            </a:pPr>
            <a:r>
              <a:rPr lang="en-US" sz="2749">
                <a:solidFill>
                  <a:srgbClr val="5AD154"/>
                </a:solidFill>
                <a:latin typeface="Hammersmith One"/>
                <a:ea typeface="Hammersmith One"/>
                <a:cs typeface="Hammersmith One"/>
                <a:sym typeface="Hammersmith One"/>
              </a:rPr>
              <a:t>Implication for financing</a:t>
            </a:r>
          </a:p>
        </p:txBody>
      </p:sp>
      <p:sp>
        <p:nvSpPr>
          <p:cNvPr id="21" name="TextBox 21"/>
          <p:cNvSpPr txBox="1"/>
          <p:nvPr/>
        </p:nvSpPr>
        <p:spPr>
          <a:xfrm>
            <a:off x="9926384" y="8000802"/>
            <a:ext cx="7155180" cy="523875"/>
          </a:xfrm>
          <a:prstGeom prst="rect">
            <a:avLst/>
          </a:prstGeom>
        </p:spPr>
        <p:txBody>
          <a:bodyPr lIns="0" tIns="0" rIns="0" bIns="0" rtlCol="0" anchor="t">
            <a:spAutoFit/>
          </a:bodyPr>
          <a:lstStyle/>
          <a:p>
            <a:pPr algn="l">
              <a:lnSpc>
                <a:spcPts val="2160"/>
              </a:lnSpc>
            </a:pPr>
            <a:r>
              <a:rPr lang="en-US" sz="1800">
                <a:solidFill>
                  <a:srgbClr val="000000"/>
                </a:solidFill>
                <a:latin typeface="Nunito"/>
                <a:ea typeface="Nunito"/>
                <a:cs typeface="Nunito"/>
                <a:sym typeface="Nunito"/>
              </a:rPr>
              <a:t>A single national intervention package may not be enough: targeting and subnational prioritisation matter.</a:t>
            </a:r>
          </a:p>
        </p:txBody>
      </p:sp>
      <p:sp>
        <p:nvSpPr>
          <p:cNvPr id="22" name="TextBox 22"/>
          <p:cNvSpPr txBox="1"/>
          <p:nvPr/>
        </p:nvSpPr>
        <p:spPr>
          <a:xfrm>
            <a:off x="9864376" y="4809728"/>
            <a:ext cx="7155180" cy="438150"/>
          </a:xfrm>
          <a:prstGeom prst="rect">
            <a:avLst/>
          </a:prstGeom>
        </p:spPr>
        <p:txBody>
          <a:bodyPr lIns="0" tIns="0" rIns="0" bIns="0" rtlCol="0" anchor="t">
            <a:spAutoFit/>
          </a:bodyPr>
          <a:lstStyle/>
          <a:p>
            <a:pPr algn="l">
              <a:lnSpc>
                <a:spcPts val="3419"/>
              </a:lnSpc>
            </a:pPr>
            <a:r>
              <a:rPr lang="en-US" sz="2849">
                <a:solidFill>
                  <a:srgbClr val="0081CC"/>
                </a:solidFill>
                <a:latin typeface="Hammersmith One"/>
                <a:ea typeface="Hammersmith One"/>
                <a:cs typeface="Hammersmith One"/>
                <a:sym typeface="Hammersmith One"/>
              </a:rPr>
              <a:t>Equity matters</a:t>
            </a:r>
          </a:p>
        </p:txBody>
      </p:sp>
      <p:sp>
        <p:nvSpPr>
          <p:cNvPr id="23" name="TextBox 23"/>
          <p:cNvSpPr txBox="1"/>
          <p:nvPr/>
        </p:nvSpPr>
        <p:spPr>
          <a:xfrm>
            <a:off x="9864376" y="5569442"/>
            <a:ext cx="7155180" cy="523875"/>
          </a:xfrm>
          <a:prstGeom prst="rect">
            <a:avLst/>
          </a:prstGeom>
        </p:spPr>
        <p:txBody>
          <a:bodyPr lIns="0" tIns="0" rIns="0" bIns="0" rtlCol="0" anchor="t">
            <a:spAutoFit/>
          </a:bodyPr>
          <a:lstStyle/>
          <a:p>
            <a:pPr algn="l">
              <a:lnSpc>
                <a:spcPts val="2160"/>
              </a:lnSpc>
            </a:pPr>
            <a:r>
              <a:rPr lang="en-US" sz="1800">
                <a:solidFill>
                  <a:srgbClr val="000000"/>
                </a:solidFill>
                <a:latin typeface="Nunito"/>
                <a:ea typeface="Nunito"/>
                <a:cs typeface="Nunito"/>
                <a:sym typeface="Nunito"/>
              </a:rPr>
              <a:t>The survey found higher prevalence in rural areas and among children in lower wealth quintiles.</a:t>
            </a:r>
          </a:p>
        </p:txBody>
      </p:sp>
      <p:sp>
        <p:nvSpPr>
          <p:cNvPr id="24" name="TextBox 24"/>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7</a:t>
            </a:r>
          </a:p>
        </p:txBody>
      </p:sp>
      <p:sp>
        <p:nvSpPr>
          <p:cNvPr id="25" name="Freeform 25"/>
          <p:cNvSpPr/>
          <p:nvPr/>
        </p:nvSpPr>
        <p:spPr>
          <a:xfrm>
            <a:off x="335322" y="907027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4"/>
            <a:stretch>
              <a:fillRect/>
            </a:stretch>
          </a:blipFill>
        </p:spPr>
        <p:txBody>
          <a:bodyPr/>
          <a:lstStyle/>
          <a:p>
            <a:endParaRPr lang="en-US"/>
          </a:p>
        </p:txBody>
      </p:sp>
      <p:pic>
        <p:nvPicPr>
          <p:cNvPr id="26" name="Picture 26"/>
          <p:cNvPicPr>
            <a:picLocks noChangeAspect="1"/>
          </p:cNvPicPr>
          <p:nvPr/>
        </p:nvPicPr>
        <p:blipFill>
          <a:blip r:embed="rId5"/>
          <a:stretch>
            <a:fillRect/>
          </a:stretch>
        </p:blipFill>
        <p:spPr>
          <a:xfrm>
            <a:off x="550613" y="2284462"/>
            <a:ext cx="8908782" cy="7084311"/>
          </a:xfrm>
          <a:prstGeom prst="rect">
            <a:avLst/>
          </a:prstGeom>
        </p:spPr>
      </p:pic>
      <p:sp>
        <p:nvSpPr>
          <p:cNvPr id="27" name="TextBox 27"/>
          <p:cNvSpPr txBox="1"/>
          <p:nvPr/>
        </p:nvSpPr>
        <p:spPr>
          <a:xfrm>
            <a:off x="2600303" y="3599513"/>
            <a:ext cx="373249" cy="255429"/>
          </a:xfrm>
          <a:prstGeom prst="rect">
            <a:avLst/>
          </a:prstGeom>
        </p:spPr>
        <p:txBody>
          <a:bodyPr lIns="0" tIns="0" rIns="0" bIns="0" rtlCol="0" anchor="t">
            <a:spAutoFit/>
          </a:bodyPr>
          <a:lstStyle/>
          <a:p>
            <a:pPr algn="ctr">
              <a:lnSpc>
                <a:spcPts val="2034"/>
              </a:lnSpc>
            </a:pPr>
            <a:r>
              <a:rPr lang="en-US" sz="1695">
                <a:solidFill>
                  <a:srgbClr val="000000"/>
                </a:solidFill>
                <a:latin typeface="Hammersmith One"/>
                <a:ea typeface="Hammersmith One"/>
                <a:cs typeface="Hammersmith One"/>
                <a:sym typeface="Hammersmith One"/>
              </a:rPr>
              <a:t>%</a:t>
            </a:r>
          </a:p>
        </p:txBody>
      </p:sp>
      <p:sp>
        <p:nvSpPr>
          <p:cNvPr id="28" name="TextBox 28"/>
          <p:cNvSpPr txBox="1"/>
          <p:nvPr/>
        </p:nvSpPr>
        <p:spPr>
          <a:xfrm>
            <a:off x="4392474" y="5090027"/>
            <a:ext cx="373249" cy="255429"/>
          </a:xfrm>
          <a:prstGeom prst="rect">
            <a:avLst/>
          </a:prstGeom>
        </p:spPr>
        <p:txBody>
          <a:bodyPr lIns="0" tIns="0" rIns="0" bIns="0" rtlCol="0" anchor="t">
            <a:spAutoFit/>
          </a:bodyPr>
          <a:lstStyle/>
          <a:p>
            <a:pPr algn="ctr">
              <a:lnSpc>
                <a:spcPts val="2034"/>
              </a:lnSpc>
            </a:pPr>
            <a:r>
              <a:rPr lang="en-US" sz="1695">
                <a:solidFill>
                  <a:srgbClr val="000000"/>
                </a:solidFill>
                <a:latin typeface="Hammersmith One"/>
                <a:ea typeface="Hammersmith One"/>
                <a:cs typeface="Hammersmith One"/>
                <a:sym typeface="Hammersmith One"/>
              </a:rPr>
              <a:t>%</a:t>
            </a:r>
          </a:p>
        </p:txBody>
      </p:sp>
      <p:sp>
        <p:nvSpPr>
          <p:cNvPr id="29" name="TextBox 29"/>
          <p:cNvSpPr txBox="1"/>
          <p:nvPr/>
        </p:nvSpPr>
        <p:spPr>
          <a:xfrm>
            <a:off x="6086539" y="4691539"/>
            <a:ext cx="373249" cy="255429"/>
          </a:xfrm>
          <a:prstGeom prst="rect">
            <a:avLst/>
          </a:prstGeom>
        </p:spPr>
        <p:txBody>
          <a:bodyPr lIns="0" tIns="0" rIns="0" bIns="0" rtlCol="0" anchor="t">
            <a:spAutoFit/>
          </a:bodyPr>
          <a:lstStyle/>
          <a:p>
            <a:pPr algn="ctr">
              <a:lnSpc>
                <a:spcPts val="2034"/>
              </a:lnSpc>
            </a:pPr>
            <a:r>
              <a:rPr lang="en-US" sz="1695">
                <a:solidFill>
                  <a:srgbClr val="000000"/>
                </a:solidFill>
                <a:latin typeface="Hammersmith One"/>
                <a:ea typeface="Hammersmith One"/>
                <a:cs typeface="Hammersmith One"/>
                <a:sym typeface="Hammersmith One"/>
              </a:rPr>
              <a:t>%</a:t>
            </a:r>
          </a:p>
        </p:txBody>
      </p:sp>
      <p:sp>
        <p:nvSpPr>
          <p:cNvPr id="30" name="TextBox 30"/>
          <p:cNvSpPr txBox="1"/>
          <p:nvPr/>
        </p:nvSpPr>
        <p:spPr>
          <a:xfrm>
            <a:off x="7864695" y="3471799"/>
            <a:ext cx="373249" cy="255429"/>
          </a:xfrm>
          <a:prstGeom prst="rect">
            <a:avLst/>
          </a:prstGeom>
        </p:spPr>
        <p:txBody>
          <a:bodyPr lIns="0" tIns="0" rIns="0" bIns="0" rtlCol="0" anchor="t">
            <a:spAutoFit/>
          </a:bodyPr>
          <a:lstStyle/>
          <a:p>
            <a:pPr algn="ctr">
              <a:lnSpc>
                <a:spcPts val="2034"/>
              </a:lnSpc>
            </a:pPr>
            <a:r>
              <a:rPr lang="en-US" sz="1695">
                <a:solidFill>
                  <a:srgbClr val="000000"/>
                </a:solidFill>
                <a:latin typeface="Hammersmith One"/>
                <a:ea typeface="Hammersmith One"/>
                <a:cs typeface="Hammersmith One"/>
                <a:sym typeface="Hammersmith One"/>
              </a:rPr>
              <a: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366" t="-12273" b="-22881"/>
            </a:stretch>
          </a:blipFill>
        </p:spPr>
        <p:txBody>
          <a:bodyPr/>
          <a:lstStyle/>
          <a:p>
            <a:endParaRPr lang="en-US"/>
          </a:p>
        </p:txBody>
      </p:sp>
      <p:sp>
        <p:nvSpPr>
          <p:cNvPr id="3" name="TextBox 3"/>
          <p:cNvSpPr txBox="1"/>
          <p:nvPr/>
        </p:nvSpPr>
        <p:spPr>
          <a:xfrm>
            <a:off x="2359634" y="929576"/>
            <a:ext cx="13705436" cy="752475"/>
          </a:xfrm>
          <a:prstGeom prst="rect">
            <a:avLst/>
          </a:prstGeom>
        </p:spPr>
        <p:txBody>
          <a:bodyPr lIns="0" tIns="0" rIns="0" bIns="0" rtlCol="0" anchor="t">
            <a:spAutoFit/>
          </a:bodyPr>
          <a:lstStyle/>
          <a:p>
            <a:pPr algn="ctr">
              <a:lnSpc>
                <a:spcPts val="5932"/>
              </a:lnSpc>
            </a:pPr>
            <a:r>
              <a:rPr lang="en-US" sz="4944">
                <a:solidFill>
                  <a:srgbClr val="1A4D00"/>
                </a:solidFill>
                <a:latin typeface="Hammersmith One"/>
                <a:ea typeface="Hammersmith One"/>
                <a:cs typeface="Hammersmith One"/>
                <a:sym typeface="Hammersmith One"/>
              </a:rPr>
              <a:t>What drives Anaemia? Think beyond Iron?</a:t>
            </a:r>
          </a:p>
        </p:txBody>
      </p:sp>
      <p:grpSp>
        <p:nvGrpSpPr>
          <p:cNvPr id="4" name="Group 4"/>
          <p:cNvGrpSpPr/>
          <p:nvPr/>
        </p:nvGrpSpPr>
        <p:grpSpPr>
          <a:xfrm>
            <a:off x="872966" y="1874706"/>
            <a:ext cx="5157788" cy="2757488"/>
            <a:chOff x="0" y="0"/>
            <a:chExt cx="6877050" cy="3676650"/>
          </a:xfrm>
        </p:grpSpPr>
        <p:sp>
          <p:nvSpPr>
            <p:cNvPr id="5" name="Freeform 5"/>
            <p:cNvSpPr/>
            <p:nvPr/>
          </p:nvSpPr>
          <p:spPr>
            <a:xfrm>
              <a:off x="0" y="0"/>
              <a:ext cx="6877050" cy="3676650"/>
            </a:xfrm>
            <a:custGeom>
              <a:avLst/>
              <a:gdLst/>
              <a:ahLst/>
              <a:cxnLst/>
              <a:rect l="l" t="t" r="r" b="b"/>
              <a:pathLst>
                <a:path w="6877050" h="3676650">
                  <a:moveTo>
                    <a:pt x="0" y="612775"/>
                  </a:moveTo>
                  <a:cubicBezTo>
                    <a:pt x="0" y="274320"/>
                    <a:pt x="274320" y="0"/>
                    <a:pt x="612775" y="0"/>
                  </a:cubicBezTo>
                  <a:lnTo>
                    <a:pt x="6264275" y="0"/>
                  </a:lnTo>
                  <a:cubicBezTo>
                    <a:pt x="6602730" y="0"/>
                    <a:pt x="6877050" y="274320"/>
                    <a:pt x="6877050" y="612775"/>
                  </a:cubicBezTo>
                  <a:lnTo>
                    <a:pt x="6877050" y="3063875"/>
                  </a:lnTo>
                  <a:cubicBezTo>
                    <a:pt x="6877050" y="3402330"/>
                    <a:pt x="6602730" y="3676650"/>
                    <a:pt x="6264275" y="3676650"/>
                  </a:cubicBezTo>
                  <a:lnTo>
                    <a:pt x="612775" y="3676650"/>
                  </a:lnTo>
                  <a:cubicBezTo>
                    <a:pt x="274320" y="3676650"/>
                    <a:pt x="0" y="3402330"/>
                    <a:pt x="0" y="3063875"/>
                  </a:cubicBezTo>
                  <a:close/>
                </a:path>
              </a:pathLst>
            </a:custGeom>
            <a:solidFill>
              <a:srgbClr val="FFFFFF"/>
            </a:solidFill>
            <a:ln w="14288" cap="sq">
              <a:solidFill>
                <a:srgbClr val="1A4D00"/>
              </a:solidFill>
              <a:prstDash val="solid"/>
              <a:miter/>
            </a:ln>
          </p:spPr>
          <p:txBody>
            <a:bodyPr/>
            <a:lstStyle/>
            <a:p>
              <a:endParaRPr lang="en-US"/>
            </a:p>
          </p:txBody>
        </p:sp>
      </p:grpSp>
      <p:grpSp>
        <p:nvGrpSpPr>
          <p:cNvPr id="6" name="Group 6"/>
          <p:cNvGrpSpPr/>
          <p:nvPr/>
        </p:nvGrpSpPr>
        <p:grpSpPr>
          <a:xfrm>
            <a:off x="880110" y="1881850"/>
            <a:ext cx="109728" cy="2743200"/>
            <a:chOff x="0" y="0"/>
            <a:chExt cx="146304" cy="3657600"/>
          </a:xfrm>
        </p:grpSpPr>
        <p:sp>
          <p:nvSpPr>
            <p:cNvPr id="7" name="Freeform 7"/>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1CAD30"/>
            </a:solidFill>
          </p:spPr>
          <p:txBody>
            <a:bodyPr/>
            <a:lstStyle/>
            <a:p>
              <a:endParaRPr lang="en-US"/>
            </a:p>
          </p:txBody>
        </p:sp>
      </p:grpSp>
      <p:sp>
        <p:nvSpPr>
          <p:cNvPr id="8" name="TextBox 8"/>
          <p:cNvSpPr txBox="1"/>
          <p:nvPr/>
        </p:nvSpPr>
        <p:spPr>
          <a:xfrm>
            <a:off x="1273302" y="2174458"/>
            <a:ext cx="4411980" cy="762000"/>
          </a:xfrm>
          <a:prstGeom prst="rect">
            <a:avLst/>
          </a:prstGeom>
        </p:spPr>
        <p:txBody>
          <a:bodyPr lIns="0" tIns="0" rIns="0" bIns="0" rtlCol="0" anchor="t">
            <a:spAutoFit/>
          </a:bodyPr>
          <a:lstStyle/>
          <a:p>
            <a:pPr algn="l">
              <a:lnSpc>
                <a:spcPts val="3060"/>
              </a:lnSpc>
            </a:pPr>
            <a:r>
              <a:rPr lang="en-US" sz="2550" b="1">
                <a:solidFill>
                  <a:srgbClr val="1CAD30"/>
                </a:solidFill>
                <a:latin typeface="Nunito Bold"/>
                <a:ea typeface="Nunito Bold"/>
                <a:cs typeface="Nunito Bold"/>
                <a:sym typeface="Nunito Bold"/>
              </a:rPr>
              <a:t>Diet</a:t>
            </a:r>
          </a:p>
          <a:p>
            <a:pPr algn="l">
              <a:lnSpc>
                <a:spcPts val="3060"/>
              </a:lnSpc>
            </a:pPr>
            <a:endParaRPr lang="en-US" sz="2550" b="1">
              <a:solidFill>
                <a:srgbClr val="1CAD30"/>
              </a:solidFill>
              <a:latin typeface="Nunito Bold"/>
              <a:ea typeface="Nunito Bold"/>
              <a:cs typeface="Nunito Bold"/>
              <a:sym typeface="Nunito Bold"/>
            </a:endParaRPr>
          </a:p>
        </p:txBody>
      </p:sp>
      <p:sp>
        <p:nvSpPr>
          <p:cNvPr id="9" name="TextBox 9"/>
          <p:cNvSpPr txBox="1"/>
          <p:nvPr/>
        </p:nvSpPr>
        <p:spPr>
          <a:xfrm>
            <a:off x="1293011" y="2649725"/>
            <a:ext cx="4411980" cy="1781175"/>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Low intake or absorption of iron and other micronutrients</a:t>
            </a:r>
          </a:p>
          <a:p>
            <a:pPr algn="l">
              <a:lnSpc>
                <a:spcPts val="2340"/>
              </a:lnSpc>
            </a:pPr>
            <a:endParaRPr lang="en-US" sz="1950">
              <a:solidFill>
                <a:srgbClr val="232B31"/>
              </a:solidFill>
              <a:latin typeface="Nunito"/>
              <a:ea typeface="Nunito"/>
              <a:cs typeface="Nunito"/>
              <a:sym typeface="Nunito"/>
            </a:endParaRPr>
          </a:p>
          <a:p>
            <a:pPr marL="421005" lvl="1" indent="-210502" algn="l">
              <a:lnSpc>
                <a:spcPts val="2340"/>
              </a:lnSpc>
              <a:buFont typeface="Arial"/>
              <a:buChar char="•"/>
            </a:pPr>
            <a:r>
              <a:rPr lang="en-US" sz="1950">
                <a:solidFill>
                  <a:srgbClr val="232B31"/>
                </a:solidFill>
                <a:latin typeface="Nunito"/>
                <a:ea typeface="Nunito"/>
                <a:cs typeface="Nunito"/>
                <a:sym typeface="Nunito"/>
              </a:rPr>
              <a:t>Food quality </a:t>
            </a:r>
          </a:p>
          <a:p>
            <a:pPr marL="421005" lvl="1" indent="-210502" algn="l">
              <a:lnSpc>
                <a:spcPts val="2340"/>
              </a:lnSpc>
              <a:buFont typeface="Arial"/>
              <a:buChar char="•"/>
            </a:pPr>
            <a:r>
              <a:rPr lang="en-US" sz="1950">
                <a:solidFill>
                  <a:srgbClr val="232B31"/>
                </a:solidFill>
                <a:latin typeface="Nunito"/>
                <a:ea typeface="Nunito"/>
                <a:cs typeface="Nunito"/>
                <a:sym typeface="Nunito"/>
              </a:rPr>
              <a:t>dietary diversity  </a:t>
            </a:r>
          </a:p>
          <a:p>
            <a:pPr marL="421005" lvl="1" indent="-210502" algn="l">
              <a:lnSpc>
                <a:spcPts val="2340"/>
              </a:lnSpc>
              <a:buFont typeface="Arial"/>
              <a:buChar char="•"/>
            </a:pPr>
            <a:r>
              <a:rPr lang="en-US" sz="1950">
                <a:solidFill>
                  <a:srgbClr val="232B31"/>
                </a:solidFill>
                <a:latin typeface="Nunito"/>
                <a:ea typeface="Nunito"/>
                <a:cs typeface="Nunito"/>
                <a:sym typeface="Nunito"/>
              </a:rPr>
              <a:t>fortified foods</a:t>
            </a:r>
          </a:p>
        </p:txBody>
      </p:sp>
      <p:grpSp>
        <p:nvGrpSpPr>
          <p:cNvPr id="10" name="Group 10"/>
          <p:cNvGrpSpPr/>
          <p:nvPr/>
        </p:nvGrpSpPr>
        <p:grpSpPr>
          <a:xfrm>
            <a:off x="6565106" y="1874706"/>
            <a:ext cx="5157788" cy="2757488"/>
            <a:chOff x="0" y="0"/>
            <a:chExt cx="6877050" cy="3676650"/>
          </a:xfrm>
        </p:grpSpPr>
        <p:sp>
          <p:nvSpPr>
            <p:cNvPr id="11" name="Freeform 11"/>
            <p:cNvSpPr/>
            <p:nvPr/>
          </p:nvSpPr>
          <p:spPr>
            <a:xfrm>
              <a:off x="0" y="0"/>
              <a:ext cx="6877050" cy="3676650"/>
            </a:xfrm>
            <a:custGeom>
              <a:avLst/>
              <a:gdLst/>
              <a:ahLst/>
              <a:cxnLst/>
              <a:rect l="l" t="t" r="r" b="b"/>
              <a:pathLst>
                <a:path w="6877050" h="3676650">
                  <a:moveTo>
                    <a:pt x="0" y="612775"/>
                  </a:moveTo>
                  <a:cubicBezTo>
                    <a:pt x="0" y="274320"/>
                    <a:pt x="274320" y="0"/>
                    <a:pt x="612775" y="0"/>
                  </a:cubicBezTo>
                  <a:lnTo>
                    <a:pt x="6264275" y="0"/>
                  </a:lnTo>
                  <a:cubicBezTo>
                    <a:pt x="6602730" y="0"/>
                    <a:pt x="6877050" y="274320"/>
                    <a:pt x="6877050" y="612775"/>
                  </a:cubicBezTo>
                  <a:lnTo>
                    <a:pt x="6877050" y="3063875"/>
                  </a:lnTo>
                  <a:cubicBezTo>
                    <a:pt x="6877050" y="3402330"/>
                    <a:pt x="6602730" y="3676650"/>
                    <a:pt x="6264275" y="3676650"/>
                  </a:cubicBezTo>
                  <a:lnTo>
                    <a:pt x="612775" y="3676650"/>
                  </a:lnTo>
                  <a:cubicBezTo>
                    <a:pt x="274320" y="3676650"/>
                    <a:pt x="0" y="3402330"/>
                    <a:pt x="0" y="3063875"/>
                  </a:cubicBezTo>
                  <a:close/>
                </a:path>
              </a:pathLst>
            </a:custGeom>
            <a:solidFill>
              <a:srgbClr val="FFFFFF"/>
            </a:solidFill>
            <a:ln w="14288" cap="sq">
              <a:solidFill>
                <a:srgbClr val="EB7F2F"/>
              </a:solidFill>
              <a:prstDash val="solid"/>
              <a:miter/>
            </a:ln>
          </p:spPr>
          <p:txBody>
            <a:bodyPr/>
            <a:lstStyle/>
            <a:p>
              <a:endParaRPr lang="en-US"/>
            </a:p>
          </p:txBody>
        </p:sp>
      </p:grpSp>
      <p:grpSp>
        <p:nvGrpSpPr>
          <p:cNvPr id="12" name="Group 12"/>
          <p:cNvGrpSpPr/>
          <p:nvPr/>
        </p:nvGrpSpPr>
        <p:grpSpPr>
          <a:xfrm>
            <a:off x="6572250" y="1881850"/>
            <a:ext cx="109728" cy="2743200"/>
            <a:chOff x="0" y="0"/>
            <a:chExt cx="146304" cy="3657600"/>
          </a:xfrm>
        </p:grpSpPr>
        <p:sp>
          <p:nvSpPr>
            <p:cNvPr id="13" name="Freeform 13"/>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EB7F2F"/>
            </a:solidFill>
          </p:spPr>
          <p:txBody>
            <a:bodyPr/>
            <a:lstStyle/>
            <a:p>
              <a:endParaRPr lang="en-US"/>
            </a:p>
          </p:txBody>
        </p:sp>
      </p:grpSp>
      <p:sp>
        <p:nvSpPr>
          <p:cNvPr id="14" name="TextBox 14"/>
          <p:cNvSpPr txBox="1"/>
          <p:nvPr/>
        </p:nvSpPr>
        <p:spPr>
          <a:xfrm>
            <a:off x="6965442" y="2174458"/>
            <a:ext cx="4411980" cy="381000"/>
          </a:xfrm>
          <a:prstGeom prst="rect">
            <a:avLst/>
          </a:prstGeom>
        </p:spPr>
        <p:txBody>
          <a:bodyPr lIns="0" tIns="0" rIns="0" bIns="0" rtlCol="0" anchor="t">
            <a:spAutoFit/>
          </a:bodyPr>
          <a:lstStyle/>
          <a:p>
            <a:pPr algn="l">
              <a:lnSpc>
                <a:spcPts val="3060"/>
              </a:lnSpc>
            </a:pPr>
            <a:r>
              <a:rPr lang="en-US" sz="2550" b="1">
                <a:solidFill>
                  <a:srgbClr val="EB7F2F"/>
                </a:solidFill>
                <a:latin typeface="Nunito Bold"/>
                <a:ea typeface="Nunito Bold"/>
                <a:cs typeface="Nunito Bold"/>
                <a:sym typeface="Nunito Bold"/>
              </a:rPr>
              <a:t>Infection</a:t>
            </a:r>
          </a:p>
        </p:txBody>
      </p:sp>
      <p:sp>
        <p:nvSpPr>
          <p:cNvPr id="15" name="TextBox 15"/>
          <p:cNvSpPr txBox="1"/>
          <p:nvPr/>
        </p:nvSpPr>
        <p:spPr>
          <a:xfrm>
            <a:off x="6965442" y="2653375"/>
            <a:ext cx="4411980" cy="1781175"/>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Malaria, parasitic infections and other infections</a:t>
            </a:r>
          </a:p>
          <a:p>
            <a:pPr algn="l">
              <a:lnSpc>
                <a:spcPts val="2340"/>
              </a:lnSpc>
            </a:pPr>
            <a:endParaRPr lang="en-US" sz="1950">
              <a:solidFill>
                <a:srgbClr val="232B31"/>
              </a:solidFill>
              <a:latin typeface="Nunito"/>
              <a:ea typeface="Nunito"/>
              <a:cs typeface="Nunito"/>
              <a:sym typeface="Nunito"/>
            </a:endParaRPr>
          </a:p>
          <a:p>
            <a:pPr marL="421005" lvl="1" indent="-210502" algn="l">
              <a:lnSpc>
                <a:spcPts val="2340"/>
              </a:lnSpc>
              <a:buFont typeface="Arial"/>
              <a:buChar char="•"/>
            </a:pPr>
            <a:r>
              <a:rPr lang="en-US" sz="1950">
                <a:solidFill>
                  <a:srgbClr val="232B31"/>
                </a:solidFill>
                <a:latin typeface="Nunito"/>
                <a:ea typeface="Nunito"/>
                <a:cs typeface="Nunito"/>
                <a:sym typeface="Nunito"/>
              </a:rPr>
              <a:t>Prevention  </a:t>
            </a:r>
          </a:p>
          <a:p>
            <a:pPr marL="421005" lvl="1" indent="-210502" algn="l">
              <a:lnSpc>
                <a:spcPts val="2340"/>
              </a:lnSpc>
              <a:buFont typeface="Arial"/>
              <a:buChar char="•"/>
            </a:pPr>
            <a:r>
              <a:rPr lang="en-US" sz="1950">
                <a:solidFill>
                  <a:srgbClr val="232B31"/>
                </a:solidFill>
                <a:latin typeface="Nunito"/>
                <a:ea typeface="Nunito"/>
                <a:cs typeface="Nunito"/>
                <a:sym typeface="Nunito"/>
              </a:rPr>
              <a:t>diagnosis  </a:t>
            </a:r>
          </a:p>
          <a:p>
            <a:pPr marL="421005" lvl="1" indent="-210502" algn="l">
              <a:lnSpc>
                <a:spcPts val="2340"/>
              </a:lnSpc>
              <a:buFont typeface="Arial"/>
              <a:buChar char="•"/>
            </a:pPr>
            <a:r>
              <a:rPr lang="en-US" sz="1950">
                <a:solidFill>
                  <a:srgbClr val="232B31"/>
                </a:solidFill>
                <a:latin typeface="Nunito"/>
                <a:ea typeface="Nunito"/>
                <a:cs typeface="Nunito"/>
                <a:sym typeface="Nunito"/>
              </a:rPr>
              <a:t>treatment</a:t>
            </a:r>
          </a:p>
        </p:txBody>
      </p:sp>
      <p:grpSp>
        <p:nvGrpSpPr>
          <p:cNvPr id="16" name="Group 16"/>
          <p:cNvGrpSpPr/>
          <p:nvPr/>
        </p:nvGrpSpPr>
        <p:grpSpPr>
          <a:xfrm>
            <a:off x="12257246" y="1874706"/>
            <a:ext cx="5157788" cy="2757488"/>
            <a:chOff x="0" y="0"/>
            <a:chExt cx="6877050" cy="3676650"/>
          </a:xfrm>
        </p:grpSpPr>
        <p:sp>
          <p:nvSpPr>
            <p:cNvPr id="17" name="Freeform 17"/>
            <p:cNvSpPr/>
            <p:nvPr/>
          </p:nvSpPr>
          <p:spPr>
            <a:xfrm>
              <a:off x="0" y="0"/>
              <a:ext cx="6877050" cy="3676650"/>
            </a:xfrm>
            <a:custGeom>
              <a:avLst/>
              <a:gdLst/>
              <a:ahLst/>
              <a:cxnLst/>
              <a:rect l="l" t="t" r="r" b="b"/>
              <a:pathLst>
                <a:path w="6877050" h="3676650">
                  <a:moveTo>
                    <a:pt x="0" y="612775"/>
                  </a:moveTo>
                  <a:cubicBezTo>
                    <a:pt x="0" y="274320"/>
                    <a:pt x="274320" y="0"/>
                    <a:pt x="612775" y="0"/>
                  </a:cubicBezTo>
                  <a:lnTo>
                    <a:pt x="6264275" y="0"/>
                  </a:lnTo>
                  <a:cubicBezTo>
                    <a:pt x="6602730" y="0"/>
                    <a:pt x="6877050" y="274320"/>
                    <a:pt x="6877050" y="612775"/>
                  </a:cubicBezTo>
                  <a:lnTo>
                    <a:pt x="6877050" y="3063875"/>
                  </a:lnTo>
                  <a:cubicBezTo>
                    <a:pt x="6877050" y="3402330"/>
                    <a:pt x="6602730" y="3676650"/>
                    <a:pt x="6264275" y="3676650"/>
                  </a:cubicBezTo>
                  <a:lnTo>
                    <a:pt x="612775" y="3676650"/>
                  </a:lnTo>
                  <a:cubicBezTo>
                    <a:pt x="274320" y="3676650"/>
                    <a:pt x="0" y="3402330"/>
                    <a:pt x="0" y="3063875"/>
                  </a:cubicBezTo>
                  <a:close/>
                </a:path>
              </a:pathLst>
            </a:custGeom>
            <a:solidFill>
              <a:srgbClr val="FFFFFF"/>
            </a:solidFill>
            <a:ln w="14288" cap="sq">
              <a:solidFill>
                <a:srgbClr val="B0DCAE"/>
              </a:solidFill>
              <a:prstDash val="solid"/>
              <a:miter/>
            </a:ln>
          </p:spPr>
          <p:txBody>
            <a:bodyPr/>
            <a:lstStyle/>
            <a:p>
              <a:endParaRPr lang="en-US"/>
            </a:p>
          </p:txBody>
        </p:sp>
      </p:grpSp>
      <p:grpSp>
        <p:nvGrpSpPr>
          <p:cNvPr id="18" name="Group 18"/>
          <p:cNvGrpSpPr/>
          <p:nvPr/>
        </p:nvGrpSpPr>
        <p:grpSpPr>
          <a:xfrm>
            <a:off x="12264390" y="1881850"/>
            <a:ext cx="109728" cy="2743200"/>
            <a:chOff x="0" y="0"/>
            <a:chExt cx="146304" cy="3657600"/>
          </a:xfrm>
        </p:grpSpPr>
        <p:sp>
          <p:nvSpPr>
            <p:cNvPr id="19" name="Freeform 19"/>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B0DCAE"/>
            </a:solidFill>
          </p:spPr>
          <p:txBody>
            <a:bodyPr/>
            <a:lstStyle/>
            <a:p>
              <a:endParaRPr lang="en-US"/>
            </a:p>
          </p:txBody>
        </p:sp>
      </p:grpSp>
      <p:sp>
        <p:nvSpPr>
          <p:cNvPr id="20" name="TextBox 20"/>
          <p:cNvSpPr txBox="1"/>
          <p:nvPr/>
        </p:nvSpPr>
        <p:spPr>
          <a:xfrm>
            <a:off x="12657582" y="2174458"/>
            <a:ext cx="4411980" cy="381000"/>
          </a:xfrm>
          <a:prstGeom prst="rect">
            <a:avLst/>
          </a:prstGeom>
        </p:spPr>
        <p:txBody>
          <a:bodyPr lIns="0" tIns="0" rIns="0" bIns="0" rtlCol="0" anchor="t">
            <a:spAutoFit/>
          </a:bodyPr>
          <a:lstStyle/>
          <a:p>
            <a:pPr algn="l">
              <a:lnSpc>
                <a:spcPts val="3060"/>
              </a:lnSpc>
            </a:pPr>
            <a:r>
              <a:rPr lang="en-US" sz="2550" b="1">
                <a:solidFill>
                  <a:srgbClr val="5AD154"/>
                </a:solidFill>
                <a:latin typeface="Nunito Bold"/>
                <a:ea typeface="Nunito Bold"/>
                <a:cs typeface="Nunito Bold"/>
                <a:sym typeface="Nunito Bold"/>
              </a:rPr>
              <a:t>Maternal factors</a:t>
            </a:r>
          </a:p>
        </p:txBody>
      </p:sp>
      <p:sp>
        <p:nvSpPr>
          <p:cNvPr id="21" name="TextBox 21"/>
          <p:cNvSpPr txBox="1"/>
          <p:nvPr/>
        </p:nvSpPr>
        <p:spPr>
          <a:xfrm>
            <a:off x="12657582" y="2690046"/>
            <a:ext cx="4411980" cy="1781175"/>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Low iron stores, pregnancy and blood loss</a:t>
            </a:r>
          </a:p>
          <a:p>
            <a:pPr algn="l">
              <a:lnSpc>
                <a:spcPts val="2340"/>
              </a:lnSpc>
            </a:pPr>
            <a:endParaRPr lang="en-US" sz="1950">
              <a:solidFill>
                <a:srgbClr val="232B31"/>
              </a:solidFill>
              <a:latin typeface="Nunito"/>
              <a:ea typeface="Nunito"/>
              <a:cs typeface="Nunito"/>
              <a:sym typeface="Nunito"/>
            </a:endParaRPr>
          </a:p>
          <a:p>
            <a:pPr marL="421005" lvl="1" indent="-210502" algn="l">
              <a:lnSpc>
                <a:spcPts val="2340"/>
              </a:lnSpc>
              <a:buFont typeface="Arial"/>
              <a:buChar char="•"/>
            </a:pPr>
            <a:r>
              <a:rPr lang="en-US" sz="1950">
                <a:solidFill>
                  <a:srgbClr val="232B31"/>
                </a:solidFill>
                <a:latin typeface="Nunito"/>
                <a:ea typeface="Nunito"/>
                <a:cs typeface="Nunito"/>
                <a:sym typeface="Nunito"/>
              </a:rPr>
              <a:t>Antenatal care  </a:t>
            </a:r>
          </a:p>
          <a:p>
            <a:pPr marL="421005" lvl="1" indent="-210502" algn="l">
              <a:lnSpc>
                <a:spcPts val="2340"/>
              </a:lnSpc>
              <a:buFont typeface="Arial"/>
              <a:buChar char="•"/>
            </a:pPr>
            <a:r>
              <a:rPr lang="en-US" sz="1950">
                <a:solidFill>
                  <a:srgbClr val="232B31"/>
                </a:solidFill>
                <a:latin typeface="Nunito"/>
                <a:ea typeface="Nunito"/>
                <a:cs typeface="Nunito"/>
                <a:sym typeface="Nunito"/>
              </a:rPr>
              <a:t>MMS </a:t>
            </a:r>
          </a:p>
          <a:p>
            <a:pPr marL="421005" lvl="1" indent="-210502" algn="l">
              <a:lnSpc>
                <a:spcPts val="2340"/>
              </a:lnSpc>
              <a:buFont typeface="Arial"/>
              <a:buChar char="•"/>
            </a:pPr>
            <a:r>
              <a:rPr lang="en-US" sz="1950">
                <a:solidFill>
                  <a:srgbClr val="232B31"/>
                </a:solidFill>
                <a:latin typeface="Nunito"/>
                <a:ea typeface="Nunito"/>
                <a:cs typeface="Nunito"/>
                <a:sym typeface="Nunito"/>
              </a:rPr>
              <a:t>maternal nutrition</a:t>
            </a:r>
          </a:p>
        </p:txBody>
      </p:sp>
      <p:grpSp>
        <p:nvGrpSpPr>
          <p:cNvPr id="22" name="Group 22"/>
          <p:cNvGrpSpPr/>
          <p:nvPr/>
        </p:nvGrpSpPr>
        <p:grpSpPr>
          <a:xfrm>
            <a:off x="872966" y="5166546"/>
            <a:ext cx="5157788" cy="3023775"/>
            <a:chOff x="0" y="0"/>
            <a:chExt cx="6877050" cy="4031700"/>
          </a:xfrm>
        </p:grpSpPr>
        <p:sp>
          <p:nvSpPr>
            <p:cNvPr id="23" name="Freeform 23"/>
            <p:cNvSpPr/>
            <p:nvPr/>
          </p:nvSpPr>
          <p:spPr>
            <a:xfrm>
              <a:off x="0" y="0"/>
              <a:ext cx="6877050" cy="4031700"/>
            </a:xfrm>
            <a:custGeom>
              <a:avLst/>
              <a:gdLst/>
              <a:ahLst/>
              <a:cxnLst/>
              <a:rect l="l" t="t" r="r" b="b"/>
              <a:pathLst>
                <a:path w="6877050" h="4031700">
                  <a:moveTo>
                    <a:pt x="0" y="671950"/>
                  </a:moveTo>
                  <a:cubicBezTo>
                    <a:pt x="0" y="300811"/>
                    <a:pt x="274320" y="0"/>
                    <a:pt x="612775" y="0"/>
                  </a:cubicBezTo>
                  <a:lnTo>
                    <a:pt x="6264275" y="0"/>
                  </a:lnTo>
                  <a:cubicBezTo>
                    <a:pt x="6602730" y="0"/>
                    <a:pt x="6877050" y="300811"/>
                    <a:pt x="6877050" y="671950"/>
                  </a:cubicBezTo>
                  <a:lnTo>
                    <a:pt x="6877050" y="3359750"/>
                  </a:lnTo>
                  <a:cubicBezTo>
                    <a:pt x="6877050" y="3730889"/>
                    <a:pt x="6602730" y="4031700"/>
                    <a:pt x="6264275" y="4031700"/>
                  </a:cubicBezTo>
                  <a:lnTo>
                    <a:pt x="612775" y="4031700"/>
                  </a:lnTo>
                  <a:cubicBezTo>
                    <a:pt x="274320" y="4031700"/>
                    <a:pt x="0" y="3730889"/>
                    <a:pt x="0" y="3359750"/>
                  </a:cubicBezTo>
                  <a:close/>
                </a:path>
              </a:pathLst>
            </a:custGeom>
            <a:solidFill>
              <a:srgbClr val="FFFFFF"/>
            </a:solidFill>
            <a:ln w="14288" cap="sq">
              <a:solidFill>
                <a:srgbClr val="1A4D00"/>
              </a:solidFill>
              <a:prstDash val="solid"/>
              <a:miter/>
            </a:ln>
          </p:spPr>
          <p:txBody>
            <a:bodyPr/>
            <a:lstStyle/>
            <a:p>
              <a:endParaRPr lang="en-US"/>
            </a:p>
          </p:txBody>
        </p:sp>
      </p:grpSp>
      <p:grpSp>
        <p:nvGrpSpPr>
          <p:cNvPr id="24" name="Group 24"/>
          <p:cNvGrpSpPr/>
          <p:nvPr/>
        </p:nvGrpSpPr>
        <p:grpSpPr>
          <a:xfrm>
            <a:off x="880110" y="5173690"/>
            <a:ext cx="109728" cy="2743200"/>
            <a:chOff x="0" y="0"/>
            <a:chExt cx="146304" cy="3657600"/>
          </a:xfrm>
        </p:grpSpPr>
        <p:sp>
          <p:nvSpPr>
            <p:cNvPr id="25" name="Freeform 25"/>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1A4D00"/>
            </a:solidFill>
          </p:spPr>
          <p:txBody>
            <a:bodyPr/>
            <a:lstStyle/>
            <a:p>
              <a:endParaRPr lang="en-US"/>
            </a:p>
          </p:txBody>
        </p:sp>
      </p:grpSp>
      <p:sp>
        <p:nvSpPr>
          <p:cNvPr id="26" name="TextBox 26"/>
          <p:cNvSpPr txBox="1"/>
          <p:nvPr/>
        </p:nvSpPr>
        <p:spPr>
          <a:xfrm>
            <a:off x="1273302" y="5466298"/>
            <a:ext cx="4411980" cy="381000"/>
          </a:xfrm>
          <a:prstGeom prst="rect">
            <a:avLst/>
          </a:prstGeom>
        </p:spPr>
        <p:txBody>
          <a:bodyPr lIns="0" tIns="0" rIns="0" bIns="0" rtlCol="0" anchor="t">
            <a:spAutoFit/>
          </a:bodyPr>
          <a:lstStyle/>
          <a:p>
            <a:pPr algn="l">
              <a:lnSpc>
                <a:spcPts val="3060"/>
              </a:lnSpc>
            </a:pPr>
            <a:r>
              <a:rPr lang="en-US" sz="2550" b="1">
                <a:solidFill>
                  <a:srgbClr val="1A4D00"/>
                </a:solidFill>
                <a:latin typeface="Nunito Bold"/>
                <a:ea typeface="Nunito Bold"/>
                <a:cs typeface="Nunito Bold"/>
                <a:sym typeface="Nunito Bold"/>
              </a:rPr>
              <a:t>Environment &amp; systems</a:t>
            </a:r>
          </a:p>
        </p:txBody>
      </p:sp>
      <p:sp>
        <p:nvSpPr>
          <p:cNvPr id="27" name="TextBox 27"/>
          <p:cNvSpPr txBox="1"/>
          <p:nvPr/>
        </p:nvSpPr>
        <p:spPr>
          <a:xfrm>
            <a:off x="1245870" y="5902162"/>
            <a:ext cx="4411980" cy="2076450"/>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Poverty, WASH gaps, weak access and supply constraints</a:t>
            </a:r>
          </a:p>
          <a:p>
            <a:pPr algn="l">
              <a:lnSpc>
                <a:spcPts val="2340"/>
              </a:lnSpc>
            </a:pPr>
            <a:endParaRPr lang="en-US" sz="1950">
              <a:solidFill>
                <a:srgbClr val="232B31"/>
              </a:solidFill>
              <a:latin typeface="Nunito"/>
              <a:ea typeface="Nunito"/>
              <a:cs typeface="Nunito"/>
              <a:sym typeface="Nunito"/>
            </a:endParaRPr>
          </a:p>
          <a:p>
            <a:pPr marL="421005" lvl="1" indent="-210502" algn="l">
              <a:lnSpc>
                <a:spcPts val="2340"/>
              </a:lnSpc>
              <a:buFont typeface="Arial"/>
              <a:buChar char="•"/>
            </a:pPr>
            <a:r>
              <a:rPr lang="en-US" sz="1950">
                <a:solidFill>
                  <a:srgbClr val="232B31"/>
                </a:solidFill>
                <a:latin typeface="Nunito"/>
                <a:ea typeface="Nunito"/>
                <a:cs typeface="Nunito"/>
                <a:sym typeface="Nunito"/>
              </a:rPr>
              <a:t>Social protection  </a:t>
            </a:r>
          </a:p>
          <a:p>
            <a:pPr marL="421005" lvl="1" indent="-210502" algn="l">
              <a:lnSpc>
                <a:spcPts val="2340"/>
              </a:lnSpc>
              <a:buFont typeface="Arial"/>
              <a:buChar char="•"/>
            </a:pPr>
            <a:r>
              <a:rPr lang="en-US" sz="1950">
                <a:solidFill>
                  <a:srgbClr val="232B31"/>
                </a:solidFill>
                <a:latin typeface="Nunito"/>
                <a:ea typeface="Nunito"/>
                <a:cs typeface="Nunito"/>
                <a:sym typeface="Nunito"/>
              </a:rPr>
              <a:t>WASH </a:t>
            </a:r>
          </a:p>
          <a:p>
            <a:pPr marL="421005" lvl="1" indent="-210502" algn="l">
              <a:lnSpc>
                <a:spcPts val="2340"/>
              </a:lnSpc>
              <a:buFont typeface="Arial"/>
              <a:buChar char="•"/>
            </a:pPr>
            <a:r>
              <a:rPr lang="en-US" sz="1950">
                <a:solidFill>
                  <a:srgbClr val="232B31"/>
                </a:solidFill>
                <a:latin typeface="Nunito"/>
                <a:ea typeface="Nunito"/>
                <a:cs typeface="Nunito"/>
                <a:sym typeface="Nunito"/>
              </a:rPr>
              <a:t>primary health care  </a:t>
            </a:r>
          </a:p>
          <a:p>
            <a:pPr marL="421005" lvl="1" indent="-210502" algn="l">
              <a:lnSpc>
                <a:spcPts val="2340"/>
              </a:lnSpc>
              <a:buFont typeface="Arial"/>
              <a:buChar char="•"/>
            </a:pPr>
            <a:r>
              <a:rPr lang="en-US" sz="1950">
                <a:solidFill>
                  <a:srgbClr val="232B31"/>
                </a:solidFill>
                <a:latin typeface="Nunito"/>
                <a:ea typeface="Nunito"/>
                <a:cs typeface="Nunito"/>
                <a:sym typeface="Nunito"/>
              </a:rPr>
              <a:t>supply chain</a:t>
            </a:r>
          </a:p>
        </p:txBody>
      </p:sp>
      <p:sp>
        <p:nvSpPr>
          <p:cNvPr id="28" name="TextBox 28"/>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11</a:t>
            </a:r>
          </a:p>
        </p:txBody>
      </p:sp>
      <p:sp>
        <p:nvSpPr>
          <p:cNvPr id="29" name="Freeform 29"/>
          <p:cNvSpPr/>
          <p:nvPr/>
        </p:nvSpPr>
        <p:spPr>
          <a:xfrm>
            <a:off x="16913555" y="-86700"/>
            <a:ext cx="1564948" cy="1564948"/>
          </a:xfrm>
          <a:custGeom>
            <a:avLst/>
            <a:gdLst/>
            <a:ahLst/>
            <a:cxnLst/>
            <a:rect l="l" t="t" r="r" b="b"/>
            <a:pathLst>
              <a:path w="1564948" h="1564948">
                <a:moveTo>
                  <a:pt x="0" y="0"/>
                </a:moveTo>
                <a:lnTo>
                  <a:pt x="1564948" y="0"/>
                </a:lnTo>
                <a:lnTo>
                  <a:pt x="1564948" y="1564948"/>
                </a:lnTo>
                <a:lnTo>
                  <a:pt x="0" y="1564948"/>
                </a:lnTo>
                <a:lnTo>
                  <a:pt x="0" y="0"/>
                </a:lnTo>
                <a:close/>
              </a:path>
            </a:pathLst>
          </a:custGeom>
          <a:blipFill>
            <a:blip r:embed="rId3"/>
            <a:stretch>
              <a:fillRect/>
            </a:stretch>
          </a:blipFill>
        </p:spPr>
        <p:txBody>
          <a:bodyPr/>
          <a:lstStyle/>
          <a:p>
            <a:endParaRPr lang="en-US"/>
          </a:p>
        </p:txBody>
      </p:sp>
      <p:sp>
        <p:nvSpPr>
          <p:cNvPr id="30" name="Freeform 30"/>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4"/>
            <a:stretch>
              <a:fillRect/>
            </a:stretch>
          </a:blipFill>
        </p:spPr>
        <p:txBody>
          <a:bodyPr/>
          <a:lstStyle/>
          <a:p>
            <a:endParaRPr lang="en-US"/>
          </a:p>
        </p:txBody>
      </p:sp>
      <p:sp>
        <p:nvSpPr>
          <p:cNvPr id="31" name="TextBox 31"/>
          <p:cNvSpPr txBox="1"/>
          <p:nvPr/>
        </p:nvSpPr>
        <p:spPr>
          <a:xfrm>
            <a:off x="1513681" y="8573487"/>
            <a:ext cx="15188307" cy="314325"/>
          </a:xfrm>
          <a:prstGeom prst="rect">
            <a:avLst/>
          </a:prstGeom>
        </p:spPr>
        <p:txBody>
          <a:bodyPr lIns="0" tIns="0" rIns="0" bIns="0" rtlCol="0" anchor="t">
            <a:spAutoFit/>
          </a:bodyPr>
          <a:lstStyle/>
          <a:p>
            <a:pPr algn="ctr">
              <a:lnSpc>
                <a:spcPts val="2514"/>
              </a:lnSpc>
            </a:pPr>
            <a:r>
              <a:rPr lang="en-US" sz="2095" b="1">
                <a:solidFill>
                  <a:srgbClr val="232B31"/>
                </a:solidFill>
                <a:latin typeface="Nunito Bold"/>
                <a:ea typeface="Nunito Bold"/>
                <a:cs typeface="Nunito Bold"/>
                <a:sym typeface="Nunito Bold"/>
              </a:rPr>
              <a:t>The financing response should therefore follow the causes- not just the diagnosis.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366" t="-12273" b="-22881"/>
            </a:stretch>
          </a:blipFill>
        </p:spPr>
        <p:txBody>
          <a:bodyPr/>
          <a:lstStyle/>
          <a:p>
            <a:endParaRPr lang="en-US"/>
          </a:p>
        </p:txBody>
      </p:sp>
      <p:grpSp>
        <p:nvGrpSpPr>
          <p:cNvPr id="3" name="Group 3"/>
          <p:cNvGrpSpPr/>
          <p:nvPr/>
        </p:nvGrpSpPr>
        <p:grpSpPr>
          <a:xfrm>
            <a:off x="0" y="-47112"/>
            <a:ext cx="18288000" cy="3756760"/>
            <a:chOff x="0" y="0"/>
            <a:chExt cx="2833290" cy="582020"/>
          </a:xfrm>
        </p:grpSpPr>
        <p:sp>
          <p:nvSpPr>
            <p:cNvPr id="4" name="Freeform 4"/>
            <p:cNvSpPr/>
            <p:nvPr/>
          </p:nvSpPr>
          <p:spPr>
            <a:xfrm>
              <a:off x="0" y="0"/>
              <a:ext cx="2833290" cy="582020"/>
            </a:xfrm>
            <a:custGeom>
              <a:avLst/>
              <a:gdLst/>
              <a:ahLst/>
              <a:cxnLst/>
              <a:rect l="l" t="t" r="r" b="b"/>
              <a:pathLst>
                <a:path w="2833290" h="582020">
                  <a:moveTo>
                    <a:pt x="0" y="0"/>
                  </a:moveTo>
                  <a:lnTo>
                    <a:pt x="2833290" y="0"/>
                  </a:lnTo>
                  <a:lnTo>
                    <a:pt x="2833290" y="582020"/>
                  </a:lnTo>
                  <a:lnTo>
                    <a:pt x="0" y="582020"/>
                  </a:lnTo>
                  <a:close/>
                </a:path>
              </a:pathLst>
            </a:custGeom>
            <a:blipFill>
              <a:blip r:embed="rId3"/>
              <a:stretch>
                <a:fillRect t="-111861" b="-111861"/>
              </a:stretch>
            </a:blipFill>
          </p:spPr>
          <p:txBody>
            <a:bodyPr/>
            <a:lstStyle/>
            <a:p>
              <a:endParaRPr lang="en-US"/>
            </a:p>
          </p:txBody>
        </p:sp>
      </p:grpSp>
      <p:grpSp>
        <p:nvGrpSpPr>
          <p:cNvPr id="5" name="Group 5"/>
          <p:cNvGrpSpPr/>
          <p:nvPr/>
        </p:nvGrpSpPr>
        <p:grpSpPr>
          <a:xfrm>
            <a:off x="0" y="0"/>
            <a:ext cx="18288000" cy="3728698"/>
            <a:chOff x="0" y="0"/>
            <a:chExt cx="2833290" cy="577673"/>
          </a:xfrm>
        </p:grpSpPr>
        <p:sp>
          <p:nvSpPr>
            <p:cNvPr id="6" name="Freeform 6"/>
            <p:cNvSpPr/>
            <p:nvPr/>
          </p:nvSpPr>
          <p:spPr>
            <a:xfrm>
              <a:off x="0" y="0"/>
              <a:ext cx="2833290" cy="577673"/>
            </a:xfrm>
            <a:custGeom>
              <a:avLst/>
              <a:gdLst/>
              <a:ahLst/>
              <a:cxnLst/>
              <a:rect l="l" t="t" r="r" b="b"/>
              <a:pathLst>
                <a:path w="2833290" h="577673">
                  <a:moveTo>
                    <a:pt x="0" y="0"/>
                  </a:moveTo>
                  <a:lnTo>
                    <a:pt x="2833290" y="0"/>
                  </a:lnTo>
                  <a:lnTo>
                    <a:pt x="2833290" y="577673"/>
                  </a:lnTo>
                  <a:lnTo>
                    <a:pt x="0" y="577673"/>
                  </a:lnTo>
                  <a:close/>
                </a:path>
              </a:pathLst>
            </a:custGeom>
            <a:solidFill>
              <a:srgbClr val="000000">
                <a:alpha val="47843"/>
              </a:srgbClr>
            </a:solidFill>
          </p:spPr>
          <p:txBody>
            <a:bodyPr/>
            <a:lstStyle/>
            <a:p>
              <a:endParaRPr lang="en-US"/>
            </a:p>
          </p:txBody>
        </p:sp>
      </p:grpSp>
      <p:sp>
        <p:nvSpPr>
          <p:cNvPr id="7" name="TextBox 7"/>
          <p:cNvSpPr txBox="1"/>
          <p:nvPr/>
        </p:nvSpPr>
        <p:spPr>
          <a:xfrm>
            <a:off x="1562802" y="1028700"/>
            <a:ext cx="15513618" cy="791214"/>
          </a:xfrm>
          <a:prstGeom prst="rect">
            <a:avLst/>
          </a:prstGeom>
        </p:spPr>
        <p:txBody>
          <a:bodyPr lIns="0" tIns="0" rIns="0" bIns="0" rtlCol="0" anchor="t">
            <a:spAutoFit/>
          </a:bodyPr>
          <a:lstStyle/>
          <a:p>
            <a:pPr algn="ctr">
              <a:lnSpc>
                <a:spcPts val="6248"/>
              </a:lnSpc>
            </a:pPr>
            <a:r>
              <a:rPr lang="en-US" sz="5207">
                <a:solidFill>
                  <a:srgbClr val="FFFFFF"/>
                </a:solidFill>
                <a:latin typeface="Hammersmith One"/>
                <a:ea typeface="Hammersmith One"/>
                <a:cs typeface="Hammersmith One"/>
                <a:sym typeface="Hammersmith One"/>
              </a:rPr>
              <a:t>A practical response package</a:t>
            </a:r>
          </a:p>
        </p:txBody>
      </p:sp>
      <p:grpSp>
        <p:nvGrpSpPr>
          <p:cNvPr id="8" name="Group 8"/>
          <p:cNvGrpSpPr/>
          <p:nvPr/>
        </p:nvGrpSpPr>
        <p:grpSpPr>
          <a:xfrm>
            <a:off x="2450306" y="4631873"/>
            <a:ext cx="3100388" cy="3201694"/>
            <a:chOff x="0" y="0"/>
            <a:chExt cx="4133850" cy="4268925"/>
          </a:xfrm>
        </p:grpSpPr>
        <p:sp>
          <p:nvSpPr>
            <p:cNvPr id="9" name="Freeform 9"/>
            <p:cNvSpPr/>
            <p:nvPr/>
          </p:nvSpPr>
          <p:spPr>
            <a:xfrm>
              <a:off x="0" y="0"/>
              <a:ext cx="4133850" cy="4268925"/>
            </a:xfrm>
            <a:custGeom>
              <a:avLst/>
              <a:gdLst/>
              <a:ahLst/>
              <a:cxnLst/>
              <a:rect l="l" t="t" r="r" b="b"/>
              <a:pathLst>
                <a:path w="4133850" h="4268925">
                  <a:moveTo>
                    <a:pt x="0" y="433444"/>
                  </a:moveTo>
                  <a:cubicBezTo>
                    <a:pt x="0" y="194071"/>
                    <a:pt x="308483" y="0"/>
                    <a:pt x="688975" y="0"/>
                  </a:cubicBezTo>
                  <a:lnTo>
                    <a:pt x="3444875" y="0"/>
                  </a:lnTo>
                  <a:cubicBezTo>
                    <a:pt x="3825367" y="0"/>
                    <a:pt x="4133850" y="194071"/>
                    <a:pt x="4133850" y="433444"/>
                  </a:cubicBezTo>
                  <a:lnTo>
                    <a:pt x="4133850" y="3835481"/>
                  </a:lnTo>
                  <a:cubicBezTo>
                    <a:pt x="4133850" y="4074854"/>
                    <a:pt x="3825367" y="4268925"/>
                    <a:pt x="3444875" y="4268925"/>
                  </a:cubicBezTo>
                  <a:lnTo>
                    <a:pt x="688975" y="4268925"/>
                  </a:lnTo>
                  <a:cubicBezTo>
                    <a:pt x="308483" y="4268925"/>
                    <a:pt x="0" y="4074854"/>
                    <a:pt x="0" y="3835481"/>
                  </a:cubicBezTo>
                  <a:close/>
                </a:path>
              </a:pathLst>
            </a:custGeom>
            <a:solidFill>
              <a:srgbClr val="FFFFFF"/>
            </a:solidFill>
            <a:ln w="14288" cap="sq">
              <a:solidFill>
                <a:srgbClr val="1A4D00"/>
              </a:solidFill>
              <a:prstDash val="solid"/>
              <a:miter/>
            </a:ln>
          </p:spPr>
          <p:txBody>
            <a:bodyPr/>
            <a:lstStyle/>
            <a:p>
              <a:endParaRPr lang="en-US"/>
            </a:p>
          </p:txBody>
        </p:sp>
      </p:grpSp>
      <p:grpSp>
        <p:nvGrpSpPr>
          <p:cNvPr id="10" name="Group 10"/>
          <p:cNvGrpSpPr/>
          <p:nvPr/>
        </p:nvGrpSpPr>
        <p:grpSpPr>
          <a:xfrm>
            <a:off x="3582162" y="4158957"/>
            <a:ext cx="822960" cy="822960"/>
            <a:chOff x="0" y="0"/>
            <a:chExt cx="1097280" cy="1097280"/>
          </a:xfrm>
        </p:grpSpPr>
        <p:sp>
          <p:nvSpPr>
            <p:cNvPr id="11" name="Freeform 11"/>
            <p:cNvSpPr/>
            <p:nvPr/>
          </p:nvSpPr>
          <p:spPr>
            <a:xfrm>
              <a:off x="0" y="0"/>
              <a:ext cx="1097280" cy="1097280"/>
            </a:xfrm>
            <a:custGeom>
              <a:avLst/>
              <a:gdLst/>
              <a:ahLst/>
              <a:cxnLst/>
              <a:rect l="l" t="t" r="r" b="b"/>
              <a:pathLst>
                <a:path w="1097280" h="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1A4D00"/>
            </a:solidFill>
          </p:spPr>
          <p:txBody>
            <a:bodyPr/>
            <a:lstStyle/>
            <a:p>
              <a:endParaRPr lang="en-US"/>
            </a:p>
          </p:txBody>
        </p:sp>
      </p:grpSp>
      <p:grpSp>
        <p:nvGrpSpPr>
          <p:cNvPr id="12" name="Group 12"/>
          <p:cNvGrpSpPr/>
          <p:nvPr/>
        </p:nvGrpSpPr>
        <p:grpSpPr>
          <a:xfrm>
            <a:off x="5879306" y="4631873"/>
            <a:ext cx="3100388" cy="3201694"/>
            <a:chOff x="0" y="0"/>
            <a:chExt cx="4133850" cy="4268925"/>
          </a:xfrm>
        </p:grpSpPr>
        <p:sp>
          <p:nvSpPr>
            <p:cNvPr id="13" name="Freeform 13"/>
            <p:cNvSpPr/>
            <p:nvPr/>
          </p:nvSpPr>
          <p:spPr>
            <a:xfrm>
              <a:off x="0" y="0"/>
              <a:ext cx="4133850" cy="4268925"/>
            </a:xfrm>
            <a:custGeom>
              <a:avLst/>
              <a:gdLst/>
              <a:ahLst/>
              <a:cxnLst/>
              <a:rect l="l" t="t" r="r" b="b"/>
              <a:pathLst>
                <a:path w="4133850" h="4268925">
                  <a:moveTo>
                    <a:pt x="0" y="433444"/>
                  </a:moveTo>
                  <a:cubicBezTo>
                    <a:pt x="0" y="194071"/>
                    <a:pt x="308483" y="0"/>
                    <a:pt x="688975" y="0"/>
                  </a:cubicBezTo>
                  <a:lnTo>
                    <a:pt x="3444875" y="0"/>
                  </a:lnTo>
                  <a:cubicBezTo>
                    <a:pt x="3825367" y="0"/>
                    <a:pt x="4133850" y="194071"/>
                    <a:pt x="4133850" y="433444"/>
                  </a:cubicBezTo>
                  <a:lnTo>
                    <a:pt x="4133850" y="3835481"/>
                  </a:lnTo>
                  <a:cubicBezTo>
                    <a:pt x="4133850" y="4074854"/>
                    <a:pt x="3825367" y="4268925"/>
                    <a:pt x="3444875" y="4268925"/>
                  </a:cubicBezTo>
                  <a:lnTo>
                    <a:pt x="688975" y="4268925"/>
                  </a:lnTo>
                  <a:cubicBezTo>
                    <a:pt x="308483" y="4268925"/>
                    <a:pt x="0" y="4074854"/>
                    <a:pt x="0" y="3835481"/>
                  </a:cubicBezTo>
                  <a:close/>
                </a:path>
              </a:pathLst>
            </a:custGeom>
            <a:solidFill>
              <a:srgbClr val="FFFFFF"/>
            </a:solidFill>
            <a:ln w="14288" cap="sq">
              <a:solidFill>
                <a:srgbClr val="EB7F2F"/>
              </a:solidFill>
              <a:prstDash val="solid"/>
              <a:miter/>
            </a:ln>
          </p:spPr>
          <p:txBody>
            <a:bodyPr/>
            <a:lstStyle/>
            <a:p>
              <a:endParaRPr lang="en-US"/>
            </a:p>
          </p:txBody>
        </p:sp>
      </p:grpSp>
      <p:grpSp>
        <p:nvGrpSpPr>
          <p:cNvPr id="14" name="Group 14"/>
          <p:cNvGrpSpPr/>
          <p:nvPr/>
        </p:nvGrpSpPr>
        <p:grpSpPr>
          <a:xfrm>
            <a:off x="7011162" y="4158957"/>
            <a:ext cx="822960" cy="822960"/>
            <a:chOff x="0" y="0"/>
            <a:chExt cx="1097280" cy="1097280"/>
          </a:xfrm>
        </p:grpSpPr>
        <p:sp>
          <p:nvSpPr>
            <p:cNvPr id="15" name="Freeform 15"/>
            <p:cNvSpPr/>
            <p:nvPr/>
          </p:nvSpPr>
          <p:spPr>
            <a:xfrm>
              <a:off x="0" y="0"/>
              <a:ext cx="1097280" cy="1097280"/>
            </a:xfrm>
            <a:custGeom>
              <a:avLst/>
              <a:gdLst/>
              <a:ahLst/>
              <a:cxnLst/>
              <a:rect l="l" t="t" r="r" b="b"/>
              <a:pathLst>
                <a:path w="1097280" h="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EB7F2F"/>
            </a:solidFill>
          </p:spPr>
          <p:txBody>
            <a:bodyPr/>
            <a:lstStyle/>
            <a:p>
              <a:endParaRPr lang="en-US"/>
            </a:p>
          </p:txBody>
        </p:sp>
      </p:grpSp>
      <p:grpSp>
        <p:nvGrpSpPr>
          <p:cNvPr id="16" name="Group 16"/>
          <p:cNvGrpSpPr/>
          <p:nvPr/>
        </p:nvGrpSpPr>
        <p:grpSpPr>
          <a:xfrm>
            <a:off x="9308306" y="4631873"/>
            <a:ext cx="3100388" cy="3201694"/>
            <a:chOff x="0" y="0"/>
            <a:chExt cx="4133850" cy="4268925"/>
          </a:xfrm>
        </p:grpSpPr>
        <p:sp>
          <p:nvSpPr>
            <p:cNvPr id="17" name="Freeform 17"/>
            <p:cNvSpPr/>
            <p:nvPr/>
          </p:nvSpPr>
          <p:spPr>
            <a:xfrm>
              <a:off x="0" y="0"/>
              <a:ext cx="4133850" cy="4268925"/>
            </a:xfrm>
            <a:custGeom>
              <a:avLst/>
              <a:gdLst/>
              <a:ahLst/>
              <a:cxnLst/>
              <a:rect l="l" t="t" r="r" b="b"/>
              <a:pathLst>
                <a:path w="4133850" h="4268925">
                  <a:moveTo>
                    <a:pt x="0" y="433444"/>
                  </a:moveTo>
                  <a:cubicBezTo>
                    <a:pt x="0" y="194071"/>
                    <a:pt x="308483" y="0"/>
                    <a:pt x="688975" y="0"/>
                  </a:cubicBezTo>
                  <a:lnTo>
                    <a:pt x="3444875" y="0"/>
                  </a:lnTo>
                  <a:cubicBezTo>
                    <a:pt x="3825367" y="0"/>
                    <a:pt x="4133850" y="194071"/>
                    <a:pt x="4133850" y="433444"/>
                  </a:cubicBezTo>
                  <a:lnTo>
                    <a:pt x="4133850" y="3835481"/>
                  </a:lnTo>
                  <a:cubicBezTo>
                    <a:pt x="4133850" y="4074854"/>
                    <a:pt x="3825367" y="4268925"/>
                    <a:pt x="3444875" y="4268925"/>
                  </a:cubicBezTo>
                  <a:lnTo>
                    <a:pt x="688975" y="4268925"/>
                  </a:lnTo>
                  <a:cubicBezTo>
                    <a:pt x="308483" y="4268925"/>
                    <a:pt x="0" y="4074854"/>
                    <a:pt x="0" y="3835481"/>
                  </a:cubicBezTo>
                  <a:close/>
                </a:path>
              </a:pathLst>
            </a:custGeom>
            <a:solidFill>
              <a:srgbClr val="FFFFFF"/>
            </a:solidFill>
            <a:ln w="14288" cap="sq">
              <a:solidFill>
                <a:srgbClr val="1CAD30"/>
              </a:solidFill>
              <a:prstDash val="solid"/>
              <a:miter/>
            </a:ln>
          </p:spPr>
          <p:txBody>
            <a:bodyPr/>
            <a:lstStyle/>
            <a:p>
              <a:endParaRPr lang="en-US"/>
            </a:p>
          </p:txBody>
        </p:sp>
      </p:grpSp>
      <p:grpSp>
        <p:nvGrpSpPr>
          <p:cNvPr id="18" name="Group 18"/>
          <p:cNvGrpSpPr/>
          <p:nvPr/>
        </p:nvGrpSpPr>
        <p:grpSpPr>
          <a:xfrm>
            <a:off x="10440162" y="4158957"/>
            <a:ext cx="822960" cy="822960"/>
            <a:chOff x="0" y="0"/>
            <a:chExt cx="1097280" cy="1097280"/>
          </a:xfrm>
        </p:grpSpPr>
        <p:sp>
          <p:nvSpPr>
            <p:cNvPr id="19" name="Freeform 19"/>
            <p:cNvSpPr/>
            <p:nvPr/>
          </p:nvSpPr>
          <p:spPr>
            <a:xfrm>
              <a:off x="0" y="0"/>
              <a:ext cx="1097280" cy="1097280"/>
            </a:xfrm>
            <a:custGeom>
              <a:avLst/>
              <a:gdLst/>
              <a:ahLst/>
              <a:cxnLst/>
              <a:rect l="l" t="t" r="r" b="b"/>
              <a:pathLst>
                <a:path w="1097280" h="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1CAD30"/>
            </a:solidFill>
          </p:spPr>
          <p:txBody>
            <a:bodyPr/>
            <a:lstStyle/>
            <a:p>
              <a:endParaRPr lang="en-US"/>
            </a:p>
          </p:txBody>
        </p:sp>
      </p:grpSp>
      <p:grpSp>
        <p:nvGrpSpPr>
          <p:cNvPr id="20" name="Group 20"/>
          <p:cNvGrpSpPr/>
          <p:nvPr/>
        </p:nvGrpSpPr>
        <p:grpSpPr>
          <a:xfrm>
            <a:off x="12737306" y="4631873"/>
            <a:ext cx="3100388" cy="3201694"/>
            <a:chOff x="0" y="0"/>
            <a:chExt cx="4133850" cy="4268925"/>
          </a:xfrm>
        </p:grpSpPr>
        <p:sp>
          <p:nvSpPr>
            <p:cNvPr id="21" name="Freeform 21"/>
            <p:cNvSpPr/>
            <p:nvPr/>
          </p:nvSpPr>
          <p:spPr>
            <a:xfrm>
              <a:off x="0" y="0"/>
              <a:ext cx="4133850" cy="4268925"/>
            </a:xfrm>
            <a:custGeom>
              <a:avLst/>
              <a:gdLst/>
              <a:ahLst/>
              <a:cxnLst/>
              <a:rect l="l" t="t" r="r" b="b"/>
              <a:pathLst>
                <a:path w="4133850" h="4268925">
                  <a:moveTo>
                    <a:pt x="0" y="433444"/>
                  </a:moveTo>
                  <a:cubicBezTo>
                    <a:pt x="0" y="194071"/>
                    <a:pt x="308483" y="0"/>
                    <a:pt x="688975" y="0"/>
                  </a:cubicBezTo>
                  <a:lnTo>
                    <a:pt x="3444875" y="0"/>
                  </a:lnTo>
                  <a:cubicBezTo>
                    <a:pt x="3825367" y="0"/>
                    <a:pt x="4133850" y="194071"/>
                    <a:pt x="4133850" y="433444"/>
                  </a:cubicBezTo>
                  <a:lnTo>
                    <a:pt x="4133850" y="3835481"/>
                  </a:lnTo>
                  <a:cubicBezTo>
                    <a:pt x="4133850" y="4074854"/>
                    <a:pt x="3825367" y="4268925"/>
                    <a:pt x="3444875" y="4268925"/>
                  </a:cubicBezTo>
                  <a:lnTo>
                    <a:pt x="688975" y="4268925"/>
                  </a:lnTo>
                  <a:cubicBezTo>
                    <a:pt x="308483" y="4268925"/>
                    <a:pt x="0" y="4074854"/>
                    <a:pt x="0" y="3835481"/>
                  </a:cubicBezTo>
                  <a:close/>
                </a:path>
              </a:pathLst>
            </a:custGeom>
            <a:solidFill>
              <a:srgbClr val="FFFFFF"/>
            </a:solidFill>
            <a:ln w="14288" cap="sq">
              <a:solidFill>
                <a:srgbClr val="173715"/>
              </a:solidFill>
              <a:prstDash val="solid"/>
              <a:miter/>
            </a:ln>
          </p:spPr>
          <p:txBody>
            <a:bodyPr/>
            <a:lstStyle/>
            <a:p>
              <a:endParaRPr lang="en-US"/>
            </a:p>
          </p:txBody>
        </p:sp>
      </p:grpSp>
      <p:grpSp>
        <p:nvGrpSpPr>
          <p:cNvPr id="22" name="Group 22"/>
          <p:cNvGrpSpPr/>
          <p:nvPr/>
        </p:nvGrpSpPr>
        <p:grpSpPr>
          <a:xfrm>
            <a:off x="13869162" y="4158957"/>
            <a:ext cx="822960" cy="822960"/>
            <a:chOff x="0" y="0"/>
            <a:chExt cx="1097280" cy="1097280"/>
          </a:xfrm>
        </p:grpSpPr>
        <p:sp>
          <p:nvSpPr>
            <p:cNvPr id="23" name="Freeform 23"/>
            <p:cNvSpPr/>
            <p:nvPr/>
          </p:nvSpPr>
          <p:spPr>
            <a:xfrm>
              <a:off x="0" y="0"/>
              <a:ext cx="1097280" cy="1097280"/>
            </a:xfrm>
            <a:custGeom>
              <a:avLst/>
              <a:gdLst/>
              <a:ahLst/>
              <a:cxnLst/>
              <a:rect l="l" t="t" r="r" b="b"/>
              <a:pathLst>
                <a:path w="1097280" h="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B0DCAE"/>
            </a:solidFill>
          </p:spPr>
          <p:txBody>
            <a:bodyPr/>
            <a:lstStyle/>
            <a:p>
              <a:endParaRPr lang="en-US"/>
            </a:p>
          </p:txBody>
        </p:sp>
      </p:grpSp>
      <p:sp>
        <p:nvSpPr>
          <p:cNvPr id="24" name="Freeform 24"/>
          <p:cNvSpPr/>
          <p:nvPr/>
        </p:nvSpPr>
        <p:spPr>
          <a:xfrm>
            <a:off x="16913555" y="-86700"/>
            <a:ext cx="1564948" cy="1564948"/>
          </a:xfrm>
          <a:custGeom>
            <a:avLst/>
            <a:gdLst/>
            <a:ahLst/>
            <a:cxnLst/>
            <a:rect l="l" t="t" r="r" b="b"/>
            <a:pathLst>
              <a:path w="1564948" h="1564948">
                <a:moveTo>
                  <a:pt x="0" y="0"/>
                </a:moveTo>
                <a:lnTo>
                  <a:pt x="1564948" y="0"/>
                </a:lnTo>
                <a:lnTo>
                  <a:pt x="1564948" y="1564948"/>
                </a:lnTo>
                <a:lnTo>
                  <a:pt x="0" y="1564948"/>
                </a:lnTo>
                <a:lnTo>
                  <a:pt x="0" y="0"/>
                </a:lnTo>
                <a:close/>
              </a:path>
            </a:pathLst>
          </a:custGeom>
          <a:blipFill>
            <a:blip r:embed="rId4"/>
            <a:stretch>
              <a:fillRect/>
            </a:stretch>
          </a:blipFill>
        </p:spPr>
        <p:txBody>
          <a:bodyPr/>
          <a:lstStyle/>
          <a:p>
            <a:endParaRPr lang="en-US"/>
          </a:p>
        </p:txBody>
      </p:sp>
      <p:sp>
        <p:nvSpPr>
          <p:cNvPr id="25" name="Freeform 25"/>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5"/>
            <a:stretch>
              <a:fillRect/>
            </a:stretch>
          </a:blipFill>
        </p:spPr>
        <p:txBody>
          <a:bodyPr/>
          <a:lstStyle/>
          <a:p>
            <a:endParaRPr lang="en-US"/>
          </a:p>
        </p:txBody>
      </p:sp>
      <p:sp>
        <p:nvSpPr>
          <p:cNvPr id="26" name="TextBox 26"/>
          <p:cNvSpPr txBox="1"/>
          <p:nvPr/>
        </p:nvSpPr>
        <p:spPr>
          <a:xfrm>
            <a:off x="3919302" y="4393653"/>
            <a:ext cx="148679" cy="304800"/>
          </a:xfrm>
          <a:prstGeom prst="rect">
            <a:avLst/>
          </a:prstGeom>
        </p:spPr>
        <p:txBody>
          <a:bodyPr lIns="0" tIns="0" rIns="0" bIns="0" rtlCol="0" anchor="t">
            <a:spAutoFit/>
          </a:bodyPr>
          <a:lstStyle/>
          <a:p>
            <a:pPr algn="ctr">
              <a:lnSpc>
                <a:spcPts val="2340"/>
              </a:lnSpc>
            </a:pPr>
            <a:r>
              <a:rPr lang="en-US" sz="1950" b="1">
                <a:solidFill>
                  <a:srgbClr val="FFFFFF"/>
                </a:solidFill>
                <a:latin typeface="Nunito Bold"/>
                <a:ea typeface="Nunito Bold"/>
                <a:cs typeface="Nunito Bold"/>
                <a:sym typeface="Nunito Bold"/>
              </a:rPr>
              <a:t>1</a:t>
            </a:r>
          </a:p>
        </p:txBody>
      </p:sp>
      <p:sp>
        <p:nvSpPr>
          <p:cNvPr id="27" name="TextBox 27"/>
          <p:cNvSpPr txBox="1"/>
          <p:nvPr/>
        </p:nvSpPr>
        <p:spPr>
          <a:xfrm>
            <a:off x="2655360" y="5381967"/>
            <a:ext cx="2735732" cy="352425"/>
          </a:xfrm>
          <a:prstGeom prst="rect">
            <a:avLst/>
          </a:prstGeom>
        </p:spPr>
        <p:txBody>
          <a:bodyPr lIns="0" tIns="0" rIns="0" bIns="0" rtlCol="0" anchor="t">
            <a:spAutoFit/>
          </a:bodyPr>
          <a:lstStyle/>
          <a:p>
            <a:pPr algn="ctr">
              <a:lnSpc>
                <a:spcPts val="2700"/>
              </a:lnSpc>
            </a:pPr>
            <a:r>
              <a:rPr lang="en-US" sz="2250">
                <a:solidFill>
                  <a:srgbClr val="1A4D00"/>
                </a:solidFill>
                <a:latin typeface="Hammersmith One"/>
                <a:ea typeface="Hammersmith One"/>
                <a:cs typeface="Hammersmith One"/>
                <a:sym typeface="Hammersmith One"/>
              </a:rPr>
              <a:t>PREVENT</a:t>
            </a:r>
          </a:p>
        </p:txBody>
      </p:sp>
      <p:sp>
        <p:nvSpPr>
          <p:cNvPr id="28" name="TextBox 28"/>
          <p:cNvSpPr txBox="1"/>
          <p:nvPr/>
        </p:nvSpPr>
        <p:spPr>
          <a:xfrm>
            <a:off x="2655360" y="6182067"/>
            <a:ext cx="2557365" cy="1066800"/>
          </a:xfrm>
          <a:prstGeom prst="rect">
            <a:avLst/>
          </a:prstGeom>
        </p:spPr>
        <p:txBody>
          <a:bodyPr lIns="0" tIns="0" rIns="0" bIns="0" rtlCol="0" anchor="t">
            <a:spAutoFit/>
          </a:bodyPr>
          <a:lstStyle/>
          <a:p>
            <a:pPr algn="ctr">
              <a:lnSpc>
                <a:spcPts val="2124"/>
              </a:lnSpc>
            </a:pPr>
            <a:r>
              <a:rPr lang="en-US" sz="1770">
                <a:solidFill>
                  <a:srgbClr val="000000"/>
                </a:solidFill>
                <a:latin typeface="Nunito"/>
                <a:ea typeface="Nunito"/>
                <a:cs typeface="Nunito"/>
                <a:sym typeface="Nunito"/>
              </a:rPr>
              <a:t>Improve diets, maternal nutrition, micronutrient intake and infection prevention.</a:t>
            </a:r>
          </a:p>
        </p:txBody>
      </p:sp>
      <p:sp>
        <p:nvSpPr>
          <p:cNvPr id="29" name="TextBox 29"/>
          <p:cNvSpPr txBox="1"/>
          <p:nvPr/>
        </p:nvSpPr>
        <p:spPr>
          <a:xfrm>
            <a:off x="7348302" y="4393653"/>
            <a:ext cx="148679" cy="304800"/>
          </a:xfrm>
          <a:prstGeom prst="rect">
            <a:avLst/>
          </a:prstGeom>
        </p:spPr>
        <p:txBody>
          <a:bodyPr lIns="0" tIns="0" rIns="0" bIns="0" rtlCol="0" anchor="t">
            <a:spAutoFit/>
          </a:bodyPr>
          <a:lstStyle/>
          <a:p>
            <a:pPr algn="ctr">
              <a:lnSpc>
                <a:spcPts val="2340"/>
              </a:lnSpc>
            </a:pPr>
            <a:r>
              <a:rPr lang="en-US" sz="1950" b="1">
                <a:solidFill>
                  <a:srgbClr val="FFFFFF"/>
                </a:solidFill>
                <a:latin typeface="Nunito Bold"/>
                <a:ea typeface="Nunito Bold"/>
                <a:cs typeface="Nunito Bold"/>
                <a:sym typeface="Nunito Bold"/>
              </a:rPr>
              <a:t>2</a:t>
            </a:r>
          </a:p>
        </p:txBody>
      </p:sp>
      <p:sp>
        <p:nvSpPr>
          <p:cNvPr id="30" name="TextBox 30"/>
          <p:cNvSpPr txBox="1"/>
          <p:nvPr/>
        </p:nvSpPr>
        <p:spPr>
          <a:xfrm>
            <a:off x="6430269" y="5333580"/>
            <a:ext cx="2133425" cy="352425"/>
          </a:xfrm>
          <a:prstGeom prst="rect">
            <a:avLst/>
          </a:prstGeom>
        </p:spPr>
        <p:txBody>
          <a:bodyPr lIns="0" tIns="0" rIns="0" bIns="0" rtlCol="0" anchor="t">
            <a:spAutoFit/>
          </a:bodyPr>
          <a:lstStyle/>
          <a:p>
            <a:pPr algn="ctr">
              <a:lnSpc>
                <a:spcPts val="2700"/>
              </a:lnSpc>
            </a:pPr>
            <a:r>
              <a:rPr lang="en-US" sz="2250">
                <a:solidFill>
                  <a:srgbClr val="EB7F2F"/>
                </a:solidFill>
                <a:latin typeface="Hammersmith One"/>
                <a:ea typeface="Hammersmith One"/>
                <a:cs typeface="Hammersmith One"/>
                <a:sym typeface="Hammersmith One"/>
              </a:rPr>
              <a:t>DETECT</a:t>
            </a:r>
          </a:p>
        </p:txBody>
      </p:sp>
      <p:sp>
        <p:nvSpPr>
          <p:cNvPr id="31" name="TextBox 31"/>
          <p:cNvSpPr txBox="1"/>
          <p:nvPr/>
        </p:nvSpPr>
        <p:spPr>
          <a:xfrm>
            <a:off x="6169346" y="6114630"/>
            <a:ext cx="2506592" cy="1066800"/>
          </a:xfrm>
          <a:prstGeom prst="rect">
            <a:avLst/>
          </a:prstGeom>
        </p:spPr>
        <p:txBody>
          <a:bodyPr lIns="0" tIns="0" rIns="0" bIns="0" rtlCol="0" anchor="t">
            <a:spAutoFit/>
          </a:bodyPr>
          <a:lstStyle/>
          <a:p>
            <a:pPr algn="ctr">
              <a:lnSpc>
                <a:spcPts val="2124"/>
              </a:lnSpc>
            </a:pPr>
            <a:r>
              <a:rPr lang="en-US" sz="1770">
                <a:solidFill>
                  <a:srgbClr val="000000"/>
                </a:solidFill>
                <a:latin typeface="Nunito"/>
                <a:ea typeface="Nunito"/>
                <a:cs typeface="Nunito"/>
                <a:sym typeface="Nunito"/>
              </a:rPr>
              <a:t>Strengthen screening/diagnosis, referral and routine data use.</a:t>
            </a:r>
          </a:p>
        </p:txBody>
      </p:sp>
      <p:sp>
        <p:nvSpPr>
          <p:cNvPr id="32" name="TextBox 32"/>
          <p:cNvSpPr txBox="1"/>
          <p:nvPr/>
        </p:nvSpPr>
        <p:spPr>
          <a:xfrm>
            <a:off x="10777302" y="4393653"/>
            <a:ext cx="148679" cy="304800"/>
          </a:xfrm>
          <a:prstGeom prst="rect">
            <a:avLst/>
          </a:prstGeom>
        </p:spPr>
        <p:txBody>
          <a:bodyPr lIns="0" tIns="0" rIns="0" bIns="0" rtlCol="0" anchor="t">
            <a:spAutoFit/>
          </a:bodyPr>
          <a:lstStyle/>
          <a:p>
            <a:pPr algn="ctr">
              <a:lnSpc>
                <a:spcPts val="2340"/>
              </a:lnSpc>
            </a:pPr>
            <a:r>
              <a:rPr lang="en-US" sz="1950" b="1">
                <a:solidFill>
                  <a:srgbClr val="FFFFFF"/>
                </a:solidFill>
                <a:latin typeface="Nunito Bold"/>
                <a:ea typeface="Nunito Bold"/>
                <a:cs typeface="Nunito Bold"/>
                <a:sym typeface="Nunito Bold"/>
              </a:rPr>
              <a:t>3</a:t>
            </a:r>
          </a:p>
        </p:txBody>
      </p:sp>
      <p:sp>
        <p:nvSpPr>
          <p:cNvPr id="33" name="TextBox 33"/>
          <p:cNvSpPr txBox="1"/>
          <p:nvPr/>
        </p:nvSpPr>
        <p:spPr>
          <a:xfrm>
            <a:off x="9769932" y="5381967"/>
            <a:ext cx="2312098" cy="352425"/>
          </a:xfrm>
          <a:prstGeom prst="rect">
            <a:avLst/>
          </a:prstGeom>
        </p:spPr>
        <p:txBody>
          <a:bodyPr lIns="0" tIns="0" rIns="0" bIns="0" rtlCol="0" anchor="t">
            <a:spAutoFit/>
          </a:bodyPr>
          <a:lstStyle/>
          <a:p>
            <a:pPr algn="ctr">
              <a:lnSpc>
                <a:spcPts val="2700"/>
              </a:lnSpc>
            </a:pPr>
            <a:r>
              <a:rPr lang="en-US" sz="2250">
                <a:solidFill>
                  <a:srgbClr val="1CAD30"/>
                </a:solidFill>
                <a:latin typeface="Hammersmith One"/>
                <a:ea typeface="Hammersmith One"/>
                <a:cs typeface="Hammersmith One"/>
                <a:sym typeface="Hammersmith One"/>
              </a:rPr>
              <a:t>TREAT</a:t>
            </a:r>
          </a:p>
        </p:txBody>
      </p:sp>
      <p:sp>
        <p:nvSpPr>
          <p:cNvPr id="34" name="TextBox 34"/>
          <p:cNvSpPr txBox="1"/>
          <p:nvPr/>
        </p:nvSpPr>
        <p:spPr>
          <a:xfrm>
            <a:off x="9486594" y="6114630"/>
            <a:ext cx="2730095" cy="1066800"/>
          </a:xfrm>
          <a:prstGeom prst="rect">
            <a:avLst/>
          </a:prstGeom>
        </p:spPr>
        <p:txBody>
          <a:bodyPr lIns="0" tIns="0" rIns="0" bIns="0" rtlCol="0" anchor="t">
            <a:spAutoFit/>
          </a:bodyPr>
          <a:lstStyle/>
          <a:p>
            <a:pPr algn="ctr">
              <a:lnSpc>
                <a:spcPts val="2124"/>
              </a:lnSpc>
            </a:pPr>
            <a:r>
              <a:rPr lang="en-US" sz="1770">
                <a:solidFill>
                  <a:srgbClr val="000000"/>
                </a:solidFill>
                <a:latin typeface="Nunito"/>
                <a:ea typeface="Nunito"/>
                <a:cs typeface="Nunito"/>
                <a:sym typeface="Nunito"/>
              </a:rPr>
              <a:t>Ensure appropriate treatment and management of identified causes.</a:t>
            </a:r>
          </a:p>
        </p:txBody>
      </p:sp>
      <p:sp>
        <p:nvSpPr>
          <p:cNvPr id="35" name="TextBox 35"/>
          <p:cNvSpPr txBox="1"/>
          <p:nvPr/>
        </p:nvSpPr>
        <p:spPr>
          <a:xfrm>
            <a:off x="14206302" y="4393653"/>
            <a:ext cx="148679" cy="304800"/>
          </a:xfrm>
          <a:prstGeom prst="rect">
            <a:avLst/>
          </a:prstGeom>
        </p:spPr>
        <p:txBody>
          <a:bodyPr lIns="0" tIns="0" rIns="0" bIns="0" rtlCol="0" anchor="t">
            <a:spAutoFit/>
          </a:bodyPr>
          <a:lstStyle/>
          <a:p>
            <a:pPr algn="ctr">
              <a:lnSpc>
                <a:spcPts val="2340"/>
              </a:lnSpc>
            </a:pPr>
            <a:r>
              <a:rPr lang="en-US" sz="1950" b="1">
                <a:solidFill>
                  <a:srgbClr val="1A4D00"/>
                </a:solidFill>
                <a:latin typeface="Nunito Bold"/>
                <a:ea typeface="Nunito Bold"/>
                <a:cs typeface="Nunito Bold"/>
                <a:sym typeface="Nunito Bold"/>
              </a:rPr>
              <a:t>4</a:t>
            </a:r>
          </a:p>
        </p:txBody>
      </p:sp>
      <p:sp>
        <p:nvSpPr>
          <p:cNvPr id="36" name="TextBox 36"/>
          <p:cNvSpPr txBox="1"/>
          <p:nvPr/>
        </p:nvSpPr>
        <p:spPr>
          <a:xfrm>
            <a:off x="13390336" y="5333580"/>
            <a:ext cx="1929291" cy="352425"/>
          </a:xfrm>
          <a:prstGeom prst="rect">
            <a:avLst/>
          </a:prstGeom>
        </p:spPr>
        <p:txBody>
          <a:bodyPr lIns="0" tIns="0" rIns="0" bIns="0" rtlCol="0" anchor="t">
            <a:spAutoFit/>
          </a:bodyPr>
          <a:lstStyle/>
          <a:p>
            <a:pPr algn="ctr">
              <a:lnSpc>
                <a:spcPts val="2700"/>
              </a:lnSpc>
            </a:pPr>
            <a:r>
              <a:rPr lang="en-US" sz="2250">
                <a:solidFill>
                  <a:srgbClr val="173715"/>
                </a:solidFill>
                <a:latin typeface="Hammersmith One"/>
                <a:ea typeface="Hammersmith One"/>
                <a:cs typeface="Hammersmith One"/>
                <a:sym typeface="Hammersmith One"/>
              </a:rPr>
              <a:t>SUSTAIN</a:t>
            </a:r>
          </a:p>
        </p:txBody>
      </p:sp>
      <p:sp>
        <p:nvSpPr>
          <p:cNvPr id="37" name="TextBox 37"/>
          <p:cNvSpPr txBox="1"/>
          <p:nvPr/>
        </p:nvSpPr>
        <p:spPr>
          <a:xfrm>
            <a:off x="12973024" y="6084736"/>
            <a:ext cx="2628952" cy="1066800"/>
          </a:xfrm>
          <a:prstGeom prst="rect">
            <a:avLst/>
          </a:prstGeom>
        </p:spPr>
        <p:txBody>
          <a:bodyPr lIns="0" tIns="0" rIns="0" bIns="0" rtlCol="0" anchor="t">
            <a:spAutoFit/>
          </a:bodyPr>
          <a:lstStyle/>
          <a:p>
            <a:pPr algn="ctr">
              <a:lnSpc>
                <a:spcPts val="2124"/>
              </a:lnSpc>
            </a:pPr>
            <a:r>
              <a:rPr lang="en-US" sz="1770">
                <a:solidFill>
                  <a:srgbClr val="000000"/>
                </a:solidFill>
                <a:latin typeface="Nunito"/>
                <a:ea typeface="Nunito"/>
                <a:cs typeface="Nunito"/>
                <a:sym typeface="Nunito"/>
              </a:rPr>
              <a:t>Finance commodities, supply chains, health-worker capacity and community demand.</a:t>
            </a:r>
          </a:p>
        </p:txBody>
      </p:sp>
      <p:sp>
        <p:nvSpPr>
          <p:cNvPr id="38" name="TextBox 38"/>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10</a:t>
            </a:r>
          </a:p>
        </p:txBody>
      </p:sp>
      <p:sp>
        <p:nvSpPr>
          <p:cNvPr id="39" name="TextBox 39"/>
          <p:cNvSpPr txBox="1"/>
          <p:nvPr/>
        </p:nvSpPr>
        <p:spPr>
          <a:xfrm>
            <a:off x="1725457" y="8262192"/>
            <a:ext cx="15188307" cy="314325"/>
          </a:xfrm>
          <a:prstGeom prst="rect">
            <a:avLst/>
          </a:prstGeom>
        </p:spPr>
        <p:txBody>
          <a:bodyPr lIns="0" tIns="0" rIns="0" bIns="0" rtlCol="0" anchor="t">
            <a:spAutoFit/>
          </a:bodyPr>
          <a:lstStyle/>
          <a:p>
            <a:pPr algn="ctr">
              <a:lnSpc>
                <a:spcPts val="2514"/>
              </a:lnSpc>
            </a:pPr>
            <a:r>
              <a:rPr lang="en-US" sz="2095" b="1">
                <a:solidFill>
                  <a:srgbClr val="232B31"/>
                </a:solidFill>
                <a:latin typeface="Nunito Bold"/>
                <a:ea typeface="Nunito Bold"/>
                <a:cs typeface="Nunito Bold"/>
                <a:sym typeface="Nunito Bold"/>
              </a:rPr>
              <a:t>Financing must support the whole chain - not only the commodity.</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435482"/>
          </a:xfrm>
          <a:custGeom>
            <a:avLst/>
            <a:gdLst/>
            <a:ahLst/>
            <a:cxnLst/>
            <a:rect l="l" t="t" r="r" b="b"/>
            <a:pathLst>
              <a:path w="18288000" h="10435482">
                <a:moveTo>
                  <a:pt x="0" y="0"/>
                </a:moveTo>
                <a:lnTo>
                  <a:pt x="18288000" y="0"/>
                </a:lnTo>
                <a:lnTo>
                  <a:pt x="18288000" y="10435482"/>
                </a:lnTo>
                <a:lnTo>
                  <a:pt x="0" y="10435482"/>
                </a:lnTo>
                <a:lnTo>
                  <a:pt x="0" y="0"/>
                </a:lnTo>
                <a:close/>
              </a:path>
            </a:pathLst>
          </a:custGeom>
          <a:blipFill>
            <a:blip r:embed="rId2"/>
            <a:stretch>
              <a:fillRect l="-1366" t="-12098" b="-21133"/>
            </a:stretch>
          </a:blipFill>
        </p:spPr>
        <p:txBody>
          <a:bodyPr/>
          <a:lstStyle/>
          <a:p>
            <a:endParaRPr lang="en-US"/>
          </a:p>
        </p:txBody>
      </p:sp>
      <p:grpSp>
        <p:nvGrpSpPr>
          <p:cNvPr id="3" name="Group 3"/>
          <p:cNvGrpSpPr/>
          <p:nvPr/>
        </p:nvGrpSpPr>
        <p:grpSpPr>
          <a:xfrm>
            <a:off x="1377577" y="3350029"/>
            <a:ext cx="5157788" cy="3242325"/>
            <a:chOff x="0" y="0"/>
            <a:chExt cx="6877050" cy="4323100"/>
          </a:xfrm>
        </p:grpSpPr>
        <p:sp>
          <p:nvSpPr>
            <p:cNvPr id="4" name="Freeform 4"/>
            <p:cNvSpPr/>
            <p:nvPr/>
          </p:nvSpPr>
          <p:spPr>
            <a:xfrm>
              <a:off x="0" y="0"/>
              <a:ext cx="6877050" cy="4323101"/>
            </a:xfrm>
            <a:custGeom>
              <a:avLst/>
              <a:gdLst/>
              <a:ahLst/>
              <a:cxnLst/>
              <a:rect l="l" t="t" r="r" b="b"/>
              <a:pathLst>
                <a:path w="6877050" h="4323101">
                  <a:moveTo>
                    <a:pt x="0" y="692878"/>
                  </a:moveTo>
                  <a:cubicBezTo>
                    <a:pt x="0" y="310241"/>
                    <a:pt x="513207" y="0"/>
                    <a:pt x="1146175" y="0"/>
                  </a:cubicBezTo>
                  <a:lnTo>
                    <a:pt x="5730875" y="0"/>
                  </a:lnTo>
                  <a:cubicBezTo>
                    <a:pt x="6363843" y="0"/>
                    <a:pt x="6877050" y="310241"/>
                    <a:pt x="6877050" y="692878"/>
                  </a:cubicBezTo>
                  <a:lnTo>
                    <a:pt x="6877050" y="3630222"/>
                  </a:lnTo>
                  <a:cubicBezTo>
                    <a:pt x="6877050" y="4012860"/>
                    <a:pt x="6363843" y="4323101"/>
                    <a:pt x="5730875" y="4323101"/>
                  </a:cubicBezTo>
                  <a:lnTo>
                    <a:pt x="1146175" y="4323101"/>
                  </a:lnTo>
                  <a:cubicBezTo>
                    <a:pt x="513207" y="4323100"/>
                    <a:pt x="0" y="4012860"/>
                    <a:pt x="0" y="3630222"/>
                  </a:cubicBezTo>
                  <a:close/>
                </a:path>
              </a:pathLst>
            </a:custGeom>
            <a:solidFill>
              <a:srgbClr val="FFFFFF"/>
            </a:solidFill>
            <a:ln w="14288" cap="sq">
              <a:solidFill>
                <a:srgbClr val="1CAD30"/>
              </a:solidFill>
              <a:prstDash val="solid"/>
              <a:miter/>
            </a:ln>
          </p:spPr>
          <p:txBody>
            <a:bodyPr/>
            <a:lstStyle/>
            <a:p>
              <a:endParaRPr lang="en-US"/>
            </a:p>
          </p:txBody>
        </p:sp>
      </p:grpSp>
      <p:grpSp>
        <p:nvGrpSpPr>
          <p:cNvPr id="5" name="Group 5"/>
          <p:cNvGrpSpPr/>
          <p:nvPr/>
        </p:nvGrpSpPr>
        <p:grpSpPr>
          <a:xfrm>
            <a:off x="1384720" y="3357172"/>
            <a:ext cx="109728" cy="3235181"/>
            <a:chOff x="0" y="0"/>
            <a:chExt cx="146304" cy="4313575"/>
          </a:xfrm>
        </p:grpSpPr>
        <p:sp>
          <p:nvSpPr>
            <p:cNvPr id="6" name="Freeform 6"/>
            <p:cNvSpPr/>
            <p:nvPr/>
          </p:nvSpPr>
          <p:spPr>
            <a:xfrm>
              <a:off x="0" y="0"/>
              <a:ext cx="146304" cy="4313575"/>
            </a:xfrm>
            <a:custGeom>
              <a:avLst/>
              <a:gdLst/>
              <a:ahLst/>
              <a:cxnLst/>
              <a:rect l="l" t="t" r="r" b="b"/>
              <a:pathLst>
                <a:path w="146304" h="4313575">
                  <a:moveTo>
                    <a:pt x="0" y="0"/>
                  </a:moveTo>
                  <a:lnTo>
                    <a:pt x="146304" y="0"/>
                  </a:lnTo>
                  <a:lnTo>
                    <a:pt x="146304" y="4313575"/>
                  </a:lnTo>
                  <a:lnTo>
                    <a:pt x="0" y="4313575"/>
                  </a:lnTo>
                  <a:close/>
                </a:path>
              </a:pathLst>
            </a:custGeom>
            <a:solidFill>
              <a:srgbClr val="1CAD30"/>
            </a:solidFill>
          </p:spPr>
          <p:txBody>
            <a:bodyPr/>
            <a:lstStyle/>
            <a:p>
              <a:endParaRPr lang="en-US"/>
            </a:p>
          </p:txBody>
        </p:sp>
      </p:grpSp>
      <p:grpSp>
        <p:nvGrpSpPr>
          <p:cNvPr id="7" name="Group 7"/>
          <p:cNvGrpSpPr/>
          <p:nvPr/>
        </p:nvGrpSpPr>
        <p:grpSpPr>
          <a:xfrm>
            <a:off x="7001137" y="3350029"/>
            <a:ext cx="5157788" cy="3124346"/>
            <a:chOff x="0" y="0"/>
            <a:chExt cx="6877050" cy="4165795"/>
          </a:xfrm>
        </p:grpSpPr>
        <p:sp>
          <p:nvSpPr>
            <p:cNvPr id="8" name="Freeform 8"/>
            <p:cNvSpPr/>
            <p:nvPr/>
          </p:nvSpPr>
          <p:spPr>
            <a:xfrm>
              <a:off x="0" y="0"/>
              <a:ext cx="6877050" cy="4165795"/>
            </a:xfrm>
            <a:custGeom>
              <a:avLst/>
              <a:gdLst/>
              <a:ahLst/>
              <a:cxnLst/>
              <a:rect l="l" t="t" r="r" b="b"/>
              <a:pathLst>
                <a:path w="6877050" h="4165795">
                  <a:moveTo>
                    <a:pt x="0" y="667666"/>
                  </a:moveTo>
                  <a:cubicBezTo>
                    <a:pt x="0" y="298952"/>
                    <a:pt x="513207" y="0"/>
                    <a:pt x="1146175" y="0"/>
                  </a:cubicBezTo>
                  <a:lnTo>
                    <a:pt x="5730875" y="0"/>
                  </a:lnTo>
                  <a:cubicBezTo>
                    <a:pt x="6363843" y="0"/>
                    <a:pt x="6877050" y="298952"/>
                    <a:pt x="6877050" y="667666"/>
                  </a:cubicBezTo>
                  <a:lnTo>
                    <a:pt x="6877050" y="3498128"/>
                  </a:lnTo>
                  <a:cubicBezTo>
                    <a:pt x="6877050" y="3866843"/>
                    <a:pt x="6363843" y="4165795"/>
                    <a:pt x="5730875" y="4165795"/>
                  </a:cubicBezTo>
                  <a:lnTo>
                    <a:pt x="1146175" y="4165795"/>
                  </a:lnTo>
                  <a:cubicBezTo>
                    <a:pt x="513207" y="4165795"/>
                    <a:pt x="0" y="3866843"/>
                    <a:pt x="0" y="3498128"/>
                  </a:cubicBezTo>
                  <a:close/>
                </a:path>
              </a:pathLst>
            </a:custGeom>
            <a:solidFill>
              <a:srgbClr val="FFFFFF"/>
            </a:solidFill>
            <a:ln w="14288" cap="sq">
              <a:solidFill>
                <a:srgbClr val="EB7F2F"/>
              </a:solidFill>
              <a:prstDash val="solid"/>
              <a:miter/>
            </a:ln>
          </p:spPr>
          <p:txBody>
            <a:bodyPr/>
            <a:lstStyle/>
            <a:p>
              <a:endParaRPr lang="en-US"/>
            </a:p>
          </p:txBody>
        </p:sp>
      </p:grpSp>
      <p:grpSp>
        <p:nvGrpSpPr>
          <p:cNvPr id="9" name="Group 9"/>
          <p:cNvGrpSpPr/>
          <p:nvPr/>
        </p:nvGrpSpPr>
        <p:grpSpPr>
          <a:xfrm>
            <a:off x="7008280" y="3357172"/>
            <a:ext cx="109728" cy="3235181"/>
            <a:chOff x="0" y="0"/>
            <a:chExt cx="146304" cy="4313575"/>
          </a:xfrm>
        </p:grpSpPr>
        <p:sp>
          <p:nvSpPr>
            <p:cNvPr id="10" name="Freeform 10"/>
            <p:cNvSpPr/>
            <p:nvPr/>
          </p:nvSpPr>
          <p:spPr>
            <a:xfrm>
              <a:off x="0" y="0"/>
              <a:ext cx="146304" cy="4313575"/>
            </a:xfrm>
            <a:custGeom>
              <a:avLst/>
              <a:gdLst/>
              <a:ahLst/>
              <a:cxnLst/>
              <a:rect l="l" t="t" r="r" b="b"/>
              <a:pathLst>
                <a:path w="146304" h="4313575">
                  <a:moveTo>
                    <a:pt x="0" y="0"/>
                  </a:moveTo>
                  <a:lnTo>
                    <a:pt x="146304" y="0"/>
                  </a:lnTo>
                  <a:lnTo>
                    <a:pt x="146304" y="4313575"/>
                  </a:lnTo>
                  <a:lnTo>
                    <a:pt x="0" y="4313575"/>
                  </a:lnTo>
                  <a:close/>
                </a:path>
              </a:pathLst>
            </a:custGeom>
            <a:solidFill>
              <a:srgbClr val="EB7F2F"/>
            </a:solidFill>
          </p:spPr>
          <p:txBody>
            <a:bodyPr/>
            <a:lstStyle/>
            <a:p>
              <a:endParaRPr lang="en-US"/>
            </a:p>
          </p:txBody>
        </p:sp>
      </p:grpSp>
      <p:grpSp>
        <p:nvGrpSpPr>
          <p:cNvPr id="11" name="Group 11"/>
          <p:cNvGrpSpPr/>
          <p:nvPr/>
        </p:nvGrpSpPr>
        <p:grpSpPr>
          <a:xfrm>
            <a:off x="12624697" y="3350029"/>
            <a:ext cx="5157788" cy="3124346"/>
            <a:chOff x="0" y="0"/>
            <a:chExt cx="6877050" cy="4165795"/>
          </a:xfrm>
        </p:grpSpPr>
        <p:sp>
          <p:nvSpPr>
            <p:cNvPr id="12" name="Freeform 12"/>
            <p:cNvSpPr/>
            <p:nvPr/>
          </p:nvSpPr>
          <p:spPr>
            <a:xfrm>
              <a:off x="0" y="0"/>
              <a:ext cx="6877050" cy="4165795"/>
            </a:xfrm>
            <a:custGeom>
              <a:avLst/>
              <a:gdLst/>
              <a:ahLst/>
              <a:cxnLst/>
              <a:rect l="l" t="t" r="r" b="b"/>
              <a:pathLst>
                <a:path w="6877050" h="4165795">
                  <a:moveTo>
                    <a:pt x="0" y="667666"/>
                  </a:moveTo>
                  <a:cubicBezTo>
                    <a:pt x="0" y="298952"/>
                    <a:pt x="513207" y="0"/>
                    <a:pt x="1146175" y="0"/>
                  </a:cubicBezTo>
                  <a:lnTo>
                    <a:pt x="5730875" y="0"/>
                  </a:lnTo>
                  <a:cubicBezTo>
                    <a:pt x="6363843" y="0"/>
                    <a:pt x="6877050" y="298952"/>
                    <a:pt x="6877050" y="667666"/>
                  </a:cubicBezTo>
                  <a:lnTo>
                    <a:pt x="6877050" y="3498128"/>
                  </a:lnTo>
                  <a:cubicBezTo>
                    <a:pt x="6877050" y="3866843"/>
                    <a:pt x="6363843" y="4165795"/>
                    <a:pt x="5730875" y="4165795"/>
                  </a:cubicBezTo>
                  <a:lnTo>
                    <a:pt x="1146175" y="4165795"/>
                  </a:lnTo>
                  <a:cubicBezTo>
                    <a:pt x="513207" y="4165795"/>
                    <a:pt x="0" y="3866843"/>
                    <a:pt x="0" y="3498128"/>
                  </a:cubicBezTo>
                  <a:close/>
                </a:path>
              </a:pathLst>
            </a:custGeom>
            <a:solidFill>
              <a:srgbClr val="FFFFFF"/>
            </a:solidFill>
            <a:ln w="14288" cap="sq">
              <a:solidFill>
                <a:srgbClr val="1A4D00"/>
              </a:solidFill>
              <a:prstDash val="solid"/>
              <a:miter/>
            </a:ln>
          </p:spPr>
          <p:txBody>
            <a:bodyPr/>
            <a:lstStyle/>
            <a:p>
              <a:endParaRPr lang="en-US"/>
            </a:p>
          </p:txBody>
        </p:sp>
      </p:grpSp>
      <p:grpSp>
        <p:nvGrpSpPr>
          <p:cNvPr id="13" name="Group 13"/>
          <p:cNvGrpSpPr/>
          <p:nvPr/>
        </p:nvGrpSpPr>
        <p:grpSpPr>
          <a:xfrm>
            <a:off x="12631840" y="3357172"/>
            <a:ext cx="109728" cy="3117202"/>
            <a:chOff x="0" y="0"/>
            <a:chExt cx="146304" cy="4156270"/>
          </a:xfrm>
        </p:grpSpPr>
        <p:sp>
          <p:nvSpPr>
            <p:cNvPr id="14" name="Freeform 14"/>
            <p:cNvSpPr/>
            <p:nvPr/>
          </p:nvSpPr>
          <p:spPr>
            <a:xfrm>
              <a:off x="0" y="0"/>
              <a:ext cx="146304" cy="4156270"/>
            </a:xfrm>
            <a:custGeom>
              <a:avLst/>
              <a:gdLst/>
              <a:ahLst/>
              <a:cxnLst/>
              <a:rect l="l" t="t" r="r" b="b"/>
              <a:pathLst>
                <a:path w="146304" h="4156270">
                  <a:moveTo>
                    <a:pt x="0" y="0"/>
                  </a:moveTo>
                  <a:lnTo>
                    <a:pt x="146304" y="0"/>
                  </a:lnTo>
                  <a:lnTo>
                    <a:pt x="146304" y="4156270"/>
                  </a:lnTo>
                  <a:lnTo>
                    <a:pt x="0" y="4156270"/>
                  </a:lnTo>
                  <a:close/>
                </a:path>
              </a:pathLst>
            </a:custGeom>
            <a:solidFill>
              <a:srgbClr val="1A4D00"/>
            </a:solidFill>
          </p:spPr>
          <p:txBody>
            <a:bodyPr/>
            <a:lstStyle/>
            <a:p>
              <a:endParaRPr lang="en-US"/>
            </a:p>
          </p:txBody>
        </p:sp>
      </p:grpSp>
      <p:sp>
        <p:nvSpPr>
          <p:cNvPr id="15" name="Freeform 15"/>
          <p:cNvSpPr/>
          <p:nvPr/>
        </p:nvSpPr>
        <p:spPr>
          <a:xfrm>
            <a:off x="16913555" y="-86700"/>
            <a:ext cx="1564948" cy="1564948"/>
          </a:xfrm>
          <a:custGeom>
            <a:avLst/>
            <a:gdLst/>
            <a:ahLst/>
            <a:cxnLst/>
            <a:rect l="l" t="t" r="r" b="b"/>
            <a:pathLst>
              <a:path w="1564948" h="1564948">
                <a:moveTo>
                  <a:pt x="0" y="0"/>
                </a:moveTo>
                <a:lnTo>
                  <a:pt x="1564948" y="0"/>
                </a:lnTo>
                <a:lnTo>
                  <a:pt x="1564948" y="1564948"/>
                </a:lnTo>
                <a:lnTo>
                  <a:pt x="0" y="1564948"/>
                </a:lnTo>
                <a:lnTo>
                  <a:pt x="0" y="0"/>
                </a:lnTo>
                <a:close/>
              </a:path>
            </a:pathLst>
          </a:custGeom>
          <a:blipFill>
            <a:blip r:embed="rId3"/>
            <a:stretch>
              <a:fillRect/>
            </a:stretch>
          </a:blipFill>
        </p:spPr>
        <p:txBody>
          <a:bodyPr/>
          <a:lstStyle/>
          <a:p>
            <a:endParaRPr lang="en-US"/>
          </a:p>
        </p:txBody>
      </p:sp>
      <p:sp>
        <p:nvSpPr>
          <p:cNvPr id="16" name="Freeform 16"/>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4"/>
            <a:stretch>
              <a:fillRect/>
            </a:stretch>
          </a:blipFill>
        </p:spPr>
        <p:txBody>
          <a:bodyPr/>
          <a:lstStyle/>
          <a:p>
            <a:endParaRPr lang="en-US"/>
          </a:p>
        </p:txBody>
      </p:sp>
      <p:sp>
        <p:nvSpPr>
          <p:cNvPr id="17" name="Freeform 17"/>
          <p:cNvSpPr/>
          <p:nvPr/>
        </p:nvSpPr>
        <p:spPr>
          <a:xfrm>
            <a:off x="6362698" y="4309635"/>
            <a:ext cx="700446" cy="833865"/>
          </a:xfrm>
          <a:custGeom>
            <a:avLst/>
            <a:gdLst/>
            <a:ahLst/>
            <a:cxnLst/>
            <a:rect l="l" t="t" r="r" b="b"/>
            <a:pathLst>
              <a:path w="700446" h="833865">
                <a:moveTo>
                  <a:pt x="0" y="0"/>
                </a:moveTo>
                <a:lnTo>
                  <a:pt x="700446" y="0"/>
                </a:lnTo>
                <a:lnTo>
                  <a:pt x="700446" y="833865"/>
                </a:lnTo>
                <a:lnTo>
                  <a:pt x="0" y="8338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TextBox 18"/>
          <p:cNvSpPr txBox="1"/>
          <p:nvPr/>
        </p:nvSpPr>
        <p:spPr>
          <a:xfrm>
            <a:off x="3317776" y="414738"/>
            <a:ext cx="12837367" cy="777792"/>
          </a:xfrm>
          <a:prstGeom prst="rect">
            <a:avLst/>
          </a:prstGeom>
        </p:spPr>
        <p:txBody>
          <a:bodyPr lIns="0" tIns="0" rIns="0" bIns="0" rtlCol="0" anchor="t">
            <a:spAutoFit/>
          </a:bodyPr>
          <a:lstStyle/>
          <a:p>
            <a:pPr algn="l">
              <a:lnSpc>
                <a:spcPts val="6142"/>
              </a:lnSpc>
            </a:pPr>
            <a:r>
              <a:rPr lang="en-US" sz="5118">
                <a:solidFill>
                  <a:srgbClr val="1A4D00"/>
                </a:solidFill>
                <a:latin typeface="Hammersmith One"/>
                <a:ea typeface="Hammersmith One"/>
                <a:cs typeface="Hammersmith One"/>
                <a:sym typeface="Hammersmith One"/>
              </a:rPr>
              <a:t>Where does the Child Nutrition Fund fit?</a:t>
            </a:r>
          </a:p>
        </p:txBody>
      </p:sp>
      <p:sp>
        <p:nvSpPr>
          <p:cNvPr id="19" name="TextBox 19"/>
          <p:cNvSpPr txBox="1"/>
          <p:nvPr/>
        </p:nvSpPr>
        <p:spPr>
          <a:xfrm>
            <a:off x="4199325" y="1183005"/>
            <a:ext cx="10135256" cy="600075"/>
          </a:xfrm>
          <a:prstGeom prst="rect">
            <a:avLst/>
          </a:prstGeom>
        </p:spPr>
        <p:txBody>
          <a:bodyPr lIns="0" tIns="0" rIns="0" bIns="0" rtlCol="0" anchor="t">
            <a:spAutoFit/>
          </a:bodyPr>
          <a:lstStyle/>
          <a:p>
            <a:pPr algn="ctr">
              <a:lnSpc>
                <a:spcPts val="2340"/>
              </a:lnSpc>
            </a:pPr>
            <a:r>
              <a:rPr lang="en-US" sz="1950">
                <a:solidFill>
                  <a:srgbClr val="000000"/>
                </a:solidFill>
                <a:latin typeface="Nunito"/>
                <a:ea typeface="Nunito"/>
                <a:cs typeface="Nunito"/>
                <a:sym typeface="Nunito"/>
              </a:rPr>
              <a:t>The CNF is not an anaemia-only fund. It is a catalytic nutrition financing mechanism that can strengthen access to essential nutrition commodities.</a:t>
            </a:r>
          </a:p>
        </p:txBody>
      </p:sp>
      <p:sp>
        <p:nvSpPr>
          <p:cNvPr id="20" name="TextBox 20"/>
          <p:cNvSpPr txBox="1"/>
          <p:nvPr/>
        </p:nvSpPr>
        <p:spPr>
          <a:xfrm>
            <a:off x="1777912" y="3649780"/>
            <a:ext cx="4411980" cy="409575"/>
          </a:xfrm>
          <a:prstGeom prst="rect">
            <a:avLst/>
          </a:prstGeom>
        </p:spPr>
        <p:txBody>
          <a:bodyPr lIns="0" tIns="0" rIns="0" bIns="0" rtlCol="0" anchor="t">
            <a:spAutoFit/>
          </a:bodyPr>
          <a:lstStyle/>
          <a:p>
            <a:pPr algn="l">
              <a:lnSpc>
                <a:spcPts val="3240"/>
              </a:lnSpc>
            </a:pPr>
            <a:r>
              <a:rPr lang="en-US" sz="2700">
                <a:solidFill>
                  <a:srgbClr val="1CAD30"/>
                </a:solidFill>
                <a:latin typeface="Hammersmith One"/>
                <a:ea typeface="Hammersmith One"/>
                <a:cs typeface="Hammersmith One"/>
                <a:sym typeface="Hammersmith One"/>
              </a:rPr>
              <a:t>ANAEMIA BURDEN</a:t>
            </a:r>
          </a:p>
        </p:txBody>
      </p:sp>
      <p:sp>
        <p:nvSpPr>
          <p:cNvPr id="21" name="TextBox 21"/>
          <p:cNvSpPr txBox="1"/>
          <p:nvPr/>
        </p:nvSpPr>
        <p:spPr>
          <a:xfrm>
            <a:off x="1777912" y="4199643"/>
            <a:ext cx="4356449" cy="1658878"/>
          </a:xfrm>
          <a:prstGeom prst="rect">
            <a:avLst/>
          </a:prstGeom>
        </p:spPr>
        <p:txBody>
          <a:bodyPr lIns="0" tIns="0" rIns="0" bIns="0" rtlCol="0" anchor="t">
            <a:spAutoFit/>
          </a:bodyPr>
          <a:lstStyle/>
          <a:p>
            <a:pPr algn="l">
              <a:lnSpc>
                <a:spcPts val="2655"/>
              </a:lnSpc>
            </a:pPr>
            <a:r>
              <a:rPr lang="en-US" sz="1910">
                <a:solidFill>
                  <a:srgbClr val="232B31"/>
                </a:solidFill>
                <a:latin typeface="Nunito"/>
                <a:ea typeface="Nunito"/>
                <a:cs typeface="Nunito"/>
                <a:sym typeface="Nunito"/>
              </a:rPr>
              <a:t>High burden + multiple causes</a:t>
            </a:r>
          </a:p>
          <a:p>
            <a:pPr algn="l">
              <a:lnSpc>
                <a:spcPts val="2655"/>
              </a:lnSpc>
            </a:pPr>
            <a:endParaRPr lang="en-US" sz="1910">
              <a:solidFill>
                <a:srgbClr val="232B31"/>
              </a:solidFill>
              <a:latin typeface="Nunito"/>
              <a:ea typeface="Nunito"/>
              <a:cs typeface="Nunito"/>
              <a:sym typeface="Nunito"/>
            </a:endParaRPr>
          </a:p>
          <a:p>
            <a:pPr algn="l">
              <a:lnSpc>
                <a:spcPts val="2655"/>
              </a:lnSpc>
            </a:pPr>
            <a:r>
              <a:rPr lang="en-US" sz="1910">
                <a:solidFill>
                  <a:srgbClr val="232B31"/>
                </a:solidFill>
                <a:latin typeface="Nunito"/>
                <a:ea typeface="Nunito"/>
                <a:cs typeface="Nunito"/>
                <a:sym typeface="Nunito"/>
              </a:rPr>
              <a:t>→ requires prevention, detection and treatment</a:t>
            </a:r>
          </a:p>
          <a:p>
            <a:pPr algn="l">
              <a:lnSpc>
                <a:spcPts val="2655"/>
              </a:lnSpc>
            </a:pPr>
            <a:endParaRPr lang="en-US" sz="1910">
              <a:solidFill>
                <a:srgbClr val="232B31"/>
              </a:solidFill>
              <a:latin typeface="Nunito"/>
              <a:ea typeface="Nunito"/>
              <a:cs typeface="Nunito"/>
              <a:sym typeface="Nunito"/>
            </a:endParaRPr>
          </a:p>
        </p:txBody>
      </p:sp>
      <p:sp>
        <p:nvSpPr>
          <p:cNvPr id="22" name="TextBox 22"/>
          <p:cNvSpPr txBox="1"/>
          <p:nvPr/>
        </p:nvSpPr>
        <p:spPr>
          <a:xfrm>
            <a:off x="7401472" y="3668830"/>
            <a:ext cx="4411980" cy="409575"/>
          </a:xfrm>
          <a:prstGeom prst="rect">
            <a:avLst/>
          </a:prstGeom>
        </p:spPr>
        <p:txBody>
          <a:bodyPr lIns="0" tIns="0" rIns="0" bIns="0" rtlCol="0" anchor="t">
            <a:spAutoFit/>
          </a:bodyPr>
          <a:lstStyle/>
          <a:p>
            <a:pPr algn="l">
              <a:lnSpc>
                <a:spcPts val="3240"/>
              </a:lnSpc>
            </a:pPr>
            <a:r>
              <a:rPr lang="en-US" sz="2700">
                <a:solidFill>
                  <a:srgbClr val="EB7F2F"/>
                </a:solidFill>
                <a:latin typeface="Hammersmith One"/>
                <a:ea typeface="Hammersmith One"/>
                <a:cs typeface="Hammersmith One"/>
                <a:sym typeface="Hammersmith One"/>
              </a:rPr>
              <a:t>CNF MECHANISM</a:t>
            </a:r>
          </a:p>
        </p:txBody>
      </p:sp>
      <p:sp>
        <p:nvSpPr>
          <p:cNvPr id="23" name="TextBox 23"/>
          <p:cNvSpPr txBox="1"/>
          <p:nvPr/>
        </p:nvSpPr>
        <p:spPr>
          <a:xfrm>
            <a:off x="7430886" y="4202792"/>
            <a:ext cx="4274972" cy="2032642"/>
          </a:xfrm>
          <a:prstGeom prst="rect">
            <a:avLst/>
          </a:prstGeom>
        </p:spPr>
        <p:txBody>
          <a:bodyPr lIns="0" tIns="0" rIns="0" bIns="0" rtlCol="0" anchor="t">
            <a:spAutoFit/>
          </a:bodyPr>
          <a:lstStyle/>
          <a:p>
            <a:pPr algn="l">
              <a:lnSpc>
                <a:spcPts val="2736"/>
              </a:lnSpc>
            </a:pPr>
            <a:r>
              <a:rPr lang="en-US" sz="1743">
                <a:solidFill>
                  <a:srgbClr val="232B31"/>
                </a:solidFill>
                <a:latin typeface="Nunito"/>
                <a:ea typeface="Nunito"/>
                <a:cs typeface="Nunito"/>
                <a:sym typeface="Nunito"/>
              </a:rPr>
              <a:t>Government-led investment + catalytic matching</a:t>
            </a:r>
          </a:p>
          <a:p>
            <a:pPr algn="l">
              <a:lnSpc>
                <a:spcPts val="2736"/>
              </a:lnSpc>
            </a:pPr>
            <a:endParaRPr lang="en-US" sz="1743">
              <a:solidFill>
                <a:srgbClr val="232B31"/>
              </a:solidFill>
              <a:latin typeface="Nunito"/>
              <a:ea typeface="Nunito"/>
              <a:cs typeface="Nunito"/>
              <a:sym typeface="Nunito"/>
            </a:endParaRPr>
          </a:p>
          <a:p>
            <a:pPr algn="l">
              <a:lnSpc>
                <a:spcPts val="2736"/>
              </a:lnSpc>
            </a:pPr>
            <a:r>
              <a:rPr lang="en-US" sz="1743">
                <a:solidFill>
                  <a:srgbClr val="232B31"/>
                </a:solidFill>
                <a:latin typeface="Nunito"/>
                <a:ea typeface="Nunito"/>
                <a:cs typeface="Nunito"/>
                <a:sym typeface="Nunito"/>
              </a:rPr>
              <a:t>→ unlocks procurement of eligible commodities</a:t>
            </a:r>
          </a:p>
          <a:p>
            <a:pPr algn="l">
              <a:lnSpc>
                <a:spcPts val="2736"/>
              </a:lnSpc>
            </a:pPr>
            <a:endParaRPr lang="en-US" sz="1743">
              <a:solidFill>
                <a:srgbClr val="232B31"/>
              </a:solidFill>
              <a:latin typeface="Nunito"/>
              <a:ea typeface="Nunito"/>
              <a:cs typeface="Nunito"/>
              <a:sym typeface="Nunito"/>
            </a:endParaRPr>
          </a:p>
        </p:txBody>
      </p:sp>
      <p:sp>
        <p:nvSpPr>
          <p:cNvPr id="24" name="TextBox 24"/>
          <p:cNvSpPr txBox="1"/>
          <p:nvPr/>
        </p:nvSpPr>
        <p:spPr>
          <a:xfrm>
            <a:off x="13025032" y="3649780"/>
            <a:ext cx="4411980" cy="819150"/>
          </a:xfrm>
          <a:prstGeom prst="rect">
            <a:avLst/>
          </a:prstGeom>
        </p:spPr>
        <p:txBody>
          <a:bodyPr lIns="0" tIns="0" rIns="0" bIns="0" rtlCol="0" anchor="t">
            <a:spAutoFit/>
          </a:bodyPr>
          <a:lstStyle/>
          <a:p>
            <a:pPr algn="l">
              <a:lnSpc>
                <a:spcPts val="3240"/>
              </a:lnSpc>
            </a:pPr>
            <a:r>
              <a:rPr lang="en-US" sz="2700">
                <a:solidFill>
                  <a:srgbClr val="1A4D00"/>
                </a:solidFill>
                <a:latin typeface="Hammersmith One"/>
                <a:ea typeface="Hammersmith One"/>
                <a:cs typeface="Hammersmith One"/>
                <a:sym typeface="Hammersmith One"/>
              </a:rPr>
              <a:t>NUTRITION OUTCOME</a:t>
            </a:r>
          </a:p>
          <a:p>
            <a:pPr algn="l">
              <a:lnSpc>
                <a:spcPts val="3240"/>
              </a:lnSpc>
            </a:pPr>
            <a:endParaRPr lang="en-US" sz="2700">
              <a:solidFill>
                <a:srgbClr val="1A4D00"/>
              </a:solidFill>
              <a:latin typeface="Hammersmith One"/>
              <a:ea typeface="Hammersmith One"/>
              <a:cs typeface="Hammersmith One"/>
              <a:sym typeface="Hammersmith One"/>
            </a:endParaRPr>
          </a:p>
        </p:txBody>
      </p:sp>
      <p:sp>
        <p:nvSpPr>
          <p:cNvPr id="25" name="TextBox 25"/>
          <p:cNvSpPr txBox="1"/>
          <p:nvPr/>
        </p:nvSpPr>
        <p:spPr>
          <a:xfrm>
            <a:off x="12997600" y="4217249"/>
            <a:ext cx="4411980" cy="1749081"/>
          </a:xfrm>
          <a:prstGeom prst="rect">
            <a:avLst/>
          </a:prstGeom>
        </p:spPr>
        <p:txBody>
          <a:bodyPr lIns="0" tIns="0" rIns="0" bIns="0" rtlCol="0" anchor="t">
            <a:spAutoFit/>
          </a:bodyPr>
          <a:lstStyle/>
          <a:p>
            <a:pPr algn="l">
              <a:lnSpc>
                <a:spcPts val="2843"/>
              </a:lnSpc>
            </a:pPr>
            <a:r>
              <a:rPr lang="en-US" sz="1846">
                <a:solidFill>
                  <a:srgbClr val="232B31"/>
                </a:solidFill>
                <a:latin typeface="Nunito"/>
                <a:ea typeface="Nunito"/>
                <a:cs typeface="Nunito"/>
                <a:sym typeface="Nunito"/>
              </a:rPr>
              <a:t>Better access to preventive and therapeutic nutrition commodities</a:t>
            </a:r>
          </a:p>
          <a:p>
            <a:pPr algn="l">
              <a:lnSpc>
                <a:spcPts val="2843"/>
              </a:lnSpc>
            </a:pPr>
            <a:endParaRPr lang="en-US" sz="1846">
              <a:solidFill>
                <a:srgbClr val="232B31"/>
              </a:solidFill>
              <a:latin typeface="Nunito"/>
              <a:ea typeface="Nunito"/>
              <a:cs typeface="Nunito"/>
              <a:sym typeface="Nunito"/>
            </a:endParaRPr>
          </a:p>
          <a:p>
            <a:pPr algn="l">
              <a:lnSpc>
                <a:spcPts val="2843"/>
              </a:lnSpc>
            </a:pPr>
            <a:r>
              <a:rPr lang="en-US" sz="1846">
                <a:solidFill>
                  <a:srgbClr val="232B31"/>
                </a:solidFill>
                <a:latin typeface="Nunito"/>
                <a:ea typeface="Nunito"/>
                <a:cs typeface="Nunito"/>
                <a:sym typeface="Nunito"/>
              </a:rPr>
              <a:t>→ stronger nutrition response</a:t>
            </a:r>
          </a:p>
          <a:p>
            <a:pPr algn="l">
              <a:lnSpc>
                <a:spcPts val="2843"/>
              </a:lnSpc>
            </a:pPr>
            <a:endParaRPr lang="en-US" sz="1846">
              <a:solidFill>
                <a:srgbClr val="232B31"/>
              </a:solidFill>
              <a:latin typeface="Nunito"/>
              <a:ea typeface="Nunito"/>
              <a:cs typeface="Nunito"/>
              <a:sym typeface="Nunito"/>
            </a:endParaRPr>
          </a:p>
        </p:txBody>
      </p:sp>
      <p:sp>
        <p:nvSpPr>
          <p:cNvPr id="26" name="TextBox 26"/>
          <p:cNvSpPr txBox="1"/>
          <p:nvPr/>
        </p:nvSpPr>
        <p:spPr>
          <a:xfrm>
            <a:off x="3797450" y="7128439"/>
            <a:ext cx="11620024" cy="991076"/>
          </a:xfrm>
          <a:prstGeom prst="rect">
            <a:avLst/>
          </a:prstGeom>
        </p:spPr>
        <p:txBody>
          <a:bodyPr lIns="0" tIns="0" rIns="0" bIns="0" rtlCol="0" anchor="t">
            <a:spAutoFit/>
          </a:bodyPr>
          <a:lstStyle/>
          <a:p>
            <a:pPr algn="ctr">
              <a:lnSpc>
                <a:spcPts val="4151"/>
              </a:lnSpc>
            </a:pPr>
            <a:r>
              <a:rPr lang="en-US" sz="2025" b="1">
                <a:solidFill>
                  <a:srgbClr val="000000"/>
                </a:solidFill>
                <a:latin typeface="Nunito Bold"/>
                <a:ea typeface="Nunito Bold"/>
                <a:cs typeface="Nunito Bold"/>
                <a:sym typeface="Nunito Bold"/>
              </a:rPr>
              <a:t>The opportunity is to position anaemia within broader nutrition financing, commodity availability and multisectoral action.</a:t>
            </a:r>
          </a:p>
        </p:txBody>
      </p:sp>
      <p:sp>
        <p:nvSpPr>
          <p:cNvPr id="27" name="TextBox 27"/>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12</a:t>
            </a:r>
          </a:p>
        </p:txBody>
      </p:sp>
      <p:sp>
        <p:nvSpPr>
          <p:cNvPr id="28" name="Freeform 28"/>
          <p:cNvSpPr/>
          <p:nvPr/>
        </p:nvSpPr>
        <p:spPr>
          <a:xfrm>
            <a:off x="11924250" y="4214268"/>
            <a:ext cx="700446" cy="833865"/>
          </a:xfrm>
          <a:custGeom>
            <a:avLst/>
            <a:gdLst/>
            <a:ahLst/>
            <a:cxnLst/>
            <a:rect l="l" t="t" r="r" b="b"/>
            <a:pathLst>
              <a:path w="700446" h="833865">
                <a:moveTo>
                  <a:pt x="0" y="0"/>
                </a:moveTo>
                <a:lnTo>
                  <a:pt x="700447" y="0"/>
                </a:lnTo>
                <a:lnTo>
                  <a:pt x="700447" y="833864"/>
                </a:lnTo>
                <a:lnTo>
                  <a:pt x="0" y="8338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9836" y="0"/>
            <a:ext cx="18537836" cy="10287000"/>
          </a:xfrm>
          <a:custGeom>
            <a:avLst/>
            <a:gdLst/>
            <a:ahLst/>
            <a:cxnLst/>
            <a:rect l="l" t="t" r="r" b="b"/>
            <a:pathLst>
              <a:path w="18537836" h="10287000">
                <a:moveTo>
                  <a:pt x="0" y="0"/>
                </a:moveTo>
                <a:lnTo>
                  <a:pt x="18537836" y="0"/>
                </a:lnTo>
                <a:lnTo>
                  <a:pt x="18537836" y="10287000"/>
                </a:lnTo>
                <a:lnTo>
                  <a:pt x="0" y="10287000"/>
                </a:lnTo>
                <a:lnTo>
                  <a:pt x="0" y="0"/>
                </a:lnTo>
                <a:close/>
              </a:path>
            </a:pathLst>
          </a:custGeom>
          <a:blipFill>
            <a:blip r:embed="rId2"/>
            <a:stretch>
              <a:fillRect t="-12273" b="-22881"/>
            </a:stretch>
          </a:blipFill>
        </p:spPr>
        <p:txBody>
          <a:bodyPr/>
          <a:lstStyle/>
          <a:p>
            <a:endParaRPr lang="en-US"/>
          </a:p>
        </p:txBody>
      </p:sp>
      <p:grpSp>
        <p:nvGrpSpPr>
          <p:cNvPr id="3" name="Group 3"/>
          <p:cNvGrpSpPr/>
          <p:nvPr/>
        </p:nvGrpSpPr>
        <p:grpSpPr>
          <a:xfrm>
            <a:off x="1109664" y="2036700"/>
            <a:ext cx="3786188" cy="2441289"/>
            <a:chOff x="0" y="0"/>
            <a:chExt cx="5048250" cy="3255051"/>
          </a:xfrm>
        </p:grpSpPr>
        <p:sp>
          <p:nvSpPr>
            <p:cNvPr id="4" name="Freeform 4"/>
            <p:cNvSpPr/>
            <p:nvPr/>
          </p:nvSpPr>
          <p:spPr>
            <a:xfrm>
              <a:off x="0" y="0"/>
              <a:ext cx="5048250" cy="3255051"/>
            </a:xfrm>
            <a:custGeom>
              <a:avLst/>
              <a:gdLst/>
              <a:ahLst/>
              <a:cxnLst/>
              <a:rect l="l" t="t" r="r" b="b"/>
              <a:pathLst>
                <a:path w="5048250" h="3255051">
                  <a:moveTo>
                    <a:pt x="0" y="466466"/>
                  </a:moveTo>
                  <a:cubicBezTo>
                    <a:pt x="0" y="208836"/>
                    <a:pt x="376682" y="0"/>
                    <a:pt x="841375" y="0"/>
                  </a:cubicBezTo>
                  <a:lnTo>
                    <a:pt x="4206875" y="0"/>
                  </a:lnTo>
                  <a:cubicBezTo>
                    <a:pt x="4671568" y="0"/>
                    <a:pt x="5048250" y="208836"/>
                    <a:pt x="5048250" y="466466"/>
                  </a:cubicBezTo>
                  <a:lnTo>
                    <a:pt x="5048250" y="2788585"/>
                  </a:lnTo>
                  <a:cubicBezTo>
                    <a:pt x="5048250" y="3046215"/>
                    <a:pt x="4671568" y="3255051"/>
                    <a:pt x="4206875" y="3255051"/>
                  </a:cubicBezTo>
                  <a:lnTo>
                    <a:pt x="841375" y="3255051"/>
                  </a:lnTo>
                  <a:cubicBezTo>
                    <a:pt x="376682" y="3255051"/>
                    <a:pt x="0" y="3046216"/>
                    <a:pt x="0" y="2788585"/>
                  </a:cubicBezTo>
                  <a:close/>
                </a:path>
              </a:pathLst>
            </a:custGeom>
            <a:solidFill>
              <a:srgbClr val="CAEBBA"/>
            </a:solidFill>
            <a:ln w="14288" cap="sq">
              <a:solidFill>
                <a:srgbClr val="1A4D00"/>
              </a:solidFill>
              <a:prstDash val="solid"/>
              <a:miter/>
            </a:ln>
          </p:spPr>
          <p:txBody>
            <a:bodyPr/>
            <a:lstStyle/>
            <a:p>
              <a:endParaRPr lang="en-US"/>
            </a:p>
          </p:txBody>
        </p:sp>
      </p:grpSp>
      <p:grpSp>
        <p:nvGrpSpPr>
          <p:cNvPr id="5" name="Group 5"/>
          <p:cNvGrpSpPr/>
          <p:nvPr/>
        </p:nvGrpSpPr>
        <p:grpSpPr>
          <a:xfrm>
            <a:off x="5361624" y="2036700"/>
            <a:ext cx="3786188" cy="2343183"/>
            <a:chOff x="0" y="0"/>
            <a:chExt cx="5048250" cy="3124243"/>
          </a:xfrm>
        </p:grpSpPr>
        <p:sp>
          <p:nvSpPr>
            <p:cNvPr id="6" name="Freeform 6"/>
            <p:cNvSpPr/>
            <p:nvPr/>
          </p:nvSpPr>
          <p:spPr>
            <a:xfrm>
              <a:off x="0" y="0"/>
              <a:ext cx="5048250" cy="3124243"/>
            </a:xfrm>
            <a:custGeom>
              <a:avLst/>
              <a:gdLst/>
              <a:ahLst/>
              <a:cxnLst/>
              <a:rect l="l" t="t" r="r" b="b"/>
              <a:pathLst>
                <a:path w="5048250" h="3124243">
                  <a:moveTo>
                    <a:pt x="0" y="447720"/>
                  </a:moveTo>
                  <a:cubicBezTo>
                    <a:pt x="0" y="200444"/>
                    <a:pt x="376682" y="0"/>
                    <a:pt x="841375" y="0"/>
                  </a:cubicBezTo>
                  <a:lnTo>
                    <a:pt x="4206875" y="0"/>
                  </a:lnTo>
                  <a:cubicBezTo>
                    <a:pt x="4671568" y="0"/>
                    <a:pt x="5048250" y="200444"/>
                    <a:pt x="5048250" y="447720"/>
                  </a:cubicBezTo>
                  <a:lnTo>
                    <a:pt x="5048250" y="2676523"/>
                  </a:lnTo>
                  <a:cubicBezTo>
                    <a:pt x="5048250" y="2923800"/>
                    <a:pt x="4671568" y="3124243"/>
                    <a:pt x="4206875" y="3124243"/>
                  </a:cubicBezTo>
                  <a:lnTo>
                    <a:pt x="841375" y="3124243"/>
                  </a:lnTo>
                  <a:cubicBezTo>
                    <a:pt x="376682" y="3124243"/>
                    <a:pt x="0" y="2923800"/>
                    <a:pt x="0" y="2676523"/>
                  </a:cubicBezTo>
                  <a:close/>
                </a:path>
              </a:pathLst>
            </a:custGeom>
            <a:solidFill>
              <a:srgbClr val="F4E7DD"/>
            </a:solidFill>
            <a:ln w="14288" cap="sq">
              <a:solidFill>
                <a:srgbClr val="EB7F2F"/>
              </a:solidFill>
              <a:prstDash val="solid"/>
              <a:miter/>
            </a:ln>
          </p:spPr>
          <p:txBody>
            <a:bodyPr/>
            <a:lstStyle/>
            <a:p>
              <a:endParaRPr lang="en-US"/>
            </a:p>
          </p:txBody>
        </p:sp>
      </p:grpSp>
      <p:grpSp>
        <p:nvGrpSpPr>
          <p:cNvPr id="7" name="Group 7"/>
          <p:cNvGrpSpPr/>
          <p:nvPr/>
        </p:nvGrpSpPr>
        <p:grpSpPr>
          <a:xfrm>
            <a:off x="9613584" y="2036700"/>
            <a:ext cx="3786188" cy="2343183"/>
            <a:chOff x="0" y="0"/>
            <a:chExt cx="5048250" cy="3124243"/>
          </a:xfrm>
        </p:grpSpPr>
        <p:sp>
          <p:nvSpPr>
            <p:cNvPr id="8" name="Freeform 8"/>
            <p:cNvSpPr/>
            <p:nvPr/>
          </p:nvSpPr>
          <p:spPr>
            <a:xfrm>
              <a:off x="0" y="0"/>
              <a:ext cx="5048250" cy="3124243"/>
            </a:xfrm>
            <a:custGeom>
              <a:avLst/>
              <a:gdLst/>
              <a:ahLst/>
              <a:cxnLst/>
              <a:rect l="l" t="t" r="r" b="b"/>
              <a:pathLst>
                <a:path w="5048250" h="3124243">
                  <a:moveTo>
                    <a:pt x="0" y="447720"/>
                  </a:moveTo>
                  <a:cubicBezTo>
                    <a:pt x="0" y="200444"/>
                    <a:pt x="376682" y="0"/>
                    <a:pt x="841375" y="0"/>
                  </a:cubicBezTo>
                  <a:lnTo>
                    <a:pt x="4206875" y="0"/>
                  </a:lnTo>
                  <a:cubicBezTo>
                    <a:pt x="4671568" y="0"/>
                    <a:pt x="5048250" y="200444"/>
                    <a:pt x="5048250" y="447720"/>
                  </a:cubicBezTo>
                  <a:lnTo>
                    <a:pt x="5048250" y="2676523"/>
                  </a:lnTo>
                  <a:cubicBezTo>
                    <a:pt x="5048250" y="2923800"/>
                    <a:pt x="4671568" y="3124243"/>
                    <a:pt x="4206875" y="3124243"/>
                  </a:cubicBezTo>
                  <a:lnTo>
                    <a:pt x="841375" y="3124243"/>
                  </a:lnTo>
                  <a:cubicBezTo>
                    <a:pt x="376682" y="3124243"/>
                    <a:pt x="0" y="2923800"/>
                    <a:pt x="0" y="2676523"/>
                  </a:cubicBezTo>
                  <a:close/>
                </a:path>
              </a:pathLst>
            </a:custGeom>
            <a:solidFill>
              <a:srgbClr val="DAEFD9"/>
            </a:solidFill>
            <a:ln w="14288" cap="sq">
              <a:solidFill>
                <a:srgbClr val="B0DCAE"/>
              </a:solidFill>
              <a:prstDash val="solid"/>
              <a:miter/>
            </a:ln>
          </p:spPr>
          <p:txBody>
            <a:bodyPr/>
            <a:lstStyle/>
            <a:p>
              <a:endParaRPr lang="en-US"/>
            </a:p>
          </p:txBody>
        </p:sp>
      </p:grpSp>
      <p:grpSp>
        <p:nvGrpSpPr>
          <p:cNvPr id="9" name="Group 9"/>
          <p:cNvGrpSpPr/>
          <p:nvPr/>
        </p:nvGrpSpPr>
        <p:grpSpPr>
          <a:xfrm>
            <a:off x="13865544" y="2036700"/>
            <a:ext cx="3786188" cy="2343183"/>
            <a:chOff x="0" y="0"/>
            <a:chExt cx="5048250" cy="3124243"/>
          </a:xfrm>
        </p:grpSpPr>
        <p:sp>
          <p:nvSpPr>
            <p:cNvPr id="10" name="Freeform 10"/>
            <p:cNvSpPr/>
            <p:nvPr/>
          </p:nvSpPr>
          <p:spPr>
            <a:xfrm>
              <a:off x="0" y="0"/>
              <a:ext cx="5048250" cy="3124243"/>
            </a:xfrm>
            <a:custGeom>
              <a:avLst/>
              <a:gdLst/>
              <a:ahLst/>
              <a:cxnLst/>
              <a:rect l="l" t="t" r="r" b="b"/>
              <a:pathLst>
                <a:path w="5048250" h="3124243">
                  <a:moveTo>
                    <a:pt x="0" y="447720"/>
                  </a:moveTo>
                  <a:cubicBezTo>
                    <a:pt x="0" y="200444"/>
                    <a:pt x="376682" y="0"/>
                    <a:pt x="841375" y="0"/>
                  </a:cubicBezTo>
                  <a:lnTo>
                    <a:pt x="4206875" y="0"/>
                  </a:lnTo>
                  <a:cubicBezTo>
                    <a:pt x="4671568" y="0"/>
                    <a:pt x="5048250" y="200444"/>
                    <a:pt x="5048250" y="447720"/>
                  </a:cubicBezTo>
                  <a:lnTo>
                    <a:pt x="5048250" y="2676523"/>
                  </a:lnTo>
                  <a:cubicBezTo>
                    <a:pt x="5048250" y="2923800"/>
                    <a:pt x="4671568" y="3124243"/>
                    <a:pt x="4206875" y="3124243"/>
                  </a:cubicBezTo>
                  <a:lnTo>
                    <a:pt x="841375" y="3124243"/>
                  </a:lnTo>
                  <a:cubicBezTo>
                    <a:pt x="376682" y="3124243"/>
                    <a:pt x="0" y="2923800"/>
                    <a:pt x="0" y="2676523"/>
                  </a:cubicBezTo>
                  <a:close/>
                </a:path>
              </a:pathLst>
            </a:custGeom>
            <a:solidFill>
              <a:srgbClr val="F6DDCE"/>
            </a:solidFill>
            <a:ln w="14288" cap="sq">
              <a:solidFill>
                <a:srgbClr val="3D1700"/>
              </a:solidFill>
              <a:prstDash val="solid"/>
              <a:miter/>
            </a:ln>
          </p:spPr>
          <p:txBody>
            <a:bodyPr/>
            <a:lstStyle/>
            <a:p>
              <a:endParaRPr lang="en-US"/>
            </a:p>
          </p:txBody>
        </p:sp>
      </p:grpSp>
      <p:sp>
        <p:nvSpPr>
          <p:cNvPr id="11" name="Freeform 11"/>
          <p:cNvSpPr/>
          <p:nvPr/>
        </p:nvSpPr>
        <p:spPr>
          <a:xfrm>
            <a:off x="16824960" y="0"/>
            <a:ext cx="1653543" cy="1653543"/>
          </a:xfrm>
          <a:custGeom>
            <a:avLst/>
            <a:gdLst/>
            <a:ahLst/>
            <a:cxnLst/>
            <a:rect l="l" t="t" r="r" b="b"/>
            <a:pathLst>
              <a:path w="1653543" h="1653543">
                <a:moveTo>
                  <a:pt x="0" y="0"/>
                </a:moveTo>
                <a:lnTo>
                  <a:pt x="1653543" y="0"/>
                </a:lnTo>
                <a:lnTo>
                  <a:pt x="1653543" y="1653543"/>
                </a:lnTo>
                <a:lnTo>
                  <a:pt x="0" y="1653543"/>
                </a:lnTo>
                <a:lnTo>
                  <a:pt x="0" y="0"/>
                </a:lnTo>
                <a:close/>
              </a:path>
            </a:pathLst>
          </a:custGeom>
          <a:blipFill>
            <a:blip r:embed="rId3"/>
            <a:stretch>
              <a:fillRect/>
            </a:stretch>
          </a:blipFill>
        </p:spPr>
        <p:txBody>
          <a:bodyPr/>
          <a:lstStyle/>
          <a:p>
            <a:endParaRPr lang="en-US"/>
          </a:p>
        </p:txBody>
      </p:sp>
      <p:sp>
        <p:nvSpPr>
          <p:cNvPr id="12" name="Freeform 12"/>
          <p:cNvSpPr/>
          <p:nvPr/>
        </p:nvSpPr>
        <p:spPr>
          <a:xfrm>
            <a:off x="-98307" y="-111402"/>
            <a:ext cx="18607542" cy="1848005"/>
          </a:xfrm>
          <a:custGeom>
            <a:avLst/>
            <a:gdLst/>
            <a:ahLst/>
            <a:cxnLst/>
            <a:rect l="l" t="t" r="r" b="b"/>
            <a:pathLst>
              <a:path w="18607542" h="1848005">
                <a:moveTo>
                  <a:pt x="0" y="0"/>
                </a:moveTo>
                <a:lnTo>
                  <a:pt x="18607542" y="0"/>
                </a:lnTo>
                <a:lnTo>
                  <a:pt x="18607542" y="1848005"/>
                </a:lnTo>
                <a:lnTo>
                  <a:pt x="0" y="1848005"/>
                </a:lnTo>
                <a:lnTo>
                  <a:pt x="0" y="0"/>
                </a:lnTo>
                <a:close/>
              </a:path>
            </a:pathLst>
          </a:custGeom>
          <a:blipFill>
            <a:blip r:embed="rId4"/>
            <a:stretch>
              <a:fillRect t="-404177" b="-170444"/>
            </a:stretch>
          </a:blipFill>
        </p:spPr>
        <p:txBody>
          <a:bodyPr/>
          <a:lstStyle/>
          <a:p>
            <a:endParaRPr lang="en-US"/>
          </a:p>
        </p:txBody>
      </p:sp>
      <p:grpSp>
        <p:nvGrpSpPr>
          <p:cNvPr id="13" name="Group 13"/>
          <p:cNvGrpSpPr/>
          <p:nvPr/>
        </p:nvGrpSpPr>
        <p:grpSpPr>
          <a:xfrm>
            <a:off x="-249836" y="0"/>
            <a:ext cx="18537836" cy="1736603"/>
            <a:chOff x="0" y="0"/>
            <a:chExt cx="4882393" cy="457377"/>
          </a:xfrm>
        </p:grpSpPr>
        <p:sp>
          <p:nvSpPr>
            <p:cNvPr id="14" name="Freeform 14"/>
            <p:cNvSpPr/>
            <p:nvPr/>
          </p:nvSpPr>
          <p:spPr>
            <a:xfrm>
              <a:off x="0" y="0"/>
              <a:ext cx="4882393" cy="457377"/>
            </a:xfrm>
            <a:custGeom>
              <a:avLst/>
              <a:gdLst/>
              <a:ahLst/>
              <a:cxnLst/>
              <a:rect l="l" t="t" r="r" b="b"/>
              <a:pathLst>
                <a:path w="4882393" h="457377">
                  <a:moveTo>
                    <a:pt x="0" y="0"/>
                  </a:moveTo>
                  <a:lnTo>
                    <a:pt x="4882393" y="0"/>
                  </a:lnTo>
                  <a:lnTo>
                    <a:pt x="4882393" y="457377"/>
                  </a:lnTo>
                  <a:lnTo>
                    <a:pt x="0" y="457377"/>
                  </a:lnTo>
                  <a:close/>
                </a:path>
              </a:pathLst>
            </a:custGeom>
            <a:solidFill>
              <a:srgbClr val="000000">
                <a:alpha val="38824"/>
              </a:srgbClr>
            </a:solidFill>
          </p:spPr>
          <p:txBody>
            <a:bodyPr/>
            <a:lstStyle/>
            <a:p>
              <a:endParaRPr lang="en-US"/>
            </a:p>
          </p:txBody>
        </p:sp>
        <p:sp>
          <p:nvSpPr>
            <p:cNvPr id="15" name="TextBox 15"/>
            <p:cNvSpPr txBox="1"/>
            <p:nvPr/>
          </p:nvSpPr>
          <p:spPr>
            <a:xfrm>
              <a:off x="0" y="-9525"/>
              <a:ext cx="4882393" cy="466902"/>
            </a:xfrm>
            <a:prstGeom prst="rect">
              <a:avLst/>
            </a:prstGeom>
          </p:spPr>
          <p:txBody>
            <a:bodyPr lIns="50800" tIns="50800" rIns="50800" bIns="50800" rtlCol="0" anchor="ctr"/>
            <a:lstStyle/>
            <a:p>
              <a:pPr algn="ctr">
                <a:lnSpc>
                  <a:spcPts val="2700"/>
                </a:lnSpc>
              </a:pPr>
              <a:endParaRPr/>
            </a:p>
          </p:txBody>
        </p:sp>
      </p:grpSp>
      <p:sp>
        <p:nvSpPr>
          <p:cNvPr id="16" name="TextBox 16"/>
          <p:cNvSpPr txBox="1"/>
          <p:nvPr/>
        </p:nvSpPr>
        <p:spPr>
          <a:xfrm>
            <a:off x="1183457" y="318739"/>
            <a:ext cx="16682935" cy="709961"/>
          </a:xfrm>
          <a:prstGeom prst="rect">
            <a:avLst/>
          </a:prstGeom>
        </p:spPr>
        <p:txBody>
          <a:bodyPr lIns="0" tIns="0" rIns="0" bIns="0" rtlCol="0" anchor="t">
            <a:spAutoFit/>
          </a:bodyPr>
          <a:lstStyle/>
          <a:p>
            <a:pPr algn="ctr">
              <a:lnSpc>
                <a:spcPts val="5660"/>
              </a:lnSpc>
            </a:pPr>
            <a:r>
              <a:rPr lang="en-US" sz="4717">
                <a:solidFill>
                  <a:srgbClr val="F4F7F8"/>
                </a:solidFill>
                <a:latin typeface="Hammersmith One"/>
                <a:ea typeface="Hammersmith One"/>
                <a:cs typeface="Hammersmith One"/>
                <a:sym typeface="Hammersmith One"/>
              </a:rPr>
              <a:t>Child Nutrition Fund: the model at a glance</a:t>
            </a:r>
          </a:p>
        </p:txBody>
      </p:sp>
      <p:sp>
        <p:nvSpPr>
          <p:cNvPr id="17" name="TextBox 17"/>
          <p:cNvSpPr txBox="1"/>
          <p:nvPr/>
        </p:nvSpPr>
        <p:spPr>
          <a:xfrm>
            <a:off x="1455136" y="2501044"/>
            <a:ext cx="3108960" cy="866775"/>
          </a:xfrm>
          <a:prstGeom prst="rect">
            <a:avLst/>
          </a:prstGeom>
        </p:spPr>
        <p:txBody>
          <a:bodyPr lIns="0" tIns="0" rIns="0" bIns="0" rtlCol="0" anchor="t">
            <a:spAutoFit/>
          </a:bodyPr>
          <a:lstStyle/>
          <a:p>
            <a:pPr algn="ctr">
              <a:lnSpc>
                <a:spcPts val="6839"/>
              </a:lnSpc>
            </a:pPr>
            <a:r>
              <a:rPr lang="en-US" sz="5700">
                <a:solidFill>
                  <a:srgbClr val="1A4D00"/>
                </a:solidFill>
                <a:latin typeface="Hammersmith One"/>
                <a:ea typeface="Hammersmith One"/>
                <a:cs typeface="Hammersmith One"/>
                <a:sym typeface="Hammersmith One"/>
              </a:rPr>
              <a:t>2020</a:t>
            </a:r>
          </a:p>
        </p:txBody>
      </p:sp>
      <p:sp>
        <p:nvSpPr>
          <p:cNvPr id="18" name="TextBox 18"/>
          <p:cNvSpPr txBox="1"/>
          <p:nvPr/>
        </p:nvSpPr>
        <p:spPr>
          <a:xfrm>
            <a:off x="1548340" y="3301716"/>
            <a:ext cx="2974861" cy="984329"/>
          </a:xfrm>
          <a:prstGeom prst="rect">
            <a:avLst/>
          </a:prstGeom>
        </p:spPr>
        <p:txBody>
          <a:bodyPr lIns="0" tIns="0" rIns="0" bIns="0" rtlCol="0" anchor="t">
            <a:spAutoFit/>
          </a:bodyPr>
          <a:lstStyle/>
          <a:p>
            <a:pPr algn="ctr">
              <a:lnSpc>
                <a:spcPts val="2583"/>
              </a:lnSpc>
            </a:pPr>
            <a:r>
              <a:rPr lang="en-US" sz="2152">
                <a:solidFill>
                  <a:srgbClr val="000000"/>
                </a:solidFill>
                <a:latin typeface="Nunito"/>
                <a:ea typeface="Nunito"/>
                <a:cs typeface="Nunito"/>
                <a:sym typeface="Nunito"/>
              </a:rPr>
              <a:t>CNF initiated with a focus on RUTF for treatment of wasting.</a:t>
            </a:r>
          </a:p>
        </p:txBody>
      </p:sp>
      <p:sp>
        <p:nvSpPr>
          <p:cNvPr id="19" name="TextBox 19"/>
          <p:cNvSpPr txBox="1"/>
          <p:nvPr/>
        </p:nvSpPr>
        <p:spPr>
          <a:xfrm>
            <a:off x="5704524" y="2390570"/>
            <a:ext cx="3108960" cy="866775"/>
          </a:xfrm>
          <a:prstGeom prst="rect">
            <a:avLst/>
          </a:prstGeom>
        </p:spPr>
        <p:txBody>
          <a:bodyPr lIns="0" tIns="0" rIns="0" bIns="0" rtlCol="0" anchor="t">
            <a:spAutoFit/>
          </a:bodyPr>
          <a:lstStyle/>
          <a:p>
            <a:pPr algn="ctr">
              <a:lnSpc>
                <a:spcPts val="6839"/>
              </a:lnSpc>
            </a:pPr>
            <a:r>
              <a:rPr lang="en-US" sz="5700">
                <a:solidFill>
                  <a:srgbClr val="EB7F2F"/>
                </a:solidFill>
                <a:latin typeface="Hammersmith One"/>
                <a:ea typeface="Hammersmith One"/>
                <a:cs typeface="Hammersmith One"/>
                <a:sym typeface="Hammersmith One"/>
              </a:rPr>
              <a:t>2022</a:t>
            </a:r>
          </a:p>
        </p:txBody>
      </p:sp>
      <p:sp>
        <p:nvSpPr>
          <p:cNvPr id="20" name="TextBox 20"/>
          <p:cNvSpPr txBox="1"/>
          <p:nvPr/>
        </p:nvSpPr>
        <p:spPr>
          <a:xfrm>
            <a:off x="5767287" y="3208292"/>
            <a:ext cx="2974861" cy="984329"/>
          </a:xfrm>
          <a:prstGeom prst="rect">
            <a:avLst/>
          </a:prstGeom>
        </p:spPr>
        <p:txBody>
          <a:bodyPr lIns="0" tIns="0" rIns="0" bIns="0" rtlCol="0" anchor="t">
            <a:spAutoFit/>
          </a:bodyPr>
          <a:lstStyle/>
          <a:p>
            <a:pPr algn="ctr">
              <a:lnSpc>
                <a:spcPts val="2583"/>
              </a:lnSpc>
            </a:pPr>
            <a:r>
              <a:rPr lang="en-US" sz="2152">
                <a:solidFill>
                  <a:srgbClr val="000000"/>
                </a:solidFill>
                <a:latin typeface="Nunito"/>
                <a:ea typeface="Nunito"/>
                <a:cs typeface="Nunito"/>
                <a:sym typeface="Nunito"/>
              </a:rPr>
              <a:t>Vision expanded to include preventive nutrition commodities.</a:t>
            </a:r>
          </a:p>
        </p:txBody>
      </p:sp>
      <p:sp>
        <p:nvSpPr>
          <p:cNvPr id="21" name="TextBox 21"/>
          <p:cNvSpPr txBox="1"/>
          <p:nvPr/>
        </p:nvSpPr>
        <p:spPr>
          <a:xfrm>
            <a:off x="9959056" y="2390570"/>
            <a:ext cx="3108960" cy="866775"/>
          </a:xfrm>
          <a:prstGeom prst="rect">
            <a:avLst/>
          </a:prstGeom>
        </p:spPr>
        <p:txBody>
          <a:bodyPr lIns="0" tIns="0" rIns="0" bIns="0" rtlCol="0" anchor="t">
            <a:spAutoFit/>
          </a:bodyPr>
          <a:lstStyle/>
          <a:p>
            <a:pPr algn="ctr">
              <a:lnSpc>
                <a:spcPts val="6839"/>
              </a:lnSpc>
            </a:pPr>
            <a:r>
              <a:rPr lang="en-US" sz="5700">
                <a:solidFill>
                  <a:srgbClr val="1A4D00"/>
                </a:solidFill>
                <a:latin typeface="Hammersmith One"/>
                <a:ea typeface="Hammersmith One"/>
                <a:cs typeface="Hammersmith One"/>
                <a:sym typeface="Hammersmith One"/>
              </a:rPr>
              <a:t>5</a:t>
            </a:r>
          </a:p>
        </p:txBody>
      </p:sp>
      <p:sp>
        <p:nvSpPr>
          <p:cNvPr id="22" name="TextBox 22"/>
          <p:cNvSpPr txBox="1"/>
          <p:nvPr/>
        </p:nvSpPr>
        <p:spPr>
          <a:xfrm>
            <a:off x="9947912" y="3208292"/>
            <a:ext cx="2974861" cy="984329"/>
          </a:xfrm>
          <a:prstGeom prst="rect">
            <a:avLst/>
          </a:prstGeom>
        </p:spPr>
        <p:txBody>
          <a:bodyPr lIns="0" tIns="0" rIns="0" bIns="0" rtlCol="0" anchor="t">
            <a:spAutoFit/>
          </a:bodyPr>
          <a:lstStyle/>
          <a:p>
            <a:pPr algn="ctr">
              <a:lnSpc>
                <a:spcPts val="2583"/>
              </a:lnSpc>
            </a:pPr>
            <a:r>
              <a:rPr lang="en-US" sz="2152">
                <a:solidFill>
                  <a:srgbClr val="000000"/>
                </a:solidFill>
                <a:latin typeface="Nunito"/>
                <a:ea typeface="Nunito"/>
                <a:cs typeface="Nunito"/>
                <a:sym typeface="Nunito"/>
              </a:rPr>
              <a:t>Programme Window priority areas guide government-led action.</a:t>
            </a:r>
          </a:p>
        </p:txBody>
      </p:sp>
      <p:sp>
        <p:nvSpPr>
          <p:cNvPr id="23" name="TextBox 23"/>
          <p:cNvSpPr txBox="1"/>
          <p:nvPr/>
        </p:nvSpPr>
        <p:spPr>
          <a:xfrm>
            <a:off x="14216407" y="2341517"/>
            <a:ext cx="3108960" cy="866775"/>
          </a:xfrm>
          <a:prstGeom prst="rect">
            <a:avLst/>
          </a:prstGeom>
        </p:spPr>
        <p:txBody>
          <a:bodyPr lIns="0" tIns="0" rIns="0" bIns="0" rtlCol="0" anchor="t">
            <a:spAutoFit/>
          </a:bodyPr>
          <a:lstStyle/>
          <a:p>
            <a:pPr algn="ctr">
              <a:lnSpc>
                <a:spcPts val="6839"/>
              </a:lnSpc>
            </a:pPr>
            <a:r>
              <a:rPr lang="en-US" sz="5700">
                <a:solidFill>
                  <a:srgbClr val="3D1700"/>
                </a:solidFill>
                <a:latin typeface="Hammersmith One"/>
                <a:ea typeface="Hammersmith One"/>
                <a:cs typeface="Hammersmith One"/>
                <a:sym typeface="Hammersmith One"/>
              </a:rPr>
              <a:t>5</a:t>
            </a:r>
          </a:p>
        </p:txBody>
      </p:sp>
      <p:sp>
        <p:nvSpPr>
          <p:cNvPr id="24" name="TextBox 24"/>
          <p:cNvSpPr txBox="1"/>
          <p:nvPr/>
        </p:nvSpPr>
        <p:spPr>
          <a:xfrm>
            <a:off x="14102413" y="3179335"/>
            <a:ext cx="3336948" cy="984329"/>
          </a:xfrm>
          <a:prstGeom prst="rect">
            <a:avLst/>
          </a:prstGeom>
        </p:spPr>
        <p:txBody>
          <a:bodyPr lIns="0" tIns="0" rIns="0" bIns="0" rtlCol="0" anchor="t">
            <a:spAutoFit/>
          </a:bodyPr>
          <a:lstStyle/>
          <a:p>
            <a:pPr algn="ctr">
              <a:lnSpc>
                <a:spcPts val="2583"/>
              </a:lnSpc>
            </a:pPr>
            <a:r>
              <a:rPr lang="en-US" sz="2152">
                <a:solidFill>
                  <a:srgbClr val="000000"/>
                </a:solidFill>
                <a:latin typeface="Nunito"/>
                <a:ea typeface="Nunito"/>
                <a:cs typeface="Nunito"/>
                <a:sym typeface="Nunito"/>
              </a:rPr>
              <a:t>Match Window commodity categories highlighted in the supplied deck.</a:t>
            </a:r>
          </a:p>
        </p:txBody>
      </p:sp>
      <p:sp>
        <p:nvSpPr>
          <p:cNvPr id="25" name="TextBox 25"/>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4</a:t>
            </a:r>
          </a:p>
        </p:txBody>
      </p:sp>
      <p:sp>
        <p:nvSpPr>
          <p:cNvPr id="26" name="Freeform 26"/>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5"/>
            <a:stretch>
              <a:fillRect/>
            </a:stretch>
          </a:blipFill>
        </p:spPr>
        <p:txBody>
          <a:bodyPr/>
          <a:lstStyle/>
          <a:p>
            <a:endParaRPr lang="en-US"/>
          </a:p>
        </p:txBody>
      </p:sp>
      <p:sp>
        <p:nvSpPr>
          <p:cNvPr id="27" name="TextBox 27"/>
          <p:cNvSpPr txBox="1"/>
          <p:nvPr/>
        </p:nvSpPr>
        <p:spPr>
          <a:xfrm>
            <a:off x="1143000" y="5916264"/>
            <a:ext cx="16002000" cy="2402205"/>
          </a:xfrm>
          <a:prstGeom prst="rect">
            <a:avLst/>
          </a:prstGeom>
        </p:spPr>
        <p:txBody>
          <a:bodyPr lIns="0" tIns="0" rIns="0" bIns="0" rtlCol="0" anchor="t">
            <a:spAutoFit/>
          </a:bodyPr>
          <a:lstStyle/>
          <a:p>
            <a:pPr algn="l">
              <a:lnSpc>
                <a:spcPts val="4875"/>
              </a:lnSpc>
            </a:pPr>
            <a:r>
              <a:rPr lang="en-US" sz="1950">
                <a:solidFill>
                  <a:srgbClr val="000000"/>
                </a:solidFill>
                <a:latin typeface="Nunito"/>
                <a:ea typeface="Nunito"/>
                <a:cs typeface="Nunito"/>
                <a:sym typeface="Nunito"/>
              </a:rPr>
              <a:t>• Government initiates the request and demonstrates commitment.</a:t>
            </a:r>
          </a:p>
          <a:p>
            <a:pPr algn="l">
              <a:lnSpc>
                <a:spcPts val="4875"/>
              </a:lnSpc>
            </a:pPr>
            <a:r>
              <a:rPr lang="en-US" sz="1950">
                <a:solidFill>
                  <a:srgbClr val="000000"/>
                </a:solidFill>
                <a:latin typeface="Nunito"/>
                <a:ea typeface="Nunito"/>
                <a:cs typeface="Nunito"/>
                <a:sym typeface="Nunito"/>
              </a:rPr>
              <a:t>• UNICEF and partners facilitate the matching mechanism and procurement process.</a:t>
            </a:r>
          </a:p>
          <a:p>
            <a:pPr algn="l">
              <a:lnSpc>
                <a:spcPts val="4875"/>
              </a:lnSpc>
            </a:pPr>
            <a:r>
              <a:rPr lang="en-US" sz="1950">
                <a:solidFill>
                  <a:srgbClr val="000000"/>
                </a:solidFill>
                <a:latin typeface="Nunito"/>
                <a:ea typeface="Nunito"/>
                <a:cs typeface="Nunito"/>
                <a:sym typeface="Nunito"/>
              </a:rPr>
              <a:t>• Government remains responsible for in-country logistics, duties and taxes under the Match Window.</a:t>
            </a:r>
          </a:p>
          <a:p>
            <a:pPr algn="l">
              <a:lnSpc>
                <a:spcPts val="4875"/>
              </a:lnSpc>
            </a:pPr>
            <a:r>
              <a:rPr lang="en-US" sz="1950">
                <a:solidFill>
                  <a:srgbClr val="000000"/>
                </a:solidFill>
                <a:latin typeface="Nunito"/>
                <a:ea typeface="Nunito"/>
                <a:cs typeface="Nunito"/>
                <a:sym typeface="Nunito"/>
              </a:rPr>
              <a:t>• The mechanism is designed to accelerate access to essential nutrition commodities.</a:t>
            </a:r>
          </a:p>
        </p:txBody>
      </p:sp>
      <p:sp>
        <p:nvSpPr>
          <p:cNvPr id="28" name="TextBox 28"/>
          <p:cNvSpPr txBox="1"/>
          <p:nvPr/>
        </p:nvSpPr>
        <p:spPr>
          <a:xfrm>
            <a:off x="1323367" y="5125689"/>
            <a:ext cx="16002000" cy="304800"/>
          </a:xfrm>
          <a:prstGeom prst="rect">
            <a:avLst/>
          </a:prstGeom>
        </p:spPr>
        <p:txBody>
          <a:bodyPr lIns="0" tIns="0" rIns="0" bIns="0" rtlCol="0" anchor="t">
            <a:spAutoFit/>
          </a:bodyPr>
          <a:lstStyle/>
          <a:p>
            <a:pPr algn="ctr">
              <a:lnSpc>
                <a:spcPts val="2340"/>
              </a:lnSpc>
            </a:pPr>
            <a:r>
              <a:rPr lang="en-US" sz="1950">
                <a:solidFill>
                  <a:srgbClr val="000000"/>
                </a:solidFill>
                <a:latin typeface="Nunito"/>
                <a:ea typeface="Nunito"/>
                <a:cs typeface="Nunito"/>
                <a:sym typeface="Nunito"/>
              </a:rPr>
              <a:t>Core principle: catalytic financing should increase, not replace government investment.</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366" t="-12273" b="-22881"/>
            </a:stretch>
          </a:blipFill>
        </p:spPr>
        <p:txBody>
          <a:bodyPr/>
          <a:lstStyle/>
          <a:p>
            <a:endParaRPr lang="en-US"/>
          </a:p>
        </p:txBody>
      </p:sp>
      <p:sp>
        <p:nvSpPr>
          <p:cNvPr id="3" name="TextBox 3"/>
          <p:cNvSpPr txBox="1"/>
          <p:nvPr/>
        </p:nvSpPr>
        <p:spPr>
          <a:xfrm>
            <a:off x="982980" y="612267"/>
            <a:ext cx="16276320" cy="647700"/>
          </a:xfrm>
          <a:prstGeom prst="rect">
            <a:avLst/>
          </a:prstGeom>
        </p:spPr>
        <p:txBody>
          <a:bodyPr lIns="0" tIns="0" rIns="0" bIns="0" rtlCol="0" anchor="t">
            <a:spAutoFit/>
          </a:bodyPr>
          <a:lstStyle/>
          <a:p>
            <a:pPr algn="ctr">
              <a:lnSpc>
                <a:spcPts val="5040"/>
              </a:lnSpc>
            </a:pPr>
            <a:r>
              <a:rPr lang="en-US" sz="4200">
                <a:solidFill>
                  <a:srgbClr val="1A4D00"/>
                </a:solidFill>
                <a:latin typeface="Hammersmith One"/>
                <a:ea typeface="Hammersmith One"/>
                <a:cs typeface="Hammersmith One"/>
                <a:sym typeface="Hammersmith One"/>
              </a:rPr>
              <a:t>CNF Match Window: eligible commodities</a:t>
            </a:r>
          </a:p>
        </p:txBody>
      </p:sp>
      <p:grpSp>
        <p:nvGrpSpPr>
          <p:cNvPr id="4" name="Group 4"/>
          <p:cNvGrpSpPr/>
          <p:nvPr/>
        </p:nvGrpSpPr>
        <p:grpSpPr>
          <a:xfrm>
            <a:off x="650647" y="2584797"/>
            <a:ext cx="3025801" cy="4784988"/>
            <a:chOff x="0" y="0"/>
            <a:chExt cx="3931920" cy="6217920"/>
          </a:xfrm>
        </p:grpSpPr>
        <p:sp>
          <p:nvSpPr>
            <p:cNvPr id="5" name="Freeform 5"/>
            <p:cNvSpPr/>
            <p:nvPr/>
          </p:nvSpPr>
          <p:spPr>
            <a:xfrm>
              <a:off x="0" y="0"/>
              <a:ext cx="3931920" cy="6217920"/>
            </a:xfrm>
            <a:custGeom>
              <a:avLst/>
              <a:gdLst/>
              <a:ahLst/>
              <a:cxnLst/>
              <a:rect l="l" t="t" r="r" b="b"/>
              <a:pathLst>
                <a:path w="3931920" h="6217920">
                  <a:moveTo>
                    <a:pt x="0" y="655320"/>
                  </a:moveTo>
                  <a:cubicBezTo>
                    <a:pt x="0" y="293370"/>
                    <a:pt x="293370" y="0"/>
                    <a:pt x="655320" y="0"/>
                  </a:cubicBezTo>
                  <a:lnTo>
                    <a:pt x="3276600" y="0"/>
                  </a:lnTo>
                  <a:cubicBezTo>
                    <a:pt x="3638550" y="0"/>
                    <a:pt x="3931920" y="293370"/>
                    <a:pt x="3931920" y="655320"/>
                  </a:cubicBezTo>
                  <a:lnTo>
                    <a:pt x="3931920" y="5562600"/>
                  </a:lnTo>
                  <a:cubicBezTo>
                    <a:pt x="3931920" y="5924550"/>
                    <a:pt x="3638550" y="6217920"/>
                    <a:pt x="3276600" y="6217920"/>
                  </a:cubicBezTo>
                  <a:lnTo>
                    <a:pt x="655320" y="6217920"/>
                  </a:lnTo>
                  <a:cubicBezTo>
                    <a:pt x="293370" y="6217920"/>
                    <a:pt x="0" y="5924550"/>
                    <a:pt x="0" y="5562600"/>
                  </a:cubicBezTo>
                  <a:close/>
                </a:path>
              </a:pathLst>
            </a:custGeom>
            <a:solidFill>
              <a:srgbClr val="1A4D00"/>
            </a:solidFill>
            <a:ln w="38100" cap="sq">
              <a:solidFill>
                <a:srgbClr val="EB7F2F"/>
              </a:solidFill>
              <a:prstDash val="solid"/>
              <a:miter/>
            </a:ln>
          </p:spPr>
          <p:txBody>
            <a:bodyPr/>
            <a:lstStyle/>
            <a:p>
              <a:endParaRPr lang="en-US"/>
            </a:p>
          </p:txBody>
        </p:sp>
      </p:grpSp>
      <p:sp>
        <p:nvSpPr>
          <p:cNvPr id="6" name="TextBox 6"/>
          <p:cNvSpPr txBox="1"/>
          <p:nvPr/>
        </p:nvSpPr>
        <p:spPr>
          <a:xfrm>
            <a:off x="955572" y="3265016"/>
            <a:ext cx="2415950" cy="438150"/>
          </a:xfrm>
          <a:prstGeom prst="rect">
            <a:avLst/>
          </a:prstGeom>
        </p:spPr>
        <p:txBody>
          <a:bodyPr lIns="0" tIns="0" rIns="0" bIns="0" rtlCol="0" anchor="t">
            <a:spAutoFit/>
          </a:bodyPr>
          <a:lstStyle/>
          <a:p>
            <a:pPr algn="ctr">
              <a:lnSpc>
                <a:spcPts val="3509"/>
              </a:lnSpc>
            </a:pPr>
            <a:r>
              <a:rPr lang="en-US" sz="2924">
                <a:solidFill>
                  <a:srgbClr val="FFFFFF"/>
                </a:solidFill>
                <a:latin typeface="Hammersmith One"/>
                <a:ea typeface="Hammersmith One"/>
                <a:cs typeface="Hammersmith One"/>
                <a:sym typeface="Hammersmith One"/>
              </a:rPr>
              <a:t>MMS</a:t>
            </a:r>
          </a:p>
        </p:txBody>
      </p:sp>
      <p:sp>
        <p:nvSpPr>
          <p:cNvPr id="7" name="TextBox 7"/>
          <p:cNvSpPr txBox="1"/>
          <p:nvPr/>
        </p:nvSpPr>
        <p:spPr>
          <a:xfrm>
            <a:off x="1069802" y="4531630"/>
            <a:ext cx="2201564" cy="967553"/>
          </a:xfrm>
          <a:prstGeom prst="rect">
            <a:avLst/>
          </a:prstGeom>
        </p:spPr>
        <p:txBody>
          <a:bodyPr lIns="0" tIns="0" rIns="0" bIns="0" rtlCol="0" anchor="t">
            <a:spAutoFit/>
          </a:bodyPr>
          <a:lstStyle/>
          <a:p>
            <a:pPr algn="ctr">
              <a:lnSpc>
                <a:spcPts val="2585"/>
              </a:lnSpc>
            </a:pPr>
            <a:r>
              <a:rPr lang="en-US" sz="2154">
                <a:solidFill>
                  <a:srgbClr val="FFFFFF"/>
                </a:solidFill>
                <a:latin typeface="Nunito"/>
                <a:ea typeface="Nunito"/>
                <a:cs typeface="Nunito"/>
                <a:sym typeface="Nunito"/>
              </a:rPr>
              <a:t>Pregnant women &amp; breastfeeding mothers</a:t>
            </a:r>
          </a:p>
        </p:txBody>
      </p:sp>
      <p:grpSp>
        <p:nvGrpSpPr>
          <p:cNvPr id="8" name="Group 8"/>
          <p:cNvGrpSpPr/>
          <p:nvPr/>
        </p:nvGrpSpPr>
        <p:grpSpPr>
          <a:xfrm>
            <a:off x="4140873" y="2584797"/>
            <a:ext cx="3025801" cy="4784988"/>
            <a:chOff x="0" y="0"/>
            <a:chExt cx="3931920" cy="6217920"/>
          </a:xfrm>
        </p:grpSpPr>
        <p:sp>
          <p:nvSpPr>
            <p:cNvPr id="9" name="Freeform 9"/>
            <p:cNvSpPr/>
            <p:nvPr/>
          </p:nvSpPr>
          <p:spPr>
            <a:xfrm>
              <a:off x="0" y="0"/>
              <a:ext cx="3931920" cy="6217920"/>
            </a:xfrm>
            <a:custGeom>
              <a:avLst/>
              <a:gdLst/>
              <a:ahLst/>
              <a:cxnLst/>
              <a:rect l="l" t="t" r="r" b="b"/>
              <a:pathLst>
                <a:path w="3931920" h="6217920">
                  <a:moveTo>
                    <a:pt x="0" y="655320"/>
                  </a:moveTo>
                  <a:cubicBezTo>
                    <a:pt x="0" y="293370"/>
                    <a:pt x="293370" y="0"/>
                    <a:pt x="655320" y="0"/>
                  </a:cubicBezTo>
                  <a:lnTo>
                    <a:pt x="3276600" y="0"/>
                  </a:lnTo>
                  <a:cubicBezTo>
                    <a:pt x="3638550" y="0"/>
                    <a:pt x="3931920" y="293370"/>
                    <a:pt x="3931920" y="655320"/>
                  </a:cubicBezTo>
                  <a:lnTo>
                    <a:pt x="3931920" y="5562600"/>
                  </a:lnTo>
                  <a:cubicBezTo>
                    <a:pt x="3931920" y="5924550"/>
                    <a:pt x="3638550" y="6217920"/>
                    <a:pt x="3276600" y="6217920"/>
                  </a:cubicBezTo>
                  <a:lnTo>
                    <a:pt x="655320" y="6217920"/>
                  </a:lnTo>
                  <a:cubicBezTo>
                    <a:pt x="293370" y="6217920"/>
                    <a:pt x="0" y="5924550"/>
                    <a:pt x="0" y="5562600"/>
                  </a:cubicBezTo>
                  <a:close/>
                </a:path>
              </a:pathLst>
            </a:custGeom>
            <a:solidFill>
              <a:srgbClr val="EB7F2F"/>
            </a:solidFill>
            <a:ln w="38100" cap="sq">
              <a:solidFill>
                <a:srgbClr val="1A4D00"/>
              </a:solidFill>
              <a:prstDash val="solid"/>
              <a:miter/>
            </a:ln>
          </p:spPr>
          <p:txBody>
            <a:bodyPr/>
            <a:lstStyle/>
            <a:p>
              <a:endParaRPr lang="en-US"/>
            </a:p>
          </p:txBody>
        </p:sp>
      </p:grpSp>
      <p:sp>
        <p:nvSpPr>
          <p:cNvPr id="10" name="TextBox 10"/>
          <p:cNvSpPr txBox="1"/>
          <p:nvPr/>
        </p:nvSpPr>
        <p:spPr>
          <a:xfrm>
            <a:off x="4252999" y="2914637"/>
            <a:ext cx="2720875" cy="1752600"/>
          </a:xfrm>
          <a:prstGeom prst="rect">
            <a:avLst/>
          </a:prstGeom>
        </p:spPr>
        <p:txBody>
          <a:bodyPr lIns="0" tIns="0" rIns="0" bIns="0" rtlCol="0" anchor="t">
            <a:spAutoFit/>
          </a:bodyPr>
          <a:lstStyle/>
          <a:p>
            <a:pPr algn="ctr">
              <a:lnSpc>
                <a:spcPts val="3509"/>
              </a:lnSpc>
            </a:pPr>
            <a:r>
              <a:rPr lang="en-US" sz="2924">
                <a:solidFill>
                  <a:srgbClr val="FFFFFF"/>
                </a:solidFill>
                <a:latin typeface="Hammersmith One"/>
                <a:ea typeface="Hammersmith One"/>
                <a:cs typeface="Hammersmith One"/>
                <a:sym typeface="Hammersmith One"/>
              </a:rPr>
              <a:t>Balanced Energy Supplements (BES)</a:t>
            </a:r>
          </a:p>
        </p:txBody>
      </p:sp>
      <p:sp>
        <p:nvSpPr>
          <p:cNvPr id="11" name="TextBox 11"/>
          <p:cNvSpPr txBox="1"/>
          <p:nvPr/>
        </p:nvSpPr>
        <p:spPr>
          <a:xfrm>
            <a:off x="4346253" y="4977291"/>
            <a:ext cx="2560946" cy="967553"/>
          </a:xfrm>
          <a:prstGeom prst="rect">
            <a:avLst/>
          </a:prstGeom>
        </p:spPr>
        <p:txBody>
          <a:bodyPr lIns="0" tIns="0" rIns="0" bIns="0" rtlCol="0" anchor="t">
            <a:spAutoFit/>
          </a:bodyPr>
          <a:lstStyle/>
          <a:p>
            <a:pPr algn="ctr">
              <a:lnSpc>
                <a:spcPts val="2585"/>
              </a:lnSpc>
            </a:pPr>
            <a:r>
              <a:rPr lang="en-US" sz="2154">
                <a:solidFill>
                  <a:srgbClr val="FFFFFF"/>
                </a:solidFill>
                <a:latin typeface="Nunito"/>
                <a:ea typeface="Nunito"/>
                <a:cs typeface="Nunito"/>
                <a:sym typeface="Nunito"/>
              </a:rPr>
              <a:t>Pregnant women &amp; breastfeeding mothers</a:t>
            </a:r>
          </a:p>
        </p:txBody>
      </p:sp>
      <p:grpSp>
        <p:nvGrpSpPr>
          <p:cNvPr id="12" name="Group 12"/>
          <p:cNvGrpSpPr/>
          <p:nvPr/>
        </p:nvGrpSpPr>
        <p:grpSpPr>
          <a:xfrm>
            <a:off x="7631099" y="2584797"/>
            <a:ext cx="3025801" cy="4784988"/>
            <a:chOff x="0" y="0"/>
            <a:chExt cx="3931920" cy="6217920"/>
          </a:xfrm>
        </p:grpSpPr>
        <p:sp>
          <p:nvSpPr>
            <p:cNvPr id="13" name="Freeform 13"/>
            <p:cNvSpPr/>
            <p:nvPr/>
          </p:nvSpPr>
          <p:spPr>
            <a:xfrm>
              <a:off x="0" y="0"/>
              <a:ext cx="3931920" cy="6217920"/>
            </a:xfrm>
            <a:custGeom>
              <a:avLst/>
              <a:gdLst/>
              <a:ahLst/>
              <a:cxnLst/>
              <a:rect l="l" t="t" r="r" b="b"/>
              <a:pathLst>
                <a:path w="3931920" h="6217920">
                  <a:moveTo>
                    <a:pt x="0" y="655320"/>
                  </a:moveTo>
                  <a:cubicBezTo>
                    <a:pt x="0" y="293370"/>
                    <a:pt x="293370" y="0"/>
                    <a:pt x="655320" y="0"/>
                  </a:cubicBezTo>
                  <a:lnTo>
                    <a:pt x="3276600" y="0"/>
                  </a:lnTo>
                  <a:cubicBezTo>
                    <a:pt x="3638550" y="0"/>
                    <a:pt x="3931920" y="293370"/>
                    <a:pt x="3931920" y="655320"/>
                  </a:cubicBezTo>
                  <a:lnTo>
                    <a:pt x="3931920" y="5562600"/>
                  </a:lnTo>
                  <a:cubicBezTo>
                    <a:pt x="3931920" y="5924550"/>
                    <a:pt x="3638550" y="6217920"/>
                    <a:pt x="3276600" y="6217920"/>
                  </a:cubicBezTo>
                  <a:lnTo>
                    <a:pt x="655320" y="6217920"/>
                  </a:lnTo>
                  <a:cubicBezTo>
                    <a:pt x="293370" y="6217920"/>
                    <a:pt x="0" y="5924550"/>
                    <a:pt x="0" y="5562600"/>
                  </a:cubicBezTo>
                  <a:close/>
                </a:path>
              </a:pathLst>
            </a:custGeom>
            <a:solidFill>
              <a:srgbClr val="B0DCAE"/>
            </a:solidFill>
            <a:ln w="38100" cap="sq">
              <a:solidFill>
                <a:srgbClr val="1A4D00"/>
              </a:solidFill>
              <a:prstDash val="solid"/>
              <a:miter/>
            </a:ln>
          </p:spPr>
          <p:txBody>
            <a:bodyPr/>
            <a:lstStyle/>
            <a:p>
              <a:endParaRPr lang="en-US"/>
            </a:p>
          </p:txBody>
        </p:sp>
      </p:grpSp>
      <p:sp>
        <p:nvSpPr>
          <p:cNvPr id="14" name="TextBox 14"/>
          <p:cNvSpPr txBox="1"/>
          <p:nvPr/>
        </p:nvSpPr>
        <p:spPr>
          <a:xfrm>
            <a:off x="7761852" y="3165014"/>
            <a:ext cx="2718576" cy="438150"/>
          </a:xfrm>
          <a:prstGeom prst="rect">
            <a:avLst/>
          </a:prstGeom>
        </p:spPr>
        <p:txBody>
          <a:bodyPr lIns="0" tIns="0" rIns="0" bIns="0" rtlCol="0" anchor="t">
            <a:spAutoFit/>
          </a:bodyPr>
          <a:lstStyle/>
          <a:p>
            <a:pPr algn="ctr">
              <a:lnSpc>
                <a:spcPts val="3509"/>
              </a:lnSpc>
            </a:pPr>
            <a:r>
              <a:rPr lang="en-US" sz="2924">
                <a:solidFill>
                  <a:srgbClr val="000000"/>
                </a:solidFill>
                <a:latin typeface="Hammersmith One"/>
                <a:ea typeface="Hammersmith One"/>
                <a:cs typeface="Hammersmith One"/>
                <a:sym typeface="Hammersmith One"/>
              </a:rPr>
              <a:t>SQ-LNS</a:t>
            </a:r>
          </a:p>
        </p:txBody>
      </p:sp>
      <p:sp>
        <p:nvSpPr>
          <p:cNvPr id="15" name="TextBox 15"/>
          <p:cNvSpPr txBox="1"/>
          <p:nvPr/>
        </p:nvSpPr>
        <p:spPr>
          <a:xfrm>
            <a:off x="7738908" y="4531630"/>
            <a:ext cx="2764464" cy="322518"/>
          </a:xfrm>
          <a:prstGeom prst="rect">
            <a:avLst/>
          </a:prstGeom>
        </p:spPr>
        <p:txBody>
          <a:bodyPr lIns="0" tIns="0" rIns="0" bIns="0" rtlCol="0" anchor="t">
            <a:spAutoFit/>
          </a:bodyPr>
          <a:lstStyle/>
          <a:p>
            <a:pPr algn="ctr">
              <a:lnSpc>
                <a:spcPts val="2585"/>
              </a:lnSpc>
            </a:pPr>
            <a:r>
              <a:rPr lang="en-US" sz="2154">
                <a:solidFill>
                  <a:srgbClr val="000000"/>
                </a:solidFill>
                <a:latin typeface="Nunito"/>
                <a:ea typeface="Nunito"/>
                <a:cs typeface="Nunito"/>
                <a:sym typeface="Nunito"/>
              </a:rPr>
              <a:t>Children 6–23 months</a:t>
            </a:r>
          </a:p>
        </p:txBody>
      </p:sp>
      <p:grpSp>
        <p:nvGrpSpPr>
          <p:cNvPr id="16" name="Group 16"/>
          <p:cNvGrpSpPr/>
          <p:nvPr/>
        </p:nvGrpSpPr>
        <p:grpSpPr>
          <a:xfrm>
            <a:off x="11121326" y="2584797"/>
            <a:ext cx="3025801" cy="4784988"/>
            <a:chOff x="0" y="0"/>
            <a:chExt cx="3931920" cy="6217920"/>
          </a:xfrm>
        </p:grpSpPr>
        <p:sp>
          <p:nvSpPr>
            <p:cNvPr id="17" name="Freeform 17"/>
            <p:cNvSpPr/>
            <p:nvPr/>
          </p:nvSpPr>
          <p:spPr>
            <a:xfrm>
              <a:off x="0" y="0"/>
              <a:ext cx="3931920" cy="6217920"/>
            </a:xfrm>
            <a:custGeom>
              <a:avLst/>
              <a:gdLst/>
              <a:ahLst/>
              <a:cxnLst/>
              <a:rect l="l" t="t" r="r" b="b"/>
              <a:pathLst>
                <a:path w="3931920" h="6217920">
                  <a:moveTo>
                    <a:pt x="0" y="655320"/>
                  </a:moveTo>
                  <a:cubicBezTo>
                    <a:pt x="0" y="293370"/>
                    <a:pt x="293370" y="0"/>
                    <a:pt x="655320" y="0"/>
                  </a:cubicBezTo>
                  <a:lnTo>
                    <a:pt x="3276600" y="0"/>
                  </a:lnTo>
                  <a:cubicBezTo>
                    <a:pt x="3638550" y="0"/>
                    <a:pt x="3931920" y="293370"/>
                    <a:pt x="3931920" y="655320"/>
                  </a:cubicBezTo>
                  <a:lnTo>
                    <a:pt x="3931920" y="5562600"/>
                  </a:lnTo>
                  <a:cubicBezTo>
                    <a:pt x="3931920" y="5924550"/>
                    <a:pt x="3638550" y="6217920"/>
                    <a:pt x="3276600" y="6217920"/>
                  </a:cubicBezTo>
                  <a:lnTo>
                    <a:pt x="655320" y="6217920"/>
                  </a:lnTo>
                  <a:cubicBezTo>
                    <a:pt x="293370" y="6217920"/>
                    <a:pt x="0" y="5924550"/>
                    <a:pt x="0" y="5562600"/>
                  </a:cubicBezTo>
                  <a:close/>
                </a:path>
              </a:pathLst>
            </a:custGeom>
            <a:solidFill>
              <a:srgbClr val="0081CC"/>
            </a:solidFill>
            <a:ln w="38100" cap="sq">
              <a:solidFill>
                <a:srgbClr val="183047"/>
              </a:solidFill>
              <a:prstDash val="solid"/>
              <a:miter/>
            </a:ln>
          </p:spPr>
          <p:txBody>
            <a:bodyPr/>
            <a:lstStyle/>
            <a:p>
              <a:endParaRPr lang="en-US"/>
            </a:p>
          </p:txBody>
        </p:sp>
      </p:grpSp>
      <p:sp>
        <p:nvSpPr>
          <p:cNvPr id="18" name="TextBox 18"/>
          <p:cNvSpPr txBox="1"/>
          <p:nvPr/>
        </p:nvSpPr>
        <p:spPr>
          <a:xfrm>
            <a:off x="11426252" y="3165014"/>
            <a:ext cx="2415950" cy="438150"/>
          </a:xfrm>
          <a:prstGeom prst="rect">
            <a:avLst/>
          </a:prstGeom>
        </p:spPr>
        <p:txBody>
          <a:bodyPr lIns="0" tIns="0" rIns="0" bIns="0" rtlCol="0" anchor="t">
            <a:spAutoFit/>
          </a:bodyPr>
          <a:lstStyle/>
          <a:p>
            <a:pPr algn="ctr">
              <a:lnSpc>
                <a:spcPts val="3509"/>
              </a:lnSpc>
            </a:pPr>
            <a:r>
              <a:rPr lang="en-US" sz="2924">
                <a:solidFill>
                  <a:srgbClr val="FFFFFF"/>
                </a:solidFill>
                <a:latin typeface="Hammersmith One"/>
                <a:ea typeface="Hammersmith One"/>
                <a:cs typeface="Hammersmith One"/>
                <a:sym typeface="Hammersmith One"/>
              </a:rPr>
              <a:t>RUTF</a:t>
            </a:r>
          </a:p>
        </p:txBody>
      </p:sp>
      <p:sp>
        <p:nvSpPr>
          <p:cNvPr id="19" name="TextBox 19"/>
          <p:cNvSpPr txBox="1"/>
          <p:nvPr/>
        </p:nvSpPr>
        <p:spPr>
          <a:xfrm>
            <a:off x="11228401" y="4531630"/>
            <a:ext cx="2727452" cy="967553"/>
          </a:xfrm>
          <a:prstGeom prst="rect">
            <a:avLst/>
          </a:prstGeom>
        </p:spPr>
        <p:txBody>
          <a:bodyPr lIns="0" tIns="0" rIns="0" bIns="0" rtlCol="0" anchor="t">
            <a:spAutoFit/>
          </a:bodyPr>
          <a:lstStyle/>
          <a:p>
            <a:pPr algn="ctr">
              <a:lnSpc>
                <a:spcPts val="2585"/>
              </a:lnSpc>
            </a:pPr>
            <a:r>
              <a:rPr lang="en-US" sz="2154">
                <a:solidFill>
                  <a:srgbClr val="FFFFFF"/>
                </a:solidFill>
                <a:latin typeface="Nunito"/>
                <a:ea typeface="Nunito"/>
                <a:cs typeface="Nunito"/>
                <a:sym typeface="Nunito"/>
              </a:rPr>
              <a:t>Children 6 months–5 years with acute malnutrition</a:t>
            </a:r>
          </a:p>
        </p:txBody>
      </p:sp>
      <p:grpSp>
        <p:nvGrpSpPr>
          <p:cNvPr id="20" name="Group 20"/>
          <p:cNvGrpSpPr/>
          <p:nvPr/>
        </p:nvGrpSpPr>
        <p:grpSpPr>
          <a:xfrm>
            <a:off x="14611552" y="2584797"/>
            <a:ext cx="3025801" cy="4784988"/>
            <a:chOff x="0" y="0"/>
            <a:chExt cx="3931920" cy="6217920"/>
          </a:xfrm>
        </p:grpSpPr>
        <p:sp>
          <p:nvSpPr>
            <p:cNvPr id="21" name="Freeform 21"/>
            <p:cNvSpPr/>
            <p:nvPr/>
          </p:nvSpPr>
          <p:spPr>
            <a:xfrm>
              <a:off x="0" y="0"/>
              <a:ext cx="3931920" cy="6217920"/>
            </a:xfrm>
            <a:custGeom>
              <a:avLst/>
              <a:gdLst/>
              <a:ahLst/>
              <a:cxnLst/>
              <a:rect l="l" t="t" r="r" b="b"/>
              <a:pathLst>
                <a:path w="3931920" h="6217920">
                  <a:moveTo>
                    <a:pt x="0" y="655320"/>
                  </a:moveTo>
                  <a:cubicBezTo>
                    <a:pt x="0" y="293370"/>
                    <a:pt x="293370" y="0"/>
                    <a:pt x="655320" y="0"/>
                  </a:cubicBezTo>
                  <a:lnTo>
                    <a:pt x="3276600" y="0"/>
                  </a:lnTo>
                  <a:cubicBezTo>
                    <a:pt x="3638550" y="0"/>
                    <a:pt x="3931920" y="293370"/>
                    <a:pt x="3931920" y="655320"/>
                  </a:cubicBezTo>
                  <a:lnTo>
                    <a:pt x="3931920" y="5562600"/>
                  </a:lnTo>
                  <a:cubicBezTo>
                    <a:pt x="3931920" y="5924550"/>
                    <a:pt x="3638550" y="6217920"/>
                    <a:pt x="3276600" y="6217920"/>
                  </a:cubicBezTo>
                  <a:lnTo>
                    <a:pt x="655320" y="6217920"/>
                  </a:lnTo>
                  <a:cubicBezTo>
                    <a:pt x="293370" y="6217920"/>
                    <a:pt x="0" y="5924550"/>
                    <a:pt x="0" y="5562600"/>
                  </a:cubicBezTo>
                  <a:close/>
                </a:path>
              </a:pathLst>
            </a:custGeom>
            <a:solidFill>
              <a:srgbClr val="3D1700"/>
            </a:solidFill>
            <a:ln w="38100" cap="sq">
              <a:solidFill>
                <a:srgbClr val="FF5757"/>
              </a:solidFill>
              <a:prstDash val="solid"/>
              <a:miter/>
            </a:ln>
          </p:spPr>
          <p:txBody>
            <a:bodyPr/>
            <a:lstStyle/>
            <a:p>
              <a:endParaRPr lang="en-US"/>
            </a:p>
          </p:txBody>
        </p:sp>
      </p:grpSp>
      <p:sp>
        <p:nvSpPr>
          <p:cNvPr id="22" name="TextBox 22"/>
          <p:cNvSpPr txBox="1"/>
          <p:nvPr/>
        </p:nvSpPr>
        <p:spPr>
          <a:xfrm>
            <a:off x="14918652" y="3165014"/>
            <a:ext cx="2415950" cy="438150"/>
          </a:xfrm>
          <a:prstGeom prst="rect">
            <a:avLst/>
          </a:prstGeom>
        </p:spPr>
        <p:txBody>
          <a:bodyPr lIns="0" tIns="0" rIns="0" bIns="0" rtlCol="0" anchor="t">
            <a:spAutoFit/>
          </a:bodyPr>
          <a:lstStyle/>
          <a:p>
            <a:pPr algn="ctr">
              <a:lnSpc>
                <a:spcPts val="3509"/>
              </a:lnSpc>
            </a:pPr>
            <a:r>
              <a:rPr lang="en-US" sz="2924">
                <a:solidFill>
                  <a:srgbClr val="FFFFFF"/>
                </a:solidFill>
                <a:latin typeface="Hammersmith One"/>
                <a:ea typeface="Hammersmith One"/>
                <a:cs typeface="Hammersmith One"/>
                <a:sym typeface="Hammersmith One"/>
              </a:rPr>
              <a:t>Vitamin A</a:t>
            </a:r>
          </a:p>
        </p:txBody>
      </p:sp>
      <p:sp>
        <p:nvSpPr>
          <p:cNvPr id="23" name="TextBox 23"/>
          <p:cNvSpPr txBox="1"/>
          <p:nvPr/>
        </p:nvSpPr>
        <p:spPr>
          <a:xfrm>
            <a:off x="14791098" y="4531630"/>
            <a:ext cx="2666709" cy="645035"/>
          </a:xfrm>
          <a:prstGeom prst="rect">
            <a:avLst/>
          </a:prstGeom>
        </p:spPr>
        <p:txBody>
          <a:bodyPr lIns="0" tIns="0" rIns="0" bIns="0" rtlCol="0" anchor="t">
            <a:spAutoFit/>
          </a:bodyPr>
          <a:lstStyle/>
          <a:p>
            <a:pPr algn="ctr">
              <a:lnSpc>
                <a:spcPts val="2585"/>
              </a:lnSpc>
            </a:pPr>
            <a:r>
              <a:rPr lang="en-US" sz="2154">
                <a:solidFill>
                  <a:srgbClr val="FFFFFF"/>
                </a:solidFill>
                <a:latin typeface="Nunito"/>
                <a:ea typeface="Nunito"/>
                <a:cs typeface="Nunito"/>
                <a:sym typeface="Nunito"/>
              </a:rPr>
              <a:t>Children 6 months–5 years</a:t>
            </a:r>
          </a:p>
        </p:txBody>
      </p:sp>
      <p:sp>
        <p:nvSpPr>
          <p:cNvPr id="24" name="TextBox 24"/>
          <p:cNvSpPr txBox="1"/>
          <p:nvPr/>
        </p:nvSpPr>
        <p:spPr>
          <a:xfrm>
            <a:off x="1600200" y="7821489"/>
            <a:ext cx="15041880" cy="1143000"/>
          </a:xfrm>
          <a:prstGeom prst="rect">
            <a:avLst/>
          </a:prstGeom>
        </p:spPr>
        <p:txBody>
          <a:bodyPr lIns="0" tIns="0" rIns="0" bIns="0" rtlCol="0" anchor="t">
            <a:spAutoFit/>
          </a:bodyPr>
          <a:lstStyle/>
          <a:p>
            <a:pPr algn="l">
              <a:lnSpc>
                <a:spcPts val="3060"/>
              </a:lnSpc>
            </a:pPr>
            <a:r>
              <a:rPr lang="en-US" sz="2550" b="1">
                <a:solidFill>
                  <a:srgbClr val="000000"/>
                </a:solidFill>
                <a:latin typeface="Nunito Bold"/>
                <a:ea typeface="Nunito Bold"/>
                <a:cs typeface="Nunito Bold"/>
                <a:sym typeface="Nunito Bold"/>
              </a:rPr>
              <a:t>Anaemia lens:</a:t>
            </a:r>
            <a:r>
              <a:rPr lang="en-US" sz="2550">
                <a:solidFill>
                  <a:srgbClr val="000000"/>
                </a:solidFill>
                <a:latin typeface="Nunito"/>
                <a:ea typeface="Nunito"/>
                <a:cs typeface="Nunito"/>
                <a:sym typeface="Nunito"/>
              </a:rPr>
              <a:t> MMS and other micronutrient commodities can contribute to prevention strategies where aligned with national policy and programme design. The CNF commodity list itself should not be interpreted as an anaemia treatment list.</a:t>
            </a:r>
          </a:p>
        </p:txBody>
      </p:sp>
      <p:sp>
        <p:nvSpPr>
          <p:cNvPr id="25" name="TextBox 25"/>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8</a:t>
            </a:r>
          </a:p>
        </p:txBody>
      </p:sp>
      <p:sp>
        <p:nvSpPr>
          <p:cNvPr id="26" name="Freeform 26"/>
          <p:cNvSpPr/>
          <p:nvPr/>
        </p:nvSpPr>
        <p:spPr>
          <a:xfrm>
            <a:off x="16913555" y="-86700"/>
            <a:ext cx="1564948" cy="1564948"/>
          </a:xfrm>
          <a:custGeom>
            <a:avLst/>
            <a:gdLst/>
            <a:ahLst/>
            <a:cxnLst/>
            <a:rect l="l" t="t" r="r" b="b"/>
            <a:pathLst>
              <a:path w="1564948" h="1564948">
                <a:moveTo>
                  <a:pt x="0" y="0"/>
                </a:moveTo>
                <a:lnTo>
                  <a:pt x="1564948" y="0"/>
                </a:lnTo>
                <a:lnTo>
                  <a:pt x="1564948" y="1564948"/>
                </a:lnTo>
                <a:lnTo>
                  <a:pt x="0" y="1564948"/>
                </a:lnTo>
                <a:lnTo>
                  <a:pt x="0" y="0"/>
                </a:lnTo>
                <a:close/>
              </a:path>
            </a:pathLst>
          </a:custGeom>
          <a:blipFill>
            <a:blip r:embed="rId3"/>
            <a:stretch>
              <a:fillRect/>
            </a:stretch>
          </a:blipFill>
        </p:spPr>
        <p:txBody>
          <a:bodyPr/>
          <a:lstStyle/>
          <a:p>
            <a:endParaRPr lang="en-US"/>
          </a:p>
        </p:txBody>
      </p:sp>
      <p:sp>
        <p:nvSpPr>
          <p:cNvPr id="27" name="Freeform 27"/>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4"/>
            <a:stretch>
              <a:fillRect/>
            </a:stretch>
          </a:blipFill>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366" t="-12273" b="-22881"/>
            </a:stretch>
          </a:blipFill>
        </p:spPr>
        <p:txBody>
          <a:bodyPr/>
          <a:lstStyle/>
          <a:p>
            <a:endParaRPr lang="en-US"/>
          </a:p>
        </p:txBody>
      </p:sp>
      <p:sp>
        <p:nvSpPr>
          <p:cNvPr id="3" name="TextBox 3"/>
          <p:cNvSpPr txBox="1"/>
          <p:nvPr/>
        </p:nvSpPr>
        <p:spPr>
          <a:xfrm>
            <a:off x="2359634" y="929576"/>
            <a:ext cx="13705436" cy="752475"/>
          </a:xfrm>
          <a:prstGeom prst="rect">
            <a:avLst/>
          </a:prstGeom>
        </p:spPr>
        <p:txBody>
          <a:bodyPr lIns="0" tIns="0" rIns="0" bIns="0" rtlCol="0" anchor="t">
            <a:spAutoFit/>
          </a:bodyPr>
          <a:lstStyle/>
          <a:p>
            <a:pPr algn="ctr">
              <a:lnSpc>
                <a:spcPts val="5932"/>
              </a:lnSpc>
            </a:pPr>
            <a:r>
              <a:rPr lang="en-US" sz="4944">
                <a:solidFill>
                  <a:srgbClr val="1A4D00"/>
                </a:solidFill>
                <a:latin typeface="Hammersmith One"/>
                <a:ea typeface="Hammersmith One"/>
                <a:cs typeface="Hammersmith One"/>
                <a:sym typeface="Hammersmith One"/>
              </a:rPr>
              <a:t>How the CNF Match Window works</a:t>
            </a:r>
          </a:p>
        </p:txBody>
      </p:sp>
      <p:grpSp>
        <p:nvGrpSpPr>
          <p:cNvPr id="4" name="Group 4"/>
          <p:cNvGrpSpPr/>
          <p:nvPr/>
        </p:nvGrpSpPr>
        <p:grpSpPr>
          <a:xfrm>
            <a:off x="872966" y="1874706"/>
            <a:ext cx="5157788" cy="2757488"/>
            <a:chOff x="0" y="0"/>
            <a:chExt cx="6877050" cy="3676650"/>
          </a:xfrm>
        </p:grpSpPr>
        <p:sp>
          <p:nvSpPr>
            <p:cNvPr id="5" name="Freeform 5"/>
            <p:cNvSpPr/>
            <p:nvPr/>
          </p:nvSpPr>
          <p:spPr>
            <a:xfrm>
              <a:off x="0" y="0"/>
              <a:ext cx="6877050" cy="3676650"/>
            </a:xfrm>
            <a:custGeom>
              <a:avLst/>
              <a:gdLst/>
              <a:ahLst/>
              <a:cxnLst/>
              <a:rect l="l" t="t" r="r" b="b"/>
              <a:pathLst>
                <a:path w="6877050" h="3676650">
                  <a:moveTo>
                    <a:pt x="0" y="612775"/>
                  </a:moveTo>
                  <a:cubicBezTo>
                    <a:pt x="0" y="274320"/>
                    <a:pt x="274320" y="0"/>
                    <a:pt x="612775" y="0"/>
                  </a:cubicBezTo>
                  <a:lnTo>
                    <a:pt x="6264275" y="0"/>
                  </a:lnTo>
                  <a:cubicBezTo>
                    <a:pt x="6602730" y="0"/>
                    <a:pt x="6877050" y="274320"/>
                    <a:pt x="6877050" y="612775"/>
                  </a:cubicBezTo>
                  <a:lnTo>
                    <a:pt x="6877050" y="3063875"/>
                  </a:lnTo>
                  <a:cubicBezTo>
                    <a:pt x="6877050" y="3402330"/>
                    <a:pt x="6602730" y="3676650"/>
                    <a:pt x="6264275" y="3676650"/>
                  </a:cubicBezTo>
                  <a:lnTo>
                    <a:pt x="612775" y="3676650"/>
                  </a:lnTo>
                  <a:cubicBezTo>
                    <a:pt x="274320" y="3676650"/>
                    <a:pt x="0" y="3402330"/>
                    <a:pt x="0" y="3063875"/>
                  </a:cubicBezTo>
                  <a:close/>
                </a:path>
              </a:pathLst>
            </a:custGeom>
            <a:solidFill>
              <a:srgbClr val="FFFFFF"/>
            </a:solidFill>
            <a:ln w="14288" cap="sq">
              <a:solidFill>
                <a:srgbClr val="1A4D00"/>
              </a:solidFill>
              <a:prstDash val="solid"/>
              <a:miter/>
            </a:ln>
          </p:spPr>
          <p:txBody>
            <a:bodyPr/>
            <a:lstStyle/>
            <a:p>
              <a:endParaRPr lang="en-US"/>
            </a:p>
          </p:txBody>
        </p:sp>
      </p:grpSp>
      <p:grpSp>
        <p:nvGrpSpPr>
          <p:cNvPr id="6" name="Group 6"/>
          <p:cNvGrpSpPr/>
          <p:nvPr/>
        </p:nvGrpSpPr>
        <p:grpSpPr>
          <a:xfrm>
            <a:off x="880110" y="1881850"/>
            <a:ext cx="109728" cy="2743200"/>
            <a:chOff x="0" y="0"/>
            <a:chExt cx="146304" cy="3657600"/>
          </a:xfrm>
        </p:grpSpPr>
        <p:sp>
          <p:nvSpPr>
            <p:cNvPr id="7" name="Freeform 7"/>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1CAD30"/>
            </a:solidFill>
          </p:spPr>
          <p:txBody>
            <a:bodyPr/>
            <a:lstStyle/>
            <a:p>
              <a:endParaRPr lang="en-US"/>
            </a:p>
          </p:txBody>
        </p:sp>
      </p:grpSp>
      <p:sp>
        <p:nvSpPr>
          <p:cNvPr id="8" name="TextBox 8"/>
          <p:cNvSpPr txBox="1"/>
          <p:nvPr/>
        </p:nvSpPr>
        <p:spPr>
          <a:xfrm>
            <a:off x="1273302" y="2174458"/>
            <a:ext cx="4411980" cy="381000"/>
          </a:xfrm>
          <a:prstGeom prst="rect">
            <a:avLst/>
          </a:prstGeom>
        </p:spPr>
        <p:txBody>
          <a:bodyPr lIns="0" tIns="0" rIns="0" bIns="0" rtlCol="0" anchor="t">
            <a:spAutoFit/>
          </a:bodyPr>
          <a:lstStyle/>
          <a:p>
            <a:pPr algn="l">
              <a:lnSpc>
                <a:spcPts val="3060"/>
              </a:lnSpc>
            </a:pPr>
            <a:r>
              <a:rPr lang="en-US" sz="2550" b="1">
                <a:solidFill>
                  <a:srgbClr val="1CAD30"/>
                </a:solidFill>
                <a:latin typeface="Nunito Bold"/>
                <a:ea typeface="Nunito Bold"/>
                <a:cs typeface="Nunito Bold"/>
                <a:sym typeface="Nunito Bold"/>
              </a:rPr>
              <a:t>Government request</a:t>
            </a:r>
          </a:p>
        </p:txBody>
      </p:sp>
      <p:sp>
        <p:nvSpPr>
          <p:cNvPr id="9" name="TextBox 9"/>
          <p:cNvSpPr txBox="1"/>
          <p:nvPr/>
        </p:nvSpPr>
        <p:spPr>
          <a:xfrm>
            <a:off x="1307026" y="3112225"/>
            <a:ext cx="4411980" cy="600075"/>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Federal/state government initiates the request.</a:t>
            </a:r>
          </a:p>
        </p:txBody>
      </p:sp>
      <p:grpSp>
        <p:nvGrpSpPr>
          <p:cNvPr id="10" name="Group 10"/>
          <p:cNvGrpSpPr/>
          <p:nvPr/>
        </p:nvGrpSpPr>
        <p:grpSpPr>
          <a:xfrm>
            <a:off x="6565106" y="1874706"/>
            <a:ext cx="5157788" cy="2757488"/>
            <a:chOff x="0" y="0"/>
            <a:chExt cx="6877050" cy="3676650"/>
          </a:xfrm>
        </p:grpSpPr>
        <p:sp>
          <p:nvSpPr>
            <p:cNvPr id="11" name="Freeform 11"/>
            <p:cNvSpPr/>
            <p:nvPr/>
          </p:nvSpPr>
          <p:spPr>
            <a:xfrm>
              <a:off x="0" y="0"/>
              <a:ext cx="6877050" cy="3676650"/>
            </a:xfrm>
            <a:custGeom>
              <a:avLst/>
              <a:gdLst/>
              <a:ahLst/>
              <a:cxnLst/>
              <a:rect l="l" t="t" r="r" b="b"/>
              <a:pathLst>
                <a:path w="6877050" h="3676650">
                  <a:moveTo>
                    <a:pt x="0" y="612775"/>
                  </a:moveTo>
                  <a:cubicBezTo>
                    <a:pt x="0" y="274320"/>
                    <a:pt x="274320" y="0"/>
                    <a:pt x="612775" y="0"/>
                  </a:cubicBezTo>
                  <a:lnTo>
                    <a:pt x="6264275" y="0"/>
                  </a:lnTo>
                  <a:cubicBezTo>
                    <a:pt x="6602730" y="0"/>
                    <a:pt x="6877050" y="274320"/>
                    <a:pt x="6877050" y="612775"/>
                  </a:cubicBezTo>
                  <a:lnTo>
                    <a:pt x="6877050" y="3063875"/>
                  </a:lnTo>
                  <a:cubicBezTo>
                    <a:pt x="6877050" y="3402330"/>
                    <a:pt x="6602730" y="3676650"/>
                    <a:pt x="6264275" y="3676650"/>
                  </a:cubicBezTo>
                  <a:lnTo>
                    <a:pt x="612775" y="3676650"/>
                  </a:lnTo>
                  <a:cubicBezTo>
                    <a:pt x="274320" y="3676650"/>
                    <a:pt x="0" y="3402330"/>
                    <a:pt x="0" y="3063875"/>
                  </a:cubicBezTo>
                  <a:close/>
                </a:path>
              </a:pathLst>
            </a:custGeom>
            <a:solidFill>
              <a:srgbClr val="FFFFFF"/>
            </a:solidFill>
            <a:ln w="14288" cap="sq">
              <a:solidFill>
                <a:srgbClr val="EB7F2F"/>
              </a:solidFill>
              <a:prstDash val="solid"/>
              <a:miter/>
            </a:ln>
          </p:spPr>
          <p:txBody>
            <a:bodyPr/>
            <a:lstStyle/>
            <a:p>
              <a:endParaRPr lang="en-US"/>
            </a:p>
          </p:txBody>
        </p:sp>
      </p:grpSp>
      <p:grpSp>
        <p:nvGrpSpPr>
          <p:cNvPr id="12" name="Group 12"/>
          <p:cNvGrpSpPr/>
          <p:nvPr/>
        </p:nvGrpSpPr>
        <p:grpSpPr>
          <a:xfrm>
            <a:off x="6572250" y="1881850"/>
            <a:ext cx="109728" cy="2743200"/>
            <a:chOff x="0" y="0"/>
            <a:chExt cx="146304" cy="3657600"/>
          </a:xfrm>
        </p:grpSpPr>
        <p:sp>
          <p:nvSpPr>
            <p:cNvPr id="13" name="Freeform 13"/>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EB7F2F"/>
            </a:solidFill>
          </p:spPr>
          <p:txBody>
            <a:bodyPr/>
            <a:lstStyle/>
            <a:p>
              <a:endParaRPr lang="en-US"/>
            </a:p>
          </p:txBody>
        </p:sp>
      </p:grpSp>
      <p:sp>
        <p:nvSpPr>
          <p:cNvPr id="14" name="TextBox 14"/>
          <p:cNvSpPr txBox="1"/>
          <p:nvPr/>
        </p:nvSpPr>
        <p:spPr>
          <a:xfrm>
            <a:off x="6965442" y="2174458"/>
            <a:ext cx="4411980" cy="381000"/>
          </a:xfrm>
          <a:prstGeom prst="rect">
            <a:avLst/>
          </a:prstGeom>
        </p:spPr>
        <p:txBody>
          <a:bodyPr lIns="0" tIns="0" rIns="0" bIns="0" rtlCol="0" anchor="t">
            <a:spAutoFit/>
          </a:bodyPr>
          <a:lstStyle/>
          <a:p>
            <a:pPr algn="l">
              <a:lnSpc>
                <a:spcPts val="3060"/>
              </a:lnSpc>
            </a:pPr>
            <a:r>
              <a:rPr lang="en-US" sz="2550" b="1">
                <a:solidFill>
                  <a:srgbClr val="EB7F2F"/>
                </a:solidFill>
                <a:latin typeface="Nunito Bold"/>
                <a:ea typeface="Nunito Bold"/>
                <a:cs typeface="Nunito Bold"/>
                <a:sym typeface="Nunito Bold"/>
              </a:rPr>
              <a:t>MOU</a:t>
            </a:r>
          </a:p>
        </p:txBody>
      </p:sp>
      <p:sp>
        <p:nvSpPr>
          <p:cNvPr id="15" name="TextBox 15"/>
          <p:cNvSpPr txBox="1"/>
          <p:nvPr/>
        </p:nvSpPr>
        <p:spPr>
          <a:xfrm>
            <a:off x="6901845" y="2985321"/>
            <a:ext cx="4411980" cy="600075"/>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Government and UNICEF establish the agreed framework.</a:t>
            </a:r>
          </a:p>
        </p:txBody>
      </p:sp>
      <p:grpSp>
        <p:nvGrpSpPr>
          <p:cNvPr id="16" name="Group 16"/>
          <p:cNvGrpSpPr/>
          <p:nvPr/>
        </p:nvGrpSpPr>
        <p:grpSpPr>
          <a:xfrm>
            <a:off x="12257246" y="1874706"/>
            <a:ext cx="5157788" cy="2757488"/>
            <a:chOff x="0" y="0"/>
            <a:chExt cx="6877050" cy="3676650"/>
          </a:xfrm>
        </p:grpSpPr>
        <p:sp>
          <p:nvSpPr>
            <p:cNvPr id="17" name="Freeform 17"/>
            <p:cNvSpPr/>
            <p:nvPr/>
          </p:nvSpPr>
          <p:spPr>
            <a:xfrm>
              <a:off x="0" y="0"/>
              <a:ext cx="6877050" cy="3676650"/>
            </a:xfrm>
            <a:custGeom>
              <a:avLst/>
              <a:gdLst/>
              <a:ahLst/>
              <a:cxnLst/>
              <a:rect l="l" t="t" r="r" b="b"/>
              <a:pathLst>
                <a:path w="6877050" h="3676650">
                  <a:moveTo>
                    <a:pt x="0" y="612775"/>
                  </a:moveTo>
                  <a:cubicBezTo>
                    <a:pt x="0" y="274320"/>
                    <a:pt x="274320" y="0"/>
                    <a:pt x="612775" y="0"/>
                  </a:cubicBezTo>
                  <a:lnTo>
                    <a:pt x="6264275" y="0"/>
                  </a:lnTo>
                  <a:cubicBezTo>
                    <a:pt x="6602730" y="0"/>
                    <a:pt x="6877050" y="274320"/>
                    <a:pt x="6877050" y="612775"/>
                  </a:cubicBezTo>
                  <a:lnTo>
                    <a:pt x="6877050" y="3063875"/>
                  </a:lnTo>
                  <a:cubicBezTo>
                    <a:pt x="6877050" y="3402330"/>
                    <a:pt x="6602730" y="3676650"/>
                    <a:pt x="6264275" y="3676650"/>
                  </a:cubicBezTo>
                  <a:lnTo>
                    <a:pt x="612775" y="3676650"/>
                  </a:lnTo>
                  <a:cubicBezTo>
                    <a:pt x="274320" y="3676650"/>
                    <a:pt x="0" y="3402330"/>
                    <a:pt x="0" y="3063875"/>
                  </a:cubicBezTo>
                  <a:close/>
                </a:path>
              </a:pathLst>
            </a:custGeom>
            <a:solidFill>
              <a:srgbClr val="FFFFFF"/>
            </a:solidFill>
            <a:ln w="14288" cap="sq">
              <a:solidFill>
                <a:srgbClr val="B0DCAE"/>
              </a:solidFill>
              <a:prstDash val="solid"/>
              <a:miter/>
            </a:ln>
          </p:spPr>
          <p:txBody>
            <a:bodyPr/>
            <a:lstStyle/>
            <a:p>
              <a:endParaRPr lang="en-US"/>
            </a:p>
          </p:txBody>
        </p:sp>
      </p:grpSp>
      <p:grpSp>
        <p:nvGrpSpPr>
          <p:cNvPr id="18" name="Group 18"/>
          <p:cNvGrpSpPr/>
          <p:nvPr/>
        </p:nvGrpSpPr>
        <p:grpSpPr>
          <a:xfrm>
            <a:off x="12264390" y="1881850"/>
            <a:ext cx="109728" cy="2743200"/>
            <a:chOff x="0" y="0"/>
            <a:chExt cx="146304" cy="3657600"/>
          </a:xfrm>
        </p:grpSpPr>
        <p:sp>
          <p:nvSpPr>
            <p:cNvPr id="19" name="Freeform 19"/>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B0DCAE"/>
            </a:solidFill>
          </p:spPr>
          <p:txBody>
            <a:bodyPr/>
            <a:lstStyle/>
            <a:p>
              <a:endParaRPr lang="en-US"/>
            </a:p>
          </p:txBody>
        </p:sp>
      </p:grpSp>
      <p:sp>
        <p:nvSpPr>
          <p:cNvPr id="20" name="TextBox 20"/>
          <p:cNvSpPr txBox="1"/>
          <p:nvPr/>
        </p:nvSpPr>
        <p:spPr>
          <a:xfrm>
            <a:off x="12657582" y="2174458"/>
            <a:ext cx="4411980" cy="381000"/>
          </a:xfrm>
          <a:prstGeom prst="rect">
            <a:avLst/>
          </a:prstGeom>
        </p:spPr>
        <p:txBody>
          <a:bodyPr lIns="0" tIns="0" rIns="0" bIns="0" rtlCol="0" anchor="t">
            <a:spAutoFit/>
          </a:bodyPr>
          <a:lstStyle/>
          <a:p>
            <a:pPr algn="l">
              <a:lnSpc>
                <a:spcPts val="3060"/>
              </a:lnSpc>
            </a:pPr>
            <a:r>
              <a:rPr lang="en-US" sz="2550" b="1">
                <a:solidFill>
                  <a:srgbClr val="5AD154"/>
                </a:solidFill>
                <a:latin typeface="Nunito Bold"/>
                <a:ea typeface="Nunito Bold"/>
                <a:cs typeface="Nunito Bold"/>
                <a:sym typeface="Nunito Bold"/>
              </a:rPr>
              <a:t>Budget evidence</a:t>
            </a:r>
          </a:p>
        </p:txBody>
      </p:sp>
      <p:sp>
        <p:nvSpPr>
          <p:cNvPr id="21" name="TextBox 21"/>
          <p:cNvSpPr txBox="1"/>
          <p:nvPr/>
        </p:nvSpPr>
        <p:spPr>
          <a:xfrm>
            <a:off x="12657582" y="2948650"/>
            <a:ext cx="4411980" cy="600075"/>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Government provides evidence of budget allocation / commitment.</a:t>
            </a:r>
          </a:p>
        </p:txBody>
      </p:sp>
      <p:grpSp>
        <p:nvGrpSpPr>
          <p:cNvPr id="22" name="Group 22"/>
          <p:cNvGrpSpPr/>
          <p:nvPr/>
        </p:nvGrpSpPr>
        <p:grpSpPr>
          <a:xfrm>
            <a:off x="872966" y="5166546"/>
            <a:ext cx="5157788" cy="3023775"/>
            <a:chOff x="0" y="0"/>
            <a:chExt cx="6877050" cy="4031700"/>
          </a:xfrm>
        </p:grpSpPr>
        <p:sp>
          <p:nvSpPr>
            <p:cNvPr id="23" name="Freeform 23"/>
            <p:cNvSpPr/>
            <p:nvPr/>
          </p:nvSpPr>
          <p:spPr>
            <a:xfrm>
              <a:off x="0" y="0"/>
              <a:ext cx="6877050" cy="4031700"/>
            </a:xfrm>
            <a:custGeom>
              <a:avLst/>
              <a:gdLst/>
              <a:ahLst/>
              <a:cxnLst/>
              <a:rect l="l" t="t" r="r" b="b"/>
              <a:pathLst>
                <a:path w="6877050" h="4031700">
                  <a:moveTo>
                    <a:pt x="0" y="671950"/>
                  </a:moveTo>
                  <a:cubicBezTo>
                    <a:pt x="0" y="300811"/>
                    <a:pt x="274320" y="0"/>
                    <a:pt x="612775" y="0"/>
                  </a:cubicBezTo>
                  <a:lnTo>
                    <a:pt x="6264275" y="0"/>
                  </a:lnTo>
                  <a:cubicBezTo>
                    <a:pt x="6602730" y="0"/>
                    <a:pt x="6877050" y="300811"/>
                    <a:pt x="6877050" y="671950"/>
                  </a:cubicBezTo>
                  <a:lnTo>
                    <a:pt x="6877050" y="3359750"/>
                  </a:lnTo>
                  <a:cubicBezTo>
                    <a:pt x="6877050" y="3730889"/>
                    <a:pt x="6602730" y="4031700"/>
                    <a:pt x="6264275" y="4031700"/>
                  </a:cubicBezTo>
                  <a:lnTo>
                    <a:pt x="612775" y="4031700"/>
                  </a:lnTo>
                  <a:cubicBezTo>
                    <a:pt x="274320" y="4031700"/>
                    <a:pt x="0" y="3730889"/>
                    <a:pt x="0" y="3359750"/>
                  </a:cubicBezTo>
                  <a:close/>
                </a:path>
              </a:pathLst>
            </a:custGeom>
            <a:solidFill>
              <a:srgbClr val="FFFFFF"/>
            </a:solidFill>
            <a:ln w="14288" cap="sq">
              <a:solidFill>
                <a:srgbClr val="1A4D00"/>
              </a:solidFill>
              <a:prstDash val="solid"/>
              <a:miter/>
            </a:ln>
          </p:spPr>
          <p:txBody>
            <a:bodyPr/>
            <a:lstStyle/>
            <a:p>
              <a:endParaRPr lang="en-US"/>
            </a:p>
          </p:txBody>
        </p:sp>
      </p:grpSp>
      <p:grpSp>
        <p:nvGrpSpPr>
          <p:cNvPr id="24" name="Group 24"/>
          <p:cNvGrpSpPr/>
          <p:nvPr/>
        </p:nvGrpSpPr>
        <p:grpSpPr>
          <a:xfrm>
            <a:off x="880110" y="5173690"/>
            <a:ext cx="109728" cy="2743200"/>
            <a:chOff x="0" y="0"/>
            <a:chExt cx="146304" cy="3657600"/>
          </a:xfrm>
        </p:grpSpPr>
        <p:sp>
          <p:nvSpPr>
            <p:cNvPr id="25" name="Freeform 25"/>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1A4D00"/>
            </a:solidFill>
          </p:spPr>
          <p:txBody>
            <a:bodyPr/>
            <a:lstStyle/>
            <a:p>
              <a:endParaRPr lang="en-US"/>
            </a:p>
          </p:txBody>
        </p:sp>
      </p:grpSp>
      <p:sp>
        <p:nvSpPr>
          <p:cNvPr id="26" name="TextBox 26"/>
          <p:cNvSpPr txBox="1"/>
          <p:nvPr/>
        </p:nvSpPr>
        <p:spPr>
          <a:xfrm>
            <a:off x="1273302" y="5466298"/>
            <a:ext cx="4411980" cy="381000"/>
          </a:xfrm>
          <a:prstGeom prst="rect">
            <a:avLst/>
          </a:prstGeom>
        </p:spPr>
        <p:txBody>
          <a:bodyPr lIns="0" tIns="0" rIns="0" bIns="0" rtlCol="0" anchor="t">
            <a:spAutoFit/>
          </a:bodyPr>
          <a:lstStyle/>
          <a:p>
            <a:pPr algn="l">
              <a:lnSpc>
                <a:spcPts val="3060"/>
              </a:lnSpc>
            </a:pPr>
            <a:r>
              <a:rPr lang="en-US" sz="2550" b="1">
                <a:solidFill>
                  <a:srgbClr val="1A4D00"/>
                </a:solidFill>
                <a:latin typeface="Nunito Bold"/>
                <a:ea typeface="Nunito Bold"/>
                <a:cs typeface="Nunito Bold"/>
                <a:sym typeface="Nunito Bold"/>
              </a:rPr>
              <a:t>Confirm order</a:t>
            </a:r>
          </a:p>
        </p:txBody>
      </p:sp>
      <p:sp>
        <p:nvSpPr>
          <p:cNvPr id="27" name="TextBox 27"/>
          <p:cNvSpPr txBox="1"/>
          <p:nvPr/>
        </p:nvSpPr>
        <p:spPr>
          <a:xfrm>
            <a:off x="1245870" y="6240490"/>
            <a:ext cx="4411980" cy="600075"/>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Cost estimates and quantities are confirmed; purchase order is issued.</a:t>
            </a:r>
          </a:p>
        </p:txBody>
      </p:sp>
      <p:sp>
        <p:nvSpPr>
          <p:cNvPr id="28" name="TextBox 28"/>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11</a:t>
            </a:r>
          </a:p>
        </p:txBody>
      </p:sp>
      <p:sp>
        <p:nvSpPr>
          <p:cNvPr id="29" name="Freeform 29"/>
          <p:cNvSpPr/>
          <p:nvPr/>
        </p:nvSpPr>
        <p:spPr>
          <a:xfrm>
            <a:off x="16913555" y="-86700"/>
            <a:ext cx="1564948" cy="1564948"/>
          </a:xfrm>
          <a:custGeom>
            <a:avLst/>
            <a:gdLst/>
            <a:ahLst/>
            <a:cxnLst/>
            <a:rect l="l" t="t" r="r" b="b"/>
            <a:pathLst>
              <a:path w="1564948" h="1564948">
                <a:moveTo>
                  <a:pt x="0" y="0"/>
                </a:moveTo>
                <a:lnTo>
                  <a:pt x="1564948" y="0"/>
                </a:lnTo>
                <a:lnTo>
                  <a:pt x="1564948" y="1564948"/>
                </a:lnTo>
                <a:lnTo>
                  <a:pt x="0" y="1564948"/>
                </a:lnTo>
                <a:lnTo>
                  <a:pt x="0" y="0"/>
                </a:lnTo>
                <a:close/>
              </a:path>
            </a:pathLst>
          </a:custGeom>
          <a:blipFill>
            <a:blip r:embed="rId3"/>
            <a:stretch>
              <a:fillRect/>
            </a:stretch>
          </a:blipFill>
        </p:spPr>
        <p:txBody>
          <a:bodyPr/>
          <a:lstStyle/>
          <a:p>
            <a:endParaRPr lang="en-US"/>
          </a:p>
        </p:txBody>
      </p:sp>
      <p:sp>
        <p:nvSpPr>
          <p:cNvPr id="30" name="Freeform 30"/>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4"/>
            <a:stretch>
              <a:fillRect/>
            </a:stretch>
          </a:blipFill>
        </p:spPr>
        <p:txBody>
          <a:bodyPr/>
          <a:lstStyle/>
          <a:p>
            <a:endParaRPr lang="en-US"/>
          </a:p>
        </p:txBody>
      </p:sp>
      <p:sp>
        <p:nvSpPr>
          <p:cNvPr id="31" name="TextBox 31"/>
          <p:cNvSpPr txBox="1"/>
          <p:nvPr/>
        </p:nvSpPr>
        <p:spPr>
          <a:xfrm>
            <a:off x="1513681" y="8573487"/>
            <a:ext cx="15188307" cy="628650"/>
          </a:xfrm>
          <a:prstGeom prst="rect">
            <a:avLst/>
          </a:prstGeom>
        </p:spPr>
        <p:txBody>
          <a:bodyPr lIns="0" tIns="0" rIns="0" bIns="0" rtlCol="0" anchor="t">
            <a:spAutoFit/>
          </a:bodyPr>
          <a:lstStyle/>
          <a:p>
            <a:pPr algn="ctr">
              <a:lnSpc>
                <a:spcPts val="2514"/>
              </a:lnSpc>
            </a:pPr>
            <a:r>
              <a:rPr lang="en-US" sz="2095" b="1">
                <a:solidFill>
                  <a:srgbClr val="232B31"/>
                </a:solidFill>
                <a:latin typeface="Nunito Bold"/>
                <a:ea typeface="Nunito Bold"/>
                <a:cs typeface="Nunito Bold"/>
                <a:sym typeface="Nunito Bold"/>
              </a:rPr>
              <a:t>Important: the Match Window covers eligible supplies and freight up to the port of entry; in-country logistics, duties and taxes are government responsibilities.</a:t>
            </a:r>
          </a:p>
        </p:txBody>
      </p:sp>
      <p:grpSp>
        <p:nvGrpSpPr>
          <p:cNvPr id="32" name="Group 32"/>
          <p:cNvGrpSpPr/>
          <p:nvPr/>
        </p:nvGrpSpPr>
        <p:grpSpPr>
          <a:xfrm>
            <a:off x="6528941" y="5090953"/>
            <a:ext cx="5157788" cy="3023775"/>
            <a:chOff x="0" y="0"/>
            <a:chExt cx="6877050" cy="4031700"/>
          </a:xfrm>
        </p:grpSpPr>
        <p:sp>
          <p:nvSpPr>
            <p:cNvPr id="33" name="Freeform 33"/>
            <p:cNvSpPr/>
            <p:nvPr/>
          </p:nvSpPr>
          <p:spPr>
            <a:xfrm>
              <a:off x="0" y="0"/>
              <a:ext cx="6877050" cy="4031700"/>
            </a:xfrm>
            <a:custGeom>
              <a:avLst/>
              <a:gdLst/>
              <a:ahLst/>
              <a:cxnLst/>
              <a:rect l="l" t="t" r="r" b="b"/>
              <a:pathLst>
                <a:path w="6877050" h="4031700">
                  <a:moveTo>
                    <a:pt x="0" y="671950"/>
                  </a:moveTo>
                  <a:cubicBezTo>
                    <a:pt x="0" y="300811"/>
                    <a:pt x="274320" y="0"/>
                    <a:pt x="612775" y="0"/>
                  </a:cubicBezTo>
                  <a:lnTo>
                    <a:pt x="6264275" y="0"/>
                  </a:lnTo>
                  <a:cubicBezTo>
                    <a:pt x="6602730" y="0"/>
                    <a:pt x="6877050" y="300811"/>
                    <a:pt x="6877050" y="671950"/>
                  </a:cubicBezTo>
                  <a:lnTo>
                    <a:pt x="6877050" y="3359750"/>
                  </a:lnTo>
                  <a:cubicBezTo>
                    <a:pt x="6877050" y="3730889"/>
                    <a:pt x="6602730" y="4031700"/>
                    <a:pt x="6264275" y="4031700"/>
                  </a:cubicBezTo>
                  <a:lnTo>
                    <a:pt x="612775" y="4031700"/>
                  </a:lnTo>
                  <a:cubicBezTo>
                    <a:pt x="274320" y="4031700"/>
                    <a:pt x="0" y="3730889"/>
                    <a:pt x="0" y="3359750"/>
                  </a:cubicBezTo>
                  <a:close/>
                </a:path>
              </a:pathLst>
            </a:custGeom>
            <a:solidFill>
              <a:srgbClr val="FFFFFF"/>
            </a:solidFill>
            <a:ln w="14288" cap="sq">
              <a:solidFill>
                <a:srgbClr val="1A4D00"/>
              </a:solidFill>
              <a:prstDash val="solid"/>
              <a:miter/>
            </a:ln>
          </p:spPr>
          <p:txBody>
            <a:bodyPr/>
            <a:lstStyle/>
            <a:p>
              <a:endParaRPr lang="en-US"/>
            </a:p>
          </p:txBody>
        </p:sp>
      </p:grpSp>
      <p:grpSp>
        <p:nvGrpSpPr>
          <p:cNvPr id="34" name="Group 34"/>
          <p:cNvGrpSpPr/>
          <p:nvPr/>
        </p:nvGrpSpPr>
        <p:grpSpPr>
          <a:xfrm>
            <a:off x="6536085" y="5098097"/>
            <a:ext cx="109728" cy="2743200"/>
            <a:chOff x="0" y="0"/>
            <a:chExt cx="146304" cy="3657600"/>
          </a:xfrm>
        </p:grpSpPr>
        <p:sp>
          <p:nvSpPr>
            <p:cNvPr id="35" name="Freeform 35"/>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1A4D00"/>
            </a:solidFill>
          </p:spPr>
          <p:txBody>
            <a:bodyPr/>
            <a:lstStyle/>
            <a:p>
              <a:endParaRPr lang="en-US"/>
            </a:p>
          </p:txBody>
        </p:sp>
      </p:grpSp>
      <p:sp>
        <p:nvSpPr>
          <p:cNvPr id="36" name="TextBox 36"/>
          <p:cNvSpPr txBox="1"/>
          <p:nvPr/>
        </p:nvSpPr>
        <p:spPr>
          <a:xfrm>
            <a:off x="6929277" y="5390705"/>
            <a:ext cx="4411980" cy="381000"/>
          </a:xfrm>
          <a:prstGeom prst="rect">
            <a:avLst/>
          </a:prstGeom>
        </p:spPr>
        <p:txBody>
          <a:bodyPr lIns="0" tIns="0" rIns="0" bIns="0" rtlCol="0" anchor="t">
            <a:spAutoFit/>
          </a:bodyPr>
          <a:lstStyle/>
          <a:p>
            <a:pPr algn="l">
              <a:lnSpc>
                <a:spcPts val="3060"/>
              </a:lnSpc>
            </a:pPr>
            <a:r>
              <a:rPr lang="en-US" sz="2550" b="1">
                <a:solidFill>
                  <a:srgbClr val="1A4D00"/>
                </a:solidFill>
                <a:latin typeface="Nunito Bold"/>
                <a:ea typeface="Nunito Bold"/>
                <a:cs typeface="Nunito Bold"/>
                <a:sym typeface="Nunito Bold"/>
              </a:rPr>
              <a:t>Procurement</a:t>
            </a:r>
          </a:p>
        </p:txBody>
      </p:sp>
      <p:sp>
        <p:nvSpPr>
          <p:cNvPr id="37" name="TextBox 37"/>
          <p:cNvSpPr txBox="1"/>
          <p:nvPr/>
        </p:nvSpPr>
        <p:spPr>
          <a:xfrm>
            <a:off x="6901845" y="6164897"/>
            <a:ext cx="4411980" cy="895350"/>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UNICEF facilitates procurement and related processes.</a:t>
            </a:r>
          </a:p>
          <a:p>
            <a:pPr algn="l">
              <a:lnSpc>
                <a:spcPts val="2340"/>
              </a:lnSpc>
            </a:pPr>
            <a:endParaRPr lang="en-US" sz="1950">
              <a:solidFill>
                <a:srgbClr val="232B31"/>
              </a:solidFill>
              <a:latin typeface="Nunito"/>
              <a:ea typeface="Nunito"/>
              <a:cs typeface="Nunito"/>
              <a:sym typeface="Nunito"/>
            </a:endParaRPr>
          </a:p>
        </p:txBody>
      </p:sp>
      <p:grpSp>
        <p:nvGrpSpPr>
          <p:cNvPr id="38" name="Group 38"/>
          <p:cNvGrpSpPr/>
          <p:nvPr/>
        </p:nvGrpSpPr>
        <p:grpSpPr>
          <a:xfrm>
            <a:off x="12184916" y="5015360"/>
            <a:ext cx="5157788" cy="3023775"/>
            <a:chOff x="0" y="0"/>
            <a:chExt cx="6877050" cy="4031700"/>
          </a:xfrm>
        </p:grpSpPr>
        <p:sp>
          <p:nvSpPr>
            <p:cNvPr id="39" name="Freeform 39"/>
            <p:cNvSpPr/>
            <p:nvPr/>
          </p:nvSpPr>
          <p:spPr>
            <a:xfrm>
              <a:off x="0" y="0"/>
              <a:ext cx="6877050" cy="4031700"/>
            </a:xfrm>
            <a:custGeom>
              <a:avLst/>
              <a:gdLst/>
              <a:ahLst/>
              <a:cxnLst/>
              <a:rect l="l" t="t" r="r" b="b"/>
              <a:pathLst>
                <a:path w="6877050" h="4031700">
                  <a:moveTo>
                    <a:pt x="0" y="671950"/>
                  </a:moveTo>
                  <a:cubicBezTo>
                    <a:pt x="0" y="300811"/>
                    <a:pt x="274320" y="0"/>
                    <a:pt x="612775" y="0"/>
                  </a:cubicBezTo>
                  <a:lnTo>
                    <a:pt x="6264275" y="0"/>
                  </a:lnTo>
                  <a:cubicBezTo>
                    <a:pt x="6602730" y="0"/>
                    <a:pt x="6877050" y="300811"/>
                    <a:pt x="6877050" y="671950"/>
                  </a:cubicBezTo>
                  <a:lnTo>
                    <a:pt x="6877050" y="3359750"/>
                  </a:lnTo>
                  <a:cubicBezTo>
                    <a:pt x="6877050" y="3730889"/>
                    <a:pt x="6602730" y="4031700"/>
                    <a:pt x="6264275" y="4031700"/>
                  </a:cubicBezTo>
                  <a:lnTo>
                    <a:pt x="612775" y="4031700"/>
                  </a:lnTo>
                  <a:cubicBezTo>
                    <a:pt x="274320" y="4031700"/>
                    <a:pt x="0" y="3730889"/>
                    <a:pt x="0" y="3359750"/>
                  </a:cubicBezTo>
                  <a:close/>
                </a:path>
              </a:pathLst>
            </a:custGeom>
            <a:solidFill>
              <a:srgbClr val="FFFFFF"/>
            </a:solidFill>
            <a:ln w="14288" cap="sq">
              <a:solidFill>
                <a:srgbClr val="1A4D00"/>
              </a:solidFill>
              <a:prstDash val="solid"/>
              <a:miter/>
            </a:ln>
          </p:spPr>
          <p:txBody>
            <a:bodyPr/>
            <a:lstStyle/>
            <a:p>
              <a:endParaRPr lang="en-US"/>
            </a:p>
          </p:txBody>
        </p:sp>
      </p:grpSp>
      <p:grpSp>
        <p:nvGrpSpPr>
          <p:cNvPr id="40" name="Group 40"/>
          <p:cNvGrpSpPr/>
          <p:nvPr/>
        </p:nvGrpSpPr>
        <p:grpSpPr>
          <a:xfrm>
            <a:off x="12192060" y="5022503"/>
            <a:ext cx="109728" cy="2743200"/>
            <a:chOff x="0" y="0"/>
            <a:chExt cx="146304" cy="3657600"/>
          </a:xfrm>
        </p:grpSpPr>
        <p:sp>
          <p:nvSpPr>
            <p:cNvPr id="41" name="Freeform 41"/>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1A4D00"/>
            </a:solidFill>
          </p:spPr>
          <p:txBody>
            <a:bodyPr/>
            <a:lstStyle/>
            <a:p>
              <a:endParaRPr lang="en-US"/>
            </a:p>
          </p:txBody>
        </p:sp>
      </p:grpSp>
      <p:sp>
        <p:nvSpPr>
          <p:cNvPr id="42" name="TextBox 42"/>
          <p:cNvSpPr txBox="1"/>
          <p:nvPr/>
        </p:nvSpPr>
        <p:spPr>
          <a:xfrm>
            <a:off x="12585252" y="5315111"/>
            <a:ext cx="4411980" cy="381000"/>
          </a:xfrm>
          <a:prstGeom prst="rect">
            <a:avLst/>
          </a:prstGeom>
        </p:spPr>
        <p:txBody>
          <a:bodyPr lIns="0" tIns="0" rIns="0" bIns="0" rtlCol="0" anchor="t">
            <a:spAutoFit/>
          </a:bodyPr>
          <a:lstStyle/>
          <a:p>
            <a:pPr algn="l">
              <a:lnSpc>
                <a:spcPts val="3060"/>
              </a:lnSpc>
            </a:pPr>
            <a:r>
              <a:rPr lang="en-US" sz="2550" b="1">
                <a:solidFill>
                  <a:srgbClr val="1A4D00"/>
                </a:solidFill>
                <a:latin typeface="Nunito Bold"/>
                <a:ea typeface="Nunito Bold"/>
                <a:cs typeface="Nunito Bold"/>
                <a:sym typeface="Nunito Bold"/>
              </a:rPr>
              <a:t>Delivery</a:t>
            </a:r>
          </a:p>
        </p:txBody>
      </p:sp>
      <p:sp>
        <p:nvSpPr>
          <p:cNvPr id="43" name="TextBox 43"/>
          <p:cNvSpPr txBox="1"/>
          <p:nvPr/>
        </p:nvSpPr>
        <p:spPr>
          <a:xfrm>
            <a:off x="12557820" y="6089303"/>
            <a:ext cx="4411980" cy="895350"/>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Commodities are delivered; government manages in-country responsibilities.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9836" y="0"/>
            <a:ext cx="18537836" cy="10435482"/>
          </a:xfrm>
          <a:custGeom>
            <a:avLst/>
            <a:gdLst/>
            <a:ahLst/>
            <a:cxnLst/>
            <a:rect l="l" t="t" r="r" b="b"/>
            <a:pathLst>
              <a:path w="18537836" h="10435482">
                <a:moveTo>
                  <a:pt x="0" y="0"/>
                </a:moveTo>
                <a:lnTo>
                  <a:pt x="18537836" y="0"/>
                </a:lnTo>
                <a:lnTo>
                  <a:pt x="18537836" y="10435482"/>
                </a:lnTo>
                <a:lnTo>
                  <a:pt x="0" y="10435482"/>
                </a:lnTo>
                <a:lnTo>
                  <a:pt x="0" y="0"/>
                </a:lnTo>
                <a:close/>
              </a:path>
            </a:pathLst>
          </a:custGeom>
          <a:blipFill>
            <a:blip r:embed="rId2"/>
            <a:stretch>
              <a:fillRect t="-12098" b="-21133"/>
            </a:stretch>
          </a:blipFill>
        </p:spPr>
        <p:txBody>
          <a:bodyPr/>
          <a:lstStyle/>
          <a:p>
            <a:endParaRPr lang="en-US"/>
          </a:p>
        </p:txBody>
      </p:sp>
      <p:grpSp>
        <p:nvGrpSpPr>
          <p:cNvPr id="3" name="Group 3"/>
          <p:cNvGrpSpPr/>
          <p:nvPr/>
        </p:nvGrpSpPr>
        <p:grpSpPr>
          <a:xfrm>
            <a:off x="9464040" y="2119201"/>
            <a:ext cx="7900988" cy="2003108"/>
            <a:chOff x="0" y="0"/>
            <a:chExt cx="10534650" cy="2670810"/>
          </a:xfrm>
        </p:grpSpPr>
        <p:sp>
          <p:nvSpPr>
            <p:cNvPr id="4" name="Freeform 4"/>
            <p:cNvSpPr/>
            <p:nvPr/>
          </p:nvSpPr>
          <p:spPr>
            <a:xfrm>
              <a:off x="0" y="0"/>
              <a:ext cx="10534650" cy="2670810"/>
            </a:xfrm>
            <a:custGeom>
              <a:avLst/>
              <a:gdLst/>
              <a:ahLst/>
              <a:cxnLst/>
              <a:rect l="l" t="t" r="r" b="b"/>
              <a:pathLst>
                <a:path w="10534650" h="2670810">
                  <a:moveTo>
                    <a:pt x="0" y="445135"/>
                  </a:moveTo>
                  <a:cubicBezTo>
                    <a:pt x="0" y="199263"/>
                    <a:pt x="199263" y="0"/>
                    <a:pt x="445135" y="0"/>
                  </a:cubicBezTo>
                  <a:lnTo>
                    <a:pt x="10089515" y="0"/>
                  </a:lnTo>
                  <a:cubicBezTo>
                    <a:pt x="10335387" y="0"/>
                    <a:pt x="10534650" y="199263"/>
                    <a:pt x="10534650" y="445135"/>
                  </a:cubicBezTo>
                  <a:lnTo>
                    <a:pt x="10534650" y="2225675"/>
                  </a:lnTo>
                  <a:cubicBezTo>
                    <a:pt x="10534650" y="2471547"/>
                    <a:pt x="10335387" y="2670810"/>
                    <a:pt x="10089515" y="2670810"/>
                  </a:cubicBezTo>
                  <a:lnTo>
                    <a:pt x="445135" y="2670810"/>
                  </a:lnTo>
                  <a:cubicBezTo>
                    <a:pt x="199263" y="2670810"/>
                    <a:pt x="0" y="2471547"/>
                    <a:pt x="0" y="2225675"/>
                  </a:cubicBezTo>
                  <a:close/>
                </a:path>
              </a:pathLst>
            </a:custGeom>
            <a:solidFill>
              <a:srgbClr val="FFFFFF"/>
            </a:solidFill>
            <a:ln w="14288" cap="sq">
              <a:solidFill>
                <a:srgbClr val="EA7F2F"/>
              </a:solidFill>
              <a:prstDash val="solid"/>
              <a:miter/>
            </a:ln>
          </p:spPr>
          <p:txBody>
            <a:bodyPr/>
            <a:lstStyle/>
            <a:p>
              <a:endParaRPr lang="en-US"/>
            </a:p>
          </p:txBody>
        </p:sp>
      </p:grpSp>
      <p:grpSp>
        <p:nvGrpSpPr>
          <p:cNvPr id="5" name="Group 5"/>
          <p:cNvGrpSpPr/>
          <p:nvPr/>
        </p:nvGrpSpPr>
        <p:grpSpPr>
          <a:xfrm>
            <a:off x="9471184" y="2126345"/>
            <a:ext cx="109728" cy="1988820"/>
            <a:chOff x="0" y="0"/>
            <a:chExt cx="146304" cy="2651760"/>
          </a:xfrm>
        </p:grpSpPr>
        <p:sp>
          <p:nvSpPr>
            <p:cNvPr id="6" name="Freeform 6"/>
            <p:cNvSpPr/>
            <p:nvPr/>
          </p:nvSpPr>
          <p:spPr>
            <a:xfrm>
              <a:off x="0" y="0"/>
              <a:ext cx="146304" cy="2651760"/>
            </a:xfrm>
            <a:custGeom>
              <a:avLst/>
              <a:gdLst/>
              <a:ahLst/>
              <a:cxnLst/>
              <a:rect l="l" t="t" r="r" b="b"/>
              <a:pathLst>
                <a:path w="146304" h="2651760">
                  <a:moveTo>
                    <a:pt x="0" y="0"/>
                  </a:moveTo>
                  <a:lnTo>
                    <a:pt x="146304" y="0"/>
                  </a:lnTo>
                  <a:lnTo>
                    <a:pt x="146304" y="2651760"/>
                  </a:lnTo>
                  <a:lnTo>
                    <a:pt x="0" y="2651760"/>
                  </a:lnTo>
                  <a:close/>
                </a:path>
              </a:pathLst>
            </a:custGeom>
            <a:solidFill>
              <a:srgbClr val="EB7F2F"/>
            </a:solidFill>
          </p:spPr>
          <p:txBody>
            <a:bodyPr/>
            <a:lstStyle/>
            <a:p>
              <a:endParaRPr lang="en-US"/>
            </a:p>
          </p:txBody>
        </p:sp>
      </p:grpSp>
      <p:grpSp>
        <p:nvGrpSpPr>
          <p:cNvPr id="7" name="Group 7"/>
          <p:cNvGrpSpPr/>
          <p:nvPr/>
        </p:nvGrpSpPr>
        <p:grpSpPr>
          <a:xfrm>
            <a:off x="9526048" y="6950861"/>
            <a:ext cx="7900988" cy="2003108"/>
            <a:chOff x="0" y="0"/>
            <a:chExt cx="10534650" cy="2670810"/>
          </a:xfrm>
        </p:grpSpPr>
        <p:sp>
          <p:nvSpPr>
            <p:cNvPr id="8" name="Freeform 8"/>
            <p:cNvSpPr/>
            <p:nvPr/>
          </p:nvSpPr>
          <p:spPr>
            <a:xfrm>
              <a:off x="0" y="0"/>
              <a:ext cx="10534650" cy="2670810"/>
            </a:xfrm>
            <a:custGeom>
              <a:avLst/>
              <a:gdLst/>
              <a:ahLst/>
              <a:cxnLst/>
              <a:rect l="l" t="t" r="r" b="b"/>
              <a:pathLst>
                <a:path w="10534650" h="2670810">
                  <a:moveTo>
                    <a:pt x="0" y="445135"/>
                  </a:moveTo>
                  <a:cubicBezTo>
                    <a:pt x="0" y="199263"/>
                    <a:pt x="199263" y="0"/>
                    <a:pt x="445135" y="0"/>
                  </a:cubicBezTo>
                  <a:lnTo>
                    <a:pt x="10089515" y="0"/>
                  </a:lnTo>
                  <a:cubicBezTo>
                    <a:pt x="10335387" y="0"/>
                    <a:pt x="10534650" y="199263"/>
                    <a:pt x="10534650" y="445135"/>
                  </a:cubicBezTo>
                  <a:lnTo>
                    <a:pt x="10534650" y="2225675"/>
                  </a:lnTo>
                  <a:cubicBezTo>
                    <a:pt x="10534650" y="2471547"/>
                    <a:pt x="10335387" y="2670810"/>
                    <a:pt x="10089515" y="2670810"/>
                  </a:cubicBezTo>
                  <a:lnTo>
                    <a:pt x="445135" y="2670810"/>
                  </a:lnTo>
                  <a:cubicBezTo>
                    <a:pt x="199263" y="2670810"/>
                    <a:pt x="0" y="2471547"/>
                    <a:pt x="0" y="2225675"/>
                  </a:cubicBezTo>
                  <a:close/>
                </a:path>
              </a:pathLst>
            </a:custGeom>
            <a:solidFill>
              <a:srgbClr val="FFFFFF"/>
            </a:solidFill>
            <a:ln w="14288" cap="sq">
              <a:solidFill>
                <a:srgbClr val="B0DCAE"/>
              </a:solidFill>
              <a:prstDash val="solid"/>
              <a:miter/>
            </a:ln>
          </p:spPr>
          <p:txBody>
            <a:bodyPr/>
            <a:lstStyle/>
            <a:p>
              <a:endParaRPr lang="en-US"/>
            </a:p>
          </p:txBody>
        </p:sp>
      </p:grpSp>
      <p:grpSp>
        <p:nvGrpSpPr>
          <p:cNvPr id="9" name="Group 9"/>
          <p:cNvGrpSpPr/>
          <p:nvPr/>
        </p:nvGrpSpPr>
        <p:grpSpPr>
          <a:xfrm>
            <a:off x="9533192" y="6950861"/>
            <a:ext cx="109728" cy="1988820"/>
            <a:chOff x="0" y="0"/>
            <a:chExt cx="146304" cy="2651760"/>
          </a:xfrm>
        </p:grpSpPr>
        <p:sp>
          <p:nvSpPr>
            <p:cNvPr id="10" name="Freeform 10"/>
            <p:cNvSpPr/>
            <p:nvPr/>
          </p:nvSpPr>
          <p:spPr>
            <a:xfrm>
              <a:off x="0" y="0"/>
              <a:ext cx="146304" cy="2651760"/>
            </a:xfrm>
            <a:custGeom>
              <a:avLst/>
              <a:gdLst/>
              <a:ahLst/>
              <a:cxnLst/>
              <a:rect l="l" t="t" r="r" b="b"/>
              <a:pathLst>
                <a:path w="146304" h="2651760">
                  <a:moveTo>
                    <a:pt x="0" y="0"/>
                  </a:moveTo>
                  <a:lnTo>
                    <a:pt x="146304" y="0"/>
                  </a:lnTo>
                  <a:lnTo>
                    <a:pt x="146304" y="2651760"/>
                  </a:lnTo>
                  <a:lnTo>
                    <a:pt x="0" y="2651760"/>
                  </a:lnTo>
                  <a:close/>
                </a:path>
              </a:pathLst>
            </a:custGeom>
            <a:solidFill>
              <a:srgbClr val="B0DCAE"/>
            </a:solidFill>
          </p:spPr>
          <p:txBody>
            <a:bodyPr/>
            <a:lstStyle/>
            <a:p>
              <a:endParaRPr lang="en-US"/>
            </a:p>
          </p:txBody>
        </p:sp>
      </p:grpSp>
      <p:grpSp>
        <p:nvGrpSpPr>
          <p:cNvPr id="11" name="Group 11"/>
          <p:cNvGrpSpPr/>
          <p:nvPr/>
        </p:nvGrpSpPr>
        <p:grpSpPr>
          <a:xfrm>
            <a:off x="9464040" y="4519501"/>
            <a:ext cx="7900988" cy="2003108"/>
            <a:chOff x="0" y="0"/>
            <a:chExt cx="10534650" cy="2670810"/>
          </a:xfrm>
        </p:grpSpPr>
        <p:sp>
          <p:nvSpPr>
            <p:cNvPr id="12" name="Freeform 12"/>
            <p:cNvSpPr/>
            <p:nvPr/>
          </p:nvSpPr>
          <p:spPr>
            <a:xfrm>
              <a:off x="0" y="0"/>
              <a:ext cx="10534650" cy="2670810"/>
            </a:xfrm>
            <a:custGeom>
              <a:avLst/>
              <a:gdLst/>
              <a:ahLst/>
              <a:cxnLst/>
              <a:rect l="l" t="t" r="r" b="b"/>
              <a:pathLst>
                <a:path w="10534650" h="2670810">
                  <a:moveTo>
                    <a:pt x="0" y="445135"/>
                  </a:moveTo>
                  <a:cubicBezTo>
                    <a:pt x="0" y="199263"/>
                    <a:pt x="199263" y="0"/>
                    <a:pt x="445135" y="0"/>
                  </a:cubicBezTo>
                  <a:lnTo>
                    <a:pt x="10089515" y="0"/>
                  </a:lnTo>
                  <a:cubicBezTo>
                    <a:pt x="10335387" y="0"/>
                    <a:pt x="10534650" y="199263"/>
                    <a:pt x="10534650" y="445135"/>
                  </a:cubicBezTo>
                  <a:lnTo>
                    <a:pt x="10534650" y="2225675"/>
                  </a:lnTo>
                  <a:cubicBezTo>
                    <a:pt x="10534650" y="2471547"/>
                    <a:pt x="10335387" y="2670810"/>
                    <a:pt x="10089515" y="2670810"/>
                  </a:cubicBezTo>
                  <a:lnTo>
                    <a:pt x="445135" y="2670810"/>
                  </a:lnTo>
                  <a:cubicBezTo>
                    <a:pt x="199263" y="2670810"/>
                    <a:pt x="0" y="2471547"/>
                    <a:pt x="0" y="2225675"/>
                  </a:cubicBezTo>
                  <a:close/>
                </a:path>
              </a:pathLst>
            </a:custGeom>
            <a:solidFill>
              <a:srgbClr val="FFFFFF"/>
            </a:solidFill>
            <a:ln w="14288" cap="sq">
              <a:solidFill>
                <a:srgbClr val="0081CC"/>
              </a:solidFill>
              <a:prstDash val="solid"/>
              <a:miter/>
            </a:ln>
          </p:spPr>
          <p:txBody>
            <a:bodyPr/>
            <a:lstStyle/>
            <a:p>
              <a:endParaRPr lang="en-US"/>
            </a:p>
          </p:txBody>
        </p:sp>
      </p:grpSp>
      <p:grpSp>
        <p:nvGrpSpPr>
          <p:cNvPr id="13" name="Group 13"/>
          <p:cNvGrpSpPr/>
          <p:nvPr/>
        </p:nvGrpSpPr>
        <p:grpSpPr>
          <a:xfrm>
            <a:off x="9471184" y="4526645"/>
            <a:ext cx="109728" cy="1988820"/>
            <a:chOff x="0" y="0"/>
            <a:chExt cx="146304" cy="2651760"/>
          </a:xfrm>
        </p:grpSpPr>
        <p:sp>
          <p:nvSpPr>
            <p:cNvPr id="14" name="Freeform 14"/>
            <p:cNvSpPr/>
            <p:nvPr/>
          </p:nvSpPr>
          <p:spPr>
            <a:xfrm>
              <a:off x="0" y="0"/>
              <a:ext cx="146304" cy="2651760"/>
            </a:xfrm>
            <a:custGeom>
              <a:avLst/>
              <a:gdLst/>
              <a:ahLst/>
              <a:cxnLst/>
              <a:rect l="l" t="t" r="r" b="b"/>
              <a:pathLst>
                <a:path w="146304" h="2651760">
                  <a:moveTo>
                    <a:pt x="0" y="0"/>
                  </a:moveTo>
                  <a:lnTo>
                    <a:pt x="146304" y="0"/>
                  </a:lnTo>
                  <a:lnTo>
                    <a:pt x="146304" y="2651760"/>
                  </a:lnTo>
                  <a:lnTo>
                    <a:pt x="0" y="2651760"/>
                  </a:lnTo>
                  <a:close/>
                </a:path>
              </a:pathLst>
            </a:custGeom>
            <a:solidFill>
              <a:srgbClr val="0081CC"/>
            </a:solidFill>
          </p:spPr>
          <p:txBody>
            <a:bodyPr/>
            <a:lstStyle/>
            <a:p>
              <a:endParaRPr lang="en-US"/>
            </a:p>
          </p:txBody>
        </p:sp>
      </p:grpSp>
      <p:sp>
        <p:nvSpPr>
          <p:cNvPr id="15" name="Freeform 15"/>
          <p:cNvSpPr/>
          <p:nvPr/>
        </p:nvSpPr>
        <p:spPr>
          <a:xfrm>
            <a:off x="16913555" y="-86700"/>
            <a:ext cx="1564948" cy="1564948"/>
          </a:xfrm>
          <a:custGeom>
            <a:avLst/>
            <a:gdLst/>
            <a:ahLst/>
            <a:cxnLst/>
            <a:rect l="l" t="t" r="r" b="b"/>
            <a:pathLst>
              <a:path w="1564948" h="1564948">
                <a:moveTo>
                  <a:pt x="0" y="0"/>
                </a:moveTo>
                <a:lnTo>
                  <a:pt x="1564948" y="0"/>
                </a:lnTo>
                <a:lnTo>
                  <a:pt x="1564948" y="1564948"/>
                </a:lnTo>
                <a:lnTo>
                  <a:pt x="0" y="1564948"/>
                </a:lnTo>
                <a:lnTo>
                  <a:pt x="0" y="0"/>
                </a:lnTo>
                <a:close/>
              </a:path>
            </a:pathLst>
          </a:custGeom>
          <a:blipFill>
            <a:blip r:embed="rId3"/>
            <a:stretch>
              <a:fillRect/>
            </a:stretch>
          </a:blipFill>
        </p:spPr>
        <p:txBody>
          <a:bodyPr/>
          <a:lstStyle/>
          <a:p>
            <a:endParaRPr lang="en-US"/>
          </a:p>
        </p:txBody>
      </p:sp>
      <p:sp>
        <p:nvSpPr>
          <p:cNvPr id="16" name="TextBox 16"/>
          <p:cNvSpPr txBox="1"/>
          <p:nvPr/>
        </p:nvSpPr>
        <p:spPr>
          <a:xfrm>
            <a:off x="891540" y="644822"/>
            <a:ext cx="16276320" cy="647700"/>
          </a:xfrm>
          <a:prstGeom prst="rect">
            <a:avLst/>
          </a:prstGeom>
        </p:spPr>
        <p:txBody>
          <a:bodyPr lIns="0" tIns="0" rIns="0" bIns="0" rtlCol="0" anchor="t">
            <a:spAutoFit/>
          </a:bodyPr>
          <a:lstStyle/>
          <a:p>
            <a:pPr algn="ctr">
              <a:lnSpc>
                <a:spcPts val="5040"/>
              </a:lnSpc>
            </a:pPr>
            <a:r>
              <a:rPr lang="en-US" sz="4200">
                <a:solidFill>
                  <a:srgbClr val="1A4D00"/>
                </a:solidFill>
                <a:latin typeface="Hammersmith One"/>
                <a:ea typeface="Hammersmith One"/>
                <a:cs typeface="Hammersmith One"/>
                <a:sym typeface="Hammersmith One"/>
              </a:rPr>
              <a:t>Nigeria: the burden is significant and uneven</a:t>
            </a:r>
          </a:p>
        </p:txBody>
      </p:sp>
      <p:sp>
        <p:nvSpPr>
          <p:cNvPr id="17" name="TextBox 17"/>
          <p:cNvSpPr txBox="1"/>
          <p:nvPr/>
        </p:nvSpPr>
        <p:spPr>
          <a:xfrm>
            <a:off x="1074420" y="1478248"/>
            <a:ext cx="16002000" cy="323850"/>
          </a:xfrm>
          <a:prstGeom prst="rect">
            <a:avLst/>
          </a:prstGeom>
        </p:spPr>
        <p:txBody>
          <a:bodyPr lIns="0" tIns="0" rIns="0" bIns="0" rtlCol="0" anchor="t">
            <a:spAutoFit/>
          </a:bodyPr>
          <a:lstStyle/>
          <a:p>
            <a:pPr algn="ctr">
              <a:lnSpc>
                <a:spcPts val="2579"/>
              </a:lnSpc>
            </a:pPr>
            <a:r>
              <a:rPr lang="en-US" sz="2149">
                <a:solidFill>
                  <a:srgbClr val="000000"/>
                </a:solidFill>
                <a:latin typeface="Nunito"/>
                <a:ea typeface="Nunito"/>
                <a:cs typeface="Nunito"/>
                <a:sym typeface="Nunito"/>
              </a:rPr>
              <a:t>Match Window funding released by states, 2023–2026</a:t>
            </a:r>
          </a:p>
        </p:txBody>
      </p:sp>
      <p:sp>
        <p:nvSpPr>
          <p:cNvPr id="18" name="TextBox 18"/>
          <p:cNvSpPr txBox="1"/>
          <p:nvPr/>
        </p:nvSpPr>
        <p:spPr>
          <a:xfrm>
            <a:off x="9864376" y="2418953"/>
            <a:ext cx="7155180" cy="819150"/>
          </a:xfrm>
          <a:prstGeom prst="rect">
            <a:avLst/>
          </a:prstGeom>
        </p:spPr>
        <p:txBody>
          <a:bodyPr lIns="0" tIns="0" rIns="0" bIns="0" rtlCol="0" anchor="t">
            <a:spAutoFit/>
          </a:bodyPr>
          <a:lstStyle/>
          <a:p>
            <a:pPr algn="l">
              <a:lnSpc>
                <a:spcPts val="3299"/>
              </a:lnSpc>
            </a:pPr>
            <a:r>
              <a:rPr lang="en-US" sz="2749">
                <a:solidFill>
                  <a:srgbClr val="EA7F2F"/>
                </a:solidFill>
                <a:latin typeface="Hammersmith One"/>
                <a:ea typeface="Hammersmith One"/>
                <a:cs typeface="Hammersmith One"/>
                <a:sym typeface="Hammersmith One"/>
              </a:rPr>
              <a:t>20</a:t>
            </a:r>
          </a:p>
          <a:p>
            <a:pPr algn="l">
              <a:lnSpc>
                <a:spcPts val="3299"/>
              </a:lnSpc>
            </a:pPr>
            <a:endParaRPr lang="en-US" sz="2749">
              <a:solidFill>
                <a:srgbClr val="EA7F2F"/>
              </a:solidFill>
              <a:latin typeface="Hammersmith One"/>
              <a:ea typeface="Hammersmith One"/>
              <a:cs typeface="Hammersmith One"/>
              <a:sym typeface="Hammersmith One"/>
            </a:endParaRPr>
          </a:p>
        </p:txBody>
      </p:sp>
      <p:sp>
        <p:nvSpPr>
          <p:cNvPr id="19" name="TextBox 19"/>
          <p:cNvSpPr txBox="1"/>
          <p:nvPr/>
        </p:nvSpPr>
        <p:spPr>
          <a:xfrm>
            <a:off x="9864376" y="3169142"/>
            <a:ext cx="7155180" cy="790575"/>
          </a:xfrm>
          <a:prstGeom prst="rect">
            <a:avLst/>
          </a:prstGeom>
        </p:spPr>
        <p:txBody>
          <a:bodyPr lIns="0" tIns="0" rIns="0" bIns="0" rtlCol="0" anchor="t">
            <a:spAutoFit/>
          </a:bodyPr>
          <a:lstStyle/>
          <a:p>
            <a:pPr algn="l">
              <a:lnSpc>
                <a:spcPts val="2160"/>
              </a:lnSpc>
            </a:pPr>
            <a:r>
              <a:rPr lang="en-US" sz="1800">
                <a:solidFill>
                  <a:srgbClr val="000000"/>
                </a:solidFill>
                <a:latin typeface="Nunito"/>
                <a:ea typeface="Nunito"/>
                <a:cs typeface="Nunito"/>
                <a:sym typeface="Nunito"/>
              </a:rPr>
              <a:t>states reported in the supplied deck as having invested through the Match Window.</a:t>
            </a:r>
          </a:p>
          <a:p>
            <a:pPr algn="l">
              <a:lnSpc>
                <a:spcPts val="2160"/>
              </a:lnSpc>
            </a:pPr>
            <a:endParaRPr lang="en-US" sz="1800">
              <a:solidFill>
                <a:srgbClr val="000000"/>
              </a:solidFill>
              <a:latin typeface="Nunito"/>
              <a:ea typeface="Nunito"/>
              <a:cs typeface="Nunito"/>
              <a:sym typeface="Nunito"/>
            </a:endParaRPr>
          </a:p>
        </p:txBody>
      </p:sp>
      <p:sp>
        <p:nvSpPr>
          <p:cNvPr id="20" name="TextBox 20"/>
          <p:cNvSpPr txBox="1"/>
          <p:nvPr/>
        </p:nvSpPr>
        <p:spPr>
          <a:xfrm>
            <a:off x="10012680" y="7656084"/>
            <a:ext cx="7155180" cy="523875"/>
          </a:xfrm>
          <a:prstGeom prst="rect">
            <a:avLst/>
          </a:prstGeom>
        </p:spPr>
        <p:txBody>
          <a:bodyPr lIns="0" tIns="0" rIns="0" bIns="0" rtlCol="0" anchor="t">
            <a:spAutoFit/>
          </a:bodyPr>
          <a:lstStyle/>
          <a:p>
            <a:pPr algn="l">
              <a:lnSpc>
                <a:spcPts val="2160"/>
              </a:lnSpc>
            </a:pPr>
            <a:r>
              <a:rPr lang="en-US" sz="1800">
                <a:solidFill>
                  <a:srgbClr val="000000"/>
                </a:solidFill>
                <a:latin typeface="Nunito"/>
                <a:ea typeface="Nunito"/>
                <a:cs typeface="Nunito"/>
                <a:sym typeface="Nunito"/>
              </a:rPr>
              <a:t>The trend is the lesson: catalytic financing can help turn nutrition commitments into budgeted and released resources.</a:t>
            </a:r>
          </a:p>
        </p:txBody>
      </p:sp>
      <p:sp>
        <p:nvSpPr>
          <p:cNvPr id="21" name="TextBox 21"/>
          <p:cNvSpPr txBox="1"/>
          <p:nvPr/>
        </p:nvSpPr>
        <p:spPr>
          <a:xfrm>
            <a:off x="9864376" y="4809728"/>
            <a:ext cx="7155180" cy="866775"/>
          </a:xfrm>
          <a:prstGeom prst="rect">
            <a:avLst/>
          </a:prstGeom>
        </p:spPr>
        <p:txBody>
          <a:bodyPr lIns="0" tIns="0" rIns="0" bIns="0" rtlCol="0" anchor="t">
            <a:spAutoFit/>
          </a:bodyPr>
          <a:lstStyle/>
          <a:p>
            <a:pPr algn="l">
              <a:lnSpc>
                <a:spcPts val="3419"/>
              </a:lnSpc>
            </a:pPr>
            <a:r>
              <a:rPr lang="en-US" sz="2849">
                <a:solidFill>
                  <a:srgbClr val="0081CC"/>
                </a:solidFill>
                <a:latin typeface="Hammersmith One"/>
                <a:ea typeface="Hammersmith One"/>
                <a:cs typeface="Hammersmith One"/>
                <a:sym typeface="Hammersmith One"/>
              </a:rPr>
              <a:t>₦7.1bn</a:t>
            </a:r>
          </a:p>
          <a:p>
            <a:pPr algn="l">
              <a:lnSpc>
                <a:spcPts val="3419"/>
              </a:lnSpc>
            </a:pPr>
            <a:endParaRPr lang="en-US" sz="2849">
              <a:solidFill>
                <a:srgbClr val="0081CC"/>
              </a:solidFill>
              <a:latin typeface="Hammersmith One"/>
              <a:ea typeface="Hammersmith One"/>
              <a:cs typeface="Hammersmith One"/>
              <a:sym typeface="Hammersmith One"/>
            </a:endParaRPr>
          </a:p>
        </p:txBody>
      </p:sp>
      <p:sp>
        <p:nvSpPr>
          <p:cNvPr id="22" name="TextBox 22"/>
          <p:cNvSpPr txBox="1"/>
          <p:nvPr/>
        </p:nvSpPr>
        <p:spPr>
          <a:xfrm>
            <a:off x="9864376" y="5569442"/>
            <a:ext cx="7155180" cy="523875"/>
          </a:xfrm>
          <a:prstGeom prst="rect">
            <a:avLst/>
          </a:prstGeom>
        </p:spPr>
        <p:txBody>
          <a:bodyPr lIns="0" tIns="0" rIns="0" bIns="0" rtlCol="0" anchor="t">
            <a:spAutoFit/>
          </a:bodyPr>
          <a:lstStyle/>
          <a:p>
            <a:pPr algn="l">
              <a:lnSpc>
                <a:spcPts val="2160"/>
              </a:lnSpc>
            </a:pPr>
            <a:r>
              <a:rPr lang="en-US" sz="1800">
                <a:solidFill>
                  <a:srgbClr val="000000"/>
                </a:solidFill>
                <a:latin typeface="Nunito"/>
                <a:ea typeface="Nunito"/>
                <a:cs typeface="Nunito"/>
                <a:sym typeface="Nunito"/>
              </a:rPr>
              <a:t>total state investment reported in the supplied deck for 2023–2026.</a:t>
            </a:r>
          </a:p>
          <a:p>
            <a:pPr algn="l">
              <a:lnSpc>
                <a:spcPts val="2160"/>
              </a:lnSpc>
            </a:pPr>
            <a:endParaRPr lang="en-US" sz="1800">
              <a:solidFill>
                <a:srgbClr val="000000"/>
              </a:solidFill>
              <a:latin typeface="Nunito"/>
              <a:ea typeface="Nunito"/>
              <a:cs typeface="Nunito"/>
              <a:sym typeface="Nunito"/>
            </a:endParaRPr>
          </a:p>
        </p:txBody>
      </p:sp>
      <p:sp>
        <p:nvSpPr>
          <p:cNvPr id="23" name="TextBox 23"/>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7</a:t>
            </a:r>
          </a:p>
        </p:txBody>
      </p:sp>
      <p:sp>
        <p:nvSpPr>
          <p:cNvPr id="24" name="Freeform 24"/>
          <p:cNvSpPr/>
          <p:nvPr/>
        </p:nvSpPr>
        <p:spPr>
          <a:xfrm>
            <a:off x="335322" y="907027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4"/>
            <a:stretch>
              <a:fillRect/>
            </a:stretch>
          </a:blipFill>
        </p:spPr>
        <p:txBody>
          <a:bodyPr/>
          <a:lstStyle/>
          <a:p>
            <a:endParaRPr lang="en-US"/>
          </a:p>
        </p:txBody>
      </p:sp>
      <p:pic>
        <p:nvPicPr>
          <p:cNvPr id="25" name="Picture 25"/>
          <p:cNvPicPr>
            <a:picLocks noChangeAspect="1"/>
          </p:cNvPicPr>
          <p:nvPr/>
        </p:nvPicPr>
        <p:blipFill>
          <a:blip r:embed="rId5"/>
          <a:stretch>
            <a:fillRect/>
          </a:stretch>
        </p:blipFill>
        <p:spPr>
          <a:xfrm>
            <a:off x="-738830" y="2153545"/>
            <a:ext cx="10300235" cy="724141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7436" y="152400"/>
            <a:ext cx="18537836" cy="11378296"/>
          </a:xfrm>
          <a:custGeom>
            <a:avLst/>
            <a:gdLst/>
            <a:ahLst/>
            <a:cxnLst/>
            <a:rect l="l" t="t" r="r" b="b"/>
            <a:pathLst>
              <a:path w="18537836" h="11378296">
                <a:moveTo>
                  <a:pt x="0" y="0"/>
                </a:moveTo>
                <a:lnTo>
                  <a:pt x="18537836" y="0"/>
                </a:lnTo>
                <a:lnTo>
                  <a:pt x="18537836" y="11378296"/>
                </a:lnTo>
                <a:lnTo>
                  <a:pt x="0" y="11378296"/>
                </a:lnTo>
                <a:lnTo>
                  <a:pt x="0" y="0"/>
                </a:lnTo>
                <a:close/>
              </a:path>
            </a:pathLst>
          </a:custGeom>
          <a:blipFill>
            <a:blip r:embed="rId2"/>
            <a:stretch>
              <a:fillRect t="-11096" b="-11096"/>
            </a:stretch>
          </a:blipFill>
        </p:spPr>
        <p:txBody>
          <a:bodyPr/>
          <a:lstStyle/>
          <a:p>
            <a:endParaRPr lang="en-US"/>
          </a:p>
        </p:txBody>
      </p:sp>
      <p:sp>
        <p:nvSpPr>
          <p:cNvPr id="3" name="Freeform 3"/>
          <p:cNvSpPr/>
          <p:nvPr/>
        </p:nvSpPr>
        <p:spPr>
          <a:xfrm>
            <a:off x="-249836" y="0"/>
            <a:ext cx="18537836" cy="11378296"/>
          </a:xfrm>
          <a:custGeom>
            <a:avLst/>
            <a:gdLst/>
            <a:ahLst/>
            <a:cxnLst/>
            <a:rect l="l" t="t" r="r" b="b"/>
            <a:pathLst>
              <a:path w="18537836" h="11378296">
                <a:moveTo>
                  <a:pt x="0" y="0"/>
                </a:moveTo>
                <a:lnTo>
                  <a:pt x="18537836" y="0"/>
                </a:lnTo>
                <a:lnTo>
                  <a:pt x="18537836" y="11378296"/>
                </a:lnTo>
                <a:lnTo>
                  <a:pt x="0" y="11378296"/>
                </a:lnTo>
                <a:lnTo>
                  <a:pt x="0" y="0"/>
                </a:lnTo>
                <a:close/>
              </a:path>
            </a:pathLst>
          </a:custGeom>
          <a:blipFill>
            <a:blip r:embed="rId2"/>
            <a:stretch>
              <a:fillRect t="-11096" b="-11096"/>
            </a:stretch>
          </a:blipFill>
        </p:spPr>
        <p:txBody>
          <a:bodyPr/>
          <a:lstStyle/>
          <a:p>
            <a:endParaRPr lang="en-US"/>
          </a:p>
        </p:txBody>
      </p:sp>
      <p:grpSp>
        <p:nvGrpSpPr>
          <p:cNvPr id="4" name="Group 4"/>
          <p:cNvGrpSpPr/>
          <p:nvPr/>
        </p:nvGrpSpPr>
        <p:grpSpPr>
          <a:xfrm>
            <a:off x="1024128" y="2388164"/>
            <a:ext cx="658368" cy="658368"/>
            <a:chOff x="0" y="0"/>
            <a:chExt cx="877824" cy="877824"/>
          </a:xfrm>
        </p:grpSpPr>
        <p:grpSp>
          <p:nvGrpSpPr>
            <p:cNvPr id="5" name="Group 5"/>
            <p:cNvGrpSpPr/>
            <p:nvPr/>
          </p:nvGrpSpPr>
          <p:grpSpPr>
            <a:xfrm>
              <a:off x="0" y="0"/>
              <a:ext cx="877824" cy="877824"/>
              <a:chOff x="0" y="0"/>
              <a:chExt cx="877824" cy="877824"/>
            </a:xfrm>
          </p:grpSpPr>
          <p:sp>
            <p:nvSpPr>
              <p:cNvPr id="6" name="Freeform 6"/>
              <p:cNvSpPr/>
              <p:nvPr/>
            </p:nvSpPr>
            <p:spPr>
              <a:xfrm>
                <a:off x="0" y="0"/>
                <a:ext cx="877824" cy="877824"/>
              </a:xfrm>
              <a:custGeom>
                <a:avLst/>
                <a:gdLst/>
                <a:ahLst/>
                <a:cxnLst/>
                <a:rect l="l" t="t" r="r" b="b"/>
                <a:pathLst>
                  <a:path w="877824" h="877824">
                    <a:moveTo>
                      <a:pt x="0" y="438912"/>
                    </a:moveTo>
                    <a:cubicBezTo>
                      <a:pt x="0" y="196469"/>
                      <a:pt x="196469" y="0"/>
                      <a:pt x="438912" y="0"/>
                    </a:cubicBezTo>
                    <a:cubicBezTo>
                      <a:pt x="681355" y="0"/>
                      <a:pt x="877824" y="196469"/>
                      <a:pt x="877824" y="438912"/>
                    </a:cubicBezTo>
                    <a:cubicBezTo>
                      <a:pt x="877824" y="681355"/>
                      <a:pt x="681355" y="877824"/>
                      <a:pt x="438912" y="877824"/>
                    </a:cubicBezTo>
                    <a:cubicBezTo>
                      <a:pt x="196469" y="877824"/>
                      <a:pt x="0" y="681355"/>
                      <a:pt x="0" y="438912"/>
                    </a:cubicBezTo>
                    <a:close/>
                  </a:path>
                </a:pathLst>
              </a:custGeom>
              <a:solidFill>
                <a:srgbClr val="1A4D00"/>
              </a:solidFill>
            </p:spPr>
            <p:txBody>
              <a:bodyPr/>
              <a:lstStyle/>
              <a:p>
                <a:endParaRPr lang="en-US"/>
              </a:p>
            </p:txBody>
          </p:sp>
        </p:grpSp>
        <p:sp>
          <p:nvSpPr>
            <p:cNvPr id="7" name="TextBox 7"/>
            <p:cNvSpPr txBox="1"/>
            <p:nvPr/>
          </p:nvSpPr>
          <p:spPr>
            <a:xfrm>
              <a:off x="121920" y="174371"/>
              <a:ext cx="633984" cy="466725"/>
            </a:xfrm>
            <a:prstGeom prst="rect">
              <a:avLst/>
            </a:prstGeom>
          </p:spPr>
          <p:txBody>
            <a:bodyPr lIns="0" tIns="0" rIns="0" bIns="0" rtlCol="0" anchor="t">
              <a:spAutoFit/>
            </a:bodyPr>
            <a:lstStyle/>
            <a:p>
              <a:pPr algn="ctr">
                <a:lnSpc>
                  <a:spcPts val="2700"/>
                </a:lnSpc>
              </a:pPr>
              <a:r>
                <a:rPr lang="en-US" sz="2250" b="1">
                  <a:solidFill>
                    <a:srgbClr val="FFFFFF"/>
                  </a:solidFill>
                  <a:latin typeface="Nunito Bold"/>
                  <a:ea typeface="Nunito Bold"/>
                  <a:cs typeface="Nunito Bold"/>
                  <a:sym typeface="Nunito Bold"/>
                </a:rPr>
                <a:t>1</a:t>
              </a:r>
            </a:p>
          </p:txBody>
        </p:sp>
      </p:grpSp>
      <p:grpSp>
        <p:nvGrpSpPr>
          <p:cNvPr id="8" name="Group 8"/>
          <p:cNvGrpSpPr/>
          <p:nvPr/>
        </p:nvGrpSpPr>
        <p:grpSpPr>
          <a:xfrm>
            <a:off x="1024128" y="3861872"/>
            <a:ext cx="658368" cy="658368"/>
            <a:chOff x="0" y="0"/>
            <a:chExt cx="877824" cy="877824"/>
          </a:xfrm>
        </p:grpSpPr>
        <p:grpSp>
          <p:nvGrpSpPr>
            <p:cNvPr id="9" name="Group 9"/>
            <p:cNvGrpSpPr/>
            <p:nvPr/>
          </p:nvGrpSpPr>
          <p:grpSpPr>
            <a:xfrm>
              <a:off x="0" y="0"/>
              <a:ext cx="877824" cy="877824"/>
              <a:chOff x="0" y="0"/>
              <a:chExt cx="877824" cy="877824"/>
            </a:xfrm>
          </p:grpSpPr>
          <p:sp>
            <p:nvSpPr>
              <p:cNvPr id="10" name="Freeform 10"/>
              <p:cNvSpPr/>
              <p:nvPr/>
            </p:nvSpPr>
            <p:spPr>
              <a:xfrm>
                <a:off x="0" y="0"/>
                <a:ext cx="877824" cy="877824"/>
              </a:xfrm>
              <a:custGeom>
                <a:avLst/>
                <a:gdLst/>
                <a:ahLst/>
                <a:cxnLst/>
                <a:rect l="l" t="t" r="r" b="b"/>
                <a:pathLst>
                  <a:path w="877824" h="877824">
                    <a:moveTo>
                      <a:pt x="0" y="438912"/>
                    </a:moveTo>
                    <a:cubicBezTo>
                      <a:pt x="0" y="196469"/>
                      <a:pt x="196469" y="0"/>
                      <a:pt x="438912" y="0"/>
                    </a:cubicBezTo>
                    <a:cubicBezTo>
                      <a:pt x="681355" y="0"/>
                      <a:pt x="877824" y="196469"/>
                      <a:pt x="877824" y="438912"/>
                    </a:cubicBezTo>
                    <a:cubicBezTo>
                      <a:pt x="877824" y="681355"/>
                      <a:pt x="681355" y="877824"/>
                      <a:pt x="438912" y="877824"/>
                    </a:cubicBezTo>
                    <a:cubicBezTo>
                      <a:pt x="196469" y="877824"/>
                      <a:pt x="0" y="681355"/>
                      <a:pt x="0" y="438912"/>
                    </a:cubicBezTo>
                    <a:close/>
                  </a:path>
                </a:pathLst>
              </a:custGeom>
              <a:solidFill>
                <a:srgbClr val="1CAD30"/>
              </a:solidFill>
            </p:spPr>
            <p:txBody>
              <a:bodyPr/>
              <a:lstStyle/>
              <a:p>
                <a:endParaRPr lang="en-US"/>
              </a:p>
            </p:txBody>
          </p:sp>
        </p:grpSp>
        <p:sp>
          <p:nvSpPr>
            <p:cNvPr id="11" name="TextBox 11"/>
            <p:cNvSpPr txBox="1"/>
            <p:nvPr/>
          </p:nvSpPr>
          <p:spPr>
            <a:xfrm>
              <a:off x="121920" y="174371"/>
              <a:ext cx="633984" cy="466725"/>
            </a:xfrm>
            <a:prstGeom prst="rect">
              <a:avLst/>
            </a:prstGeom>
          </p:spPr>
          <p:txBody>
            <a:bodyPr lIns="0" tIns="0" rIns="0" bIns="0" rtlCol="0" anchor="t">
              <a:spAutoFit/>
            </a:bodyPr>
            <a:lstStyle/>
            <a:p>
              <a:pPr algn="ctr">
                <a:lnSpc>
                  <a:spcPts val="2700"/>
                </a:lnSpc>
              </a:pPr>
              <a:r>
                <a:rPr lang="en-US" sz="2250" b="1">
                  <a:solidFill>
                    <a:srgbClr val="FFFFFF"/>
                  </a:solidFill>
                  <a:latin typeface="Nunito Bold"/>
                  <a:ea typeface="Nunito Bold"/>
                  <a:cs typeface="Nunito Bold"/>
                  <a:sym typeface="Nunito Bold"/>
                </a:rPr>
                <a:t>2</a:t>
              </a:r>
            </a:p>
          </p:txBody>
        </p:sp>
      </p:grpSp>
      <p:grpSp>
        <p:nvGrpSpPr>
          <p:cNvPr id="12" name="Group 12"/>
          <p:cNvGrpSpPr/>
          <p:nvPr/>
        </p:nvGrpSpPr>
        <p:grpSpPr>
          <a:xfrm>
            <a:off x="1024128" y="5240330"/>
            <a:ext cx="658368" cy="658368"/>
            <a:chOff x="0" y="0"/>
            <a:chExt cx="877824" cy="877824"/>
          </a:xfrm>
        </p:grpSpPr>
        <p:grpSp>
          <p:nvGrpSpPr>
            <p:cNvPr id="13" name="Group 13"/>
            <p:cNvGrpSpPr/>
            <p:nvPr/>
          </p:nvGrpSpPr>
          <p:grpSpPr>
            <a:xfrm>
              <a:off x="0" y="0"/>
              <a:ext cx="877824" cy="877824"/>
              <a:chOff x="0" y="0"/>
              <a:chExt cx="877824" cy="877824"/>
            </a:xfrm>
          </p:grpSpPr>
          <p:sp>
            <p:nvSpPr>
              <p:cNvPr id="14" name="Freeform 14"/>
              <p:cNvSpPr/>
              <p:nvPr/>
            </p:nvSpPr>
            <p:spPr>
              <a:xfrm>
                <a:off x="0" y="0"/>
                <a:ext cx="877824" cy="877824"/>
              </a:xfrm>
              <a:custGeom>
                <a:avLst/>
                <a:gdLst/>
                <a:ahLst/>
                <a:cxnLst/>
                <a:rect l="l" t="t" r="r" b="b"/>
                <a:pathLst>
                  <a:path w="877824" h="877824">
                    <a:moveTo>
                      <a:pt x="0" y="438912"/>
                    </a:moveTo>
                    <a:cubicBezTo>
                      <a:pt x="0" y="196469"/>
                      <a:pt x="196469" y="0"/>
                      <a:pt x="438912" y="0"/>
                    </a:cubicBezTo>
                    <a:cubicBezTo>
                      <a:pt x="681355" y="0"/>
                      <a:pt x="877824" y="196469"/>
                      <a:pt x="877824" y="438912"/>
                    </a:cubicBezTo>
                    <a:cubicBezTo>
                      <a:pt x="877824" y="681355"/>
                      <a:pt x="681355" y="877824"/>
                      <a:pt x="438912" y="877824"/>
                    </a:cubicBezTo>
                    <a:cubicBezTo>
                      <a:pt x="196469" y="877824"/>
                      <a:pt x="0" y="681355"/>
                      <a:pt x="0" y="438912"/>
                    </a:cubicBezTo>
                    <a:close/>
                  </a:path>
                </a:pathLst>
              </a:custGeom>
              <a:solidFill>
                <a:srgbClr val="EA7F2F"/>
              </a:solidFill>
            </p:spPr>
            <p:txBody>
              <a:bodyPr/>
              <a:lstStyle/>
              <a:p>
                <a:endParaRPr lang="en-US"/>
              </a:p>
            </p:txBody>
          </p:sp>
        </p:grpSp>
        <p:sp>
          <p:nvSpPr>
            <p:cNvPr id="15" name="TextBox 15"/>
            <p:cNvSpPr txBox="1"/>
            <p:nvPr/>
          </p:nvSpPr>
          <p:spPr>
            <a:xfrm>
              <a:off x="121920" y="199771"/>
              <a:ext cx="633984" cy="466725"/>
            </a:xfrm>
            <a:prstGeom prst="rect">
              <a:avLst/>
            </a:prstGeom>
          </p:spPr>
          <p:txBody>
            <a:bodyPr lIns="0" tIns="0" rIns="0" bIns="0" rtlCol="0" anchor="t">
              <a:spAutoFit/>
            </a:bodyPr>
            <a:lstStyle/>
            <a:p>
              <a:pPr algn="ctr">
                <a:lnSpc>
                  <a:spcPts val="2700"/>
                </a:lnSpc>
              </a:pPr>
              <a:r>
                <a:rPr lang="en-US" sz="2250" b="1">
                  <a:solidFill>
                    <a:srgbClr val="FFFFFF"/>
                  </a:solidFill>
                  <a:latin typeface="Nunito Bold"/>
                  <a:ea typeface="Nunito Bold"/>
                  <a:cs typeface="Nunito Bold"/>
                  <a:sym typeface="Nunito Bold"/>
                </a:rPr>
                <a:t>3</a:t>
              </a:r>
            </a:p>
          </p:txBody>
        </p:sp>
      </p:grpSp>
      <p:grpSp>
        <p:nvGrpSpPr>
          <p:cNvPr id="16" name="Group 16"/>
          <p:cNvGrpSpPr/>
          <p:nvPr/>
        </p:nvGrpSpPr>
        <p:grpSpPr>
          <a:xfrm>
            <a:off x="1024128" y="6662984"/>
            <a:ext cx="658368" cy="658368"/>
            <a:chOff x="0" y="0"/>
            <a:chExt cx="877824" cy="877824"/>
          </a:xfrm>
        </p:grpSpPr>
        <p:grpSp>
          <p:nvGrpSpPr>
            <p:cNvPr id="17" name="Group 17"/>
            <p:cNvGrpSpPr/>
            <p:nvPr/>
          </p:nvGrpSpPr>
          <p:grpSpPr>
            <a:xfrm>
              <a:off x="0" y="0"/>
              <a:ext cx="877824" cy="877824"/>
              <a:chOff x="0" y="0"/>
              <a:chExt cx="877824" cy="877824"/>
            </a:xfrm>
          </p:grpSpPr>
          <p:sp>
            <p:nvSpPr>
              <p:cNvPr id="18" name="Freeform 18"/>
              <p:cNvSpPr/>
              <p:nvPr/>
            </p:nvSpPr>
            <p:spPr>
              <a:xfrm>
                <a:off x="0" y="0"/>
                <a:ext cx="877824" cy="877824"/>
              </a:xfrm>
              <a:custGeom>
                <a:avLst/>
                <a:gdLst/>
                <a:ahLst/>
                <a:cxnLst/>
                <a:rect l="l" t="t" r="r" b="b"/>
                <a:pathLst>
                  <a:path w="877824" h="877824">
                    <a:moveTo>
                      <a:pt x="0" y="438912"/>
                    </a:moveTo>
                    <a:cubicBezTo>
                      <a:pt x="0" y="196469"/>
                      <a:pt x="196469" y="0"/>
                      <a:pt x="438912" y="0"/>
                    </a:cubicBezTo>
                    <a:cubicBezTo>
                      <a:pt x="681355" y="0"/>
                      <a:pt x="877824" y="196469"/>
                      <a:pt x="877824" y="438912"/>
                    </a:cubicBezTo>
                    <a:cubicBezTo>
                      <a:pt x="877824" y="681355"/>
                      <a:pt x="681355" y="877824"/>
                      <a:pt x="438912" y="877824"/>
                    </a:cubicBezTo>
                    <a:cubicBezTo>
                      <a:pt x="196469" y="877824"/>
                      <a:pt x="0" y="681355"/>
                      <a:pt x="0" y="438912"/>
                    </a:cubicBezTo>
                    <a:close/>
                  </a:path>
                </a:pathLst>
              </a:custGeom>
              <a:solidFill>
                <a:srgbClr val="B0DCAE"/>
              </a:solidFill>
            </p:spPr>
            <p:txBody>
              <a:bodyPr/>
              <a:lstStyle/>
              <a:p>
                <a:endParaRPr lang="en-US"/>
              </a:p>
            </p:txBody>
          </p:sp>
        </p:grpSp>
        <p:sp>
          <p:nvSpPr>
            <p:cNvPr id="19" name="TextBox 19"/>
            <p:cNvSpPr txBox="1"/>
            <p:nvPr/>
          </p:nvSpPr>
          <p:spPr>
            <a:xfrm>
              <a:off x="121920" y="199771"/>
              <a:ext cx="633984" cy="466725"/>
            </a:xfrm>
            <a:prstGeom prst="rect">
              <a:avLst/>
            </a:prstGeom>
          </p:spPr>
          <p:txBody>
            <a:bodyPr lIns="0" tIns="0" rIns="0" bIns="0" rtlCol="0" anchor="t">
              <a:spAutoFit/>
            </a:bodyPr>
            <a:lstStyle/>
            <a:p>
              <a:pPr algn="ctr">
                <a:lnSpc>
                  <a:spcPts val="2700"/>
                </a:lnSpc>
              </a:pPr>
              <a:r>
                <a:rPr lang="en-US" sz="2250" b="1">
                  <a:solidFill>
                    <a:srgbClr val="000000"/>
                  </a:solidFill>
                  <a:latin typeface="Nunito Bold"/>
                  <a:ea typeface="Nunito Bold"/>
                  <a:cs typeface="Nunito Bold"/>
                  <a:sym typeface="Nunito Bold"/>
                </a:rPr>
                <a:t>4</a:t>
              </a:r>
            </a:p>
          </p:txBody>
        </p:sp>
      </p:grpSp>
      <p:sp>
        <p:nvSpPr>
          <p:cNvPr id="20" name="Freeform 20"/>
          <p:cNvSpPr/>
          <p:nvPr/>
        </p:nvSpPr>
        <p:spPr>
          <a:xfrm>
            <a:off x="12259015" y="-188563"/>
            <a:ext cx="6028985" cy="10616985"/>
          </a:xfrm>
          <a:custGeom>
            <a:avLst/>
            <a:gdLst/>
            <a:ahLst/>
            <a:cxnLst/>
            <a:rect l="l" t="t" r="r" b="b"/>
            <a:pathLst>
              <a:path w="6028985" h="10616985">
                <a:moveTo>
                  <a:pt x="0" y="0"/>
                </a:moveTo>
                <a:lnTo>
                  <a:pt x="6028985" y="0"/>
                </a:lnTo>
                <a:lnTo>
                  <a:pt x="6028985" y="10616985"/>
                </a:lnTo>
                <a:lnTo>
                  <a:pt x="0" y="10616985"/>
                </a:lnTo>
                <a:lnTo>
                  <a:pt x="0" y="0"/>
                </a:lnTo>
                <a:close/>
              </a:path>
            </a:pathLst>
          </a:custGeom>
          <a:blipFill>
            <a:blip r:embed="rId3"/>
            <a:stretch>
              <a:fillRect l="-44038" t="-745" r="-105273" b="-1189"/>
            </a:stretch>
          </a:blipFill>
          <a:ln w="38100" cap="sq">
            <a:solidFill>
              <a:srgbClr val="EB7F2F"/>
            </a:solidFill>
            <a:prstDash val="solid"/>
            <a:miter/>
          </a:ln>
        </p:spPr>
        <p:txBody>
          <a:bodyPr/>
          <a:lstStyle/>
          <a:p>
            <a:endParaRPr lang="en-US"/>
          </a:p>
        </p:txBody>
      </p:sp>
      <p:sp>
        <p:nvSpPr>
          <p:cNvPr id="21" name="Freeform 21"/>
          <p:cNvSpPr/>
          <p:nvPr/>
        </p:nvSpPr>
        <p:spPr>
          <a:xfrm>
            <a:off x="16824960" y="0"/>
            <a:ext cx="1653543" cy="1653543"/>
          </a:xfrm>
          <a:custGeom>
            <a:avLst/>
            <a:gdLst/>
            <a:ahLst/>
            <a:cxnLst/>
            <a:rect l="l" t="t" r="r" b="b"/>
            <a:pathLst>
              <a:path w="1653543" h="1653543">
                <a:moveTo>
                  <a:pt x="0" y="0"/>
                </a:moveTo>
                <a:lnTo>
                  <a:pt x="1653543" y="0"/>
                </a:lnTo>
                <a:lnTo>
                  <a:pt x="1653543" y="1653543"/>
                </a:lnTo>
                <a:lnTo>
                  <a:pt x="0" y="1653543"/>
                </a:lnTo>
                <a:lnTo>
                  <a:pt x="0" y="0"/>
                </a:lnTo>
                <a:close/>
              </a:path>
            </a:pathLst>
          </a:custGeom>
          <a:blipFill>
            <a:blip r:embed="rId4"/>
            <a:stretch>
              <a:fillRect/>
            </a:stretch>
          </a:blipFill>
        </p:spPr>
        <p:txBody>
          <a:bodyPr/>
          <a:lstStyle/>
          <a:p>
            <a:endParaRPr lang="en-US"/>
          </a:p>
        </p:txBody>
      </p:sp>
      <p:sp>
        <p:nvSpPr>
          <p:cNvPr id="22" name="Freeform 22"/>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5"/>
            <a:stretch>
              <a:fillRect/>
            </a:stretch>
          </a:blipFill>
        </p:spPr>
        <p:txBody>
          <a:bodyPr/>
          <a:lstStyle/>
          <a:p>
            <a:endParaRPr lang="en-US"/>
          </a:p>
        </p:txBody>
      </p:sp>
      <p:sp>
        <p:nvSpPr>
          <p:cNvPr id="23" name="TextBox 23"/>
          <p:cNvSpPr txBox="1"/>
          <p:nvPr/>
        </p:nvSpPr>
        <p:spPr>
          <a:xfrm>
            <a:off x="1024128" y="578414"/>
            <a:ext cx="10650477" cy="1285875"/>
          </a:xfrm>
          <a:prstGeom prst="rect">
            <a:avLst/>
          </a:prstGeom>
        </p:spPr>
        <p:txBody>
          <a:bodyPr lIns="0" tIns="0" rIns="0" bIns="0" rtlCol="0" anchor="t">
            <a:spAutoFit/>
          </a:bodyPr>
          <a:lstStyle/>
          <a:p>
            <a:pPr algn="l">
              <a:lnSpc>
                <a:spcPts val="5040"/>
              </a:lnSpc>
            </a:pPr>
            <a:r>
              <a:rPr lang="en-US" sz="4200">
                <a:solidFill>
                  <a:srgbClr val="1A4D00"/>
                </a:solidFill>
                <a:latin typeface="Hammersmith One"/>
                <a:ea typeface="Hammersmith One"/>
                <a:cs typeface="Hammersmith One"/>
                <a:sym typeface="Hammersmith One"/>
              </a:rPr>
              <a:t>What does the CNF experience teach us about financing anaemia?</a:t>
            </a:r>
          </a:p>
        </p:txBody>
      </p:sp>
      <p:grpSp>
        <p:nvGrpSpPr>
          <p:cNvPr id="24" name="Group 24"/>
          <p:cNvGrpSpPr/>
          <p:nvPr/>
        </p:nvGrpSpPr>
        <p:grpSpPr>
          <a:xfrm>
            <a:off x="1979676" y="2350064"/>
            <a:ext cx="8344339" cy="1081228"/>
            <a:chOff x="0" y="0"/>
            <a:chExt cx="11125785" cy="1441637"/>
          </a:xfrm>
        </p:grpSpPr>
        <p:sp>
          <p:nvSpPr>
            <p:cNvPr id="25" name="TextBox 25"/>
            <p:cNvSpPr txBox="1"/>
            <p:nvPr/>
          </p:nvSpPr>
          <p:spPr>
            <a:xfrm>
              <a:off x="0" y="0"/>
              <a:ext cx="6475153" cy="482600"/>
            </a:xfrm>
            <a:prstGeom prst="rect">
              <a:avLst/>
            </a:prstGeom>
          </p:spPr>
          <p:txBody>
            <a:bodyPr lIns="0" tIns="0" rIns="0" bIns="0" rtlCol="0" anchor="t">
              <a:spAutoFit/>
            </a:bodyPr>
            <a:lstStyle/>
            <a:p>
              <a:pPr algn="l">
                <a:lnSpc>
                  <a:spcPts val="2879"/>
                </a:lnSpc>
              </a:pPr>
              <a:r>
                <a:rPr lang="en-US" sz="2400">
                  <a:solidFill>
                    <a:srgbClr val="1A4D00"/>
                  </a:solidFill>
                  <a:latin typeface="Hammersmith One"/>
                  <a:ea typeface="Hammersmith One"/>
                  <a:cs typeface="Hammersmith One"/>
                  <a:sym typeface="Hammersmith One"/>
                </a:rPr>
                <a:t>Lead with government ownership</a:t>
              </a:r>
            </a:p>
          </p:txBody>
        </p:sp>
        <p:sp>
          <p:nvSpPr>
            <p:cNvPr id="26" name="TextBox 26"/>
            <p:cNvSpPr txBox="1"/>
            <p:nvPr/>
          </p:nvSpPr>
          <p:spPr>
            <a:xfrm>
              <a:off x="0" y="628837"/>
              <a:ext cx="11125785" cy="812800"/>
            </a:xfrm>
            <a:prstGeom prst="rect">
              <a:avLst/>
            </a:prstGeom>
          </p:spPr>
          <p:txBody>
            <a:bodyPr lIns="0" tIns="0" rIns="0" bIns="0" rtlCol="0" anchor="t">
              <a:spAutoFit/>
            </a:bodyPr>
            <a:lstStyle/>
            <a:p>
              <a:pPr algn="l">
                <a:lnSpc>
                  <a:spcPts val="2430"/>
                </a:lnSpc>
              </a:pPr>
              <a:r>
                <a:rPr lang="en-US" sz="2025">
                  <a:solidFill>
                    <a:srgbClr val="232B31"/>
                  </a:solidFill>
                  <a:latin typeface="Nunito"/>
                  <a:ea typeface="Nunito"/>
                  <a:cs typeface="Nunito"/>
                  <a:sym typeface="Nunito"/>
                </a:rPr>
                <a:t>The mechanism starts with a government request and evidence of commitment.</a:t>
              </a:r>
            </a:p>
          </p:txBody>
        </p:sp>
      </p:grpSp>
      <p:grpSp>
        <p:nvGrpSpPr>
          <p:cNvPr id="27" name="Group 27"/>
          <p:cNvGrpSpPr/>
          <p:nvPr/>
        </p:nvGrpSpPr>
        <p:grpSpPr>
          <a:xfrm>
            <a:off x="1979676" y="3750239"/>
            <a:ext cx="8344339" cy="1122867"/>
            <a:chOff x="0" y="0"/>
            <a:chExt cx="11125785" cy="1497156"/>
          </a:xfrm>
        </p:grpSpPr>
        <p:sp>
          <p:nvSpPr>
            <p:cNvPr id="28" name="TextBox 28"/>
            <p:cNvSpPr txBox="1"/>
            <p:nvPr/>
          </p:nvSpPr>
          <p:spPr>
            <a:xfrm>
              <a:off x="0" y="0"/>
              <a:ext cx="6194851" cy="482600"/>
            </a:xfrm>
            <a:prstGeom prst="rect">
              <a:avLst/>
            </a:prstGeom>
          </p:spPr>
          <p:txBody>
            <a:bodyPr lIns="0" tIns="0" rIns="0" bIns="0" rtlCol="0" anchor="t">
              <a:spAutoFit/>
            </a:bodyPr>
            <a:lstStyle/>
            <a:p>
              <a:pPr algn="l">
                <a:lnSpc>
                  <a:spcPts val="2879"/>
                </a:lnSpc>
              </a:pPr>
              <a:r>
                <a:rPr lang="en-US" sz="2400">
                  <a:solidFill>
                    <a:srgbClr val="1CAD30"/>
                  </a:solidFill>
                  <a:latin typeface="Hammersmith One"/>
                  <a:ea typeface="Hammersmith One"/>
                  <a:cs typeface="Hammersmith One"/>
                  <a:sym typeface="Hammersmith One"/>
                </a:rPr>
                <a:t>Make the budget visible</a:t>
              </a:r>
            </a:p>
          </p:txBody>
        </p:sp>
        <p:sp>
          <p:nvSpPr>
            <p:cNvPr id="29" name="TextBox 29"/>
            <p:cNvSpPr txBox="1"/>
            <p:nvPr/>
          </p:nvSpPr>
          <p:spPr>
            <a:xfrm>
              <a:off x="0" y="684356"/>
              <a:ext cx="11125785" cy="812800"/>
            </a:xfrm>
            <a:prstGeom prst="rect">
              <a:avLst/>
            </a:prstGeom>
          </p:spPr>
          <p:txBody>
            <a:bodyPr lIns="0" tIns="0" rIns="0" bIns="0" rtlCol="0" anchor="t">
              <a:spAutoFit/>
            </a:bodyPr>
            <a:lstStyle/>
            <a:p>
              <a:pPr algn="l">
                <a:lnSpc>
                  <a:spcPts val="2430"/>
                </a:lnSpc>
              </a:pPr>
              <a:r>
                <a:rPr lang="en-US" sz="2025">
                  <a:solidFill>
                    <a:srgbClr val="232B31"/>
                  </a:solidFill>
                  <a:latin typeface="Nunito"/>
                  <a:ea typeface="Nunito"/>
                  <a:cs typeface="Nunito"/>
                  <a:sym typeface="Nunito"/>
                </a:rPr>
                <a:t>Advocacy must move from policy statements to budget lines, releases and procurement.</a:t>
              </a:r>
            </a:p>
          </p:txBody>
        </p:sp>
      </p:grpSp>
      <p:grpSp>
        <p:nvGrpSpPr>
          <p:cNvPr id="30" name="Group 30"/>
          <p:cNvGrpSpPr/>
          <p:nvPr/>
        </p:nvGrpSpPr>
        <p:grpSpPr>
          <a:xfrm>
            <a:off x="1979676" y="5114219"/>
            <a:ext cx="8344339" cy="1057038"/>
            <a:chOff x="0" y="0"/>
            <a:chExt cx="11125785" cy="1409384"/>
          </a:xfrm>
        </p:grpSpPr>
        <p:sp>
          <p:nvSpPr>
            <p:cNvPr id="31" name="TextBox 31"/>
            <p:cNvSpPr txBox="1"/>
            <p:nvPr/>
          </p:nvSpPr>
          <p:spPr>
            <a:xfrm>
              <a:off x="0" y="0"/>
              <a:ext cx="7173650" cy="482600"/>
            </a:xfrm>
            <a:prstGeom prst="rect">
              <a:avLst/>
            </a:prstGeom>
          </p:spPr>
          <p:txBody>
            <a:bodyPr lIns="0" tIns="0" rIns="0" bIns="0" rtlCol="0" anchor="t">
              <a:spAutoFit/>
            </a:bodyPr>
            <a:lstStyle/>
            <a:p>
              <a:pPr algn="l">
                <a:lnSpc>
                  <a:spcPts val="2879"/>
                </a:lnSpc>
              </a:pPr>
              <a:r>
                <a:rPr lang="en-US" sz="2400">
                  <a:solidFill>
                    <a:srgbClr val="EB7F2F"/>
                  </a:solidFill>
                  <a:latin typeface="Hammersmith One"/>
                  <a:ea typeface="Hammersmith One"/>
                  <a:cs typeface="Hammersmith One"/>
                  <a:sym typeface="Hammersmith One"/>
                </a:rPr>
                <a:t>Finance commodities + systems</a:t>
              </a:r>
            </a:p>
          </p:txBody>
        </p:sp>
        <p:sp>
          <p:nvSpPr>
            <p:cNvPr id="32" name="TextBox 32"/>
            <p:cNvSpPr txBox="1"/>
            <p:nvPr/>
          </p:nvSpPr>
          <p:spPr>
            <a:xfrm>
              <a:off x="0" y="596584"/>
              <a:ext cx="11125785" cy="812800"/>
            </a:xfrm>
            <a:prstGeom prst="rect">
              <a:avLst/>
            </a:prstGeom>
          </p:spPr>
          <p:txBody>
            <a:bodyPr lIns="0" tIns="0" rIns="0" bIns="0" rtlCol="0" anchor="t">
              <a:spAutoFit/>
            </a:bodyPr>
            <a:lstStyle/>
            <a:p>
              <a:pPr algn="l">
                <a:lnSpc>
                  <a:spcPts val="2430"/>
                </a:lnSpc>
              </a:pPr>
              <a:r>
                <a:rPr lang="en-US" sz="2025">
                  <a:solidFill>
                    <a:srgbClr val="232B31"/>
                  </a:solidFill>
                  <a:latin typeface="Nunito"/>
                  <a:ea typeface="Nunito"/>
                  <a:cs typeface="Nunito"/>
                  <a:sym typeface="Nunito"/>
                </a:rPr>
                <a:t>Commodity access is necessary, but delivery requires supply chains, services, data and demand.</a:t>
              </a:r>
            </a:p>
          </p:txBody>
        </p:sp>
      </p:grpSp>
      <p:grpSp>
        <p:nvGrpSpPr>
          <p:cNvPr id="33" name="Group 33"/>
          <p:cNvGrpSpPr/>
          <p:nvPr/>
        </p:nvGrpSpPr>
        <p:grpSpPr>
          <a:xfrm>
            <a:off x="1979676" y="6521252"/>
            <a:ext cx="8626000" cy="1095375"/>
            <a:chOff x="0" y="0"/>
            <a:chExt cx="11501333" cy="1460500"/>
          </a:xfrm>
        </p:grpSpPr>
        <p:sp>
          <p:nvSpPr>
            <p:cNvPr id="34" name="TextBox 34"/>
            <p:cNvSpPr txBox="1"/>
            <p:nvPr/>
          </p:nvSpPr>
          <p:spPr>
            <a:xfrm>
              <a:off x="0" y="0"/>
              <a:ext cx="6041843" cy="482600"/>
            </a:xfrm>
            <a:prstGeom prst="rect">
              <a:avLst/>
            </a:prstGeom>
          </p:spPr>
          <p:txBody>
            <a:bodyPr lIns="0" tIns="0" rIns="0" bIns="0" rtlCol="0" anchor="t">
              <a:spAutoFit/>
            </a:bodyPr>
            <a:lstStyle/>
            <a:p>
              <a:pPr algn="l">
                <a:lnSpc>
                  <a:spcPts val="2879"/>
                </a:lnSpc>
              </a:pPr>
              <a:r>
                <a:rPr lang="en-US" sz="2400">
                  <a:solidFill>
                    <a:srgbClr val="5AD154"/>
                  </a:solidFill>
                  <a:latin typeface="Hammersmith One"/>
                  <a:ea typeface="Hammersmith One"/>
                  <a:cs typeface="Hammersmith One"/>
                  <a:sym typeface="Hammersmith One"/>
                </a:rPr>
                <a:t>Use subnational evidence</a:t>
              </a:r>
            </a:p>
          </p:txBody>
        </p:sp>
        <p:sp>
          <p:nvSpPr>
            <p:cNvPr id="35" name="TextBox 35"/>
            <p:cNvSpPr txBox="1"/>
            <p:nvPr/>
          </p:nvSpPr>
          <p:spPr>
            <a:xfrm>
              <a:off x="0" y="647700"/>
              <a:ext cx="11501333" cy="812800"/>
            </a:xfrm>
            <a:prstGeom prst="rect">
              <a:avLst/>
            </a:prstGeom>
          </p:spPr>
          <p:txBody>
            <a:bodyPr lIns="0" tIns="0" rIns="0" bIns="0" rtlCol="0" anchor="t">
              <a:spAutoFit/>
            </a:bodyPr>
            <a:lstStyle/>
            <a:p>
              <a:pPr algn="l">
                <a:lnSpc>
                  <a:spcPts val="2430"/>
                </a:lnSpc>
              </a:pPr>
              <a:r>
                <a:rPr lang="en-US" sz="2025">
                  <a:solidFill>
                    <a:srgbClr val="232B31"/>
                  </a:solidFill>
                  <a:latin typeface="Nunito"/>
                  <a:ea typeface="Nunito"/>
                  <a:cs typeface="Nunito"/>
                  <a:sym typeface="Nunito"/>
                </a:rPr>
                <a:t>Burden and access vary; state-level targeting can make advocacy and financing more precise.</a:t>
              </a:r>
            </a:p>
          </p:txBody>
        </p:sp>
      </p:grpSp>
      <p:sp>
        <p:nvSpPr>
          <p:cNvPr id="36" name="TextBox 36"/>
          <p:cNvSpPr txBox="1"/>
          <p:nvPr/>
        </p:nvSpPr>
        <p:spPr>
          <a:xfrm>
            <a:off x="1028700" y="8140502"/>
            <a:ext cx="10772769" cy="914400"/>
          </a:xfrm>
          <a:prstGeom prst="rect">
            <a:avLst/>
          </a:prstGeom>
        </p:spPr>
        <p:txBody>
          <a:bodyPr lIns="0" tIns="0" rIns="0" bIns="0" rtlCol="0" anchor="t">
            <a:spAutoFit/>
          </a:bodyPr>
          <a:lstStyle/>
          <a:p>
            <a:pPr algn="l">
              <a:lnSpc>
                <a:spcPts val="2430"/>
              </a:lnSpc>
            </a:pPr>
            <a:r>
              <a:rPr lang="en-US" sz="2025">
                <a:solidFill>
                  <a:srgbClr val="232B31"/>
                </a:solidFill>
                <a:latin typeface="Nunito"/>
                <a:ea typeface="Nunito"/>
                <a:cs typeface="Nunito"/>
                <a:sym typeface="Nunito"/>
              </a:rPr>
              <a:t>For anaemia advocacy: convert “high burden” into a specific, costed and financeable government ask.</a:t>
            </a:r>
          </a:p>
          <a:p>
            <a:pPr algn="l">
              <a:lnSpc>
                <a:spcPts val="2430"/>
              </a:lnSpc>
            </a:pPr>
            <a:endParaRPr lang="en-US" sz="2025">
              <a:solidFill>
                <a:srgbClr val="232B31"/>
              </a:solidFill>
              <a:latin typeface="Nunito"/>
              <a:ea typeface="Nunito"/>
              <a:cs typeface="Nunito"/>
              <a:sym typeface="Nunito"/>
            </a:endParaRPr>
          </a:p>
        </p:txBody>
      </p:sp>
      <p:sp>
        <p:nvSpPr>
          <p:cNvPr id="37" name="TextBox 37"/>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6</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9836" y="0"/>
            <a:ext cx="18537836" cy="10435482"/>
          </a:xfrm>
          <a:custGeom>
            <a:avLst/>
            <a:gdLst/>
            <a:ahLst/>
            <a:cxnLst/>
            <a:rect l="l" t="t" r="r" b="b"/>
            <a:pathLst>
              <a:path w="18537836" h="10435482">
                <a:moveTo>
                  <a:pt x="0" y="0"/>
                </a:moveTo>
                <a:lnTo>
                  <a:pt x="18537836" y="0"/>
                </a:lnTo>
                <a:lnTo>
                  <a:pt x="18537836" y="10435482"/>
                </a:lnTo>
                <a:lnTo>
                  <a:pt x="0" y="10435482"/>
                </a:lnTo>
                <a:lnTo>
                  <a:pt x="0" y="0"/>
                </a:lnTo>
                <a:close/>
              </a:path>
            </a:pathLst>
          </a:custGeom>
          <a:blipFill>
            <a:blip r:embed="rId2"/>
            <a:stretch>
              <a:fillRect t="-12098" b="-21133"/>
            </a:stretch>
          </a:blipFill>
        </p:spPr>
        <p:txBody>
          <a:bodyPr/>
          <a:lstStyle/>
          <a:p>
            <a:endParaRPr lang="en-US"/>
          </a:p>
        </p:txBody>
      </p:sp>
      <p:grpSp>
        <p:nvGrpSpPr>
          <p:cNvPr id="3" name="Group 3"/>
          <p:cNvGrpSpPr/>
          <p:nvPr/>
        </p:nvGrpSpPr>
        <p:grpSpPr>
          <a:xfrm>
            <a:off x="1028700" y="2119201"/>
            <a:ext cx="7900988" cy="2003108"/>
            <a:chOff x="0" y="0"/>
            <a:chExt cx="10534650" cy="2670810"/>
          </a:xfrm>
        </p:grpSpPr>
        <p:sp>
          <p:nvSpPr>
            <p:cNvPr id="4" name="Freeform 4"/>
            <p:cNvSpPr/>
            <p:nvPr/>
          </p:nvSpPr>
          <p:spPr>
            <a:xfrm>
              <a:off x="0" y="0"/>
              <a:ext cx="10534650" cy="2670810"/>
            </a:xfrm>
            <a:custGeom>
              <a:avLst/>
              <a:gdLst/>
              <a:ahLst/>
              <a:cxnLst/>
              <a:rect l="l" t="t" r="r" b="b"/>
              <a:pathLst>
                <a:path w="10534650" h="2670810">
                  <a:moveTo>
                    <a:pt x="0" y="445135"/>
                  </a:moveTo>
                  <a:cubicBezTo>
                    <a:pt x="0" y="199263"/>
                    <a:pt x="199263" y="0"/>
                    <a:pt x="445135" y="0"/>
                  </a:cubicBezTo>
                  <a:lnTo>
                    <a:pt x="10089515" y="0"/>
                  </a:lnTo>
                  <a:cubicBezTo>
                    <a:pt x="10335387" y="0"/>
                    <a:pt x="10534650" y="199263"/>
                    <a:pt x="10534650" y="445135"/>
                  </a:cubicBezTo>
                  <a:lnTo>
                    <a:pt x="10534650" y="2225675"/>
                  </a:lnTo>
                  <a:cubicBezTo>
                    <a:pt x="10534650" y="2471547"/>
                    <a:pt x="10335387" y="2670810"/>
                    <a:pt x="10089515" y="2670810"/>
                  </a:cubicBezTo>
                  <a:lnTo>
                    <a:pt x="445135" y="2670810"/>
                  </a:lnTo>
                  <a:cubicBezTo>
                    <a:pt x="199263" y="2670810"/>
                    <a:pt x="0" y="2471547"/>
                    <a:pt x="0" y="2225675"/>
                  </a:cubicBezTo>
                  <a:close/>
                </a:path>
              </a:pathLst>
            </a:custGeom>
            <a:solidFill>
              <a:srgbClr val="FFFFFF"/>
            </a:solidFill>
            <a:ln w="14288" cap="sq">
              <a:solidFill>
                <a:srgbClr val="3D1700"/>
              </a:solidFill>
              <a:prstDash val="solid"/>
              <a:miter/>
            </a:ln>
          </p:spPr>
          <p:txBody>
            <a:bodyPr/>
            <a:lstStyle/>
            <a:p>
              <a:endParaRPr lang="en-US"/>
            </a:p>
          </p:txBody>
        </p:sp>
      </p:grpSp>
      <p:grpSp>
        <p:nvGrpSpPr>
          <p:cNvPr id="5" name="Group 5"/>
          <p:cNvGrpSpPr/>
          <p:nvPr/>
        </p:nvGrpSpPr>
        <p:grpSpPr>
          <a:xfrm>
            <a:off x="1035844" y="2133489"/>
            <a:ext cx="109728" cy="1988820"/>
            <a:chOff x="0" y="0"/>
            <a:chExt cx="146304" cy="2651760"/>
          </a:xfrm>
        </p:grpSpPr>
        <p:sp>
          <p:nvSpPr>
            <p:cNvPr id="6" name="Freeform 6"/>
            <p:cNvSpPr/>
            <p:nvPr/>
          </p:nvSpPr>
          <p:spPr>
            <a:xfrm>
              <a:off x="0" y="0"/>
              <a:ext cx="146304" cy="2651760"/>
            </a:xfrm>
            <a:custGeom>
              <a:avLst/>
              <a:gdLst/>
              <a:ahLst/>
              <a:cxnLst/>
              <a:rect l="l" t="t" r="r" b="b"/>
              <a:pathLst>
                <a:path w="146304" h="2651760">
                  <a:moveTo>
                    <a:pt x="0" y="0"/>
                  </a:moveTo>
                  <a:lnTo>
                    <a:pt x="146304" y="0"/>
                  </a:lnTo>
                  <a:lnTo>
                    <a:pt x="146304" y="2651760"/>
                  </a:lnTo>
                  <a:lnTo>
                    <a:pt x="0" y="2651760"/>
                  </a:lnTo>
                  <a:close/>
                </a:path>
              </a:pathLst>
            </a:custGeom>
            <a:solidFill>
              <a:srgbClr val="3D1700"/>
            </a:solidFill>
          </p:spPr>
          <p:txBody>
            <a:bodyPr/>
            <a:lstStyle/>
            <a:p>
              <a:endParaRPr lang="en-US"/>
            </a:p>
          </p:txBody>
        </p:sp>
      </p:grpSp>
      <p:grpSp>
        <p:nvGrpSpPr>
          <p:cNvPr id="7" name="Group 7"/>
          <p:cNvGrpSpPr/>
          <p:nvPr/>
        </p:nvGrpSpPr>
        <p:grpSpPr>
          <a:xfrm>
            <a:off x="9464040" y="2119201"/>
            <a:ext cx="7900988" cy="2003108"/>
            <a:chOff x="0" y="0"/>
            <a:chExt cx="10534650" cy="2670810"/>
          </a:xfrm>
        </p:grpSpPr>
        <p:sp>
          <p:nvSpPr>
            <p:cNvPr id="8" name="Freeform 8"/>
            <p:cNvSpPr/>
            <p:nvPr/>
          </p:nvSpPr>
          <p:spPr>
            <a:xfrm>
              <a:off x="0" y="0"/>
              <a:ext cx="10534650" cy="2670810"/>
            </a:xfrm>
            <a:custGeom>
              <a:avLst/>
              <a:gdLst/>
              <a:ahLst/>
              <a:cxnLst/>
              <a:rect l="l" t="t" r="r" b="b"/>
              <a:pathLst>
                <a:path w="10534650" h="2670810">
                  <a:moveTo>
                    <a:pt x="0" y="445135"/>
                  </a:moveTo>
                  <a:cubicBezTo>
                    <a:pt x="0" y="199263"/>
                    <a:pt x="199263" y="0"/>
                    <a:pt x="445135" y="0"/>
                  </a:cubicBezTo>
                  <a:lnTo>
                    <a:pt x="10089515" y="0"/>
                  </a:lnTo>
                  <a:cubicBezTo>
                    <a:pt x="10335387" y="0"/>
                    <a:pt x="10534650" y="199263"/>
                    <a:pt x="10534650" y="445135"/>
                  </a:cubicBezTo>
                  <a:lnTo>
                    <a:pt x="10534650" y="2225675"/>
                  </a:lnTo>
                  <a:cubicBezTo>
                    <a:pt x="10534650" y="2471547"/>
                    <a:pt x="10335387" y="2670810"/>
                    <a:pt x="10089515" y="2670810"/>
                  </a:cubicBezTo>
                  <a:lnTo>
                    <a:pt x="445135" y="2670810"/>
                  </a:lnTo>
                  <a:cubicBezTo>
                    <a:pt x="199263" y="2670810"/>
                    <a:pt x="0" y="2471547"/>
                    <a:pt x="0" y="2225675"/>
                  </a:cubicBezTo>
                  <a:close/>
                </a:path>
              </a:pathLst>
            </a:custGeom>
            <a:solidFill>
              <a:srgbClr val="FFFFFF"/>
            </a:solidFill>
            <a:ln w="14288" cap="sq">
              <a:solidFill>
                <a:srgbClr val="EA7F2F"/>
              </a:solidFill>
              <a:prstDash val="solid"/>
              <a:miter/>
            </a:ln>
          </p:spPr>
          <p:txBody>
            <a:bodyPr/>
            <a:lstStyle/>
            <a:p>
              <a:endParaRPr lang="en-US"/>
            </a:p>
          </p:txBody>
        </p:sp>
      </p:grpSp>
      <p:grpSp>
        <p:nvGrpSpPr>
          <p:cNvPr id="9" name="Group 9"/>
          <p:cNvGrpSpPr/>
          <p:nvPr/>
        </p:nvGrpSpPr>
        <p:grpSpPr>
          <a:xfrm>
            <a:off x="9471184" y="2126345"/>
            <a:ext cx="109728" cy="1988820"/>
            <a:chOff x="0" y="0"/>
            <a:chExt cx="146304" cy="2651760"/>
          </a:xfrm>
        </p:grpSpPr>
        <p:sp>
          <p:nvSpPr>
            <p:cNvPr id="10" name="Freeform 10"/>
            <p:cNvSpPr/>
            <p:nvPr/>
          </p:nvSpPr>
          <p:spPr>
            <a:xfrm>
              <a:off x="0" y="0"/>
              <a:ext cx="146304" cy="2651760"/>
            </a:xfrm>
            <a:custGeom>
              <a:avLst/>
              <a:gdLst/>
              <a:ahLst/>
              <a:cxnLst/>
              <a:rect l="l" t="t" r="r" b="b"/>
              <a:pathLst>
                <a:path w="146304" h="2651760">
                  <a:moveTo>
                    <a:pt x="0" y="0"/>
                  </a:moveTo>
                  <a:lnTo>
                    <a:pt x="146304" y="0"/>
                  </a:lnTo>
                  <a:lnTo>
                    <a:pt x="146304" y="2651760"/>
                  </a:lnTo>
                  <a:lnTo>
                    <a:pt x="0" y="2651760"/>
                  </a:lnTo>
                  <a:close/>
                </a:path>
              </a:pathLst>
            </a:custGeom>
            <a:solidFill>
              <a:srgbClr val="EB7F2F"/>
            </a:solidFill>
          </p:spPr>
          <p:txBody>
            <a:bodyPr/>
            <a:lstStyle/>
            <a:p>
              <a:endParaRPr lang="en-US"/>
            </a:p>
          </p:txBody>
        </p:sp>
      </p:grpSp>
      <p:grpSp>
        <p:nvGrpSpPr>
          <p:cNvPr id="11" name="Group 11"/>
          <p:cNvGrpSpPr/>
          <p:nvPr/>
        </p:nvGrpSpPr>
        <p:grpSpPr>
          <a:xfrm>
            <a:off x="1028700" y="4519501"/>
            <a:ext cx="7900988" cy="2003108"/>
            <a:chOff x="0" y="0"/>
            <a:chExt cx="10534650" cy="2670810"/>
          </a:xfrm>
        </p:grpSpPr>
        <p:sp>
          <p:nvSpPr>
            <p:cNvPr id="12" name="Freeform 12"/>
            <p:cNvSpPr/>
            <p:nvPr/>
          </p:nvSpPr>
          <p:spPr>
            <a:xfrm>
              <a:off x="0" y="0"/>
              <a:ext cx="10534650" cy="2670810"/>
            </a:xfrm>
            <a:custGeom>
              <a:avLst/>
              <a:gdLst/>
              <a:ahLst/>
              <a:cxnLst/>
              <a:rect l="l" t="t" r="r" b="b"/>
              <a:pathLst>
                <a:path w="10534650" h="2670810">
                  <a:moveTo>
                    <a:pt x="0" y="445135"/>
                  </a:moveTo>
                  <a:cubicBezTo>
                    <a:pt x="0" y="199263"/>
                    <a:pt x="199263" y="0"/>
                    <a:pt x="445135" y="0"/>
                  </a:cubicBezTo>
                  <a:lnTo>
                    <a:pt x="10089515" y="0"/>
                  </a:lnTo>
                  <a:cubicBezTo>
                    <a:pt x="10335387" y="0"/>
                    <a:pt x="10534650" y="199263"/>
                    <a:pt x="10534650" y="445135"/>
                  </a:cubicBezTo>
                  <a:lnTo>
                    <a:pt x="10534650" y="2225675"/>
                  </a:lnTo>
                  <a:cubicBezTo>
                    <a:pt x="10534650" y="2471547"/>
                    <a:pt x="10335387" y="2670810"/>
                    <a:pt x="10089515" y="2670810"/>
                  </a:cubicBezTo>
                  <a:lnTo>
                    <a:pt x="445135" y="2670810"/>
                  </a:lnTo>
                  <a:cubicBezTo>
                    <a:pt x="199263" y="2670810"/>
                    <a:pt x="0" y="2471547"/>
                    <a:pt x="0" y="2225675"/>
                  </a:cubicBezTo>
                  <a:close/>
                </a:path>
              </a:pathLst>
            </a:custGeom>
            <a:solidFill>
              <a:srgbClr val="FFFFFF"/>
            </a:solidFill>
            <a:ln w="14288" cap="sq">
              <a:solidFill>
                <a:srgbClr val="B0DCAE"/>
              </a:solidFill>
              <a:prstDash val="solid"/>
              <a:miter/>
            </a:ln>
          </p:spPr>
          <p:txBody>
            <a:bodyPr/>
            <a:lstStyle/>
            <a:p>
              <a:endParaRPr lang="en-US"/>
            </a:p>
          </p:txBody>
        </p:sp>
      </p:grpSp>
      <p:grpSp>
        <p:nvGrpSpPr>
          <p:cNvPr id="13" name="Group 13"/>
          <p:cNvGrpSpPr/>
          <p:nvPr/>
        </p:nvGrpSpPr>
        <p:grpSpPr>
          <a:xfrm>
            <a:off x="1035844" y="4519501"/>
            <a:ext cx="109728" cy="1988820"/>
            <a:chOff x="0" y="0"/>
            <a:chExt cx="146304" cy="2651760"/>
          </a:xfrm>
        </p:grpSpPr>
        <p:sp>
          <p:nvSpPr>
            <p:cNvPr id="14" name="Freeform 14"/>
            <p:cNvSpPr/>
            <p:nvPr/>
          </p:nvSpPr>
          <p:spPr>
            <a:xfrm>
              <a:off x="0" y="0"/>
              <a:ext cx="146304" cy="2651760"/>
            </a:xfrm>
            <a:custGeom>
              <a:avLst/>
              <a:gdLst/>
              <a:ahLst/>
              <a:cxnLst/>
              <a:rect l="l" t="t" r="r" b="b"/>
              <a:pathLst>
                <a:path w="146304" h="2651760">
                  <a:moveTo>
                    <a:pt x="0" y="0"/>
                  </a:moveTo>
                  <a:lnTo>
                    <a:pt x="146304" y="0"/>
                  </a:lnTo>
                  <a:lnTo>
                    <a:pt x="146304" y="2651760"/>
                  </a:lnTo>
                  <a:lnTo>
                    <a:pt x="0" y="2651760"/>
                  </a:lnTo>
                  <a:close/>
                </a:path>
              </a:pathLst>
            </a:custGeom>
            <a:solidFill>
              <a:srgbClr val="B0DCAE"/>
            </a:solidFill>
          </p:spPr>
          <p:txBody>
            <a:bodyPr/>
            <a:lstStyle/>
            <a:p>
              <a:endParaRPr lang="en-US"/>
            </a:p>
          </p:txBody>
        </p:sp>
      </p:grpSp>
      <p:grpSp>
        <p:nvGrpSpPr>
          <p:cNvPr id="15" name="Group 15"/>
          <p:cNvGrpSpPr/>
          <p:nvPr/>
        </p:nvGrpSpPr>
        <p:grpSpPr>
          <a:xfrm>
            <a:off x="9464040" y="4519501"/>
            <a:ext cx="7900988" cy="2003108"/>
            <a:chOff x="0" y="0"/>
            <a:chExt cx="10534650" cy="2670810"/>
          </a:xfrm>
        </p:grpSpPr>
        <p:sp>
          <p:nvSpPr>
            <p:cNvPr id="16" name="Freeform 16"/>
            <p:cNvSpPr/>
            <p:nvPr/>
          </p:nvSpPr>
          <p:spPr>
            <a:xfrm>
              <a:off x="0" y="0"/>
              <a:ext cx="10534650" cy="2670810"/>
            </a:xfrm>
            <a:custGeom>
              <a:avLst/>
              <a:gdLst/>
              <a:ahLst/>
              <a:cxnLst/>
              <a:rect l="l" t="t" r="r" b="b"/>
              <a:pathLst>
                <a:path w="10534650" h="2670810">
                  <a:moveTo>
                    <a:pt x="0" y="445135"/>
                  </a:moveTo>
                  <a:cubicBezTo>
                    <a:pt x="0" y="199263"/>
                    <a:pt x="199263" y="0"/>
                    <a:pt x="445135" y="0"/>
                  </a:cubicBezTo>
                  <a:lnTo>
                    <a:pt x="10089515" y="0"/>
                  </a:lnTo>
                  <a:cubicBezTo>
                    <a:pt x="10335387" y="0"/>
                    <a:pt x="10534650" y="199263"/>
                    <a:pt x="10534650" y="445135"/>
                  </a:cubicBezTo>
                  <a:lnTo>
                    <a:pt x="10534650" y="2225675"/>
                  </a:lnTo>
                  <a:cubicBezTo>
                    <a:pt x="10534650" y="2471547"/>
                    <a:pt x="10335387" y="2670810"/>
                    <a:pt x="10089515" y="2670810"/>
                  </a:cubicBezTo>
                  <a:lnTo>
                    <a:pt x="445135" y="2670810"/>
                  </a:lnTo>
                  <a:cubicBezTo>
                    <a:pt x="199263" y="2670810"/>
                    <a:pt x="0" y="2471547"/>
                    <a:pt x="0" y="2225675"/>
                  </a:cubicBezTo>
                  <a:close/>
                </a:path>
              </a:pathLst>
            </a:custGeom>
            <a:solidFill>
              <a:srgbClr val="FFFFFF"/>
            </a:solidFill>
            <a:ln w="14288" cap="sq">
              <a:solidFill>
                <a:srgbClr val="0081CC"/>
              </a:solidFill>
              <a:prstDash val="solid"/>
              <a:miter/>
            </a:ln>
          </p:spPr>
          <p:txBody>
            <a:bodyPr/>
            <a:lstStyle/>
            <a:p>
              <a:endParaRPr lang="en-US"/>
            </a:p>
          </p:txBody>
        </p:sp>
      </p:grpSp>
      <p:grpSp>
        <p:nvGrpSpPr>
          <p:cNvPr id="17" name="Group 17"/>
          <p:cNvGrpSpPr/>
          <p:nvPr/>
        </p:nvGrpSpPr>
        <p:grpSpPr>
          <a:xfrm>
            <a:off x="9471184" y="4526645"/>
            <a:ext cx="109728" cy="1988820"/>
            <a:chOff x="0" y="0"/>
            <a:chExt cx="146304" cy="2651760"/>
          </a:xfrm>
        </p:grpSpPr>
        <p:sp>
          <p:nvSpPr>
            <p:cNvPr id="18" name="Freeform 18"/>
            <p:cNvSpPr/>
            <p:nvPr/>
          </p:nvSpPr>
          <p:spPr>
            <a:xfrm>
              <a:off x="0" y="0"/>
              <a:ext cx="146304" cy="2651760"/>
            </a:xfrm>
            <a:custGeom>
              <a:avLst/>
              <a:gdLst/>
              <a:ahLst/>
              <a:cxnLst/>
              <a:rect l="l" t="t" r="r" b="b"/>
              <a:pathLst>
                <a:path w="146304" h="2651760">
                  <a:moveTo>
                    <a:pt x="0" y="0"/>
                  </a:moveTo>
                  <a:lnTo>
                    <a:pt x="146304" y="0"/>
                  </a:lnTo>
                  <a:lnTo>
                    <a:pt x="146304" y="2651760"/>
                  </a:lnTo>
                  <a:lnTo>
                    <a:pt x="0" y="2651760"/>
                  </a:lnTo>
                  <a:close/>
                </a:path>
              </a:pathLst>
            </a:custGeom>
            <a:solidFill>
              <a:srgbClr val="0081CC"/>
            </a:solidFill>
          </p:spPr>
          <p:txBody>
            <a:bodyPr/>
            <a:lstStyle/>
            <a:p>
              <a:endParaRPr lang="en-US"/>
            </a:p>
          </p:txBody>
        </p:sp>
      </p:grpSp>
      <p:grpSp>
        <p:nvGrpSpPr>
          <p:cNvPr id="19" name="Group 19"/>
          <p:cNvGrpSpPr/>
          <p:nvPr/>
        </p:nvGrpSpPr>
        <p:grpSpPr>
          <a:xfrm>
            <a:off x="1028700" y="6919801"/>
            <a:ext cx="16404907" cy="2003108"/>
            <a:chOff x="0" y="0"/>
            <a:chExt cx="21873210" cy="2670810"/>
          </a:xfrm>
        </p:grpSpPr>
        <p:sp>
          <p:nvSpPr>
            <p:cNvPr id="20" name="Freeform 20"/>
            <p:cNvSpPr/>
            <p:nvPr/>
          </p:nvSpPr>
          <p:spPr>
            <a:xfrm>
              <a:off x="0" y="0"/>
              <a:ext cx="21873209" cy="2670810"/>
            </a:xfrm>
            <a:custGeom>
              <a:avLst/>
              <a:gdLst/>
              <a:ahLst/>
              <a:cxnLst/>
              <a:rect l="l" t="t" r="r" b="b"/>
              <a:pathLst>
                <a:path w="21873209" h="2670810">
                  <a:moveTo>
                    <a:pt x="0" y="445135"/>
                  </a:moveTo>
                  <a:cubicBezTo>
                    <a:pt x="0" y="199263"/>
                    <a:pt x="199263" y="0"/>
                    <a:pt x="445135" y="0"/>
                  </a:cubicBezTo>
                  <a:lnTo>
                    <a:pt x="21428075" y="0"/>
                  </a:lnTo>
                  <a:cubicBezTo>
                    <a:pt x="21673947" y="0"/>
                    <a:pt x="21873209" y="199263"/>
                    <a:pt x="21873209" y="445135"/>
                  </a:cubicBezTo>
                  <a:lnTo>
                    <a:pt x="21873209" y="2225675"/>
                  </a:lnTo>
                  <a:cubicBezTo>
                    <a:pt x="21873209" y="2471547"/>
                    <a:pt x="21673947" y="2670810"/>
                    <a:pt x="21428075" y="2670810"/>
                  </a:cubicBezTo>
                  <a:lnTo>
                    <a:pt x="445135" y="2670810"/>
                  </a:lnTo>
                  <a:cubicBezTo>
                    <a:pt x="199263" y="2670810"/>
                    <a:pt x="0" y="2471547"/>
                    <a:pt x="0" y="2225675"/>
                  </a:cubicBezTo>
                  <a:close/>
                </a:path>
              </a:pathLst>
            </a:custGeom>
            <a:solidFill>
              <a:srgbClr val="FFFFFF"/>
            </a:solidFill>
            <a:ln w="14288" cap="sq">
              <a:solidFill>
                <a:srgbClr val="1CAD30"/>
              </a:solidFill>
              <a:prstDash val="solid"/>
              <a:miter/>
            </a:ln>
          </p:spPr>
          <p:txBody>
            <a:bodyPr/>
            <a:lstStyle/>
            <a:p>
              <a:endParaRPr lang="en-US"/>
            </a:p>
          </p:txBody>
        </p:sp>
      </p:grpSp>
      <p:grpSp>
        <p:nvGrpSpPr>
          <p:cNvPr id="21" name="Group 21"/>
          <p:cNvGrpSpPr/>
          <p:nvPr/>
        </p:nvGrpSpPr>
        <p:grpSpPr>
          <a:xfrm>
            <a:off x="1035844" y="6956282"/>
            <a:ext cx="109728" cy="1988820"/>
            <a:chOff x="0" y="0"/>
            <a:chExt cx="146304" cy="2651760"/>
          </a:xfrm>
        </p:grpSpPr>
        <p:sp>
          <p:nvSpPr>
            <p:cNvPr id="22" name="Freeform 22"/>
            <p:cNvSpPr/>
            <p:nvPr/>
          </p:nvSpPr>
          <p:spPr>
            <a:xfrm>
              <a:off x="0" y="0"/>
              <a:ext cx="146304" cy="2651760"/>
            </a:xfrm>
            <a:custGeom>
              <a:avLst/>
              <a:gdLst/>
              <a:ahLst/>
              <a:cxnLst/>
              <a:rect l="l" t="t" r="r" b="b"/>
              <a:pathLst>
                <a:path w="146304" h="2651760">
                  <a:moveTo>
                    <a:pt x="0" y="0"/>
                  </a:moveTo>
                  <a:lnTo>
                    <a:pt x="146304" y="0"/>
                  </a:lnTo>
                  <a:lnTo>
                    <a:pt x="146304" y="2651760"/>
                  </a:lnTo>
                  <a:lnTo>
                    <a:pt x="0" y="2651760"/>
                  </a:lnTo>
                  <a:close/>
                </a:path>
              </a:pathLst>
            </a:custGeom>
            <a:solidFill>
              <a:srgbClr val="1CAD30"/>
            </a:solidFill>
          </p:spPr>
          <p:txBody>
            <a:bodyPr/>
            <a:lstStyle/>
            <a:p>
              <a:endParaRPr lang="en-US"/>
            </a:p>
          </p:txBody>
        </p:sp>
      </p:grpSp>
      <p:sp>
        <p:nvSpPr>
          <p:cNvPr id="23" name="Freeform 23"/>
          <p:cNvSpPr/>
          <p:nvPr/>
        </p:nvSpPr>
        <p:spPr>
          <a:xfrm>
            <a:off x="16913555" y="-86700"/>
            <a:ext cx="1564948" cy="1564948"/>
          </a:xfrm>
          <a:custGeom>
            <a:avLst/>
            <a:gdLst/>
            <a:ahLst/>
            <a:cxnLst/>
            <a:rect l="l" t="t" r="r" b="b"/>
            <a:pathLst>
              <a:path w="1564948" h="1564948">
                <a:moveTo>
                  <a:pt x="0" y="0"/>
                </a:moveTo>
                <a:lnTo>
                  <a:pt x="1564948" y="0"/>
                </a:lnTo>
                <a:lnTo>
                  <a:pt x="1564948" y="1564948"/>
                </a:lnTo>
                <a:lnTo>
                  <a:pt x="0" y="1564948"/>
                </a:lnTo>
                <a:lnTo>
                  <a:pt x="0" y="0"/>
                </a:lnTo>
                <a:close/>
              </a:path>
            </a:pathLst>
          </a:custGeom>
          <a:blipFill>
            <a:blip r:embed="rId3"/>
            <a:stretch>
              <a:fillRect/>
            </a:stretch>
          </a:blipFill>
        </p:spPr>
        <p:txBody>
          <a:bodyPr/>
          <a:lstStyle/>
          <a:p>
            <a:endParaRPr lang="en-US"/>
          </a:p>
        </p:txBody>
      </p:sp>
      <p:sp>
        <p:nvSpPr>
          <p:cNvPr id="24" name="TextBox 24"/>
          <p:cNvSpPr txBox="1"/>
          <p:nvPr/>
        </p:nvSpPr>
        <p:spPr>
          <a:xfrm>
            <a:off x="891540" y="644822"/>
            <a:ext cx="16276320" cy="647700"/>
          </a:xfrm>
          <a:prstGeom prst="rect">
            <a:avLst/>
          </a:prstGeom>
        </p:spPr>
        <p:txBody>
          <a:bodyPr lIns="0" tIns="0" rIns="0" bIns="0" rtlCol="0" anchor="t">
            <a:spAutoFit/>
          </a:bodyPr>
          <a:lstStyle/>
          <a:p>
            <a:pPr algn="ctr">
              <a:lnSpc>
                <a:spcPts val="5040"/>
              </a:lnSpc>
            </a:pPr>
            <a:r>
              <a:rPr lang="en-US" sz="4200">
                <a:solidFill>
                  <a:srgbClr val="1A4D00"/>
                </a:solidFill>
                <a:latin typeface="Hammersmith One"/>
                <a:ea typeface="Hammersmith One"/>
                <a:cs typeface="Hammersmith One"/>
                <a:sym typeface="Hammersmith One"/>
              </a:rPr>
              <a:t>Who needs to do what?</a:t>
            </a:r>
          </a:p>
        </p:txBody>
      </p:sp>
      <p:sp>
        <p:nvSpPr>
          <p:cNvPr id="25" name="TextBox 25"/>
          <p:cNvSpPr txBox="1"/>
          <p:nvPr/>
        </p:nvSpPr>
        <p:spPr>
          <a:xfrm>
            <a:off x="1527142" y="2743848"/>
            <a:ext cx="6104975" cy="484730"/>
          </a:xfrm>
          <a:prstGeom prst="rect">
            <a:avLst/>
          </a:prstGeom>
        </p:spPr>
        <p:txBody>
          <a:bodyPr lIns="0" tIns="0" rIns="0" bIns="0" rtlCol="0" anchor="t">
            <a:spAutoFit/>
          </a:bodyPr>
          <a:lstStyle/>
          <a:p>
            <a:pPr algn="l">
              <a:lnSpc>
                <a:spcPts val="3853"/>
              </a:lnSpc>
            </a:pPr>
            <a:r>
              <a:rPr lang="en-US" sz="3210">
                <a:solidFill>
                  <a:srgbClr val="3D1700"/>
                </a:solidFill>
                <a:latin typeface="Hammersmith One"/>
                <a:ea typeface="Hammersmith One"/>
                <a:cs typeface="Hammersmith One"/>
                <a:sym typeface="Hammersmith One"/>
              </a:rPr>
              <a:t>Federal government</a:t>
            </a:r>
          </a:p>
        </p:txBody>
      </p:sp>
      <p:sp>
        <p:nvSpPr>
          <p:cNvPr id="26" name="TextBox 26"/>
          <p:cNvSpPr txBox="1"/>
          <p:nvPr/>
        </p:nvSpPr>
        <p:spPr>
          <a:xfrm>
            <a:off x="9921240" y="2736439"/>
            <a:ext cx="6665710" cy="454562"/>
          </a:xfrm>
          <a:prstGeom prst="rect">
            <a:avLst/>
          </a:prstGeom>
        </p:spPr>
        <p:txBody>
          <a:bodyPr lIns="0" tIns="0" rIns="0" bIns="0" rtlCol="0" anchor="t">
            <a:spAutoFit/>
          </a:bodyPr>
          <a:lstStyle/>
          <a:p>
            <a:pPr algn="l">
              <a:lnSpc>
                <a:spcPts val="3662"/>
              </a:lnSpc>
            </a:pPr>
            <a:r>
              <a:rPr lang="en-US" sz="3052">
                <a:solidFill>
                  <a:srgbClr val="EA7F2F"/>
                </a:solidFill>
                <a:latin typeface="Hammersmith One"/>
                <a:ea typeface="Hammersmith One"/>
                <a:cs typeface="Hammersmith One"/>
                <a:sym typeface="Hammersmith One"/>
              </a:rPr>
              <a:t>State government</a:t>
            </a:r>
          </a:p>
        </p:txBody>
      </p:sp>
      <p:sp>
        <p:nvSpPr>
          <p:cNvPr id="27" name="TextBox 27"/>
          <p:cNvSpPr txBox="1"/>
          <p:nvPr/>
        </p:nvSpPr>
        <p:spPr>
          <a:xfrm>
            <a:off x="1401604" y="5247878"/>
            <a:ext cx="7155180" cy="409575"/>
          </a:xfrm>
          <a:prstGeom prst="rect">
            <a:avLst/>
          </a:prstGeom>
        </p:spPr>
        <p:txBody>
          <a:bodyPr lIns="0" tIns="0" rIns="0" bIns="0" rtlCol="0" anchor="t">
            <a:spAutoFit/>
          </a:bodyPr>
          <a:lstStyle/>
          <a:p>
            <a:pPr algn="l">
              <a:lnSpc>
                <a:spcPts val="3299"/>
              </a:lnSpc>
            </a:pPr>
            <a:r>
              <a:rPr lang="en-US" sz="2749">
                <a:solidFill>
                  <a:srgbClr val="5AD154"/>
                </a:solidFill>
                <a:latin typeface="Hammersmith One"/>
                <a:ea typeface="Hammersmith One"/>
                <a:cs typeface="Hammersmith One"/>
                <a:sym typeface="Hammersmith One"/>
              </a:rPr>
              <a:t>Health &amp; nutrition agencies</a:t>
            </a:r>
          </a:p>
        </p:txBody>
      </p:sp>
      <p:sp>
        <p:nvSpPr>
          <p:cNvPr id="28" name="TextBox 28"/>
          <p:cNvSpPr txBox="1"/>
          <p:nvPr/>
        </p:nvSpPr>
        <p:spPr>
          <a:xfrm>
            <a:off x="9838087" y="5238353"/>
            <a:ext cx="7155180" cy="438150"/>
          </a:xfrm>
          <a:prstGeom prst="rect">
            <a:avLst/>
          </a:prstGeom>
        </p:spPr>
        <p:txBody>
          <a:bodyPr lIns="0" tIns="0" rIns="0" bIns="0" rtlCol="0" anchor="t">
            <a:spAutoFit/>
          </a:bodyPr>
          <a:lstStyle/>
          <a:p>
            <a:pPr algn="l">
              <a:lnSpc>
                <a:spcPts val="3419"/>
              </a:lnSpc>
            </a:pPr>
            <a:r>
              <a:rPr lang="en-US" sz="2849">
                <a:solidFill>
                  <a:srgbClr val="0081CC"/>
                </a:solidFill>
                <a:latin typeface="Hammersmith One"/>
                <a:ea typeface="Hammersmith One"/>
                <a:cs typeface="Hammersmith One"/>
                <a:sym typeface="Hammersmith One"/>
              </a:rPr>
              <a:t>CSOs / CS-SUNN</a:t>
            </a:r>
          </a:p>
        </p:txBody>
      </p:sp>
      <p:sp>
        <p:nvSpPr>
          <p:cNvPr id="29" name="TextBox 29"/>
          <p:cNvSpPr txBox="1"/>
          <p:nvPr/>
        </p:nvSpPr>
        <p:spPr>
          <a:xfrm>
            <a:off x="1508760" y="7779909"/>
            <a:ext cx="15659100" cy="438150"/>
          </a:xfrm>
          <a:prstGeom prst="rect">
            <a:avLst/>
          </a:prstGeom>
        </p:spPr>
        <p:txBody>
          <a:bodyPr lIns="0" tIns="0" rIns="0" bIns="0" rtlCol="0" anchor="t">
            <a:spAutoFit/>
          </a:bodyPr>
          <a:lstStyle/>
          <a:p>
            <a:pPr algn="l">
              <a:lnSpc>
                <a:spcPts val="3419"/>
              </a:lnSpc>
            </a:pPr>
            <a:r>
              <a:rPr lang="en-US" sz="2849">
                <a:solidFill>
                  <a:srgbClr val="1CAD30"/>
                </a:solidFill>
                <a:latin typeface="Hammersmith One"/>
                <a:ea typeface="Hammersmith One"/>
                <a:cs typeface="Hammersmith One"/>
                <a:sym typeface="Hammersmith One"/>
              </a:rPr>
              <a:t>Partners / donors</a:t>
            </a:r>
          </a:p>
        </p:txBody>
      </p:sp>
      <p:sp>
        <p:nvSpPr>
          <p:cNvPr id="30" name="TextBox 30"/>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7</a:t>
            </a:r>
          </a:p>
        </p:txBody>
      </p:sp>
      <p:sp>
        <p:nvSpPr>
          <p:cNvPr id="31" name="Freeform 31"/>
          <p:cNvSpPr/>
          <p:nvPr/>
        </p:nvSpPr>
        <p:spPr>
          <a:xfrm>
            <a:off x="335322" y="907027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4"/>
            <a:stretch>
              <a:fillRect/>
            </a:stretch>
          </a:blipFill>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9836" y="0"/>
            <a:ext cx="18537836" cy="10287000"/>
          </a:xfrm>
          <a:custGeom>
            <a:avLst/>
            <a:gdLst/>
            <a:ahLst/>
            <a:cxnLst/>
            <a:rect l="l" t="t" r="r" b="b"/>
            <a:pathLst>
              <a:path w="18537836" h="10287000">
                <a:moveTo>
                  <a:pt x="0" y="0"/>
                </a:moveTo>
                <a:lnTo>
                  <a:pt x="18537836" y="0"/>
                </a:lnTo>
                <a:lnTo>
                  <a:pt x="18537836" y="10287000"/>
                </a:lnTo>
                <a:lnTo>
                  <a:pt x="0" y="10287000"/>
                </a:lnTo>
                <a:lnTo>
                  <a:pt x="0" y="0"/>
                </a:lnTo>
                <a:close/>
              </a:path>
            </a:pathLst>
          </a:custGeom>
          <a:blipFill>
            <a:blip r:embed="rId2"/>
            <a:stretch>
              <a:fillRect t="-12273" b="-22881"/>
            </a:stretch>
          </a:blipFill>
        </p:spPr>
        <p:txBody>
          <a:bodyPr/>
          <a:lstStyle/>
          <a:p>
            <a:endParaRPr lang="en-US"/>
          </a:p>
        </p:txBody>
      </p:sp>
      <p:sp>
        <p:nvSpPr>
          <p:cNvPr id="3" name="TextBox 3"/>
          <p:cNvSpPr txBox="1"/>
          <p:nvPr/>
        </p:nvSpPr>
        <p:spPr>
          <a:xfrm>
            <a:off x="1067820" y="1019175"/>
            <a:ext cx="11759594" cy="647700"/>
          </a:xfrm>
          <a:prstGeom prst="rect">
            <a:avLst/>
          </a:prstGeom>
        </p:spPr>
        <p:txBody>
          <a:bodyPr lIns="0" tIns="0" rIns="0" bIns="0" rtlCol="0" anchor="t">
            <a:spAutoFit/>
          </a:bodyPr>
          <a:lstStyle/>
          <a:p>
            <a:pPr algn="l">
              <a:lnSpc>
                <a:spcPts val="5040"/>
              </a:lnSpc>
            </a:pPr>
            <a:r>
              <a:rPr lang="en-US" sz="4200">
                <a:solidFill>
                  <a:srgbClr val="1A4D00"/>
                </a:solidFill>
                <a:latin typeface="Hammersmith One"/>
                <a:ea typeface="Hammersmith One"/>
                <a:cs typeface="Hammersmith One"/>
                <a:sym typeface="Hammersmith One"/>
              </a:rPr>
              <a:t>Three takeaways</a:t>
            </a:r>
          </a:p>
        </p:txBody>
      </p:sp>
      <p:grpSp>
        <p:nvGrpSpPr>
          <p:cNvPr id="4" name="Group 4"/>
          <p:cNvGrpSpPr/>
          <p:nvPr/>
        </p:nvGrpSpPr>
        <p:grpSpPr>
          <a:xfrm>
            <a:off x="2011680" y="2722832"/>
            <a:ext cx="9330905" cy="495300"/>
            <a:chOff x="0" y="0"/>
            <a:chExt cx="12441206" cy="660400"/>
          </a:xfrm>
        </p:grpSpPr>
        <p:sp>
          <p:nvSpPr>
            <p:cNvPr id="5" name="TextBox 5"/>
            <p:cNvSpPr txBox="1"/>
            <p:nvPr/>
          </p:nvSpPr>
          <p:spPr>
            <a:xfrm>
              <a:off x="0" y="0"/>
              <a:ext cx="3745264" cy="482600"/>
            </a:xfrm>
            <a:prstGeom prst="rect">
              <a:avLst/>
            </a:prstGeom>
          </p:spPr>
          <p:txBody>
            <a:bodyPr lIns="0" tIns="0" rIns="0" bIns="0" rtlCol="0" anchor="t">
              <a:spAutoFit/>
            </a:bodyPr>
            <a:lstStyle/>
            <a:p>
              <a:pPr algn="l">
                <a:lnSpc>
                  <a:spcPts val="2879"/>
                </a:lnSpc>
              </a:pPr>
              <a:endParaRPr/>
            </a:p>
          </p:txBody>
        </p:sp>
        <p:sp>
          <p:nvSpPr>
            <p:cNvPr id="6" name="TextBox 6"/>
            <p:cNvSpPr txBox="1"/>
            <p:nvPr/>
          </p:nvSpPr>
          <p:spPr>
            <a:xfrm>
              <a:off x="0" y="241300"/>
              <a:ext cx="12441206" cy="419100"/>
            </a:xfrm>
            <a:prstGeom prst="rect">
              <a:avLst/>
            </a:prstGeom>
          </p:spPr>
          <p:txBody>
            <a:bodyPr lIns="0" tIns="0" rIns="0" bIns="0" rtlCol="0" anchor="t">
              <a:spAutoFit/>
            </a:bodyPr>
            <a:lstStyle/>
            <a:p>
              <a:pPr algn="l">
                <a:lnSpc>
                  <a:spcPts val="2520"/>
                </a:lnSpc>
              </a:pPr>
              <a:r>
                <a:rPr lang="en-US" sz="2100">
                  <a:solidFill>
                    <a:srgbClr val="232B31"/>
                  </a:solidFill>
                  <a:latin typeface="Nunito"/>
                  <a:ea typeface="Nunito"/>
                  <a:cs typeface="Nunito"/>
                  <a:sym typeface="Nunito"/>
                </a:rPr>
                <a:t>Anaemia is a nutrition + health + systems challenge issue</a:t>
              </a:r>
            </a:p>
          </p:txBody>
        </p:sp>
      </p:grpSp>
      <p:sp>
        <p:nvSpPr>
          <p:cNvPr id="7" name="TextBox 7"/>
          <p:cNvSpPr txBox="1"/>
          <p:nvPr/>
        </p:nvSpPr>
        <p:spPr>
          <a:xfrm>
            <a:off x="2011680" y="4275407"/>
            <a:ext cx="8651542" cy="628650"/>
          </a:xfrm>
          <a:prstGeom prst="rect">
            <a:avLst/>
          </a:prstGeom>
        </p:spPr>
        <p:txBody>
          <a:bodyPr lIns="0" tIns="0" rIns="0" bIns="0" rtlCol="0" anchor="t">
            <a:spAutoFit/>
          </a:bodyPr>
          <a:lstStyle/>
          <a:p>
            <a:pPr algn="l">
              <a:lnSpc>
                <a:spcPts val="2520"/>
              </a:lnSpc>
            </a:pPr>
            <a:r>
              <a:rPr lang="en-US" sz="2100">
                <a:solidFill>
                  <a:srgbClr val="232B31"/>
                </a:solidFill>
                <a:latin typeface="Nunito"/>
                <a:ea typeface="Nunito"/>
                <a:cs typeface="Nunito"/>
                <a:sym typeface="Nunito"/>
              </a:rPr>
              <a:t>CNF demonstrates how catalytic financing can turn government commitment into commodity investment.</a:t>
            </a:r>
          </a:p>
        </p:txBody>
      </p:sp>
      <p:sp>
        <p:nvSpPr>
          <p:cNvPr id="8" name="TextBox 8"/>
          <p:cNvSpPr txBox="1"/>
          <p:nvPr/>
        </p:nvSpPr>
        <p:spPr>
          <a:xfrm>
            <a:off x="2031073" y="5703014"/>
            <a:ext cx="9311511" cy="628650"/>
          </a:xfrm>
          <a:prstGeom prst="rect">
            <a:avLst/>
          </a:prstGeom>
        </p:spPr>
        <p:txBody>
          <a:bodyPr lIns="0" tIns="0" rIns="0" bIns="0" rtlCol="0" anchor="t">
            <a:spAutoFit/>
          </a:bodyPr>
          <a:lstStyle/>
          <a:p>
            <a:pPr algn="l">
              <a:lnSpc>
                <a:spcPts val="2520"/>
              </a:lnSpc>
            </a:pPr>
            <a:r>
              <a:rPr lang="en-US" sz="2100">
                <a:solidFill>
                  <a:srgbClr val="232B31"/>
                </a:solidFill>
                <a:latin typeface="Nunito"/>
                <a:ea typeface="Nunito"/>
                <a:cs typeface="Nunito"/>
                <a:sym typeface="Nunito"/>
              </a:rPr>
              <a:t>The advocacy task is to connect burden → intervention → cost → budget → release → accountability.</a:t>
            </a:r>
          </a:p>
        </p:txBody>
      </p:sp>
      <p:sp>
        <p:nvSpPr>
          <p:cNvPr id="9" name="TextBox 9"/>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9</a:t>
            </a:r>
          </a:p>
        </p:txBody>
      </p:sp>
      <p:grpSp>
        <p:nvGrpSpPr>
          <p:cNvPr id="10" name="Group 10"/>
          <p:cNvGrpSpPr/>
          <p:nvPr/>
        </p:nvGrpSpPr>
        <p:grpSpPr>
          <a:xfrm>
            <a:off x="1028700" y="2732928"/>
            <a:ext cx="658368" cy="658368"/>
            <a:chOff x="0" y="0"/>
            <a:chExt cx="877824" cy="877824"/>
          </a:xfrm>
        </p:grpSpPr>
        <p:grpSp>
          <p:nvGrpSpPr>
            <p:cNvPr id="11" name="Group 11"/>
            <p:cNvGrpSpPr/>
            <p:nvPr/>
          </p:nvGrpSpPr>
          <p:grpSpPr>
            <a:xfrm>
              <a:off x="0" y="0"/>
              <a:ext cx="877824" cy="877824"/>
              <a:chOff x="0" y="0"/>
              <a:chExt cx="877824" cy="877824"/>
            </a:xfrm>
          </p:grpSpPr>
          <p:sp>
            <p:nvSpPr>
              <p:cNvPr id="12" name="Freeform 12"/>
              <p:cNvSpPr/>
              <p:nvPr/>
            </p:nvSpPr>
            <p:spPr>
              <a:xfrm>
                <a:off x="0" y="0"/>
                <a:ext cx="877824" cy="877824"/>
              </a:xfrm>
              <a:custGeom>
                <a:avLst/>
                <a:gdLst/>
                <a:ahLst/>
                <a:cxnLst/>
                <a:rect l="l" t="t" r="r" b="b"/>
                <a:pathLst>
                  <a:path w="877824" h="877824">
                    <a:moveTo>
                      <a:pt x="0" y="438912"/>
                    </a:moveTo>
                    <a:cubicBezTo>
                      <a:pt x="0" y="196469"/>
                      <a:pt x="196469" y="0"/>
                      <a:pt x="438912" y="0"/>
                    </a:cubicBezTo>
                    <a:cubicBezTo>
                      <a:pt x="681355" y="0"/>
                      <a:pt x="877824" y="196469"/>
                      <a:pt x="877824" y="438912"/>
                    </a:cubicBezTo>
                    <a:cubicBezTo>
                      <a:pt x="877824" y="681355"/>
                      <a:pt x="681355" y="877824"/>
                      <a:pt x="438912" y="877824"/>
                    </a:cubicBezTo>
                    <a:cubicBezTo>
                      <a:pt x="196469" y="877824"/>
                      <a:pt x="0" y="681355"/>
                      <a:pt x="0" y="438912"/>
                    </a:cubicBezTo>
                    <a:close/>
                  </a:path>
                </a:pathLst>
              </a:custGeom>
              <a:solidFill>
                <a:srgbClr val="1CAD30"/>
              </a:solidFill>
            </p:spPr>
            <p:txBody>
              <a:bodyPr/>
              <a:lstStyle/>
              <a:p>
                <a:endParaRPr lang="en-US"/>
              </a:p>
            </p:txBody>
          </p:sp>
        </p:grpSp>
        <p:sp>
          <p:nvSpPr>
            <p:cNvPr id="13" name="TextBox 13"/>
            <p:cNvSpPr txBox="1"/>
            <p:nvPr/>
          </p:nvSpPr>
          <p:spPr>
            <a:xfrm>
              <a:off x="121920" y="218821"/>
              <a:ext cx="633984" cy="466725"/>
            </a:xfrm>
            <a:prstGeom prst="rect">
              <a:avLst/>
            </a:prstGeom>
          </p:spPr>
          <p:txBody>
            <a:bodyPr lIns="0" tIns="0" rIns="0" bIns="0" rtlCol="0" anchor="t">
              <a:spAutoFit/>
            </a:bodyPr>
            <a:lstStyle/>
            <a:p>
              <a:pPr algn="ctr">
                <a:lnSpc>
                  <a:spcPts val="2700"/>
                </a:lnSpc>
              </a:pPr>
              <a:r>
                <a:rPr lang="en-US" sz="2250" b="1">
                  <a:solidFill>
                    <a:srgbClr val="FFFFFF"/>
                  </a:solidFill>
                  <a:latin typeface="Nunito Bold"/>
                  <a:ea typeface="Nunito Bold"/>
                  <a:cs typeface="Nunito Bold"/>
                  <a:sym typeface="Nunito Bold"/>
                </a:rPr>
                <a:t>1</a:t>
              </a:r>
            </a:p>
          </p:txBody>
        </p:sp>
      </p:grpSp>
      <p:grpSp>
        <p:nvGrpSpPr>
          <p:cNvPr id="14" name="Group 14"/>
          <p:cNvGrpSpPr/>
          <p:nvPr/>
        </p:nvGrpSpPr>
        <p:grpSpPr>
          <a:xfrm>
            <a:off x="1028700" y="4131960"/>
            <a:ext cx="658368" cy="658368"/>
            <a:chOff x="0" y="0"/>
            <a:chExt cx="877824" cy="877824"/>
          </a:xfrm>
        </p:grpSpPr>
        <p:grpSp>
          <p:nvGrpSpPr>
            <p:cNvPr id="15" name="Group 15"/>
            <p:cNvGrpSpPr/>
            <p:nvPr/>
          </p:nvGrpSpPr>
          <p:grpSpPr>
            <a:xfrm>
              <a:off x="0" y="0"/>
              <a:ext cx="877824" cy="877824"/>
              <a:chOff x="0" y="0"/>
              <a:chExt cx="877824" cy="877824"/>
            </a:xfrm>
          </p:grpSpPr>
          <p:sp>
            <p:nvSpPr>
              <p:cNvPr id="16" name="Freeform 16"/>
              <p:cNvSpPr/>
              <p:nvPr/>
            </p:nvSpPr>
            <p:spPr>
              <a:xfrm>
                <a:off x="0" y="0"/>
                <a:ext cx="877824" cy="877824"/>
              </a:xfrm>
              <a:custGeom>
                <a:avLst/>
                <a:gdLst/>
                <a:ahLst/>
                <a:cxnLst/>
                <a:rect l="l" t="t" r="r" b="b"/>
                <a:pathLst>
                  <a:path w="877824" h="877824">
                    <a:moveTo>
                      <a:pt x="0" y="438912"/>
                    </a:moveTo>
                    <a:cubicBezTo>
                      <a:pt x="0" y="196469"/>
                      <a:pt x="196469" y="0"/>
                      <a:pt x="438912" y="0"/>
                    </a:cubicBezTo>
                    <a:cubicBezTo>
                      <a:pt x="681355" y="0"/>
                      <a:pt x="877824" y="196469"/>
                      <a:pt x="877824" y="438912"/>
                    </a:cubicBezTo>
                    <a:cubicBezTo>
                      <a:pt x="877824" y="681355"/>
                      <a:pt x="681355" y="877824"/>
                      <a:pt x="438912" y="877824"/>
                    </a:cubicBezTo>
                    <a:cubicBezTo>
                      <a:pt x="196469" y="877824"/>
                      <a:pt x="0" y="681355"/>
                      <a:pt x="0" y="438912"/>
                    </a:cubicBezTo>
                    <a:close/>
                  </a:path>
                </a:pathLst>
              </a:custGeom>
              <a:solidFill>
                <a:srgbClr val="1A4D00"/>
              </a:solidFill>
            </p:spPr>
            <p:txBody>
              <a:bodyPr/>
              <a:lstStyle/>
              <a:p>
                <a:endParaRPr lang="en-US"/>
              </a:p>
            </p:txBody>
          </p:sp>
        </p:grpSp>
        <p:sp>
          <p:nvSpPr>
            <p:cNvPr id="17" name="TextBox 17"/>
            <p:cNvSpPr txBox="1"/>
            <p:nvPr/>
          </p:nvSpPr>
          <p:spPr>
            <a:xfrm>
              <a:off x="121920" y="213487"/>
              <a:ext cx="633984" cy="466725"/>
            </a:xfrm>
            <a:prstGeom prst="rect">
              <a:avLst/>
            </a:prstGeom>
          </p:spPr>
          <p:txBody>
            <a:bodyPr lIns="0" tIns="0" rIns="0" bIns="0" rtlCol="0" anchor="t">
              <a:spAutoFit/>
            </a:bodyPr>
            <a:lstStyle/>
            <a:p>
              <a:pPr algn="ctr">
                <a:lnSpc>
                  <a:spcPts val="2700"/>
                </a:lnSpc>
              </a:pPr>
              <a:r>
                <a:rPr lang="en-US" sz="2250" b="1">
                  <a:solidFill>
                    <a:srgbClr val="FFFFFF"/>
                  </a:solidFill>
                  <a:latin typeface="Nunito Bold"/>
                  <a:ea typeface="Nunito Bold"/>
                  <a:cs typeface="Nunito Bold"/>
                  <a:sym typeface="Nunito Bold"/>
                </a:rPr>
                <a:t>2</a:t>
              </a:r>
            </a:p>
          </p:txBody>
        </p:sp>
      </p:grpSp>
      <p:grpSp>
        <p:nvGrpSpPr>
          <p:cNvPr id="18" name="Group 18"/>
          <p:cNvGrpSpPr/>
          <p:nvPr/>
        </p:nvGrpSpPr>
        <p:grpSpPr>
          <a:xfrm>
            <a:off x="1028700" y="5530992"/>
            <a:ext cx="658368" cy="658368"/>
            <a:chOff x="0" y="0"/>
            <a:chExt cx="877824" cy="877824"/>
          </a:xfrm>
        </p:grpSpPr>
        <p:grpSp>
          <p:nvGrpSpPr>
            <p:cNvPr id="19" name="Group 19"/>
            <p:cNvGrpSpPr/>
            <p:nvPr/>
          </p:nvGrpSpPr>
          <p:grpSpPr>
            <a:xfrm>
              <a:off x="0" y="0"/>
              <a:ext cx="877824" cy="877824"/>
              <a:chOff x="0" y="0"/>
              <a:chExt cx="877824" cy="877824"/>
            </a:xfrm>
          </p:grpSpPr>
          <p:sp>
            <p:nvSpPr>
              <p:cNvPr id="20" name="Freeform 20"/>
              <p:cNvSpPr/>
              <p:nvPr/>
            </p:nvSpPr>
            <p:spPr>
              <a:xfrm>
                <a:off x="0" y="0"/>
                <a:ext cx="877824" cy="877824"/>
              </a:xfrm>
              <a:custGeom>
                <a:avLst/>
                <a:gdLst/>
                <a:ahLst/>
                <a:cxnLst/>
                <a:rect l="l" t="t" r="r" b="b"/>
                <a:pathLst>
                  <a:path w="877824" h="877824">
                    <a:moveTo>
                      <a:pt x="0" y="438912"/>
                    </a:moveTo>
                    <a:cubicBezTo>
                      <a:pt x="0" y="196469"/>
                      <a:pt x="196469" y="0"/>
                      <a:pt x="438912" y="0"/>
                    </a:cubicBezTo>
                    <a:cubicBezTo>
                      <a:pt x="681355" y="0"/>
                      <a:pt x="877824" y="196469"/>
                      <a:pt x="877824" y="438912"/>
                    </a:cubicBezTo>
                    <a:cubicBezTo>
                      <a:pt x="877824" y="681355"/>
                      <a:pt x="681355" y="877824"/>
                      <a:pt x="438912" y="877824"/>
                    </a:cubicBezTo>
                    <a:cubicBezTo>
                      <a:pt x="196469" y="877824"/>
                      <a:pt x="0" y="681355"/>
                      <a:pt x="0" y="438912"/>
                    </a:cubicBezTo>
                    <a:close/>
                  </a:path>
                </a:pathLst>
              </a:custGeom>
              <a:solidFill>
                <a:srgbClr val="EB7F2F"/>
              </a:solidFill>
            </p:spPr>
            <p:txBody>
              <a:bodyPr/>
              <a:lstStyle/>
              <a:p>
                <a:endParaRPr lang="en-US"/>
              </a:p>
            </p:txBody>
          </p:sp>
        </p:grpSp>
        <p:sp>
          <p:nvSpPr>
            <p:cNvPr id="21" name="TextBox 21"/>
            <p:cNvSpPr txBox="1"/>
            <p:nvPr/>
          </p:nvSpPr>
          <p:spPr>
            <a:xfrm>
              <a:off x="121920" y="209423"/>
              <a:ext cx="633984" cy="466725"/>
            </a:xfrm>
            <a:prstGeom prst="rect">
              <a:avLst/>
            </a:prstGeom>
          </p:spPr>
          <p:txBody>
            <a:bodyPr lIns="0" tIns="0" rIns="0" bIns="0" rtlCol="0" anchor="t">
              <a:spAutoFit/>
            </a:bodyPr>
            <a:lstStyle/>
            <a:p>
              <a:pPr algn="ctr">
                <a:lnSpc>
                  <a:spcPts val="2700"/>
                </a:lnSpc>
              </a:pPr>
              <a:r>
                <a:rPr lang="en-US" sz="2250" b="1">
                  <a:solidFill>
                    <a:srgbClr val="FFFFFF"/>
                  </a:solidFill>
                  <a:latin typeface="Nunito Bold"/>
                  <a:ea typeface="Nunito Bold"/>
                  <a:cs typeface="Nunito Bold"/>
                  <a:sym typeface="Nunito Bold"/>
                </a:rPr>
                <a:t>3</a:t>
              </a:r>
            </a:p>
          </p:txBody>
        </p:sp>
      </p:grpSp>
      <p:sp>
        <p:nvSpPr>
          <p:cNvPr id="22" name="Freeform 22"/>
          <p:cNvSpPr/>
          <p:nvPr/>
        </p:nvSpPr>
        <p:spPr>
          <a:xfrm>
            <a:off x="12259015" y="-86700"/>
            <a:ext cx="6219488" cy="10616985"/>
          </a:xfrm>
          <a:custGeom>
            <a:avLst/>
            <a:gdLst/>
            <a:ahLst/>
            <a:cxnLst/>
            <a:rect l="l" t="t" r="r" b="b"/>
            <a:pathLst>
              <a:path w="6219488" h="10616985">
                <a:moveTo>
                  <a:pt x="0" y="0"/>
                </a:moveTo>
                <a:lnTo>
                  <a:pt x="6219488" y="0"/>
                </a:lnTo>
                <a:lnTo>
                  <a:pt x="6219488" y="10616985"/>
                </a:lnTo>
                <a:lnTo>
                  <a:pt x="0" y="10616985"/>
                </a:lnTo>
                <a:lnTo>
                  <a:pt x="0" y="0"/>
                </a:lnTo>
                <a:close/>
              </a:path>
            </a:pathLst>
          </a:custGeom>
          <a:blipFill>
            <a:blip r:embed="rId3"/>
            <a:stretch>
              <a:fillRect l="-79793" r="-76730"/>
            </a:stretch>
          </a:blipFill>
          <a:ln w="38100" cap="sq">
            <a:solidFill>
              <a:srgbClr val="EB7F2F"/>
            </a:solidFill>
            <a:prstDash val="solid"/>
            <a:miter/>
          </a:ln>
        </p:spPr>
        <p:txBody>
          <a:bodyPr/>
          <a:lstStyle/>
          <a:p>
            <a:endParaRPr lang="en-US"/>
          </a:p>
        </p:txBody>
      </p:sp>
      <p:sp>
        <p:nvSpPr>
          <p:cNvPr id="23" name="Freeform 23"/>
          <p:cNvSpPr/>
          <p:nvPr/>
        </p:nvSpPr>
        <p:spPr>
          <a:xfrm>
            <a:off x="16913555" y="-86700"/>
            <a:ext cx="1564948" cy="1564948"/>
          </a:xfrm>
          <a:custGeom>
            <a:avLst/>
            <a:gdLst/>
            <a:ahLst/>
            <a:cxnLst/>
            <a:rect l="l" t="t" r="r" b="b"/>
            <a:pathLst>
              <a:path w="1564948" h="1564948">
                <a:moveTo>
                  <a:pt x="0" y="0"/>
                </a:moveTo>
                <a:lnTo>
                  <a:pt x="1564948" y="0"/>
                </a:lnTo>
                <a:lnTo>
                  <a:pt x="1564948" y="1564948"/>
                </a:lnTo>
                <a:lnTo>
                  <a:pt x="0" y="1564948"/>
                </a:lnTo>
                <a:lnTo>
                  <a:pt x="0" y="0"/>
                </a:lnTo>
                <a:close/>
              </a:path>
            </a:pathLst>
          </a:custGeom>
          <a:blipFill>
            <a:blip r:embed="rId4"/>
            <a:stretch>
              <a:fillRect/>
            </a:stretch>
          </a:blipFill>
        </p:spPr>
        <p:txBody>
          <a:bodyPr/>
          <a:lstStyle/>
          <a:p>
            <a:endParaRPr lang="en-US"/>
          </a:p>
        </p:txBody>
      </p:sp>
      <p:sp>
        <p:nvSpPr>
          <p:cNvPr id="24" name="Freeform 24"/>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5"/>
            <a:stretch>
              <a:fillRect/>
            </a:stretch>
          </a:blipFill>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9836" y="0"/>
            <a:ext cx="18537836" cy="10287000"/>
          </a:xfrm>
          <a:custGeom>
            <a:avLst/>
            <a:gdLst/>
            <a:ahLst/>
            <a:cxnLst/>
            <a:rect l="l" t="t" r="r" b="b"/>
            <a:pathLst>
              <a:path w="18537836" h="10287000">
                <a:moveTo>
                  <a:pt x="0" y="0"/>
                </a:moveTo>
                <a:lnTo>
                  <a:pt x="18537836" y="0"/>
                </a:lnTo>
                <a:lnTo>
                  <a:pt x="18537836" y="10287000"/>
                </a:lnTo>
                <a:lnTo>
                  <a:pt x="0" y="10287000"/>
                </a:lnTo>
                <a:lnTo>
                  <a:pt x="0" y="0"/>
                </a:lnTo>
                <a:close/>
              </a:path>
            </a:pathLst>
          </a:custGeom>
          <a:blipFill>
            <a:blip r:embed="rId2"/>
            <a:stretch>
              <a:fillRect t="-12273" b="-22881"/>
            </a:stretch>
          </a:blipFill>
        </p:spPr>
        <p:txBody>
          <a:bodyPr/>
          <a:lstStyle/>
          <a:p>
            <a:endParaRPr lang="en-US"/>
          </a:p>
        </p:txBody>
      </p:sp>
      <p:sp>
        <p:nvSpPr>
          <p:cNvPr id="3" name="TextBox 3"/>
          <p:cNvSpPr txBox="1"/>
          <p:nvPr/>
        </p:nvSpPr>
        <p:spPr>
          <a:xfrm>
            <a:off x="3464408" y="949099"/>
            <a:ext cx="11759594" cy="647700"/>
          </a:xfrm>
          <a:prstGeom prst="rect">
            <a:avLst/>
          </a:prstGeom>
        </p:spPr>
        <p:txBody>
          <a:bodyPr lIns="0" tIns="0" rIns="0" bIns="0" rtlCol="0" anchor="t">
            <a:spAutoFit/>
          </a:bodyPr>
          <a:lstStyle/>
          <a:p>
            <a:pPr algn="ctr">
              <a:lnSpc>
                <a:spcPts val="5040"/>
              </a:lnSpc>
            </a:pPr>
            <a:r>
              <a:rPr lang="en-US" sz="4200">
                <a:solidFill>
                  <a:srgbClr val="1A4D00"/>
                </a:solidFill>
                <a:latin typeface="Hammersmith One"/>
                <a:ea typeface="Hammersmith One"/>
                <a:cs typeface="Hammersmith One"/>
                <a:sym typeface="Hammersmith One"/>
              </a:rPr>
              <a:t>INTERACTIVE HANDS-ON SESSIONS</a:t>
            </a:r>
          </a:p>
        </p:txBody>
      </p:sp>
      <p:sp>
        <p:nvSpPr>
          <p:cNvPr id="4" name="TextBox 4"/>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9</a:t>
            </a:r>
          </a:p>
        </p:txBody>
      </p:sp>
      <p:sp>
        <p:nvSpPr>
          <p:cNvPr id="5" name="Freeform 5"/>
          <p:cNvSpPr/>
          <p:nvPr/>
        </p:nvSpPr>
        <p:spPr>
          <a:xfrm>
            <a:off x="16913555" y="-86700"/>
            <a:ext cx="1564948" cy="1564948"/>
          </a:xfrm>
          <a:custGeom>
            <a:avLst/>
            <a:gdLst/>
            <a:ahLst/>
            <a:cxnLst/>
            <a:rect l="l" t="t" r="r" b="b"/>
            <a:pathLst>
              <a:path w="1564948" h="1564948">
                <a:moveTo>
                  <a:pt x="0" y="0"/>
                </a:moveTo>
                <a:lnTo>
                  <a:pt x="1564948" y="0"/>
                </a:lnTo>
                <a:lnTo>
                  <a:pt x="1564948" y="1564948"/>
                </a:lnTo>
                <a:lnTo>
                  <a:pt x="0" y="1564948"/>
                </a:lnTo>
                <a:lnTo>
                  <a:pt x="0" y="0"/>
                </a:lnTo>
                <a:close/>
              </a:path>
            </a:pathLst>
          </a:custGeom>
          <a:blipFill>
            <a:blip r:embed="rId3"/>
            <a:stretch>
              <a:fillRect/>
            </a:stretch>
          </a:blipFill>
        </p:spPr>
        <p:txBody>
          <a:bodyPr/>
          <a:lstStyle/>
          <a:p>
            <a:endParaRPr lang="en-US"/>
          </a:p>
        </p:txBody>
      </p:sp>
      <p:sp>
        <p:nvSpPr>
          <p:cNvPr id="6" name="Freeform 6"/>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4"/>
            <a:stretch>
              <a:fillRect/>
            </a:stretch>
          </a:blipFill>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366" t="-12273" b="-22881"/>
            </a:stretch>
          </a:blipFill>
        </p:spPr>
        <p:txBody>
          <a:bodyPr/>
          <a:lstStyle/>
          <a:p>
            <a:endParaRPr lang="en-US"/>
          </a:p>
        </p:txBody>
      </p:sp>
      <p:sp>
        <p:nvSpPr>
          <p:cNvPr id="3" name="TextBox 3"/>
          <p:cNvSpPr txBox="1"/>
          <p:nvPr/>
        </p:nvSpPr>
        <p:spPr>
          <a:xfrm>
            <a:off x="2318714" y="560256"/>
            <a:ext cx="13705436" cy="752475"/>
          </a:xfrm>
          <a:prstGeom prst="rect">
            <a:avLst/>
          </a:prstGeom>
        </p:spPr>
        <p:txBody>
          <a:bodyPr lIns="0" tIns="0" rIns="0" bIns="0" rtlCol="0" anchor="t">
            <a:spAutoFit/>
          </a:bodyPr>
          <a:lstStyle/>
          <a:p>
            <a:pPr algn="ctr">
              <a:lnSpc>
                <a:spcPts val="5932"/>
              </a:lnSpc>
            </a:pPr>
            <a:r>
              <a:rPr lang="en-US" sz="4944">
                <a:solidFill>
                  <a:srgbClr val="1A4D00"/>
                </a:solidFill>
                <a:latin typeface="Hammersmith One"/>
                <a:ea typeface="Hammersmith One"/>
                <a:cs typeface="Hammersmith One"/>
                <a:sym typeface="Hammersmith One"/>
              </a:rPr>
              <a:t>Activity 1: The anaemia reality check</a:t>
            </a:r>
          </a:p>
        </p:txBody>
      </p:sp>
      <p:grpSp>
        <p:nvGrpSpPr>
          <p:cNvPr id="4" name="Group 4"/>
          <p:cNvGrpSpPr/>
          <p:nvPr/>
        </p:nvGrpSpPr>
        <p:grpSpPr>
          <a:xfrm>
            <a:off x="872966" y="2392628"/>
            <a:ext cx="5157788" cy="3696502"/>
            <a:chOff x="0" y="0"/>
            <a:chExt cx="6877050" cy="4928669"/>
          </a:xfrm>
        </p:grpSpPr>
        <p:sp>
          <p:nvSpPr>
            <p:cNvPr id="5" name="Freeform 5"/>
            <p:cNvSpPr/>
            <p:nvPr/>
          </p:nvSpPr>
          <p:spPr>
            <a:xfrm>
              <a:off x="0" y="0"/>
              <a:ext cx="6877050" cy="4928669"/>
            </a:xfrm>
            <a:custGeom>
              <a:avLst/>
              <a:gdLst/>
              <a:ahLst/>
              <a:cxnLst/>
              <a:rect l="l" t="t" r="r" b="b"/>
              <a:pathLst>
                <a:path w="6877050" h="4928669">
                  <a:moveTo>
                    <a:pt x="0" y="821445"/>
                  </a:moveTo>
                  <a:cubicBezTo>
                    <a:pt x="0" y="367735"/>
                    <a:pt x="274320" y="0"/>
                    <a:pt x="612775" y="0"/>
                  </a:cubicBezTo>
                  <a:lnTo>
                    <a:pt x="6264275" y="0"/>
                  </a:lnTo>
                  <a:cubicBezTo>
                    <a:pt x="6602730" y="0"/>
                    <a:pt x="6877050" y="367735"/>
                    <a:pt x="6877050" y="821445"/>
                  </a:cubicBezTo>
                  <a:lnTo>
                    <a:pt x="6877050" y="4107224"/>
                  </a:lnTo>
                  <a:cubicBezTo>
                    <a:pt x="6877050" y="4560934"/>
                    <a:pt x="6602730" y="4928669"/>
                    <a:pt x="6264275" y="4928669"/>
                  </a:cubicBezTo>
                  <a:lnTo>
                    <a:pt x="612775" y="4928669"/>
                  </a:lnTo>
                  <a:cubicBezTo>
                    <a:pt x="274320" y="4928669"/>
                    <a:pt x="0" y="4560934"/>
                    <a:pt x="0" y="4107224"/>
                  </a:cubicBezTo>
                  <a:close/>
                </a:path>
              </a:pathLst>
            </a:custGeom>
            <a:solidFill>
              <a:srgbClr val="FFFFFF"/>
            </a:solidFill>
            <a:ln w="14288" cap="sq">
              <a:solidFill>
                <a:srgbClr val="1A4D00"/>
              </a:solidFill>
              <a:prstDash val="solid"/>
              <a:miter/>
            </a:ln>
          </p:spPr>
          <p:txBody>
            <a:bodyPr/>
            <a:lstStyle/>
            <a:p>
              <a:endParaRPr lang="en-US"/>
            </a:p>
          </p:txBody>
        </p:sp>
      </p:grpSp>
      <p:grpSp>
        <p:nvGrpSpPr>
          <p:cNvPr id="6" name="Group 6"/>
          <p:cNvGrpSpPr/>
          <p:nvPr/>
        </p:nvGrpSpPr>
        <p:grpSpPr>
          <a:xfrm>
            <a:off x="880110" y="2399772"/>
            <a:ext cx="109728" cy="2743200"/>
            <a:chOff x="0" y="0"/>
            <a:chExt cx="146304" cy="3657600"/>
          </a:xfrm>
        </p:grpSpPr>
        <p:sp>
          <p:nvSpPr>
            <p:cNvPr id="7" name="Freeform 7"/>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1CAD30"/>
            </a:solidFill>
          </p:spPr>
          <p:txBody>
            <a:bodyPr/>
            <a:lstStyle/>
            <a:p>
              <a:endParaRPr lang="en-US"/>
            </a:p>
          </p:txBody>
        </p:sp>
      </p:grpSp>
      <p:sp>
        <p:nvSpPr>
          <p:cNvPr id="8" name="TextBox 8"/>
          <p:cNvSpPr txBox="1"/>
          <p:nvPr/>
        </p:nvSpPr>
        <p:spPr>
          <a:xfrm>
            <a:off x="1273302" y="2692380"/>
            <a:ext cx="4411980" cy="381000"/>
          </a:xfrm>
          <a:prstGeom prst="rect">
            <a:avLst/>
          </a:prstGeom>
        </p:spPr>
        <p:txBody>
          <a:bodyPr lIns="0" tIns="0" rIns="0" bIns="0" rtlCol="0" anchor="t">
            <a:spAutoFit/>
          </a:bodyPr>
          <a:lstStyle/>
          <a:p>
            <a:pPr algn="l">
              <a:lnSpc>
                <a:spcPts val="3060"/>
              </a:lnSpc>
            </a:pPr>
            <a:r>
              <a:rPr lang="en-US" sz="2550" b="1">
                <a:solidFill>
                  <a:srgbClr val="1CAD30"/>
                </a:solidFill>
                <a:latin typeface="Nunito Bold"/>
                <a:ea typeface="Nunito Bold"/>
                <a:cs typeface="Nunito Bold"/>
                <a:sym typeface="Nunito Bold"/>
              </a:rPr>
              <a:t>PURPOSE</a:t>
            </a:r>
          </a:p>
        </p:txBody>
      </p:sp>
      <p:sp>
        <p:nvSpPr>
          <p:cNvPr id="9" name="TextBox 9"/>
          <p:cNvSpPr txBox="1"/>
          <p:nvPr/>
        </p:nvSpPr>
        <p:spPr>
          <a:xfrm>
            <a:off x="1307026" y="3630147"/>
            <a:ext cx="4411980" cy="600075"/>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Participants experience and connect national data to local realities.</a:t>
            </a:r>
          </a:p>
        </p:txBody>
      </p:sp>
      <p:grpSp>
        <p:nvGrpSpPr>
          <p:cNvPr id="10" name="Group 10"/>
          <p:cNvGrpSpPr/>
          <p:nvPr/>
        </p:nvGrpSpPr>
        <p:grpSpPr>
          <a:xfrm>
            <a:off x="6556373" y="2385485"/>
            <a:ext cx="5157788" cy="3703645"/>
            <a:chOff x="0" y="0"/>
            <a:chExt cx="6877050" cy="4938194"/>
          </a:xfrm>
        </p:grpSpPr>
        <p:sp>
          <p:nvSpPr>
            <p:cNvPr id="11" name="Freeform 11"/>
            <p:cNvSpPr/>
            <p:nvPr/>
          </p:nvSpPr>
          <p:spPr>
            <a:xfrm>
              <a:off x="0" y="0"/>
              <a:ext cx="6877050" cy="4938194"/>
            </a:xfrm>
            <a:custGeom>
              <a:avLst/>
              <a:gdLst/>
              <a:ahLst/>
              <a:cxnLst/>
              <a:rect l="l" t="t" r="r" b="b"/>
              <a:pathLst>
                <a:path w="6877050" h="4938194">
                  <a:moveTo>
                    <a:pt x="0" y="823032"/>
                  </a:moveTo>
                  <a:cubicBezTo>
                    <a:pt x="0" y="368446"/>
                    <a:pt x="274320" y="0"/>
                    <a:pt x="612775" y="0"/>
                  </a:cubicBezTo>
                  <a:lnTo>
                    <a:pt x="6264275" y="0"/>
                  </a:lnTo>
                  <a:cubicBezTo>
                    <a:pt x="6602730" y="0"/>
                    <a:pt x="6877050" y="368446"/>
                    <a:pt x="6877050" y="823032"/>
                  </a:cubicBezTo>
                  <a:lnTo>
                    <a:pt x="6877050" y="4115162"/>
                  </a:lnTo>
                  <a:cubicBezTo>
                    <a:pt x="6877050" y="4569748"/>
                    <a:pt x="6602730" y="4938194"/>
                    <a:pt x="6264275" y="4938194"/>
                  </a:cubicBezTo>
                  <a:lnTo>
                    <a:pt x="612775" y="4938194"/>
                  </a:lnTo>
                  <a:cubicBezTo>
                    <a:pt x="274320" y="4938194"/>
                    <a:pt x="0" y="4569748"/>
                    <a:pt x="0" y="4115162"/>
                  </a:cubicBezTo>
                  <a:close/>
                </a:path>
              </a:pathLst>
            </a:custGeom>
            <a:solidFill>
              <a:srgbClr val="FFFFFF"/>
            </a:solidFill>
            <a:ln w="14288" cap="sq">
              <a:solidFill>
                <a:srgbClr val="EB7F2F"/>
              </a:solidFill>
              <a:prstDash val="solid"/>
              <a:miter/>
            </a:ln>
          </p:spPr>
          <p:txBody>
            <a:bodyPr/>
            <a:lstStyle/>
            <a:p>
              <a:endParaRPr lang="en-US"/>
            </a:p>
          </p:txBody>
        </p:sp>
      </p:grpSp>
      <p:grpSp>
        <p:nvGrpSpPr>
          <p:cNvPr id="12" name="Group 12"/>
          <p:cNvGrpSpPr/>
          <p:nvPr/>
        </p:nvGrpSpPr>
        <p:grpSpPr>
          <a:xfrm>
            <a:off x="6572250" y="2399772"/>
            <a:ext cx="109728" cy="2743200"/>
            <a:chOff x="0" y="0"/>
            <a:chExt cx="146304" cy="3657600"/>
          </a:xfrm>
        </p:grpSpPr>
        <p:sp>
          <p:nvSpPr>
            <p:cNvPr id="13" name="Freeform 13"/>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EB7F2F"/>
            </a:solidFill>
          </p:spPr>
          <p:txBody>
            <a:bodyPr/>
            <a:lstStyle/>
            <a:p>
              <a:endParaRPr lang="en-US"/>
            </a:p>
          </p:txBody>
        </p:sp>
      </p:grpSp>
      <p:sp>
        <p:nvSpPr>
          <p:cNvPr id="14" name="TextBox 14"/>
          <p:cNvSpPr txBox="1"/>
          <p:nvPr/>
        </p:nvSpPr>
        <p:spPr>
          <a:xfrm>
            <a:off x="6965442" y="2692380"/>
            <a:ext cx="4411980" cy="381000"/>
          </a:xfrm>
          <a:prstGeom prst="rect">
            <a:avLst/>
          </a:prstGeom>
        </p:spPr>
        <p:txBody>
          <a:bodyPr lIns="0" tIns="0" rIns="0" bIns="0" rtlCol="0" anchor="t">
            <a:spAutoFit/>
          </a:bodyPr>
          <a:lstStyle/>
          <a:p>
            <a:pPr algn="l">
              <a:lnSpc>
                <a:spcPts val="3060"/>
              </a:lnSpc>
            </a:pPr>
            <a:r>
              <a:rPr lang="en-US" sz="2550" b="1">
                <a:solidFill>
                  <a:srgbClr val="EB7F2F"/>
                </a:solidFill>
                <a:latin typeface="Nunito Bold"/>
                <a:ea typeface="Nunito Bold"/>
                <a:cs typeface="Nunito Bold"/>
                <a:sym typeface="Nunito Bold"/>
              </a:rPr>
              <a:t>HOW IT WORKS</a:t>
            </a:r>
          </a:p>
        </p:txBody>
      </p:sp>
      <p:sp>
        <p:nvSpPr>
          <p:cNvPr id="15" name="TextBox 15"/>
          <p:cNvSpPr txBox="1"/>
          <p:nvPr/>
        </p:nvSpPr>
        <p:spPr>
          <a:xfrm>
            <a:off x="6965442" y="3097131"/>
            <a:ext cx="4594177" cy="2777109"/>
          </a:xfrm>
          <a:prstGeom prst="rect">
            <a:avLst/>
          </a:prstGeom>
        </p:spPr>
        <p:txBody>
          <a:bodyPr lIns="0" tIns="0" rIns="0" bIns="0" rtlCol="0" anchor="t">
            <a:spAutoFit/>
          </a:bodyPr>
          <a:lstStyle/>
          <a:p>
            <a:pPr algn="l">
              <a:lnSpc>
                <a:spcPts val="3197"/>
              </a:lnSpc>
            </a:pPr>
            <a:r>
              <a:rPr lang="en-US" sz="1950">
                <a:solidFill>
                  <a:srgbClr val="232B31"/>
                </a:solidFill>
                <a:latin typeface="Nunito"/>
                <a:ea typeface="Nunito"/>
                <a:cs typeface="Nunito"/>
                <a:sym typeface="Nunito"/>
              </a:rPr>
              <a:t>1. Working in pairs.</a:t>
            </a:r>
          </a:p>
          <a:p>
            <a:pPr algn="l">
              <a:lnSpc>
                <a:spcPts val="3197"/>
              </a:lnSpc>
            </a:pPr>
            <a:r>
              <a:rPr lang="en-US" sz="1950">
                <a:solidFill>
                  <a:srgbClr val="232B31"/>
                </a:solidFill>
                <a:latin typeface="Nunito"/>
                <a:ea typeface="Nunito"/>
                <a:cs typeface="Nunito"/>
                <a:sym typeface="Nunito"/>
              </a:rPr>
              <a:t>2. Sharing one anaemia challenge you see most often.</a:t>
            </a:r>
          </a:p>
          <a:p>
            <a:pPr algn="l">
              <a:lnSpc>
                <a:spcPts val="3197"/>
              </a:lnSpc>
            </a:pPr>
            <a:r>
              <a:rPr lang="en-US" sz="1950">
                <a:solidFill>
                  <a:srgbClr val="232B31"/>
                </a:solidFill>
                <a:latin typeface="Nunito"/>
                <a:ea typeface="Nunito"/>
                <a:cs typeface="Nunito"/>
                <a:sym typeface="Nunito"/>
              </a:rPr>
              <a:t>3. Identifying the population most affected.</a:t>
            </a:r>
          </a:p>
          <a:p>
            <a:pPr algn="l">
              <a:lnSpc>
                <a:spcPts val="3197"/>
              </a:lnSpc>
            </a:pPr>
            <a:r>
              <a:rPr lang="en-US" sz="1950">
                <a:solidFill>
                  <a:srgbClr val="232B31"/>
                </a:solidFill>
                <a:latin typeface="Nunito"/>
                <a:ea typeface="Nunito"/>
                <a:cs typeface="Nunito"/>
                <a:sym typeface="Nunito"/>
              </a:rPr>
              <a:t>4. Naming one barrier to prevention or treatment.</a:t>
            </a:r>
          </a:p>
        </p:txBody>
      </p:sp>
      <p:grpSp>
        <p:nvGrpSpPr>
          <p:cNvPr id="16" name="Group 16"/>
          <p:cNvGrpSpPr/>
          <p:nvPr/>
        </p:nvGrpSpPr>
        <p:grpSpPr>
          <a:xfrm>
            <a:off x="12257246" y="2392628"/>
            <a:ext cx="5157788" cy="3696502"/>
            <a:chOff x="0" y="0"/>
            <a:chExt cx="6877050" cy="4928669"/>
          </a:xfrm>
        </p:grpSpPr>
        <p:sp>
          <p:nvSpPr>
            <p:cNvPr id="17" name="Freeform 17"/>
            <p:cNvSpPr/>
            <p:nvPr/>
          </p:nvSpPr>
          <p:spPr>
            <a:xfrm>
              <a:off x="0" y="0"/>
              <a:ext cx="6877050" cy="4928669"/>
            </a:xfrm>
            <a:custGeom>
              <a:avLst/>
              <a:gdLst/>
              <a:ahLst/>
              <a:cxnLst/>
              <a:rect l="l" t="t" r="r" b="b"/>
              <a:pathLst>
                <a:path w="6877050" h="4928669">
                  <a:moveTo>
                    <a:pt x="0" y="821445"/>
                  </a:moveTo>
                  <a:cubicBezTo>
                    <a:pt x="0" y="367735"/>
                    <a:pt x="274320" y="0"/>
                    <a:pt x="612775" y="0"/>
                  </a:cubicBezTo>
                  <a:lnTo>
                    <a:pt x="6264275" y="0"/>
                  </a:lnTo>
                  <a:cubicBezTo>
                    <a:pt x="6602730" y="0"/>
                    <a:pt x="6877050" y="367735"/>
                    <a:pt x="6877050" y="821445"/>
                  </a:cubicBezTo>
                  <a:lnTo>
                    <a:pt x="6877050" y="4107224"/>
                  </a:lnTo>
                  <a:cubicBezTo>
                    <a:pt x="6877050" y="4560934"/>
                    <a:pt x="6602730" y="4928669"/>
                    <a:pt x="6264275" y="4928669"/>
                  </a:cubicBezTo>
                  <a:lnTo>
                    <a:pt x="612775" y="4928669"/>
                  </a:lnTo>
                  <a:cubicBezTo>
                    <a:pt x="274320" y="4928669"/>
                    <a:pt x="0" y="4560934"/>
                    <a:pt x="0" y="4107224"/>
                  </a:cubicBezTo>
                  <a:close/>
                </a:path>
              </a:pathLst>
            </a:custGeom>
            <a:solidFill>
              <a:srgbClr val="FFFFFF"/>
            </a:solidFill>
            <a:ln w="14288" cap="sq">
              <a:solidFill>
                <a:srgbClr val="B0DCAE"/>
              </a:solidFill>
              <a:prstDash val="solid"/>
              <a:miter/>
            </a:ln>
          </p:spPr>
          <p:txBody>
            <a:bodyPr/>
            <a:lstStyle/>
            <a:p>
              <a:endParaRPr lang="en-US"/>
            </a:p>
          </p:txBody>
        </p:sp>
      </p:grpSp>
      <p:grpSp>
        <p:nvGrpSpPr>
          <p:cNvPr id="18" name="Group 18"/>
          <p:cNvGrpSpPr/>
          <p:nvPr/>
        </p:nvGrpSpPr>
        <p:grpSpPr>
          <a:xfrm>
            <a:off x="12264390" y="2399772"/>
            <a:ext cx="109728" cy="2743200"/>
            <a:chOff x="0" y="0"/>
            <a:chExt cx="146304" cy="3657600"/>
          </a:xfrm>
        </p:grpSpPr>
        <p:sp>
          <p:nvSpPr>
            <p:cNvPr id="19" name="Freeform 19"/>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B0DCAE"/>
            </a:solidFill>
          </p:spPr>
          <p:txBody>
            <a:bodyPr/>
            <a:lstStyle/>
            <a:p>
              <a:endParaRPr lang="en-US"/>
            </a:p>
          </p:txBody>
        </p:sp>
      </p:grpSp>
      <p:sp>
        <p:nvSpPr>
          <p:cNvPr id="20" name="TextBox 20"/>
          <p:cNvSpPr txBox="1"/>
          <p:nvPr/>
        </p:nvSpPr>
        <p:spPr>
          <a:xfrm>
            <a:off x="12657582" y="2692380"/>
            <a:ext cx="4411980" cy="381000"/>
          </a:xfrm>
          <a:prstGeom prst="rect">
            <a:avLst/>
          </a:prstGeom>
        </p:spPr>
        <p:txBody>
          <a:bodyPr lIns="0" tIns="0" rIns="0" bIns="0" rtlCol="0" anchor="t">
            <a:spAutoFit/>
          </a:bodyPr>
          <a:lstStyle/>
          <a:p>
            <a:pPr algn="l">
              <a:lnSpc>
                <a:spcPts val="3060"/>
              </a:lnSpc>
            </a:pPr>
            <a:r>
              <a:rPr lang="en-US" sz="2550" b="1">
                <a:solidFill>
                  <a:srgbClr val="5AD154"/>
                </a:solidFill>
                <a:latin typeface="Nunito Bold"/>
                <a:ea typeface="Nunito Bold"/>
                <a:cs typeface="Nunito Bold"/>
                <a:sym typeface="Nunito Bold"/>
              </a:rPr>
              <a:t>EXPECTED OUTPUT</a:t>
            </a:r>
          </a:p>
        </p:txBody>
      </p:sp>
      <p:sp>
        <p:nvSpPr>
          <p:cNvPr id="21" name="TextBox 21"/>
          <p:cNvSpPr txBox="1"/>
          <p:nvPr/>
        </p:nvSpPr>
        <p:spPr>
          <a:xfrm>
            <a:off x="12657582" y="3466572"/>
            <a:ext cx="4411980" cy="600075"/>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One priority challenge per pair, captured on a sticky note or flipchart.</a:t>
            </a:r>
          </a:p>
        </p:txBody>
      </p:sp>
      <p:sp>
        <p:nvSpPr>
          <p:cNvPr id="22" name="TextBox 22"/>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11</a:t>
            </a:r>
          </a:p>
        </p:txBody>
      </p:sp>
      <p:sp>
        <p:nvSpPr>
          <p:cNvPr id="23" name="Freeform 23"/>
          <p:cNvSpPr/>
          <p:nvPr/>
        </p:nvSpPr>
        <p:spPr>
          <a:xfrm>
            <a:off x="16913555" y="-86700"/>
            <a:ext cx="1564948" cy="1564948"/>
          </a:xfrm>
          <a:custGeom>
            <a:avLst/>
            <a:gdLst/>
            <a:ahLst/>
            <a:cxnLst/>
            <a:rect l="l" t="t" r="r" b="b"/>
            <a:pathLst>
              <a:path w="1564948" h="1564948">
                <a:moveTo>
                  <a:pt x="0" y="0"/>
                </a:moveTo>
                <a:lnTo>
                  <a:pt x="1564948" y="0"/>
                </a:lnTo>
                <a:lnTo>
                  <a:pt x="1564948" y="1564948"/>
                </a:lnTo>
                <a:lnTo>
                  <a:pt x="0" y="1564948"/>
                </a:lnTo>
                <a:lnTo>
                  <a:pt x="0" y="0"/>
                </a:lnTo>
                <a:close/>
              </a:path>
            </a:pathLst>
          </a:custGeom>
          <a:blipFill>
            <a:blip r:embed="rId3"/>
            <a:stretch>
              <a:fillRect/>
            </a:stretch>
          </a:blipFill>
        </p:spPr>
        <p:txBody>
          <a:bodyPr/>
          <a:lstStyle/>
          <a:p>
            <a:endParaRPr lang="en-US"/>
          </a:p>
        </p:txBody>
      </p:sp>
      <p:sp>
        <p:nvSpPr>
          <p:cNvPr id="24" name="Freeform 24"/>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4"/>
            <a:stretch>
              <a:fillRect/>
            </a:stretch>
          </a:blipFill>
        </p:spPr>
        <p:txBody>
          <a:bodyPr/>
          <a:lstStyle/>
          <a:p>
            <a:endParaRPr lang="en-US"/>
          </a:p>
        </p:txBody>
      </p:sp>
      <p:sp>
        <p:nvSpPr>
          <p:cNvPr id="25" name="TextBox 25"/>
          <p:cNvSpPr txBox="1"/>
          <p:nvPr/>
        </p:nvSpPr>
        <p:spPr>
          <a:xfrm>
            <a:off x="1273302" y="6923758"/>
            <a:ext cx="15188307" cy="628650"/>
          </a:xfrm>
          <a:prstGeom prst="rect">
            <a:avLst/>
          </a:prstGeom>
        </p:spPr>
        <p:txBody>
          <a:bodyPr lIns="0" tIns="0" rIns="0" bIns="0" rtlCol="0" anchor="t">
            <a:spAutoFit/>
          </a:bodyPr>
          <a:lstStyle/>
          <a:p>
            <a:pPr algn="ctr">
              <a:lnSpc>
                <a:spcPts val="2514"/>
              </a:lnSpc>
            </a:pPr>
            <a:r>
              <a:rPr lang="en-US" sz="2095" b="1">
                <a:solidFill>
                  <a:srgbClr val="232B31"/>
                </a:solidFill>
                <a:latin typeface="Nunito Bold"/>
                <a:ea typeface="Nunito Bold"/>
                <a:cs typeface="Nunito Bold"/>
                <a:sym typeface="Nunito Bold"/>
              </a:rPr>
              <a:t>Guiding question: What is the biggest anaemia challenge that data alone may not fully explain?</a:t>
            </a:r>
          </a:p>
          <a:p>
            <a:pPr algn="ctr">
              <a:lnSpc>
                <a:spcPts val="2514"/>
              </a:lnSpc>
            </a:pPr>
            <a:endParaRPr lang="en-US" sz="2095" b="1">
              <a:solidFill>
                <a:srgbClr val="232B31"/>
              </a:solidFill>
              <a:latin typeface="Nunito Bold"/>
              <a:ea typeface="Nunito Bold"/>
              <a:cs typeface="Nunito Bold"/>
              <a:sym typeface="Nunito Bold"/>
            </a:endParaRPr>
          </a:p>
        </p:txBody>
      </p:sp>
      <p:sp>
        <p:nvSpPr>
          <p:cNvPr id="26" name="TextBox 26"/>
          <p:cNvSpPr txBox="1"/>
          <p:nvPr/>
        </p:nvSpPr>
        <p:spPr>
          <a:xfrm>
            <a:off x="6681978" y="1246056"/>
            <a:ext cx="6976750" cy="304800"/>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Interactive activity | ……minutes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366" t="-12273" b="-22881"/>
            </a:stretch>
          </a:blipFill>
        </p:spPr>
        <p:txBody>
          <a:bodyPr/>
          <a:lstStyle/>
          <a:p>
            <a:endParaRPr lang="en-US"/>
          </a:p>
        </p:txBody>
      </p:sp>
      <p:sp>
        <p:nvSpPr>
          <p:cNvPr id="3" name="TextBox 3"/>
          <p:cNvSpPr txBox="1"/>
          <p:nvPr/>
        </p:nvSpPr>
        <p:spPr>
          <a:xfrm>
            <a:off x="1874011" y="532226"/>
            <a:ext cx="14594841" cy="752475"/>
          </a:xfrm>
          <a:prstGeom prst="rect">
            <a:avLst/>
          </a:prstGeom>
        </p:spPr>
        <p:txBody>
          <a:bodyPr lIns="0" tIns="0" rIns="0" bIns="0" rtlCol="0" anchor="t">
            <a:spAutoFit/>
          </a:bodyPr>
          <a:lstStyle/>
          <a:p>
            <a:pPr algn="ctr">
              <a:lnSpc>
                <a:spcPts val="5932"/>
              </a:lnSpc>
            </a:pPr>
            <a:r>
              <a:rPr lang="en-US" sz="4944">
                <a:solidFill>
                  <a:srgbClr val="1A4D00"/>
                </a:solidFill>
                <a:latin typeface="Hammersmith One"/>
                <a:ea typeface="Hammersmith One"/>
                <a:cs typeface="Hammersmith One"/>
                <a:sym typeface="Hammersmith One"/>
              </a:rPr>
              <a:t>Activity 2: Follow the causes, follow the money</a:t>
            </a:r>
          </a:p>
        </p:txBody>
      </p:sp>
      <p:grpSp>
        <p:nvGrpSpPr>
          <p:cNvPr id="4" name="Group 4"/>
          <p:cNvGrpSpPr/>
          <p:nvPr/>
        </p:nvGrpSpPr>
        <p:grpSpPr>
          <a:xfrm>
            <a:off x="872966" y="2392628"/>
            <a:ext cx="5157788" cy="3696502"/>
            <a:chOff x="0" y="0"/>
            <a:chExt cx="6877050" cy="4928669"/>
          </a:xfrm>
        </p:grpSpPr>
        <p:sp>
          <p:nvSpPr>
            <p:cNvPr id="5" name="Freeform 5"/>
            <p:cNvSpPr/>
            <p:nvPr/>
          </p:nvSpPr>
          <p:spPr>
            <a:xfrm>
              <a:off x="0" y="0"/>
              <a:ext cx="6877050" cy="4928669"/>
            </a:xfrm>
            <a:custGeom>
              <a:avLst/>
              <a:gdLst/>
              <a:ahLst/>
              <a:cxnLst/>
              <a:rect l="l" t="t" r="r" b="b"/>
              <a:pathLst>
                <a:path w="6877050" h="4928669">
                  <a:moveTo>
                    <a:pt x="0" y="821445"/>
                  </a:moveTo>
                  <a:cubicBezTo>
                    <a:pt x="0" y="367735"/>
                    <a:pt x="274320" y="0"/>
                    <a:pt x="612775" y="0"/>
                  </a:cubicBezTo>
                  <a:lnTo>
                    <a:pt x="6264275" y="0"/>
                  </a:lnTo>
                  <a:cubicBezTo>
                    <a:pt x="6602730" y="0"/>
                    <a:pt x="6877050" y="367735"/>
                    <a:pt x="6877050" y="821445"/>
                  </a:cubicBezTo>
                  <a:lnTo>
                    <a:pt x="6877050" y="4107224"/>
                  </a:lnTo>
                  <a:cubicBezTo>
                    <a:pt x="6877050" y="4560934"/>
                    <a:pt x="6602730" y="4928669"/>
                    <a:pt x="6264275" y="4928669"/>
                  </a:cubicBezTo>
                  <a:lnTo>
                    <a:pt x="612775" y="4928669"/>
                  </a:lnTo>
                  <a:cubicBezTo>
                    <a:pt x="274320" y="4928669"/>
                    <a:pt x="0" y="4560934"/>
                    <a:pt x="0" y="4107224"/>
                  </a:cubicBezTo>
                  <a:close/>
                </a:path>
              </a:pathLst>
            </a:custGeom>
            <a:solidFill>
              <a:srgbClr val="FFFFFF"/>
            </a:solidFill>
            <a:ln w="14288" cap="sq">
              <a:solidFill>
                <a:srgbClr val="1A4D00"/>
              </a:solidFill>
              <a:prstDash val="solid"/>
              <a:miter/>
            </a:ln>
          </p:spPr>
          <p:txBody>
            <a:bodyPr/>
            <a:lstStyle/>
            <a:p>
              <a:endParaRPr lang="en-US"/>
            </a:p>
          </p:txBody>
        </p:sp>
      </p:grpSp>
      <p:grpSp>
        <p:nvGrpSpPr>
          <p:cNvPr id="6" name="Group 6"/>
          <p:cNvGrpSpPr/>
          <p:nvPr/>
        </p:nvGrpSpPr>
        <p:grpSpPr>
          <a:xfrm>
            <a:off x="880110" y="2399772"/>
            <a:ext cx="109728" cy="2743200"/>
            <a:chOff x="0" y="0"/>
            <a:chExt cx="146304" cy="3657600"/>
          </a:xfrm>
        </p:grpSpPr>
        <p:sp>
          <p:nvSpPr>
            <p:cNvPr id="7" name="Freeform 7"/>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1CAD30"/>
            </a:solidFill>
          </p:spPr>
          <p:txBody>
            <a:bodyPr/>
            <a:lstStyle/>
            <a:p>
              <a:endParaRPr lang="en-US"/>
            </a:p>
          </p:txBody>
        </p:sp>
      </p:grpSp>
      <p:sp>
        <p:nvSpPr>
          <p:cNvPr id="8" name="TextBox 8"/>
          <p:cNvSpPr txBox="1"/>
          <p:nvPr/>
        </p:nvSpPr>
        <p:spPr>
          <a:xfrm>
            <a:off x="1273302" y="2692380"/>
            <a:ext cx="4411980" cy="381000"/>
          </a:xfrm>
          <a:prstGeom prst="rect">
            <a:avLst/>
          </a:prstGeom>
        </p:spPr>
        <p:txBody>
          <a:bodyPr lIns="0" tIns="0" rIns="0" bIns="0" rtlCol="0" anchor="t">
            <a:spAutoFit/>
          </a:bodyPr>
          <a:lstStyle/>
          <a:p>
            <a:pPr algn="l">
              <a:lnSpc>
                <a:spcPts val="3060"/>
              </a:lnSpc>
            </a:pPr>
            <a:r>
              <a:rPr lang="en-US" sz="2550" b="1">
                <a:solidFill>
                  <a:srgbClr val="1CAD30"/>
                </a:solidFill>
                <a:latin typeface="Nunito Bold"/>
                <a:ea typeface="Nunito Bold"/>
                <a:cs typeface="Nunito Bold"/>
                <a:sym typeface="Nunito Bold"/>
              </a:rPr>
              <a:t>PURPOSE</a:t>
            </a:r>
          </a:p>
        </p:txBody>
      </p:sp>
      <p:sp>
        <p:nvSpPr>
          <p:cNvPr id="9" name="TextBox 9"/>
          <p:cNvSpPr txBox="1"/>
          <p:nvPr/>
        </p:nvSpPr>
        <p:spPr>
          <a:xfrm>
            <a:off x="1307026" y="3630147"/>
            <a:ext cx="4411980" cy="895350"/>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Help participants connect anaemia drivers to interventions and financing needs.</a:t>
            </a:r>
          </a:p>
        </p:txBody>
      </p:sp>
      <p:grpSp>
        <p:nvGrpSpPr>
          <p:cNvPr id="10" name="Group 10"/>
          <p:cNvGrpSpPr/>
          <p:nvPr/>
        </p:nvGrpSpPr>
        <p:grpSpPr>
          <a:xfrm>
            <a:off x="6556373" y="2385485"/>
            <a:ext cx="5157788" cy="3703645"/>
            <a:chOff x="0" y="0"/>
            <a:chExt cx="6877050" cy="4938194"/>
          </a:xfrm>
        </p:grpSpPr>
        <p:sp>
          <p:nvSpPr>
            <p:cNvPr id="11" name="Freeform 11"/>
            <p:cNvSpPr/>
            <p:nvPr/>
          </p:nvSpPr>
          <p:spPr>
            <a:xfrm>
              <a:off x="0" y="0"/>
              <a:ext cx="6877050" cy="4938194"/>
            </a:xfrm>
            <a:custGeom>
              <a:avLst/>
              <a:gdLst/>
              <a:ahLst/>
              <a:cxnLst/>
              <a:rect l="l" t="t" r="r" b="b"/>
              <a:pathLst>
                <a:path w="6877050" h="4938194">
                  <a:moveTo>
                    <a:pt x="0" y="823032"/>
                  </a:moveTo>
                  <a:cubicBezTo>
                    <a:pt x="0" y="368446"/>
                    <a:pt x="274320" y="0"/>
                    <a:pt x="612775" y="0"/>
                  </a:cubicBezTo>
                  <a:lnTo>
                    <a:pt x="6264275" y="0"/>
                  </a:lnTo>
                  <a:cubicBezTo>
                    <a:pt x="6602730" y="0"/>
                    <a:pt x="6877050" y="368446"/>
                    <a:pt x="6877050" y="823032"/>
                  </a:cubicBezTo>
                  <a:lnTo>
                    <a:pt x="6877050" y="4115162"/>
                  </a:lnTo>
                  <a:cubicBezTo>
                    <a:pt x="6877050" y="4569748"/>
                    <a:pt x="6602730" y="4938194"/>
                    <a:pt x="6264275" y="4938194"/>
                  </a:cubicBezTo>
                  <a:lnTo>
                    <a:pt x="612775" y="4938194"/>
                  </a:lnTo>
                  <a:cubicBezTo>
                    <a:pt x="274320" y="4938194"/>
                    <a:pt x="0" y="4569748"/>
                    <a:pt x="0" y="4115162"/>
                  </a:cubicBezTo>
                  <a:close/>
                </a:path>
              </a:pathLst>
            </a:custGeom>
            <a:solidFill>
              <a:srgbClr val="FFFFFF"/>
            </a:solidFill>
            <a:ln w="14288" cap="sq">
              <a:solidFill>
                <a:srgbClr val="EB7F2F"/>
              </a:solidFill>
              <a:prstDash val="solid"/>
              <a:miter/>
            </a:ln>
          </p:spPr>
          <p:txBody>
            <a:bodyPr/>
            <a:lstStyle/>
            <a:p>
              <a:endParaRPr lang="en-US"/>
            </a:p>
          </p:txBody>
        </p:sp>
      </p:grpSp>
      <p:grpSp>
        <p:nvGrpSpPr>
          <p:cNvPr id="12" name="Group 12"/>
          <p:cNvGrpSpPr/>
          <p:nvPr/>
        </p:nvGrpSpPr>
        <p:grpSpPr>
          <a:xfrm>
            <a:off x="6572250" y="2399772"/>
            <a:ext cx="109728" cy="2743200"/>
            <a:chOff x="0" y="0"/>
            <a:chExt cx="146304" cy="3657600"/>
          </a:xfrm>
        </p:grpSpPr>
        <p:sp>
          <p:nvSpPr>
            <p:cNvPr id="13" name="Freeform 13"/>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EB7F2F"/>
            </a:solidFill>
          </p:spPr>
          <p:txBody>
            <a:bodyPr/>
            <a:lstStyle/>
            <a:p>
              <a:endParaRPr lang="en-US"/>
            </a:p>
          </p:txBody>
        </p:sp>
      </p:grpSp>
      <p:sp>
        <p:nvSpPr>
          <p:cNvPr id="14" name="TextBox 14"/>
          <p:cNvSpPr txBox="1"/>
          <p:nvPr/>
        </p:nvSpPr>
        <p:spPr>
          <a:xfrm>
            <a:off x="6965442" y="2692380"/>
            <a:ext cx="4411980" cy="381000"/>
          </a:xfrm>
          <a:prstGeom prst="rect">
            <a:avLst/>
          </a:prstGeom>
        </p:spPr>
        <p:txBody>
          <a:bodyPr lIns="0" tIns="0" rIns="0" bIns="0" rtlCol="0" anchor="t">
            <a:spAutoFit/>
          </a:bodyPr>
          <a:lstStyle/>
          <a:p>
            <a:pPr algn="l">
              <a:lnSpc>
                <a:spcPts val="3060"/>
              </a:lnSpc>
            </a:pPr>
            <a:r>
              <a:rPr lang="en-US" sz="2550" b="1">
                <a:solidFill>
                  <a:srgbClr val="EB7F2F"/>
                </a:solidFill>
                <a:latin typeface="Nunito Bold"/>
                <a:ea typeface="Nunito Bold"/>
                <a:cs typeface="Nunito Bold"/>
                <a:sym typeface="Nunito Bold"/>
              </a:rPr>
              <a:t>HOW IT WORKS</a:t>
            </a:r>
          </a:p>
        </p:txBody>
      </p:sp>
      <p:sp>
        <p:nvSpPr>
          <p:cNvPr id="15" name="TextBox 15"/>
          <p:cNvSpPr txBox="1"/>
          <p:nvPr/>
        </p:nvSpPr>
        <p:spPr>
          <a:xfrm>
            <a:off x="6965442" y="3178155"/>
            <a:ext cx="4594177" cy="2377059"/>
          </a:xfrm>
          <a:prstGeom prst="rect">
            <a:avLst/>
          </a:prstGeom>
        </p:spPr>
        <p:txBody>
          <a:bodyPr lIns="0" tIns="0" rIns="0" bIns="0" rtlCol="0" anchor="t">
            <a:spAutoFit/>
          </a:bodyPr>
          <a:lstStyle/>
          <a:p>
            <a:pPr algn="l">
              <a:lnSpc>
                <a:spcPts val="3197"/>
              </a:lnSpc>
            </a:pPr>
            <a:r>
              <a:rPr lang="en-US" sz="1950">
                <a:solidFill>
                  <a:srgbClr val="232B31"/>
                </a:solidFill>
                <a:latin typeface="Nunito"/>
                <a:ea typeface="Nunito"/>
                <a:cs typeface="Nunito"/>
                <a:sym typeface="Nunito"/>
              </a:rPr>
              <a:t>In small groups, choose one driver: diet, infection, maternal factors, or systems.</a:t>
            </a:r>
          </a:p>
          <a:p>
            <a:pPr algn="l">
              <a:lnSpc>
                <a:spcPts val="3197"/>
              </a:lnSpc>
            </a:pPr>
            <a:r>
              <a:rPr lang="en-US" sz="1950">
                <a:solidFill>
                  <a:srgbClr val="232B31"/>
                </a:solidFill>
                <a:latin typeface="Nunito"/>
                <a:ea typeface="Nunito"/>
                <a:cs typeface="Nunito"/>
                <a:sym typeface="Nunito"/>
              </a:rPr>
              <a:t>Map: Cause → Intervention → Commodity/Service → Financing need.</a:t>
            </a:r>
          </a:p>
          <a:p>
            <a:pPr algn="l">
              <a:lnSpc>
                <a:spcPts val="3197"/>
              </a:lnSpc>
            </a:pPr>
            <a:r>
              <a:rPr lang="en-US" sz="1950">
                <a:solidFill>
                  <a:srgbClr val="232B31"/>
                </a:solidFill>
                <a:latin typeface="Nunito"/>
                <a:ea typeface="Nunito"/>
                <a:cs typeface="Nunito"/>
                <a:sym typeface="Nunito"/>
              </a:rPr>
              <a:t>Identify one gap government must address.</a:t>
            </a:r>
          </a:p>
        </p:txBody>
      </p:sp>
      <p:grpSp>
        <p:nvGrpSpPr>
          <p:cNvPr id="16" name="Group 16"/>
          <p:cNvGrpSpPr/>
          <p:nvPr/>
        </p:nvGrpSpPr>
        <p:grpSpPr>
          <a:xfrm>
            <a:off x="12257246" y="2392628"/>
            <a:ext cx="5157788" cy="3696502"/>
            <a:chOff x="0" y="0"/>
            <a:chExt cx="6877050" cy="4928669"/>
          </a:xfrm>
        </p:grpSpPr>
        <p:sp>
          <p:nvSpPr>
            <p:cNvPr id="17" name="Freeform 17"/>
            <p:cNvSpPr/>
            <p:nvPr/>
          </p:nvSpPr>
          <p:spPr>
            <a:xfrm>
              <a:off x="0" y="0"/>
              <a:ext cx="6877050" cy="4928669"/>
            </a:xfrm>
            <a:custGeom>
              <a:avLst/>
              <a:gdLst/>
              <a:ahLst/>
              <a:cxnLst/>
              <a:rect l="l" t="t" r="r" b="b"/>
              <a:pathLst>
                <a:path w="6877050" h="4928669">
                  <a:moveTo>
                    <a:pt x="0" y="821445"/>
                  </a:moveTo>
                  <a:cubicBezTo>
                    <a:pt x="0" y="367735"/>
                    <a:pt x="274320" y="0"/>
                    <a:pt x="612775" y="0"/>
                  </a:cubicBezTo>
                  <a:lnTo>
                    <a:pt x="6264275" y="0"/>
                  </a:lnTo>
                  <a:cubicBezTo>
                    <a:pt x="6602730" y="0"/>
                    <a:pt x="6877050" y="367735"/>
                    <a:pt x="6877050" y="821445"/>
                  </a:cubicBezTo>
                  <a:lnTo>
                    <a:pt x="6877050" y="4107224"/>
                  </a:lnTo>
                  <a:cubicBezTo>
                    <a:pt x="6877050" y="4560934"/>
                    <a:pt x="6602730" y="4928669"/>
                    <a:pt x="6264275" y="4928669"/>
                  </a:cubicBezTo>
                  <a:lnTo>
                    <a:pt x="612775" y="4928669"/>
                  </a:lnTo>
                  <a:cubicBezTo>
                    <a:pt x="274320" y="4928669"/>
                    <a:pt x="0" y="4560934"/>
                    <a:pt x="0" y="4107224"/>
                  </a:cubicBezTo>
                  <a:close/>
                </a:path>
              </a:pathLst>
            </a:custGeom>
            <a:solidFill>
              <a:srgbClr val="FFFFFF"/>
            </a:solidFill>
            <a:ln w="14288" cap="sq">
              <a:solidFill>
                <a:srgbClr val="B0DCAE"/>
              </a:solidFill>
              <a:prstDash val="solid"/>
              <a:miter/>
            </a:ln>
          </p:spPr>
          <p:txBody>
            <a:bodyPr/>
            <a:lstStyle/>
            <a:p>
              <a:endParaRPr lang="en-US"/>
            </a:p>
          </p:txBody>
        </p:sp>
      </p:grpSp>
      <p:grpSp>
        <p:nvGrpSpPr>
          <p:cNvPr id="18" name="Group 18"/>
          <p:cNvGrpSpPr/>
          <p:nvPr/>
        </p:nvGrpSpPr>
        <p:grpSpPr>
          <a:xfrm>
            <a:off x="12264390" y="2399772"/>
            <a:ext cx="109728" cy="2743200"/>
            <a:chOff x="0" y="0"/>
            <a:chExt cx="146304" cy="3657600"/>
          </a:xfrm>
        </p:grpSpPr>
        <p:sp>
          <p:nvSpPr>
            <p:cNvPr id="19" name="Freeform 19"/>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B0DCAE"/>
            </a:solidFill>
          </p:spPr>
          <p:txBody>
            <a:bodyPr/>
            <a:lstStyle/>
            <a:p>
              <a:endParaRPr lang="en-US"/>
            </a:p>
          </p:txBody>
        </p:sp>
      </p:grpSp>
      <p:sp>
        <p:nvSpPr>
          <p:cNvPr id="20" name="TextBox 20"/>
          <p:cNvSpPr txBox="1"/>
          <p:nvPr/>
        </p:nvSpPr>
        <p:spPr>
          <a:xfrm>
            <a:off x="12657582" y="2692380"/>
            <a:ext cx="4411980" cy="381000"/>
          </a:xfrm>
          <a:prstGeom prst="rect">
            <a:avLst/>
          </a:prstGeom>
        </p:spPr>
        <p:txBody>
          <a:bodyPr lIns="0" tIns="0" rIns="0" bIns="0" rtlCol="0" anchor="t">
            <a:spAutoFit/>
          </a:bodyPr>
          <a:lstStyle/>
          <a:p>
            <a:pPr algn="l">
              <a:lnSpc>
                <a:spcPts val="3060"/>
              </a:lnSpc>
            </a:pPr>
            <a:r>
              <a:rPr lang="en-US" sz="2550" b="1">
                <a:solidFill>
                  <a:srgbClr val="5AD154"/>
                </a:solidFill>
                <a:latin typeface="Nunito Bold"/>
                <a:ea typeface="Nunito Bold"/>
                <a:cs typeface="Nunito Bold"/>
                <a:sym typeface="Nunito Bold"/>
              </a:rPr>
              <a:t>EXPECTED OUTPUT</a:t>
            </a:r>
          </a:p>
        </p:txBody>
      </p:sp>
      <p:sp>
        <p:nvSpPr>
          <p:cNvPr id="21" name="TextBox 21"/>
          <p:cNvSpPr txBox="1"/>
          <p:nvPr/>
        </p:nvSpPr>
        <p:spPr>
          <a:xfrm>
            <a:off x="12657582" y="3466572"/>
            <a:ext cx="4411980" cy="600075"/>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A four-step financing map and one priority budget ask.</a:t>
            </a:r>
          </a:p>
        </p:txBody>
      </p:sp>
      <p:sp>
        <p:nvSpPr>
          <p:cNvPr id="22" name="TextBox 22"/>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11</a:t>
            </a:r>
          </a:p>
        </p:txBody>
      </p:sp>
      <p:sp>
        <p:nvSpPr>
          <p:cNvPr id="23" name="Freeform 23"/>
          <p:cNvSpPr/>
          <p:nvPr/>
        </p:nvSpPr>
        <p:spPr>
          <a:xfrm>
            <a:off x="16913555" y="-86700"/>
            <a:ext cx="1564948" cy="1564948"/>
          </a:xfrm>
          <a:custGeom>
            <a:avLst/>
            <a:gdLst/>
            <a:ahLst/>
            <a:cxnLst/>
            <a:rect l="l" t="t" r="r" b="b"/>
            <a:pathLst>
              <a:path w="1564948" h="1564948">
                <a:moveTo>
                  <a:pt x="0" y="0"/>
                </a:moveTo>
                <a:lnTo>
                  <a:pt x="1564948" y="0"/>
                </a:lnTo>
                <a:lnTo>
                  <a:pt x="1564948" y="1564948"/>
                </a:lnTo>
                <a:lnTo>
                  <a:pt x="0" y="1564948"/>
                </a:lnTo>
                <a:lnTo>
                  <a:pt x="0" y="0"/>
                </a:lnTo>
                <a:close/>
              </a:path>
            </a:pathLst>
          </a:custGeom>
          <a:blipFill>
            <a:blip r:embed="rId3"/>
            <a:stretch>
              <a:fillRect/>
            </a:stretch>
          </a:blipFill>
        </p:spPr>
        <p:txBody>
          <a:bodyPr/>
          <a:lstStyle/>
          <a:p>
            <a:endParaRPr lang="en-US"/>
          </a:p>
        </p:txBody>
      </p:sp>
      <p:sp>
        <p:nvSpPr>
          <p:cNvPr id="24" name="Freeform 24"/>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4"/>
            <a:stretch>
              <a:fillRect/>
            </a:stretch>
          </a:blipFill>
        </p:spPr>
        <p:txBody>
          <a:bodyPr/>
          <a:lstStyle/>
          <a:p>
            <a:endParaRPr lang="en-US"/>
          </a:p>
        </p:txBody>
      </p:sp>
      <p:sp>
        <p:nvSpPr>
          <p:cNvPr id="25" name="TextBox 25"/>
          <p:cNvSpPr txBox="1"/>
          <p:nvPr/>
        </p:nvSpPr>
        <p:spPr>
          <a:xfrm>
            <a:off x="1273302" y="6923758"/>
            <a:ext cx="15188307" cy="314325"/>
          </a:xfrm>
          <a:prstGeom prst="rect">
            <a:avLst/>
          </a:prstGeom>
        </p:spPr>
        <p:txBody>
          <a:bodyPr lIns="0" tIns="0" rIns="0" bIns="0" rtlCol="0" anchor="t">
            <a:spAutoFit/>
          </a:bodyPr>
          <a:lstStyle/>
          <a:p>
            <a:pPr algn="ctr">
              <a:lnSpc>
                <a:spcPts val="2514"/>
              </a:lnSpc>
            </a:pPr>
            <a:r>
              <a:rPr lang="en-US" sz="2095" b="1">
                <a:solidFill>
                  <a:srgbClr val="232B31"/>
                </a:solidFill>
                <a:latin typeface="Nunito Bold"/>
                <a:ea typeface="Nunito Bold"/>
                <a:cs typeface="Nunito Bold"/>
                <a:sym typeface="Nunito Bold"/>
              </a:rPr>
              <a:t>Challenge: Are current resources reaching the root cause?</a:t>
            </a:r>
          </a:p>
        </p:txBody>
      </p:sp>
      <p:sp>
        <p:nvSpPr>
          <p:cNvPr id="26" name="TextBox 26"/>
          <p:cNvSpPr txBox="1"/>
          <p:nvPr/>
        </p:nvSpPr>
        <p:spPr>
          <a:xfrm>
            <a:off x="5869100" y="1468723"/>
            <a:ext cx="6976750" cy="304800"/>
          </a:xfrm>
          <a:prstGeom prst="rect">
            <a:avLst/>
          </a:prstGeom>
        </p:spPr>
        <p:txBody>
          <a:bodyPr lIns="0" tIns="0" rIns="0" bIns="0" rtlCol="0" anchor="t">
            <a:spAutoFit/>
          </a:bodyPr>
          <a:lstStyle/>
          <a:p>
            <a:pPr algn="ctr">
              <a:lnSpc>
                <a:spcPts val="2340"/>
              </a:lnSpc>
            </a:pPr>
            <a:r>
              <a:rPr lang="en-US" sz="1950">
                <a:solidFill>
                  <a:srgbClr val="232B31"/>
                </a:solidFill>
                <a:latin typeface="Nunito"/>
                <a:ea typeface="Nunito"/>
                <a:cs typeface="Nunito"/>
                <a:sym typeface="Nunito"/>
              </a:rPr>
              <a:t>Interactive activity | ……minutes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366" t="-12273" b="-22881"/>
            </a:stretch>
          </a:blipFill>
        </p:spPr>
        <p:txBody>
          <a:bodyPr/>
          <a:lstStyle/>
          <a:p>
            <a:endParaRPr lang="en-US"/>
          </a:p>
        </p:txBody>
      </p:sp>
      <p:sp>
        <p:nvSpPr>
          <p:cNvPr id="3" name="TextBox 3"/>
          <p:cNvSpPr txBox="1"/>
          <p:nvPr/>
        </p:nvSpPr>
        <p:spPr>
          <a:xfrm>
            <a:off x="1874011" y="532226"/>
            <a:ext cx="14594841" cy="752475"/>
          </a:xfrm>
          <a:prstGeom prst="rect">
            <a:avLst/>
          </a:prstGeom>
        </p:spPr>
        <p:txBody>
          <a:bodyPr lIns="0" tIns="0" rIns="0" bIns="0" rtlCol="0" anchor="t">
            <a:spAutoFit/>
          </a:bodyPr>
          <a:lstStyle/>
          <a:p>
            <a:pPr algn="ctr">
              <a:lnSpc>
                <a:spcPts val="5932"/>
              </a:lnSpc>
            </a:pPr>
            <a:r>
              <a:rPr lang="en-US" sz="4944">
                <a:solidFill>
                  <a:srgbClr val="1A4D00"/>
                </a:solidFill>
                <a:latin typeface="Hammersmith One"/>
                <a:ea typeface="Hammersmith One"/>
                <a:cs typeface="Hammersmith One"/>
                <a:sym typeface="Hammersmith One"/>
              </a:rPr>
              <a:t>Activity 3: CNF case simulation</a:t>
            </a:r>
          </a:p>
        </p:txBody>
      </p:sp>
      <p:grpSp>
        <p:nvGrpSpPr>
          <p:cNvPr id="4" name="Group 4"/>
          <p:cNvGrpSpPr/>
          <p:nvPr/>
        </p:nvGrpSpPr>
        <p:grpSpPr>
          <a:xfrm>
            <a:off x="872966" y="2392628"/>
            <a:ext cx="5157788" cy="4159001"/>
            <a:chOff x="0" y="0"/>
            <a:chExt cx="6877050" cy="5545335"/>
          </a:xfrm>
        </p:grpSpPr>
        <p:sp>
          <p:nvSpPr>
            <p:cNvPr id="5" name="Freeform 5"/>
            <p:cNvSpPr/>
            <p:nvPr/>
          </p:nvSpPr>
          <p:spPr>
            <a:xfrm>
              <a:off x="0" y="0"/>
              <a:ext cx="6877050" cy="5545335"/>
            </a:xfrm>
            <a:custGeom>
              <a:avLst/>
              <a:gdLst/>
              <a:ahLst/>
              <a:cxnLst/>
              <a:rect l="l" t="t" r="r" b="b"/>
              <a:pathLst>
                <a:path w="6877050" h="5545335">
                  <a:moveTo>
                    <a:pt x="0" y="924222"/>
                  </a:moveTo>
                  <a:cubicBezTo>
                    <a:pt x="0" y="413745"/>
                    <a:pt x="274320" y="0"/>
                    <a:pt x="612775" y="0"/>
                  </a:cubicBezTo>
                  <a:lnTo>
                    <a:pt x="6264275" y="0"/>
                  </a:lnTo>
                  <a:cubicBezTo>
                    <a:pt x="6602730" y="0"/>
                    <a:pt x="6877050" y="413745"/>
                    <a:pt x="6877050" y="924222"/>
                  </a:cubicBezTo>
                  <a:lnTo>
                    <a:pt x="6877050" y="4621112"/>
                  </a:lnTo>
                  <a:cubicBezTo>
                    <a:pt x="6877050" y="5131589"/>
                    <a:pt x="6602730" y="5545335"/>
                    <a:pt x="6264275" y="5545335"/>
                  </a:cubicBezTo>
                  <a:lnTo>
                    <a:pt x="612775" y="5545335"/>
                  </a:lnTo>
                  <a:cubicBezTo>
                    <a:pt x="274320" y="5545335"/>
                    <a:pt x="0" y="5131589"/>
                    <a:pt x="0" y="4621112"/>
                  </a:cubicBezTo>
                  <a:close/>
                </a:path>
              </a:pathLst>
            </a:custGeom>
            <a:solidFill>
              <a:srgbClr val="FFFFFF"/>
            </a:solidFill>
            <a:ln w="14288" cap="sq">
              <a:solidFill>
                <a:srgbClr val="1A4D00"/>
              </a:solidFill>
              <a:prstDash val="solid"/>
              <a:miter/>
            </a:ln>
          </p:spPr>
          <p:txBody>
            <a:bodyPr/>
            <a:lstStyle/>
            <a:p>
              <a:endParaRPr lang="en-US"/>
            </a:p>
          </p:txBody>
        </p:sp>
      </p:grpSp>
      <p:grpSp>
        <p:nvGrpSpPr>
          <p:cNvPr id="6" name="Group 6"/>
          <p:cNvGrpSpPr/>
          <p:nvPr/>
        </p:nvGrpSpPr>
        <p:grpSpPr>
          <a:xfrm>
            <a:off x="880110" y="2399772"/>
            <a:ext cx="109728" cy="2743200"/>
            <a:chOff x="0" y="0"/>
            <a:chExt cx="146304" cy="3657600"/>
          </a:xfrm>
        </p:grpSpPr>
        <p:sp>
          <p:nvSpPr>
            <p:cNvPr id="7" name="Freeform 7"/>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1CAD30"/>
            </a:solidFill>
          </p:spPr>
          <p:txBody>
            <a:bodyPr/>
            <a:lstStyle/>
            <a:p>
              <a:endParaRPr lang="en-US"/>
            </a:p>
          </p:txBody>
        </p:sp>
      </p:grpSp>
      <p:sp>
        <p:nvSpPr>
          <p:cNvPr id="8" name="TextBox 8"/>
          <p:cNvSpPr txBox="1"/>
          <p:nvPr/>
        </p:nvSpPr>
        <p:spPr>
          <a:xfrm>
            <a:off x="1273302" y="2692380"/>
            <a:ext cx="4411980" cy="381000"/>
          </a:xfrm>
          <a:prstGeom prst="rect">
            <a:avLst/>
          </a:prstGeom>
        </p:spPr>
        <p:txBody>
          <a:bodyPr lIns="0" tIns="0" rIns="0" bIns="0" rtlCol="0" anchor="t">
            <a:spAutoFit/>
          </a:bodyPr>
          <a:lstStyle/>
          <a:p>
            <a:pPr algn="l">
              <a:lnSpc>
                <a:spcPts val="3060"/>
              </a:lnSpc>
            </a:pPr>
            <a:r>
              <a:rPr lang="en-US" sz="2550" b="1">
                <a:solidFill>
                  <a:srgbClr val="1CAD30"/>
                </a:solidFill>
                <a:latin typeface="Nunito Bold"/>
                <a:ea typeface="Nunito Bold"/>
                <a:cs typeface="Nunito Bold"/>
                <a:sym typeface="Nunito Bold"/>
              </a:rPr>
              <a:t>PURPOSE</a:t>
            </a:r>
          </a:p>
        </p:txBody>
      </p:sp>
      <p:sp>
        <p:nvSpPr>
          <p:cNvPr id="9" name="TextBox 9"/>
          <p:cNvSpPr txBox="1"/>
          <p:nvPr/>
        </p:nvSpPr>
        <p:spPr>
          <a:xfrm>
            <a:off x="1307026" y="3630147"/>
            <a:ext cx="4411980" cy="895350"/>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Apply the Child Nutrition Fund model to a realistic government financing decision.</a:t>
            </a:r>
          </a:p>
        </p:txBody>
      </p:sp>
      <p:grpSp>
        <p:nvGrpSpPr>
          <p:cNvPr id="10" name="Group 10"/>
          <p:cNvGrpSpPr/>
          <p:nvPr/>
        </p:nvGrpSpPr>
        <p:grpSpPr>
          <a:xfrm>
            <a:off x="6556373" y="2385485"/>
            <a:ext cx="5157788" cy="4166145"/>
            <a:chOff x="0" y="0"/>
            <a:chExt cx="6877050" cy="5554860"/>
          </a:xfrm>
        </p:grpSpPr>
        <p:sp>
          <p:nvSpPr>
            <p:cNvPr id="11" name="Freeform 11"/>
            <p:cNvSpPr/>
            <p:nvPr/>
          </p:nvSpPr>
          <p:spPr>
            <a:xfrm>
              <a:off x="0" y="0"/>
              <a:ext cx="6877050" cy="5554860"/>
            </a:xfrm>
            <a:custGeom>
              <a:avLst/>
              <a:gdLst/>
              <a:ahLst/>
              <a:cxnLst/>
              <a:rect l="l" t="t" r="r" b="b"/>
              <a:pathLst>
                <a:path w="6877050" h="5554860">
                  <a:moveTo>
                    <a:pt x="0" y="925810"/>
                  </a:moveTo>
                  <a:cubicBezTo>
                    <a:pt x="0" y="414456"/>
                    <a:pt x="274320" y="0"/>
                    <a:pt x="612775" y="0"/>
                  </a:cubicBezTo>
                  <a:lnTo>
                    <a:pt x="6264275" y="0"/>
                  </a:lnTo>
                  <a:cubicBezTo>
                    <a:pt x="6602730" y="0"/>
                    <a:pt x="6877050" y="414456"/>
                    <a:pt x="6877050" y="925810"/>
                  </a:cubicBezTo>
                  <a:lnTo>
                    <a:pt x="6877050" y="4629050"/>
                  </a:lnTo>
                  <a:cubicBezTo>
                    <a:pt x="6877050" y="5140404"/>
                    <a:pt x="6602730" y="5554860"/>
                    <a:pt x="6264275" y="5554860"/>
                  </a:cubicBezTo>
                  <a:lnTo>
                    <a:pt x="612775" y="5554860"/>
                  </a:lnTo>
                  <a:cubicBezTo>
                    <a:pt x="274320" y="5554860"/>
                    <a:pt x="0" y="5140404"/>
                    <a:pt x="0" y="4629050"/>
                  </a:cubicBezTo>
                  <a:close/>
                </a:path>
              </a:pathLst>
            </a:custGeom>
            <a:solidFill>
              <a:srgbClr val="FFFFFF"/>
            </a:solidFill>
            <a:ln w="14288" cap="sq">
              <a:solidFill>
                <a:srgbClr val="EB7F2F"/>
              </a:solidFill>
              <a:prstDash val="solid"/>
              <a:miter/>
            </a:ln>
          </p:spPr>
          <p:txBody>
            <a:bodyPr/>
            <a:lstStyle/>
            <a:p>
              <a:endParaRPr lang="en-US"/>
            </a:p>
          </p:txBody>
        </p:sp>
      </p:grpSp>
      <p:grpSp>
        <p:nvGrpSpPr>
          <p:cNvPr id="12" name="Group 12"/>
          <p:cNvGrpSpPr/>
          <p:nvPr/>
        </p:nvGrpSpPr>
        <p:grpSpPr>
          <a:xfrm>
            <a:off x="6572250" y="2399772"/>
            <a:ext cx="109728" cy="2743200"/>
            <a:chOff x="0" y="0"/>
            <a:chExt cx="146304" cy="3657600"/>
          </a:xfrm>
        </p:grpSpPr>
        <p:sp>
          <p:nvSpPr>
            <p:cNvPr id="13" name="Freeform 13"/>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EB7F2F"/>
            </a:solidFill>
          </p:spPr>
          <p:txBody>
            <a:bodyPr/>
            <a:lstStyle/>
            <a:p>
              <a:endParaRPr lang="en-US"/>
            </a:p>
          </p:txBody>
        </p:sp>
      </p:grpSp>
      <p:sp>
        <p:nvSpPr>
          <p:cNvPr id="14" name="TextBox 14"/>
          <p:cNvSpPr txBox="1"/>
          <p:nvPr/>
        </p:nvSpPr>
        <p:spPr>
          <a:xfrm>
            <a:off x="6965442" y="2692380"/>
            <a:ext cx="4411980" cy="381000"/>
          </a:xfrm>
          <a:prstGeom prst="rect">
            <a:avLst/>
          </a:prstGeom>
        </p:spPr>
        <p:txBody>
          <a:bodyPr lIns="0" tIns="0" rIns="0" bIns="0" rtlCol="0" anchor="t">
            <a:spAutoFit/>
          </a:bodyPr>
          <a:lstStyle/>
          <a:p>
            <a:pPr algn="l">
              <a:lnSpc>
                <a:spcPts val="3060"/>
              </a:lnSpc>
            </a:pPr>
            <a:r>
              <a:rPr lang="en-US" sz="2550" b="1">
                <a:solidFill>
                  <a:srgbClr val="EB7F2F"/>
                </a:solidFill>
                <a:latin typeface="Nunito Bold"/>
                <a:ea typeface="Nunito Bold"/>
                <a:cs typeface="Nunito Bold"/>
                <a:sym typeface="Nunito Bold"/>
              </a:rPr>
              <a:t>HOW IT WORKS</a:t>
            </a:r>
          </a:p>
        </p:txBody>
      </p:sp>
      <p:sp>
        <p:nvSpPr>
          <p:cNvPr id="15" name="TextBox 15"/>
          <p:cNvSpPr txBox="1"/>
          <p:nvPr/>
        </p:nvSpPr>
        <p:spPr>
          <a:xfrm>
            <a:off x="6965442" y="3178155"/>
            <a:ext cx="4594177" cy="3177159"/>
          </a:xfrm>
          <a:prstGeom prst="rect">
            <a:avLst/>
          </a:prstGeom>
        </p:spPr>
        <p:txBody>
          <a:bodyPr lIns="0" tIns="0" rIns="0" bIns="0" rtlCol="0" anchor="t">
            <a:spAutoFit/>
          </a:bodyPr>
          <a:lstStyle/>
          <a:p>
            <a:pPr algn="l">
              <a:lnSpc>
                <a:spcPts val="3197"/>
              </a:lnSpc>
            </a:pPr>
            <a:r>
              <a:rPr lang="en-US" sz="1950">
                <a:solidFill>
                  <a:srgbClr val="232B31"/>
                </a:solidFill>
                <a:latin typeface="Nunito"/>
                <a:ea typeface="Nunito"/>
                <a:cs typeface="Nunito"/>
                <a:sym typeface="Nunito"/>
              </a:rPr>
              <a:t>Each group acts as a state nutrition team.</a:t>
            </a:r>
          </a:p>
          <a:p>
            <a:pPr algn="l">
              <a:lnSpc>
                <a:spcPts val="3197"/>
              </a:lnSpc>
            </a:pPr>
            <a:r>
              <a:rPr lang="en-US" sz="1950">
                <a:solidFill>
                  <a:srgbClr val="232B31"/>
                </a:solidFill>
                <a:latin typeface="Nunito"/>
                <a:ea typeface="Nunito"/>
                <a:cs typeface="Nunito"/>
                <a:sym typeface="Nunito"/>
              </a:rPr>
              <a:t>1. Select an eligible nutrition commodity opportunity.</a:t>
            </a:r>
          </a:p>
          <a:p>
            <a:pPr algn="l">
              <a:lnSpc>
                <a:spcPts val="3197"/>
              </a:lnSpc>
            </a:pPr>
            <a:r>
              <a:rPr lang="en-US" sz="1950">
                <a:solidFill>
                  <a:srgbClr val="232B31"/>
                </a:solidFill>
                <a:latin typeface="Nunito"/>
                <a:ea typeface="Nunito"/>
                <a:cs typeface="Nunito"/>
                <a:sym typeface="Nunito"/>
              </a:rPr>
              <a:t>2. Define the target population.</a:t>
            </a:r>
          </a:p>
          <a:p>
            <a:pPr algn="l">
              <a:lnSpc>
                <a:spcPts val="3197"/>
              </a:lnSpc>
            </a:pPr>
            <a:r>
              <a:rPr lang="en-US" sz="1950">
                <a:solidFill>
                  <a:srgbClr val="232B31"/>
                </a:solidFill>
                <a:latin typeface="Nunito"/>
                <a:ea typeface="Nunito"/>
                <a:cs typeface="Nunito"/>
                <a:sym typeface="Nunito"/>
              </a:rPr>
              <a:t>3. Show government commitment and budget evidence.</a:t>
            </a:r>
          </a:p>
          <a:p>
            <a:pPr algn="l">
              <a:lnSpc>
                <a:spcPts val="3197"/>
              </a:lnSpc>
            </a:pPr>
            <a:r>
              <a:rPr lang="en-US" sz="1950">
                <a:solidFill>
                  <a:srgbClr val="232B31"/>
                </a:solidFill>
                <a:latin typeface="Nunito"/>
                <a:ea typeface="Nunito"/>
                <a:cs typeface="Nunito"/>
                <a:sym typeface="Nunito"/>
              </a:rPr>
              <a:t>4. Identify logistics and accountability responsibilities.</a:t>
            </a:r>
          </a:p>
        </p:txBody>
      </p:sp>
      <p:grpSp>
        <p:nvGrpSpPr>
          <p:cNvPr id="16" name="Group 16"/>
          <p:cNvGrpSpPr/>
          <p:nvPr/>
        </p:nvGrpSpPr>
        <p:grpSpPr>
          <a:xfrm>
            <a:off x="12257246" y="2392628"/>
            <a:ext cx="5157788" cy="4046880"/>
            <a:chOff x="0" y="0"/>
            <a:chExt cx="6877050" cy="5395840"/>
          </a:xfrm>
        </p:grpSpPr>
        <p:sp>
          <p:nvSpPr>
            <p:cNvPr id="17" name="Freeform 17"/>
            <p:cNvSpPr/>
            <p:nvPr/>
          </p:nvSpPr>
          <p:spPr>
            <a:xfrm>
              <a:off x="0" y="0"/>
              <a:ext cx="6877050" cy="5395840"/>
            </a:xfrm>
            <a:custGeom>
              <a:avLst/>
              <a:gdLst/>
              <a:ahLst/>
              <a:cxnLst/>
              <a:rect l="l" t="t" r="r" b="b"/>
              <a:pathLst>
                <a:path w="6877050" h="5395840">
                  <a:moveTo>
                    <a:pt x="0" y="899307"/>
                  </a:moveTo>
                  <a:cubicBezTo>
                    <a:pt x="0" y="402591"/>
                    <a:pt x="274320" y="0"/>
                    <a:pt x="612775" y="0"/>
                  </a:cubicBezTo>
                  <a:lnTo>
                    <a:pt x="6264275" y="0"/>
                  </a:lnTo>
                  <a:cubicBezTo>
                    <a:pt x="6602730" y="0"/>
                    <a:pt x="6877050" y="402591"/>
                    <a:pt x="6877050" y="899307"/>
                  </a:cubicBezTo>
                  <a:lnTo>
                    <a:pt x="6877050" y="4496533"/>
                  </a:lnTo>
                  <a:cubicBezTo>
                    <a:pt x="6877050" y="4993249"/>
                    <a:pt x="6602730" y="5395840"/>
                    <a:pt x="6264275" y="5395840"/>
                  </a:cubicBezTo>
                  <a:lnTo>
                    <a:pt x="612775" y="5395840"/>
                  </a:lnTo>
                  <a:cubicBezTo>
                    <a:pt x="274320" y="5395840"/>
                    <a:pt x="0" y="4993249"/>
                    <a:pt x="0" y="4496533"/>
                  </a:cubicBezTo>
                  <a:close/>
                </a:path>
              </a:pathLst>
            </a:custGeom>
            <a:solidFill>
              <a:srgbClr val="FFFFFF"/>
            </a:solidFill>
            <a:ln w="14288" cap="sq">
              <a:solidFill>
                <a:srgbClr val="B0DCAE"/>
              </a:solidFill>
              <a:prstDash val="solid"/>
              <a:miter/>
            </a:ln>
          </p:spPr>
          <p:txBody>
            <a:bodyPr/>
            <a:lstStyle/>
            <a:p>
              <a:endParaRPr lang="en-US"/>
            </a:p>
          </p:txBody>
        </p:sp>
      </p:grpSp>
      <p:grpSp>
        <p:nvGrpSpPr>
          <p:cNvPr id="18" name="Group 18"/>
          <p:cNvGrpSpPr/>
          <p:nvPr/>
        </p:nvGrpSpPr>
        <p:grpSpPr>
          <a:xfrm>
            <a:off x="12264390" y="2399772"/>
            <a:ext cx="109728" cy="2743200"/>
            <a:chOff x="0" y="0"/>
            <a:chExt cx="146304" cy="3657600"/>
          </a:xfrm>
        </p:grpSpPr>
        <p:sp>
          <p:nvSpPr>
            <p:cNvPr id="19" name="Freeform 19"/>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B0DCAE"/>
            </a:solidFill>
          </p:spPr>
          <p:txBody>
            <a:bodyPr/>
            <a:lstStyle/>
            <a:p>
              <a:endParaRPr lang="en-US"/>
            </a:p>
          </p:txBody>
        </p:sp>
      </p:grpSp>
      <p:sp>
        <p:nvSpPr>
          <p:cNvPr id="20" name="TextBox 20"/>
          <p:cNvSpPr txBox="1"/>
          <p:nvPr/>
        </p:nvSpPr>
        <p:spPr>
          <a:xfrm>
            <a:off x="12657582" y="2692380"/>
            <a:ext cx="4411980" cy="381000"/>
          </a:xfrm>
          <a:prstGeom prst="rect">
            <a:avLst/>
          </a:prstGeom>
        </p:spPr>
        <p:txBody>
          <a:bodyPr lIns="0" tIns="0" rIns="0" bIns="0" rtlCol="0" anchor="t">
            <a:spAutoFit/>
          </a:bodyPr>
          <a:lstStyle/>
          <a:p>
            <a:pPr algn="l">
              <a:lnSpc>
                <a:spcPts val="3060"/>
              </a:lnSpc>
            </a:pPr>
            <a:r>
              <a:rPr lang="en-US" sz="2550" b="1">
                <a:solidFill>
                  <a:srgbClr val="5AD154"/>
                </a:solidFill>
                <a:latin typeface="Nunito Bold"/>
                <a:ea typeface="Nunito Bold"/>
                <a:cs typeface="Nunito Bold"/>
                <a:sym typeface="Nunito Bold"/>
              </a:rPr>
              <a:t>EXPECTED OUTPUT</a:t>
            </a:r>
          </a:p>
        </p:txBody>
      </p:sp>
      <p:sp>
        <p:nvSpPr>
          <p:cNvPr id="21" name="TextBox 21"/>
          <p:cNvSpPr txBox="1"/>
          <p:nvPr/>
        </p:nvSpPr>
        <p:spPr>
          <a:xfrm>
            <a:off x="12657582" y="3466572"/>
            <a:ext cx="4411980" cy="1190625"/>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A 3-minute state pitch: Why invest? What will be financed? What must government do?</a:t>
            </a:r>
          </a:p>
          <a:p>
            <a:pPr algn="l">
              <a:lnSpc>
                <a:spcPts val="2340"/>
              </a:lnSpc>
            </a:pPr>
            <a:endParaRPr lang="en-US" sz="1950">
              <a:solidFill>
                <a:srgbClr val="232B31"/>
              </a:solidFill>
              <a:latin typeface="Nunito"/>
              <a:ea typeface="Nunito"/>
              <a:cs typeface="Nunito"/>
              <a:sym typeface="Nunito"/>
            </a:endParaRPr>
          </a:p>
        </p:txBody>
      </p:sp>
      <p:sp>
        <p:nvSpPr>
          <p:cNvPr id="22" name="TextBox 22"/>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11</a:t>
            </a:r>
          </a:p>
        </p:txBody>
      </p:sp>
      <p:sp>
        <p:nvSpPr>
          <p:cNvPr id="23" name="Freeform 23"/>
          <p:cNvSpPr/>
          <p:nvPr/>
        </p:nvSpPr>
        <p:spPr>
          <a:xfrm>
            <a:off x="16913555" y="-86700"/>
            <a:ext cx="1564948" cy="1564948"/>
          </a:xfrm>
          <a:custGeom>
            <a:avLst/>
            <a:gdLst/>
            <a:ahLst/>
            <a:cxnLst/>
            <a:rect l="l" t="t" r="r" b="b"/>
            <a:pathLst>
              <a:path w="1564948" h="1564948">
                <a:moveTo>
                  <a:pt x="0" y="0"/>
                </a:moveTo>
                <a:lnTo>
                  <a:pt x="1564948" y="0"/>
                </a:lnTo>
                <a:lnTo>
                  <a:pt x="1564948" y="1564948"/>
                </a:lnTo>
                <a:lnTo>
                  <a:pt x="0" y="1564948"/>
                </a:lnTo>
                <a:lnTo>
                  <a:pt x="0" y="0"/>
                </a:lnTo>
                <a:close/>
              </a:path>
            </a:pathLst>
          </a:custGeom>
          <a:blipFill>
            <a:blip r:embed="rId3"/>
            <a:stretch>
              <a:fillRect/>
            </a:stretch>
          </a:blipFill>
        </p:spPr>
        <p:txBody>
          <a:bodyPr/>
          <a:lstStyle/>
          <a:p>
            <a:endParaRPr lang="en-US"/>
          </a:p>
        </p:txBody>
      </p:sp>
      <p:sp>
        <p:nvSpPr>
          <p:cNvPr id="24" name="Freeform 24"/>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4"/>
            <a:stretch>
              <a:fillRect/>
            </a:stretch>
          </a:blipFill>
        </p:spPr>
        <p:txBody>
          <a:bodyPr/>
          <a:lstStyle/>
          <a:p>
            <a:endParaRPr lang="en-US"/>
          </a:p>
        </p:txBody>
      </p:sp>
      <p:sp>
        <p:nvSpPr>
          <p:cNvPr id="25" name="TextBox 25"/>
          <p:cNvSpPr txBox="1"/>
          <p:nvPr/>
        </p:nvSpPr>
        <p:spPr>
          <a:xfrm>
            <a:off x="1273302" y="6923758"/>
            <a:ext cx="15188307" cy="628650"/>
          </a:xfrm>
          <a:prstGeom prst="rect">
            <a:avLst/>
          </a:prstGeom>
        </p:spPr>
        <p:txBody>
          <a:bodyPr lIns="0" tIns="0" rIns="0" bIns="0" rtlCol="0" anchor="t">
            <a:spAutoFit/>
          </a:bodyPr>
          <a:lstStyle/>
          <a:p>
            <a:pPr algn="ctr">
              <a:lnSpc>
                <a:spcPts val="2514"/>
              </a:lnSpc>
            </a:pPr>
            <a:r>
              <a:rPr lang="en-US" sz="2095" b="1">
                <a:solidFill>
                  <a:srgbClr val="232B31"/>
                </a:solidFill>
                <a:latin typeface="Nunito Bold"/>
                <a:ea typeface="Nunito Bold"/>
                <a:cs typeface="Nunito Bold"/>
                <a:sym typeface="Nunito Bold"/>
              </a:rPr>
              <a:t>Remember: catalytic financing should increase, not replace, government investment.</a:t>
            </a:r>
          </a:p>
          <a:p>
            <a:pPr algn="ctr">
              <a:lnSpc>
                <a:spcPts val="2514"/>
              </a:lnSpc>
            </a:pPr>
            <a:endParaRPr lang="en-US" sz="2095" b="1">
              <a:solidFill>
                <a:srgbClr val="232B31"/>
              </a:solidFill>
              <a:latin typeface="Nunito Bold"/>
              <a:ea typeface="Nunito Bold"/>
              <a:cs typeface="Nunito Bold"/>
              <a:sym typeface="Nunito Bold"/>
            </a:endParaRPr>
          </a:p>
        </p:txBody>
      </p:sp>
      <p:sp>
        <p:nvSpPr>
          <p:cNvPr id="26" name="TextBox 26"/>
          <p:cNvSpPr txBox="1"/>
          <p:nvPr/>
        </p:nvSpPr>
        <p:spPr>
          <a:xfrm>
            <a:off x="5869100" y="1468723"/>
            <a:ext cx="6976750" cy="304800"/>
          </a:xfrm>
          <a:prstGeom prst="rect">
            <a:avLst/>
          </a:prstGeom>
        </p:spPr>
        <p:txBody>
          <a:bodyPr lIns="0" tIns="0" rIns="0" bIns="0" rtlCol="0" anchor="t">
            <a:spAutoFit/>
          </a:bodyPr>
          <a:lstStyle/>
          <a:p>
            <a:pPr algn="ctr">
              <a:lnSpc>
                <a:spcPts val="2340"/>
              </a:lnSpc>
            </a:pPr>
            <a:r>
              <a:rPr lang="en-US" sz="1950">
                <a:solidFill>
                  <a:srgbClr val="232B31"/>
                </a:solidFill>
                <a:latin typeface="Nunito"/>
                <a:ea typeface="Nunito"/>
                <a:cs typeface="Nunito"/>
                <a:sym typeface="Nunito"/>
              </a:rPr>
              <a:t>Interactive activity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366" t="-12273" b="-22881"/>
            </a:stretch>
          </a:blipFill>
        </p:spPr>
        <p:txBody>
          <a:bodyPr/>
          <a:lstStyle/>
          <a:p>
            <a:endParaRPr lang="en-US"/>
          </a:p>
        </p:txBody>
      </p:sp>
      <p:sp>
        <p:nvSpPr>
          <p:cNvPr id="3" name="TextBox 3"/>
          <p:cNvSpPr txBox="1"/>
          <p:nvPr/>
        </p:nvSpPr>
        <p:spPr>
          <a:xfrm>
            <a:off x="1874011" y="532226"/>
            <a:ext cx="14594841" cy="1504950"/>
          </a:xfrm>
          <a:prstGeom prst="rect">
            <a:avLst/>
          </a:prstGeom>
        </p:spPr>
        <p:txBody>
          <a:bodyPr lIns="0" tIns="0" rIns="0" bIns="0" rtlCol="0" anchor="t">
            <a:spAutoFit/>
          </a:bodyPr>
          <a:lstStyle/>
          <a:p>
            <a:pPr algn="ctr">
              <a:lnSpc>
                <a:spcPts val="5932"/>
              </a:lnSpc>
            </a:pPr>
            <a:r>
              <a:rPr lang="en-US" sz="4944">
                <a:solidFill>
                  <a:srgbClr val="1A4D00"/>
                </a:solidFill>
                <a:latin typeface="Hammersmith One"/>
                <a:ea typeface="Hammersmith One"/>
                <a:cs typeface="Hammersmith One"/>
                <a:sym typeface="Hammersmith One"/>
              </a:rPr>
              <a:t>Activity 4: From burden to Actions</a:t>
            </a:r>
          </a:p>
          <a:p>
            <a:pPr algn="ctr">
              <a:lnSpc>
                <a:spcPts val="5932"/>
              </a:lnSpc>
            </a:pPr>
            <a:endParaRPr lang="en-US" sz="4944">
              <a:solidFill>
                <a:srgbClr val="1A4D00"/>
              </a:solidFill>
              <a:latin typeface="Hammersmith One"/>
              <a:ea typeface="Hammersmith One"/>
              <a:cs typeface="Hammersmith One"/>
              <a:sym typeface="Hammersmith One"/>
            </a:endParaRPr>
          </a:p>
        </p:txBody>
      </p:sp>
      <p:grpSp>
        <p:nvGrpSpPr>
          <p:cNvPr id="4" name="Group 4"/>
          <p:cNvGrpSpPr/>
          <p:nvPr/>
        </p:nvGrpSpPr>
        <p:grpSpPr>
          <a:xfrm>
            <a:off x="872966" y="2392628"/>
            <a:ext cx="5157788" cy="4531130"/>
            <a:chOff x="0" y="0"/>
            <a:chExt cx="6877050" cy="6041506"/>
          </a:xfrm>
        </p:grpSpPr>
        <p:sp>
          <p:nvSpPr>
            <p:cNvPr id="5" name="Freeform 5"/>
            <p:cNvSpPr/>
            <p:nvPr/>
          </p:nvSpPr>
          <p:spPr>
            <a:xfrm>
              <a:off x="0" y="0"/>
              <a:ext cx="6877050" cy="6041506"/>
            </a:xfrm>
            <a:custGeom>
              <a:avLst/>
              <a:gdLst/>
              <a:ahLst/>
              <a:cxnLst/>
              <a:rect l="l" t="t" r="r" b="b"/>
              <a:pathLst>
                <a:path w="6877050" h="6041506">
                  <a:moveTo>
                    <a:pt x="0" y="1006918"/>
                  </a:moveTo>
                  <a:cubicBezTo>
                    <a:pt x="0" y="450765"/>
                    <a:pt x="274320" y="0"/>
                    <a:pt x="612775" y="0"/>
                  </a:cubicBezTo>
                  <a:lnTo>
                    <a:pt x="6264275" y="0"/>
                  </a:lnTo>
                  <a:cubicBezTo>
                    <a:pt x="6602730" y="0"/>
                    <a:pt x="6877050" y="450765"/>
                    <a:pt x="6877050" y="1006918"/>
                  </a:cubicBezTo>
                  <a:lnTo>
                    <a:pt x="6877050" y="5034588"/>
                  </a:lnTo>
                  <a:cubicBezTo>
                    <a:pt x="6877050" y="5590741"/>
                    <a:pt x="6602730" y="6041506"/>
                    <a:pt x="6264275" y="6041506"/>
                  </a:cubicBezTo>
                  <a:lnTo>
                    <a:pt x="612775" y="6041506"/>
                  </a:lnTo>
                  <a:cubicBezTo>
                    <a:pt x="274320" y="6041506"/>
                    <a:pt x="0" y="5590741"/>
                    <a:pt x="0" y="5034588"/>
                  </a:cubicBezTo>
                  <a:close/>
                </a:path>
              </a:pathLst>
            </a:custGeom>
            <a:solidFill>
              <a:srgbClr val="FFFFFF"/>
            </a:solidFill>
            <a:ln w="14288" cap="sq">
              <a:solidFill>
                <a:srgbClr val="1A4D00"/>
              </a:solidFill>
              <a:prstDash val="solid"/>
              <a:miter/>
            </a:ln>
          </p:spPr>
          <p:txBody>
            <a:bodyPr/>
            <a:lstStyle/>
            <a:p>
              <a:endParaRPr lang="en-US"/>
            </a:p>
          </p:txBody>
        </p:sp>
      </p:grpSp>
      <p:grpSp>
        <p:nvGrpSpPr>
          <p:cNvPr id="6" name="Group 6"/>
          <p:cNvGrpSpPr/>
          <p:nvPr/>
        </p:nvGrpSpPr>
        <p:grpSpPr>
          <a:xfrm>
            <a:off x="880110" y="2399772"/>
            <a:ext cx="109728" cy="2743200"/>
            <a:chOff x="0" y="0"/>
            <a:chExt cx="146304" cy="3657600"/>
          </a:xfrm>
        </p:grpSpPr>
        <p:sp>
          <p:nvSpPr>
            <p:cNvPr id="7" name="Freeform 7"/>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1CAD30"/>
            </a:solidFill>
          </p:spPr>
          <p:txBody>
            <a:bodyPr/>
            <a:lstStyle/>
            <a:p>
              <a:endParaRPr lang="en-US"/>
            </a:p>
          </p:txBody>
        </p:sp>
      </p:grpSp>
      <p:sp>
        <p:nvSpPr>
          <p:cNvPr id="8" name="TextBox 8"/>
          <p:cNvSpPr txBox="1"/>
          <p:nvPr/>
        </p:nvSpPr>
        <p:spPr>
          <a:xfrm>
            <a:off x="1273302" y="2692380"/>
            <a:ext cx="4411980" cy="381000"/>
          </a:xfrm>
          <a:prstGeom prst="rect">
            <a:avLst/>
          </a:prstGeom>
        </p:spPr>
        <p:txBody>
          <a:bodyPr lIns="0" tIns="0" rIns="0" bIns="0" rtlCol="0" anchor="t">
            <a:spAutoFit/>
          </a:bodyPr>
          <a:lstStyle/>
          <a:p>
            <a:pPr algn="l">
              <a:lnSpc>
                <a:spcPts val="3060"/>
              </a:lnSpc>
            </a:pPr>
            <a:r>
              <a:rPr lang="en-US" sz="2550" b="1">
                <a:solidFill>
                  <a:srgbClr val="1CAD30"/>
                </a:solidFill>
                <a:latin typeface="Nunito Bold"/>
                <a:ea typeface="Nunito Bold"/>
                <a:cs typeface="Nunito Bold"/>
                <a:sym typeface="Nunito Bold"/>
              </a:rPr>
              <a:t>PURPOSE</a:t>
            </a:r>
          </a:p>
        </p:txBody>
      </p:sp>
      <p:sp>
        <p:nvSpPr>
          <p:cNvPr id="9" name="TextBox 9"/>
          <p:cNvSpPr txBox="1"/>
          <p:nvPr/>
        </p:nvSpPr>
        <p:spPr>
          <a:xfrm>
            <a:off x="1307026" y="3630147"/>
            <a:ext cx="4411980" cy="895350"/>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Converting evidence into an actionable advocacy and accountability agenda.</a:t>
            </a:r>
          </a:p>
          <a:p>
            <a:pPr algn="l">
              <a:lnSpc>
                <a:spcPts val="2340"/>
              </a:lnSpc>
            </a:pPr>
            <a:endParaRPr lang="en-US" sz="1950">
              <a:solidFill>
                <a:srgbClr val="232B31"/>
              </a:solidFill>
              <a:latin typeface="Nunito"/>
              <a:ea typeface="Nunito"/>
              <a:cs typeface="Nunito"/>
              <a:sym typeface="Nunito"/>
            </a:endParaRPr>
          </a:p>
        </p:txBody>
      </p:sp>
      <p:grpSp>
        <p:nvGrpSpPr>
          <p:cNvPr id="10" name="Group 10"/>
          <p:cNvGrpSpPr/>
          <p:nvPr/>
        </p:nvGrpSpPr>
        <p:grpSpPr>
          <a:xfrm>
            <a:off x="6556373" y="2385485"/>
            <a:ext cx="5157788" cy="4538273"/>
            <a:chOff x="0" y="0"/>
            <a:chExt cx="6877050" cy="6051031"/>
          </a:xfrm>
        </p:grpSpPr>
        <p:sp>
          <p:nvSpPr>
            <p:cNvPr id="11" name="Freeform 11"/>
            <p:cNvSpPr/>
            <p:nvPr/>
          </p:nvSpPr>
          <p:spPr>
            <a:xfrm>
              <a:off x="0" y="0"/>
              <a:ext cx="6877050" cy="6051031"/>
            </a:xfrm>
            <a:custGeom>
              <a:avLst/>
              <a:gdLst/>
              <a:ahLst/>
              <a:cxnLst/>
              <a:rect l="l" t="t" r="r" b="b"/>
              <a:pathLst>
                <a:path w="6877050" h="6051031">
                  <a:moveTo>
                    <a:pt x="0" y="1008505"/>
                  </a:moveTo>
                  <a:cubicBezTo>
                    <a:pt x="0" y="451476"/>
                    <a:pt x="274320" y="0"/>
                    <a:pt x="612775" y="0"/>
                  </a:cubicBezTo>
                  <a:lnTo>
                    <a:pt x="6264275" y="0"/>
                  </a:lnTo>
                  <a:cubicBezTo>
                    <a:pt x="6602730" y="0"/>
                    <a:pt x="6877050" y="451476"/>
                    <a:pt x="6877050" y="1008505"/>
                  </a:cubicBezTo>
                  <a:lnTo>
                    <a:pt x="6877050" y="5042526"/>
                  </a:lnTo>
                  <a:cubicBezTo>
                    <a:pt x="6877050" y="5599555"/>
                    <a:pt x="6602730" y="6051031"/>
                    <a:pt x="6264275" y="6051031"/>
                  </a:cubicBezTo>
                  <a:lnTo>
                    <a:pt x="612775" y="6051031"/>
                  </a:lnTo>
                  <a:cubicBezTo>
                    <a:pt x="274320" y="6051031"/>
                    <a:pt x="0" y="5599555"/>
                    <a:pt x="0" y="5042526"/>
                  </a:cubicBezTo>
                  <a:close/>
                </a:path>
              </a:pathLst>
            </a:custGeom>
            <a:solidFill>
              <a:srgbClr val="FFFFFF"/>
            </a:solidFill>
            <a:ln w="14288" cap="sq">
              <a:solidFill>
                <a:srgbClr val="EB7F2F"/>
              </a:solidFill>
              <a:prstDash val="solid"/>
              <a:miter/>
            </a:ln>
          </p:spPr>
          <p:txBody>
            <a:bodyPr/>
            <a:lstStyle/>
            <a:p>
              <a:endParaRPr lang="en-US"/>
            </a:p>
          </p:txBody>
        </p:sp>
      </p:grpSp>
      <p:grpSp>
        <p:nvGrpSpPr>
          <p:cNvPr id="12" name="Group 12"/>
          <p:cNvGrpSpPr/>
          <p:nvPr/>
        </p:nvGrpSpPr>
        <p:grpSpPr>
          <a:xfrm>
            <a:off x="6572250" y="2399772"/>
            <a:ext cx="109728" cy="2743200"/>
            <a:chOff x="0" y="0"/>
            <a:chExt cx="146304" cy="3657600"/>
          </a:xfrm>
        </p:grpSpPr>
        <p:sp>
          <p:nvSpPr>
            <p:cNvPr id="13" name="Freeform 13"/>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EB7F2F"/>
            </a:solidFill>
          </p:spPr>
          <p:txBody>
            <a:bodyPr/>
            <a:lstStyle/>
            <a:p>
              <a:endParaRPr lang="en-US"/>
            </a:p>
          </p:txBody>
        </p:sp>
      </p:grpSp>
      <p:sp>
        <p:nvSpPr>
          <p:cNvPr id="14" name="TextBox 14"/>
          <p:cNvSpPr txBox="1"/>
          <p:nvPr/>
        </p:nvSpPr>
        <p:spPr>
          <a:xfrm>
            <a:off x="6965442" y="2692380"/>
            <a:ext cx="4411980" cy="381000"/>
          </a:xfrm>
          <a:prstGeom prst="rect">
            <a:avLst/>
          </a:prstGeom>
        </p:spPr>
        <p:txBody>
          <a:bodyPr lIns="0" tIns="0" rIns="0" bIns="0" rtlCol="0" anchor="t">
            <a:spAutoFit/>
          </a:bodyPr>
          <a:lstStyle/>
          <a:p>
            <a:pPr algn="l">
              <a:lnSpc>
                <a:spcPts val="3060"/>
              </a:lnSpc>
            </a:pPr>
            <a:r>
              <a:rPr lang="en-US" sz="2550" b="1">
                <a:solidFill>
                  <a:srgbClr val="EB7F2F"/>
                </a:solidFill>
                <a:latin typeface="Nunito Bold"/>
                <a:ea typeface="Nunito Bold"/>
                <a:cs typeface="Nunito Bold"/>
                <a:sym typeface="Nunito Bold"/>
              </a:rPr>
              <a:t>HOW IT WORKS</a:t>
            </a:r>
          </a:p>
        </p:txBody>
      </p:sp>
      <p:sp>
        <p:nvSpPr>
          <p:cNvPr id="15" name="TextBox 15"/>
          <p:cNvSpPr txBox="1"/>
          <p:nvPr/>
        </p:nvSpPr>
        <p:spPr>
          <a:xfrm>
            <a:off x="6965442" y="3178155"/>
            <a:ext cx="4594177" cy="3977259"/>
          </a:xfrm>
          <a:prstGeom prst="rect">
            <a:avLst/>
          </a:prstGeom>
        </p:spPr>
        <p:txBody>
          <a:bodyPr lIns="0" tIns="0" rIns="0" bIns="0" rtlCol="0" anchor="t">
            <a:spAutoFit/>
          </a:bodyPr>
          <a:lstStyle/>
          <a:p>
            <a:pPr algn="l">
              <a:lnSpc>
                <a:spcPts val="3197"/>
              </a:lnSpc>
            </a:pPr>
            <a:r>
              <a:rPr lang="en-US" sz="1950">
                <a:solidFill>
                  <a:srgbClr val="232B31"/>
                </a:solidFill>
                <a:latin typeface="Nunito"/>
                <a:ea typeface="Nunito"/>
                <a:cs typeface="Nunito"/>
                <a:sym typeface="Nunito"/>
              </a:rPr>
              <a:t>The sequence:</a:t>
            </a:r>
          </a:p>
          <a:p>
            <a:pPr algn="l">
              <a:lnSpc>
                <a:spcPts val="3197"/>
              </a:lnSpc>
            </a:pPr>
            <a:r>
              <a:rPr lang="en-US" sz="1950">
                <a:solidFill>
                  <a:srgbClr val="232B31"/>
                </a:solidFill>
                <a:latin typeface="Nunito"/>
                <a:ea typeface="Nunito"/>
                <a:cs typeface="Nunito"/>
                <a:sym typeface="Nunito"/>
              </a:rPr>
              <a:t>1. BURDEN: What is the problem?</a:t>
            </a:r>
          </a:p>
          <a:p>
            <a:pPr algn="l">
              <a:lnSpc>
                <a:spcPts val="3197"/>
              </a:lnSpc>
            </a:pPr>
            <a:r>
              <a:rPr lang="en-US" sz="1950">
                <a:solidFill>
                  <a:srgbClr val="232B31"/>
                </a:solidFill>
                <a:latin typeface="Nunito"/>
                <a:ea typeface="Nunito"/>
                <a:cs typeface="Nunito"/>
                <a:sym typeface="Nunito"/>
              </a:rPr>
              <a:t>2. INTERVENTION: What works in your context?</a:t>
            </a:r>
          </a:p>
          <a:p>
            <a:pPr algn="l">
              <a:lnSpc>
                <a:spcPts val="3197"/>
              </a:lnSpc>
            </a:pPr>
            <a:r>
              <a:rPr lang="en-US" sz="1950">
                <a:solidFill>
                  <a:srgbClr val="232B31"/>
                </a:solidFill>
                <a:latin typeface="Nunito"/>
                <a:ea typeface="Nunito"/>
                <a:cs typeface="Nunito"/>
                <a:sym typeface="Nunito"/>
              </a:rPr>
              <a:t>3. COST: What needs financing?</a:t>
            </a:r>
          </a:p>
          <a:p>
            <a:pPr algn="l">
              <a:lnSpc>
                <a:spcPts val="3197"/>
              </a:lnSpc>
            </a:pPr>
            <a:r>
              <a:rPr lang="en-US" sz="1950">
                <a:solidFill>
                  <a:srgbClr val="232B31"/>
                </a:solidFill>
                <a:latin typeface="Nunito"/>
                <a:ea typeface="Nunito"/>
                <a:cs typeface="Nunito"/>
                <a:sym typeface="Nunito"/>
              </a:rPr>
              <a:t>4. BUDGET: Where should it sit?</a:t>
            </a:r>
          </a:p>
          <a:p>
            <a:pPr algn="l">
              <a:lnSpc>
                <a:spcPts val="3197"/>
              </a:lnSpc>
            </a:pPr>
            <a:r>
              <a:rPr lang="en-US" sz="1950">
                <a:solidFill>
                  <a:srgbClr val="232B31"/>
                </a:solidFill>
                <a:latin typeface="Nunito"/>
                <a:ea typeface="Nunito"/>
                <a:cs typeface="Nunito"/>
                <a:sym typeface="Nunito"/>
              </a:rPr>
              <a:t>5. RELEASE: What must happen next?</a:t>
            </a:r>
          </a:p>
          <a:p>
            <a:pPr algn="l">
              <a:lnSpc>
                <a:spcPts val="3197"/>
              </a:lnSpc>
            </a:pPr>
            <a:r>
              <a:rPr lang="en-US" sz="1950">
                <a:solidFill>
                  <a:srgbClr val="232B31"/>
                </a:solidFill>
                <a:latin typeface="Nunito"/>
                <a:ea typeface="Nunito"/>
                <a:cs typeface="Nunito"/>
                <a:sym typeface="Nunito"/>
              </a:rPr>
              <a:t>6. ACCOUNTABILITY: Who tracks delivery?</a:t>
            </a:r>
          </a:p>
          <a:p>
            <a:pPr algn="l">
              <a:lnSpc>
                <a:spcPts val="3197"/>
              </a:lnSpc>
            </a:pPr>
            <a:endParaRPr lang="en-US" sz="1950">
              <a:solidFill>
                <a:srgbClr val="232B31"/>
              </a:solidFill>
              <a:latin typeface="Nunito"/>
              <a:ea typeface="Nunito"/>
              <a:cs typeface="Nunito"/>
              <a:sym typeface="Nunito"/>
            </a:endParaRPr>
          </a:p>
        </p:txBody>
      </p:sp>
      <p:grpSp>
        <p:nvGrpSpPr>
          <p:cNvPr id="16" name="Group 16"/>
          <p:cNvGrpSpPr/>
          <p:nvPr/>
        </p:nvGrpSpPr>
        <p:grpSpPr>
          <a:xfrm>
            <a:off x="12257246" y="2392628"/>
            <a:ext cx="5157788" cy="4531130"/>
            <a:chOff x="0" y="0"/>
            <a:chExt cx="6877050" cy="6041506"/>
          </a:xfrm>
        </p:grpSpPr>
        <p:sp>
          <p:nvSpPr>
            <p:cNvPr id="17" name="Freeform 17"/>
            <p:cNvSpPr/>
            <p:nvPr/>
          </p:nvSpPr>
          <p:spPr>
            <a:xfrm>
              <a:off x="0" y="0"/>
              <a:ext cx="6877050" cy="6041506"/>
            </a:xfrm>
            <a:custGeom>
              <a:avLst/>
              <a:gdLst/>
              <a:ahLst/>
              <a:cxnLst/>
              <a:rect l="l" t="t" r="r" b="b"/>
              <a:pathLst>
                <a:path w="6877050" h="6041506">
                  <a:moveTo>
                    <a:pt x="0" y="1006918"/>
                  </a:moveTo>
                  <a:cubicBezTo>
                    <a:pt x="0" y="450765"/>
                    <a:pt x="274320" y="0"/>
                    <a:pt x="612775" y="0"/>
                  </a:cubicBezTo>
                  <a:lnTo>
                    <a:pt x="6264275" y="0"/>
                  </a:lnTo>
                  <a:cubicBezTo>
                    <a:pt x="6602730" y="0"/>
                    <a:pt x="6877050" y="450765"/>
                    <a:pt x="6877050" y="1006918"/>
                  </a:cubicBezTo>
                  <a:lnTo>
                    <a:pt x="6877050" y="5034588"/>
                  </a:lnTo>
                  <a:cubicBezTo>
                    <a:pt x="6877050" y="5590741"/>
                    <a:pt x="6602730" y="6041506"/>
                    <a:pt x="6264275" y="6041506"/>
                  </a:cubicBezTo>
                  <a:lnTo>
                    <a:pt x="612775" y="6041506"/>
                  </a:lnTo>
                  <a:cubicBezTo>
                    <a:pt x="274320" y="6041506"/>
                    <a:pt x="0" y="5590741"/>
                    <a:pt x="0" y="5034588"/>
                  </a:cubicBezTo>
                  <a:close/>
                </a:path>
              </a:pathLst>
            </a:custGeom>
            <a:solidFill>
              <a:srgbClr val="FFFFFF"/>
            </a:solidFill>
            <a:ln w="14288" cap="sq">
              <a:solidFill>
                <a:srgbClr val="B0DCAE"/>
              </a:solidFill>
              <a:prstDash val="solid"/>
              <a:miter/>
            </a:ln>
          </p:spPr>
          <p:txBody>
            <a:bodyPr/>
            <a:lstStyle/>
            <a:p>
              <a:endParaRPr lang="en-US"/>
            </a:p>
          </p:txBody>
        </p:sp>
      </p:grpSp>
      <p:grpSp>
        <p:nvGrpSpPr>
          <p:cNvPr id="18" name="Group 18"/>
          <p:cNvGrpSpPr/>
          <p:nvPr/>
        </p:nvGrpSpPr>
        <p:grpSpPr>
          <a:xfrm>
            <a:off x="12264390" y="2399772"/>
            <a:ext cx="109728" cy="2743200"/>
            <a:chOff x="0" y="0"/>
            <a:chExt cx="146304" cy="3657600"/>
          </a:xfrm>
        </p:grpSpPr>
        <p:sp>
          <p:nvSpPr>
            <p:cNvPr id="19" name="Freeform 19"/>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B0DCAE"/>
            </a:solidFill>
          </p:spPr>
          <p:txBody>
            <a:bodyPr/>
            <a:lstStyle/>
            <a:p>
              <a:endParaRPr lang="en-US"/>
            </a:p>
          </p:txBody>
        </p:sp>
      </p:grpSp>
      <p:sp>
        <p:nvSpPr>
          <p:cNvPr id="20" name="TextBox 20"/>
          <p:cNvSpPr txBox="1"/>
          <p:nvPr/>
        </p:nvSpPr>
        <p:spPr>
          <a:xfrm>
            <a:off x="12657582" y="2692380"/>
            <a:ext cx="4411980" cy="381000"/>
          </a:xfrm>
          <a:prstGeom prst="rect">
            <a:avLst/>
          </a:prstGeom>
        </p:spPr>
        <p:txBody>
          <a:bodyPr lIns="0" tIns="0" rIns="0" bIns="0" rtlCol="0" anchor="t">
            <a:spAutoFit/>
          </a:bodyPr>
          <a:lstStyle/>
          <a:p>
            <a:pPr algn="l">
              <a:lnSpc>
                <a:spcPts val="3060"/>
              </a:lnSpc>
            </a:pPr>
            <a:r>
              <a:rPr lang="en-US" sz="2550" b="1">
                <a:solidFill>
                  <a:srgbClr val="5AD154"/>
                </a:solidFill>
                <a:latin typeface="Nunito Bold"/>
                <a:ea typeface="Nunito Bold"/>
                <a:cs typeface="Nunito Bold"/>
                <a:sym typeface="Nunito Bold"/>
              </a:rPr>
              <a:t>EXPECTED OUTPUT</a:t>
            </a:r>
          </a:p>
        </p:txBody>
      </p:sp>
      <p:sp>
        <p:nvSpPr>
          <p:cNvPr id="21" name="TextBox 21"/>
          <p:cNvSpPr txBox="1"/>
          <p:nvPr/>
        </p:nvSpPr>
        <p:spPr>
          <a:xfrm>
            <a:off x="12657582" y="3466572"/>
            <a:ext cx="4411980" cy="895350"/>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One concise, specific and financeable government ask per group.</a:t>
            </a:r>
          </a:p>
          <a:p>
            <a:pPr algn="l">
              <a:lnSpc>
                <a:spcPts val="2340"/>
              </a:lnSpc>
            </a:pPr>
            <a:endParaRPr lang="en-US" sz="1950">
              <a:solidFill>
                <a:srgbClr val="232B31"/>
              </a:solidFill>
              <a:latin typeface="Nunito"/>
              <a:ea typeface="Nunito"/>
              <a:cs typeface="Nunito"/>
              <a:sym typeface="Nunito"/>
            </a:endParaRPr>
          </a:p>
        </p:txBody>
      </p:sp>
      <p:sp>
        <p:nvSpPr>
          <p:cNvPr id="22" name="TextBox 22"/>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11</a:t>
            </a:r>
          </a:p>
        </p:txBody>
      </p:sp>
      <p:sp>
        <p:nvSpPr>
          <p:cNvPr id="23" name="Freeform 23"/>
          <p:cNvSpPr/>
          <p:nvPr/>
        </p:nvSpPr>
        <p:spPr>
          <a:xfrm>
            <a:off x="16913555" y="-86700"/>
            <a:ext cx="1564948" cy="1564948"/>
          </a:xfrm>
          <a:custGeom>
            <a:avLst/>
            <a:gdLst/>
            <a:ahLst/>
            <a:cxnLst/>
            <a:rect l="l" t="t" r="r" b="b"/>
            <a:pathLst>
              <a:path w="1564948" h="1564948">
                <a:moveTo>
                  <a:pt x="0" y="0"/>
                </a:moveTo>
                <a:lnTo>
                  <a:pt x="1564948" y="0"/>
                </a:lnTo>
                <a:lnTo>
                  <a:pt x="1564948" y="1564948"/>
                </a:lnTo>
                <a:lnTo>
                  <a:pt x="0" y="1564948"/>
                </a:lnTo>
                <a:lnTo>
                  <a:pt x="0" y="0"/>
                </a:lnTo>
                <a:close/>
              </a:path>
            </a:pathLst>
          </a:custGeom>
          <a:blipFill>
            <a:blip r:embed="rId3"/>
            <a:stretch>
              <a:fillRect/>
            </a:stretch>
          </a:blipFill>
        </p:spPr>
        <p:txBody>
          <a:bodyPr/>
          <a:lstStyle/>
          <a:p>
            <a:endParaRPr lang="en-US"/>
          </a:p>
        </p:txBody>
      </p:sp>
      <p:sp>
        <p:nvSpPr>
          <p:cNvPr id="24" name="Freeform 24"/>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4"/>
            <a:stretch>
              <a:fillRect/>
            </a:stretch>
          </a:blipFill>
        </p:spPr>
        <p:txBody>
          <a:bodyPr/>
          <a:lstStyle/>
          <a:p>
            <a:endParaRPr lang="en-US"/>
          </a:p>
        </p:txBody>
      </p:sp>
      <p:sp>
        <p:nvSpPr>
          <p:cNvPr id="25" name="TextBox 25"/>
          <p:cNvSpPr txBox="1"/>
          <p:nvPr/>
        </p:nvSpPr>
        <p:spPr>
          <a:xfrm>
            <a:off x="1273302" y="7507839"/>
            <a:ext cx="16422727" cy="314325"/>
          </a:xfrm>
          <a:prstGeom prst="rect">
            <a:avLst/>
          </a:prstGeom>
        </p:spPr>
        <p:txBody>
          <a:bodyPr lIns="0" tIns="0" rIns="0" bIns="0" rtlCol="0" anchor="t">
            <a:spAutoFit/>
          </a:bodyPr>
          <a:lstStyle/>
          <a:p>
            <a:pPr algn="ctr">
              <a:lnSpc>
                <a:spcPts val="2514"/>
              </a:lnSpc>
            </a:pPr>
            <a:r>
              <a:rPr lang="en-US" sz="2095" b="1">
                <a:solidFill>
                  <a:srgbClr val="232B31"/>
                </a:solidFill>
                <a:latin typeface="Nunito Bold"/>
                <a:ea typeface="Nunito Bold"/>
                <a:cs typeface="Nunito Bold"/>
                <a:sym typeface="Nunito Bold"/>
              </a:rPr>
              <a:t>Template: 'We call on [actor] to finance [intervention] through [budget mechanism] for [population], with [accountability measure].'</a:t>
            </a:r>
          </a:p>
        </p:txBody>
      </p:sp>
      <p:sp>
        <p:nvSpPr>
          <p:cNvPr id="26" name="TextBox 26"/>
          <p:cNvSpPr txBox="1"/>
          <p:nvPr/>
        </p:nvSpPr>
        <p:spPr>
          <a:xfrm>
            <a:off x="5869100" y="1468723"/>
            <a:ext cx="6976750" cy="304800"/>
          </a:xfrm>
          <a:prstGeom prst="rect">
            <a:avLst/>
          </a:prstGeom>
        </p:spPr>
        <p:txBody>
          <a:bodyPr lIns="0" tIns="0" rIns="0" bIns="0" rtlCol="0" anchor="t">
            <a:spAutoFit/>
          </a:bodyPr>
          <a:lstStyle/>
          <a:p>
            <a:pPr algn="ctr">
              <a:lnSpc>
                <a:spcPts val="2340"/>
              </a:lnSpc>
            </a:pPr>
            <a:r>
              <a:rPr lang="en-US" sz="1950">
                <a:solidFill>
                  <a:srgbClr val="232B31"/>
                </a:solidFill>
                <a:latin typeface="Nunito"/>
                <a:ea typeface="Nunito"/>
                <a:cs typeface="Nunito"/>
                <a:sym typeface="Nunito"/>
              </a:rPr>
              <a:t>Interactive activity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9836" y="0"/>
            <a:ext cx="18537836" cy="10287000"/>
          </a:xfrm>
          <a:custGeom>
            <a:avLst/>
            <a:gdLst/>
            <a:ahLst/>
            <a:cxnLst/>
            <a:rect l="l" t="t" r="r" b="b"/>
            <a:pathLst>
              <a:path w="18537836" h="10287000">
                <a:moveTo>
                  <a:pt x="0" y="0"/>
                </a:moveTo>
                <a:lnTo>
                  <a:pt x="18537836" y="0"/>
                </a:lnTo>
                <a:lnTo>
                  <a:pt x="18537836" y="10287000"/>
                </a:lnTo>
                <a:lnTo>
                  <a:pt x="0" y="10287000"/>
                </a:lnTo>
                <a:lnTo>
                  <a:pt x="0" y="0"/>
                </a:lnTo>
                <a:close/>
              </a:path>
            </a:pathLst>
          </a:custGeom>
          <a:blipFill>
            <a:blip r:embed="rId2"/>
            <a:stretch>
              <a:fillRect t="-12273" b="-22881"/>
            </a:stretch>
          </a:blipFill>
        </p:spPr>
        <p:txBody>
          <a:bodyPr/>
          <a:lstStyle/>
          <a:p>
            <a:endParaRPr lang="en-US"/>
          </a:p>
        </p:txBody>
      </p:sp>
      <p:sp>
        <p:nvSpPr>
          <p:cNvPr id="3" name="TextBox 3"/>
          <p:cNvSpPr txBox="1"/>
          <p:nvPr/>
        </p:nvSpPr>
        <p:spPr>
          <a:xfrm>
            <a:off x="3464408" y="949099"/>
            <a:ext cx="12320200" cy="647700"/>
          </a:xfrm>
          <a:prstGeom prst="rect">
            <a:avLst/>
          </a:prstGeom>
        </p:spPr>
        <p:txBody>
          <a:bodyPr lIns="0" tIns="0" rIns="0" bIns="0" rtlCol="0" anchor="t">
            <a:spAutoFit/>
          </a:bodyPr>
          <a:lstStyle/>
          <a:p>
            <a:pPr algn="ctr">
              <a:lnSpc>
                <a:spcPts val="5040"/>
              </a:lnSpc>
            </a:pPr>
            <a:r>
              <a:rPr lang="en-US" sz="4200">
                <a:solidFill>
                  <a:srgbClr val="1A4D00"/>
                </a:solidFill>
                <a:latin typeface="Hammersmith One"/>
                <a:ea typeface="Hammersmith One"/>
                <a:cs typeface="Hammersmith One"/>
                <a:sym typeface="Hammersmith One"/>
              </a:rPr>
              <a:t>Action planning: What happens after this room?</a:t>
            </a:r>
          </a:p>
        </p:txBody>
      </p:sp>
      <p:sp>
        <p:nvSpPr>
          <p:cNvPr id="4" name="TextBox 4"/>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9</a:t>
            </a:r>
          </a:p>
        </p:txBody>
      </p:sp>
      <p:sp>
        <p:nvSpPr>
          <p:cNvPr id="5" name="Freeform 5"/>
          <p:cNvSpPr/>
          <p:nvPr/>
        </p:nvSpPr>
        <p:spPr>
          <a:xfrm>
            <a:off x="16913555" y="-86700"/>
            <a:ext cx="1564948" cy="1564948"/>
          </a:xfrm>
          <a:custGeom>
            <a:avLst/>
            <a:gdLst/>
            <a:ahLst/>
            <a:cxnLst/>
            <a:rect l="l" t="t" r="r" b="b"/>
            <a:pathLst>
              <a:path w="1564948" h="1564948">
                <a:moveTo>
                  <a:pt x="0" y="0"/>
                </a:moveTo>
                <a:lnTo>
                  <a:pt x="1564948" y="0"/>
                </a:lnTo>
                <a:lnTo>
                  <a:pt x="1564948" y="1564948"/>
                </a:lnTo>
                <a:lnTo>
                  <a:pt x="0" y="1564948"/>
                </a:lnTo>
                <a:lnTo>
                  <a:pt x="0" y="0"/>
                </a:lnTo>
                <a:close/>
              </a:path>
            </a:pathLst>
          </a:custGeom>
          <a:blipFill>
            <a:blip r:embed="rId3"/>
            <a:stretch>
              <a:fillRect/>
            </a:stretch>
          </a:blipFill>
        </p:spPr>
        <p:txBody>
          <a:bodyPr/>
          <a:lstStyle/>
          <a:p>
            <a:endParaRPr lang="en-US"/>
          </a:p>
        </p:txBody>
      </p:sp>
      <p:sp>
        <p:nvSpPr>
          <p:cNvPr id="6" name="Freeform 6"/>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5827055" y="1763041"/>
            <a:ext cx="6976750" cy="304800"/>
          </a:xfrm>
          <a:prstGeom prst="rect">
            <a:avLst/>
          </a:prstGeom>
        </p:spPr>
        <p:txBody>
          <a:bodyPr lIns="0" tIns="0" rIns="0" bIns="0" rtlCol="0" anchor="t">
            <a:spAutoFit/>
          </a:bodyPr>
          <a:lstStyle/>
          <a:p>
            <a:pPr algn="ctr">
              <a:lnSpc>
                <a:spcPts val="2340"/>
              </a:lnSpc>
            </a:pPr>
            <a:r>
              <a:rPr lang="en-US" sz="1950">
                <a:solidFill>
                  <a:srgbClr val="232B31"/>
                </a:solidFill>
                <a:latin typeface="Nunito"/>
                <a:ea typeface="Nunito"/>
                <a:cs typeface="Nunito"/>
                <a:sym typeface="Nunito"/>
              </a:rPr>
              <a:t>Individual and institutional commitment</a:t>
            </a:r>
          </a:p>
        </p:txBody>
      </p:sp>
      <p:sp>
        <p:nvSpPr>
          <p:cNvPr id="24" name="Rounded Rectangle 3">
            <a:extLst>
              <a:ext uri="{FF2B5EF4-FFF2-40B4-BE49-F238E27FC236}">
                <a16:creationId xmlns:a16="http://schemas.microsoft.com/office/drawing/2014/main" id="{02AFF074-7748-411B-B49E-05FD6AB477CA}"/>
              </a:ext>
            </a:extLst>
          </p:cNvPr>
          <p:cNvSpPr/>
          <p:nvPr/>
        </p:nvSpPr>
        <p:spPr>
          <a:xfrm>
            <a:off x="3590181" y="3070860"/>
            <a:ext cx="3749039" cy="640080"/>
          </a:xfrm>
          <a:prstGeom prst="roundRect">
            <a:avLst/>
          </a:prstGeom>
          <a:solidFill>
            <a:srgbClr val="228B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a:extLst>
              <a:ext uri="{FF2B5EF4-FFF2-40B4-BE49-F238E27FC236}">
                <a16:creationId xmlns:a16="http://schemas.microsoft.com/office/drawing/2014/main" id="{18B3A6B4-6925-4364-82D0-0C2068ADDE05}"/>
              </a:ext>
            </a:extLst>
          </p:cNvPr>
          <p:cNvSpPr txBox="1"/>
          <p:nvPr/>
        </p:nvSpPr>
        <p:spPr>
          <a:xfrm>
            <a:off x="3663332" y="3208020"/>
            <a:ext cx="3602735" cy="261610"/>
          </a:xfrm>
          <a:prstGeom prst="rect">
            <a:avLst/>
          </a:prstGeom>
          <a:noFill/>
        </p:spPr>
        <p:txBody>
          <a:bodyPr wrap="square">
            <a:spAutoFit/>
          </a:bodyPr>
          <a:lstStyle/>
          <a:p>
            <a:pPr algn="ctr">
              <a:defRPr sz="1100" b="1">
                <a:solidFill>
                  <a:srgbClr val="FFFFFF"/>
                </a:solidFill>
              </a:defRPr>
            </a:pPr>
            <a:r>
              <a:t>PRIORITY ACTION</a:t>
            </a:r>
          </a:p>
        </p:txBody>
      </p:sp>
      <p:sp>
        <p:nvSpPr>
          <p:cNvPr id="26" name="Rounded Rectangle 5">
            <a:extLst>
              <a:ext uri="{FF2B5EF4-FFF2-40B4-BE49-F238E27FC236}">
                <a16:creationId xmlns:a16="http://schemas.microsoft.com/office/drawing/2014/main" id="{AD70E144-B3FC-4F03-945F-E3E2ADCE6CBF}"/>
              </a:ext>
            </a:extLst>
          </p:cNvPr>
          <p:cNvSpPr/>
          <p:nvPr/>
        </p:nvSpPr>
        <p:spPr>
          <a:xfrm>
            <a:off x="7476381" y="3070860"/>
            <a:ext cx="2057400" cy="640080"/>
          </a:xfrm>
          <a:prstGeom prst="roundRect">
            <a:avLst/>
          </a:prstGeom>
          <a:solidFill>
            <a:srgbClr val="228B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a:extLst>
              <a:ext uri="{FF2B5EF4-FFF2-40B4-BE49-F238E27FC236}">
                <a16:creationId xmlns:a16="http://schemas.microsoft.com/office/drawing/2014/main" id="{7CAB8EE5-E3CD-44A1-9711-9EEB44A11C9A}"/>
              </a:ext>
            </a:extLst>
          </p:cNvPr>
          <p:cNvSpPr txBox="1"/>
          <p:nvPr/>
        </p:nvSpPr>
        <p:spPr>
          <a:xfrm>
            <a:off x="7549533" y="3208020"/>
            <a:ext cx="1911095" cy="261610"/>
          </a:xfrm>
          <a:prstGeom prst="rect">
            <a:avLst/>
          </a:prstGeom>
          <a:noFill/>
        </p:spPr>
        <p:txBody>
          <a:bodyPr wrap="square">
            <a:spAutoFit/>
          </a:bodyPr>
          <a:lstStyle/>
          <a:p>
            <a:pPr algn="ctr">
              <a:defRPr sz="1100" b="1">
                <a:solidFill>
                  <a:srgbClr val="FFFFFF"/>
                </a:solidFill>
              </a:defRPr>
            </a:pPr>
            <a:r>
              <a:t>WHO WILL LEAD?</a:t>
            </a:r>
          </a:p>
        </p:txBody>
      </p:sp>
      <p:sp>
        <p:nvSpPr>
          <p:cNvPr id="28" name="Rounded Rectangle 7">
            <a:extLst>
              <a:ext uri="{FF2B5EF4-FFF2-40B4-BE49-F238E27FC236}">
                <a16:creationId xmlns:a16="http://schemas.microsoft.com/office/drawing/2014/main" id="{9F0CCC7F-C754-409C-B28A-A9A8A80347A7}"/>
              </a:ext>
            </a:extLst>
          </p:cNvPr>
          <p:cNvSpPr/>
          <p:nvPr/>
        </p:nvSpPr>
        <p:spPr>
          <a:xfrm>
            <a:off x="9670941" y="3070860"/>
            <a:ext cx="1920240" cy="640080"/>
          </a:xfrm>
          <a:prstGeom prst="roundRect">
            <a:avLst/>
          </a:prstGeom>
          <a:solidFill>
            <a:srgbClr val="228B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0F52D8D8-8BDC-48BE-B934-951166638DDF}"/>
              </a:ext>
            </a:extLst>
          </p:cNvPr>
          <p:cNvSpPr txBox="1"/>
          <p:nvPr/>
        </p:nvSpPr>
        <p:spPr>
          <a:xfrm>
            <a:off x="9744093" y="3208020"/>
            <a:ext cx="1773936" cy="261610"/>
          </a:xfrm>
          <a:prstGeom prst="rect">
            <a:avLst/>
          </a:prstGeom>
          <a:noFill/>
        </p:spPr>
        <p:txBody>
          <a:bodyPr wrap="square">
            <a:spAutoFit/>
          </a:bodyPr>
          <a:lstStyle/>
          <a:p>
            <a:pPr algn="ctr">
              <a:defRPr sz="1100" b="1">
                <a:solidFill>
                  <a:srgbClr val="FFFFFF"/>
                </a:solidFill>
              </a:defRPr>
            </a:pPr>
            <a:r>
              <a:t>BY WHEN?</a:t>
            </a:r>
          </a:p>
        </p:txBody>
      </p:sp>
      <p:sp>
        <p:nvSpPr>
          <p:cNvPr id="30" name="Rounded Rectangle 9">
            <a:extLst>
              <a:ext uri="{FF2B5EF4-FFF2-40B4-BE49-F238E27FC236}">
                <a16:creationId xmlns:a16="http://schemas.microsoft.com/office/drawing/2014/main" id="{12ECE805-47FA-4F7C-B3A7-805FDF12A2C2}"/>
              </a:ext>
            </a:extLst>
          </p:cNvPr>
          <p:cNvSpPr/>
          <p:nvPr/>
        </p:nvSpPr>
        <p:spPr>
          <a:xfrm>
            <a:off x="11728341" y="3070860"/>
            <a:ext cx="2697480" cy="640080"/>
          </a:xfrm>
          <a:prstGeom prst="roundRect">
            <a:avLst/>
          </a:prstGeom>
          <a:solidFill>
            <a:srgbClr val="228B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a:extLst>
              <a:ext uri="{FF2B5EF4-FFF2-40B4-BE49-F238E27FC236}">
                <a16:creationId xmlns:a16="http://schemas.microsoft.com/office/drawing/2014/main" id="{223C5F97-0533-49D3-AC1E-988BE3B5CBE1}"/>
              </a:ext>
            </a:extLst>
          </p:cNvPr>
          <p:cNvSpPr txBox="1"/>
          <p:nvPr/>
        </p:nvSpPr>
        <p:spPr>
          <a:xfrm>
            <a:off x="11801493" y="3208020"/>
            <a:ext cx="2551176" cy="261610"/>
          </a:xfrm>
          <a:prstGeom prst="rect">
            <a:avLst/>
          </a:prstGeom>
          <a:noFill/>
        </p:spPr>
        <p:txBody>
          <a:bodyPr wrap="square">
            <a:spAutoFit/>
          </a:bodyPr>
          <a:lstStyle/>
          <a:p>
            <a:pPr algn="ctr">
              <a:defRPr sz="1100" b="1">
                <a:solidFill>
                  <a:srgbClr val="FFFFFF"/>
                </a:solidFill>
              </a:defRPr>
            </a:pPr>
            <a:r>
              <a:t>EVIDENCE OF PROGRESS</a:t>
            </a:r>
          </a:p>
        </p:txBody>
      </p:sp>
      <p:sp>
        <p:nvSpPr>
          <p:cNvPr id="32" name="Rounded Rectangle 11">
            <a:extLst>
              <a:ext uri="{FF2B5EF4-FFF2-40B4-BE49-F238E27FC236}">
                <a16:creationId xmlns:a16="http://schemas.microsoft.com/office/drawing/2014/main" id="{BEAB28A0-B02F-4F19-82B2-A1E3535EEC9D}"/>
              </a:ext>
            </a:extLst>
          </p:cNvPr>
          <p:cNvSpPr/>
          <p:nvPr/>
        </p:nvSpPr>
        <p:spPr>
          <a:xfrm>
            <a:off x="3590181" y="3848100"/>
            <a:ext cx="3749039" cy="868680"/>
          </a:xfrm>
          <a:prstGeom prst="roundRect">
            <a:avLst/>
          </a:prstGeom>
          <a:solidFill>
            <a:srgbClr val="FFFFFF"/>
          </a:solidFill>
          <a:ln>
            <a:solidFill>
              <a:srgbClr val="D2DC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ounded Rectangle 12">
            <a:extLst>
              <a:ext uri="{FF2B5EF4-FFF2-40B4-BE49-F238E27FC236}">
                <a16:creationId xmlns:a16="http://schemas.microsoft.com/office/drawing/2014/main" id="{E36742DF-AB86-4B1C-AE65-C8AB6F428042}"/>
              </a:ext>
            </a:extLst>
          </p:cNvPr>
          <p:cNvSpPr/>
          <p:nvPr/>
        </p:nvSpPr>
        <p:spPr>
          <a:xfrm>
            <a:off x="7476381" y="3848100"/>
            <a:ext cx="2057400" cy="868680"/>
          </a:xfrm>
          <a:prstGeom prst="roundRect">
            <a:avLst/>
          </a:prstGeom>
          <a:solidFill>
            <a:srgbClr val="FFFFFF"/>
          </a:solidFill>
          <a:ln>
            <a:solidFill>
              <a:srgbClr val="D2DC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ounded Rectangle 13">
            <a:extLst>
              <a:ext uri="{FF2B5EF4-FFF2-40B4-BE49-F238E27FC236}">
                <a16:creationId xmlns:a16="http://schemas.microsoft.com/office/drawing/2014/main" id="{8ECB7EF6-B9DF-4E83-AA7D-0F71453D32C5}"/>
              </a:ext>
            </a:extLst>
          </p:cNvPr>
          <p:cNvSpPr/>
          <p:nvPr/>
        </p:nvSpPr>
        <p:spPr>
          <a:xfrm>
            <a:off x="9670941" y="3848100"/>
            <a:ext cx="1920240" cy="868680"/>
          </a:xfrm>
          <a:prstGeom prst="roundRect">
            <a:avLst/>
          </a:prstGeom>
          <a:solidFill>
            <a:srgbClr val="FFFFFF"/>
          </a:solidFill>
          <a:ln>
            <a:solidFill>
              <a:srgbClr val="D2DC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ounded Rectangle 14">
            <a:extLst>
              <a:ext uri="{FF2B5EF4-FFF2-40B4-BE49-F238E27FC236}">
                <a16:creationId xmlns:a16="http://schemas.microsoft.com/office/drawing/2014/main" id="{1BAB99FC-038F-458D-A0A1-49B9DB5CA0F4}"/>
              </a:ext>
            </a:extLst>
          </p:cNvPr>
          <p:cNvSpPr/>
          <p:nvPr/>
        </p:nvSpPr>
        <p:spPr>
          <a:xfrm>
            <a:off x="11728341" y="3848100"/>
            <a:ext cx="2697480" cy="868680"/>
          </a:xfrm>
          <a:prstGeom prst="roundRect">
            <a:avLst/>
          </a:prstGeom>
          <a:solidFill>
            <a:srgbClr val="FFFFFF"/>
          </a:solidFill>
          <a:ln>
            <a:solidFill>
              <a:srgbClr val="D2DC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ounded Rectangle 15">
            <a:extLst>
              <a:ext uri="{FF2B5EF4-FFF2-40B4-BE49-F238E27FC236}">
                <a16:creationId xmlns:a16="http://schemas.microsoft.com/office/drawing/2014/main" id="{19D7C9BB-6A46-4905-BB61-BA895F29EDB7}"/>
              </a:ext>
            </a:extLst>
          </p:cNvPr>
          <p:cNvSpPr/>
          <p:nvPr/>
        </p:nvSpPr>
        <p:spPr>
          <a:xfrm>
            <a:off x="3590181" y="4991100"/>
            <a:ext cx="3749039" cy="868680"/>
          </a:xfrm>
          <a:prstGeom prst="roundRect">
            <a:avLst/>
          </a:prstGeom>
          <a:solidFill>
            <a:srgbClr val="FFFFFF"/>
          </a:solidFill>
          <a:ln>
            <a:solidFill>
              <a:srgbClr val="D2DC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ounded Rectangle 16">
            <a:extLst>
              <a:ext uri="{FF2B5EF4-FFF2-40B4-BE49-F238E27FC236}">
                <a16:creationId xmlns:a16="http://schemas.microsoft.com/office/drawing/2014/main" id="{CB623454-592E-480D-B780-C36307C6AD9E}"/>
              </a:ext>
            </a:extLst>
          </p:cNvPr>
          <p:cNvSpPr/>
          <p:nvPr/>
        </p:nvSpPr>
        <p:spPr>
          <a:xfrm>
            <a:off x="7476381" y="4991100"/>
            <a:ext cx="2057400" cy="868680"/>
          </a:xfrm>
          <a:prstGeom prst="roundRect">
            <a:avLst/>
          </a:prstGeom>
          <a:solidFill>
            <a:srgbClr val="FFFFFF"/>
          </a:solidFill>
          <a:ln>
            <a:solidFill>
              <a:srgbClr val="D2DC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ounded Rectangle 17">
            <a:extLst>
              <a:ext uri="{FF2B5EF4-FFF2-40B4-BE49-F238E27FC236}">
                <a16:creationId xmlns:a16="http://schemas.microsoft.com/office/drawing/2014/main" id="{2E1ABF92-08C6-42B1-98FA-D65709A87BFE}"/>
              </a:ext>
            </a:extLst>
          </p:cNvPr>
          <p:cNvSpPr/>
          <p:nvPr/>
        </p:nvSpPr>
        <p:spPr>
          <a:xfrm>
            <a:off x="9670941" y="4991100"/>
            <a:ext cx="1920240" cy="868680"/>
          </a:xfrm>
          <a:prstGeom prst="roundRect">
            <a:avLst/>
          </a:prstGeom>
          <a:solidFill>
            <a:srgbClr val="FFFFFF"/>
          </a:solidFill>
          <a:ln>
            <a:solidFill>
              <a:srgbClr val="D2DC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ounded Rectangle 18">
            <a:extLst>
              <a:ext uri="{FF2B5EF4-FFF2-40B4-BE49-F238E27FC236}">
                <a16:creationId xmlns:a16="http://schemas.microsoft.com/office/drawing/2014/main" id="{750B0721-DAF8-4046-AC90-A99D27194025}"/>
              </a:ext>
            </a:extLst>
          </p:cNvPr>
          <p:cNvSpPr/>
          <p:nvPr/>
        </p:nvSpPr>
        <p:spPr>
          <a:xfrm>
            <a:off x="11728341" y="4991100"/>
            <a:ext cx="2697480" cy="868680"/>
          </a:xfrm>
          <a:prstGeom prst="roundRect">
            <a:avLst/>
          </a:prstGeom>
          <a:solidFill>
            <a:srgbClr val="FFFFFF"/>
          </a:solidFill>
          <a:ln>
            <a:solidFill>
              <a:srgbClr val="D2DC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Rounded Rectangle 19">
            <a:extLst>
              <a:ext uri="{FF2B5EF4-FFF2-40B4-BE49-F238E27FC236}">
                <a16:creationId xmlns:a16="http://schemas.microsoft.com/office/drawing/2014/main" id="{AA2F0C99-2834-47D8-8830-936DBF3EB9B8}"/>
              </a:ext>
            </a:extLst>
          </p:cNvPr>
          <p:cNvSpPr/>
          <p:nvPr/>
        </p:nvSpPr>
        <p:spPr>
          <a:xfrm>
            <a:off x="3590181" y="6134100"/>
            <a:ext cx="3749039" cy="868680"/>
          </a:xfrm>
          <a:prstGeom prst="roundRect">
            <a:avLst/>
          </a:prstGeom>
          <a:solidFill>
            <a:srgbClr val="FFFFFF"/>
          </a:solidFill>
          <a:ln>
            <a:solidFill>
              <a:srgbClr val="D2DC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Rounded Rectangle 20">
            <a:extLst>
              <a:ext uri="{FF2B5EF4-FFF2-40B4-BE49-F238E27FC236}">
                <a16:creationId xmlns:a16="http://schemas.microsoft.com/office/drawing/2014/main" id="{1AA644C1-70FE-481A-98BB-6FD59601D292}"/>
              </a:ext>
            </a:extLst>
          </p:cNvPr>
          <p:cNvSpPr/>
          <p:nvPr/>
        </p:nvSpPr>
        <p:spPr>
          <a:xfrm>
            <a:off x="7476381" y="6134100"/>
            <a:ext cx="2057400" cy="868680"/>
          </a:xfrm>
          <a:prstGeom prst="roundRect">
            <a:avLst/>
          </a:prstGeom>
          <a:solidFill>
            <a:srgbClr val="FFFFFF"/>
          </a:solidFill>
          <a:ln>
            <a:solidFill>
              <a:srgbClr val="D2DC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ounded Rectangle 21">
            <a:extLst>
              <a:ext uri="{FF2B5EF4-FFF2-40B4-BE49-F238E27FC236}">
                <a16:creationId xmlns:a16="http://schemas.microsoft.com/office/drawing/2014/main" id="{55E35DE9-D5FE-4ED0-AE8A-2FCF218E4A45}"/>
              </a:ext>
            </a:extLst>
          </p:cNvPr>
          <p:cNvSpPr/>
          <p:nvPr/>
        </p:nvSpPr>
        <p:spPr>
          <a:xfrm>
            <a:off x="9670941" y="6134100"/>
            <a:ext cx="1920240" cy="868680"/>
          </a:xfrm>
          <a:prstGeom prst="roundRect">
            <a:avLst/>
          </a:prstGeom>
          <a:solidFill>
            <a:srgbClr val="FFFFFF"/>
          </a:solidFill>
          <a:ln>
            <a:solidFill>
              <a:srgbClr val="D2DC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ounded Rectangle 22">
            <a:extLst>
              <a:ext uri="{FF2B5EF4-FFF2-40B4-BE49-F238E27FC236}">
                <a16:creationId xmlns:a16="http://schemas.microsoft.com/office/drawing/2014/main" id="{3BBDBDD6-BBAE-4F58-B323-EDD59935CB24}"/>
              </a:ext>
            </a:extLst>
          </p:cNvPr>
          <p:cNvSpPr/>
          <p:nvPr/>
        </p:nvSpPr>
        <p:spPr>
          <a:xfrm>
            <a:off x="11728341" y="6134100"/>
            <a:ext cx="2697480" cy="868680"/>
          </a:xfrm>
          <a:prstGeom prst="roundRect">
            <a:avLst/>
          </a:prstGeom>
          <a:solidFill>
            <a:srgbClr val="FFFFFF"/>
          </a:solidFill>
          <a:ln>
            <a:solidFill>
              <a:srgbClr val="D2DC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366" t="-12273" b="-22881"/>
            </a:stretch>
          </a:blipFill>
        </p:spPr>
        <p:txBody>
          <a:bodyPr/>
          <a:lstStyle/>
          <a:p>
            <a:endParaRPr lang="en-US"/>
          </a:p>
        </p:txBody>
      </p:sp>
      <p:sp>
        <p:nvSpPr>
          <p:cNvPr id="3" name="TextBox 3"/>
          <p:cNvSpPr txBox="1"/>
          <p:nvPr/>
        </p:nvSpPr>
        <p:spPr>
          <a:xfrm>
            <a:off x="1874011" y="532226"/>
            <a:ext cx="14594841" cy="752475"/>
          </a:xfrm>
          <a:prstGeom prst="rect">
            <a:avLst/>
          </a:prstGeom>
        </p:spPr>
        <p:txBody>
          <a:bodyPr lIns="0" tIns="0" rIns="0" bIns="0" rtlCol="0" anchor="t">
            <a:spAutoFit/>
          </a:bodyPr>
          <a:lstStyle/>
          <a:p>
            <a:pPr algn="ctr">
              <a:lnSpc>
                <a:spcPts val="5932"/>
              </a:lnSpc>
            </a:pPr>
            <a:r>
              <a:rPr lang="en-US" sz="4944">
                <a:solidFill>
                  <a:srgbClr val="1A4D00"/>
                </a:solidFill>
                <a:latin typeface="Hammersmith One"/>
                <a:ea typeface="Hammersmith One"/>
                <a:cs typeface="Hammersmith One"/>
                <a:sym typeface="Hammersmith One"/>
              </a:rPr>
              <a:t>Closing circle: One insight. One action.</a:t>
            </a:r>
          </a:p>
        </p:txBody>
      </p:sp>
      <p:grpSp>
        <p:nvGrpSpPr>
          <p:cNvPr id="4" name="Group 4"/>
          <p:cNvGrpSpPr/>
          <p:nvPr/>
        </p:nvGrpSpPr>
        <p:grpSpPr>
          <a:xfrm>
            <a:off x="1959255" y="2283233"/>
            <a:ext cx="6531271" cy="3942494"/>
            <a:chOff x="0" y="0"/>
            <a:chExt cx="8708361" cy="5256659"/>
          </a:xfrm>
        </p:grpSpPr>
        <p:sp>
          <p:nvSpPr>
            <p:cNvPr id="5" name="Freeform 5"/>
            <p:cNvSpPr/>
            <p:nvPr/>
          </p:nvSpPr>
          <p:spPr>
            <a:xfrm>
              <a:off x="0" y="0"/>
              <a:ext cx="8708361" cy="5256659"/>
            </a:xfrm>
            <a:custGeom>
              <a:avLst/>
              <a:gdLst/>
              <a:ahLst/>
              <a:cxnLst/>
              <a:rect l="l" t="t" r="r" b="b"/>
              <a:pathLst>
                <a:path w="8708361" h="5256659">
                  <a:moveTo>
                    <a:pt x="0" y="876110"/>
                  </a:moveTo>
                  <a:cubicBezTo>
                    <a:pt x="0" y="392207"/>
                    <a:pt x="347370" y="0"/>
                    <a:pt x="775953" y="0"/>
                  </a:cubicBezTo>
                  <a:lnTo>
                    <a:pt x="7932408" y="0"/>
                  </a:lnTo>
                  <a:cubicBezTo>
                    <a:pt x="8360992" y="0"/>
                    <a:pt x="8708361" y="392207"/>
                    <a:pt x="8708361" y="876110"/>
                  </a:cubicBezTo>
                  <a:lnTo>
                    <a:pt x="8708361" y="4380549"/>
                  </a:lnTo>
                  <a:cubicBezTo>
                    <a:pt x="8708361" y="4864452"/>
                    <a:pt x="8360992" y="5256659"/>
                    <a:pt x="7932408" y="5256659"/>
                  </a:cubicBezTo>
                  <a:lnTo>
                    <a:pt x="775953" y="5256659"/>
                  </a:lnTo>
                  <a:cubicBezTo>
                    <a:pt x="347370" y="5256659"/>
                    <a:pt x="0" y="4864452"/>
                    <a:pt x="0" y="4380549"/>
                  </a:cubicBezTo>
                  <a:close/>
                </a:path>
              </a:pathLst>
            </a:custGeom>
            <a:solidFill>
              <a:srgbClr val="FFFFFF"/>
            </a:solidFill>
            <a:ln w="14288" cap="sq">
              <a:solidFill>
                <a:srgbClr val="1A4D00"/>
              </a:solidFill>
              <a:prstDash val="solid"/>
              <a:miter/>
            </a:ln>
          </p:spPr>
          <p:txBody>
            <a:bodyPr/>
            <a:lstStyle/>
            <a:p>
              <a:endParaRPr lang="en-US"/>
            </a:p>
          </p:txBody>
        </p:sp>
      </p:grpSp>
      <p:grpSp>
        <p:nvGrpSpPr>
          <p:cNvPr id="6" name="Group 6"/>
          <p:cNvGrpSpPr/>
          <p:nvPr/>
        </p:nvGrpSpPr>
        <p:grpSpPr>
          <a:xfrm>
            <a:off x="1874011" y="3037047"/>
            <a:ext cx="109728" cy="2743200"/>
            <a:chOff x="0" y="0"/>
            <a:chExt cx="146304" cy="3657600"/>
          </a:xfrm>
        </p:grpSpPr>
        <p:sp>
          <p:nvSpPr>
            <p:cNvPr id="7" name="Freeform 7"/>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1CAD30"/>
            </a:solidFill>
          </p:spPr>
          <p:txBody>
            <a:bodyPr/>
            <a:lstStyle/>
            <a:p>
              <a:endParaRPr lang="en-US"/>
            </a:p>
          </p:txBody>
        </p:sp>
      </p:grpSp>
      <p:sp>
        <p:nvSpPr>
          <p:cNvPr id="8" name="TextBox 8"/>
          <p:cNvSpPr txBox="1"/>
          <p:nvPr/>
        </p:nvSpPr>
        <p:spPr>
          <a:xfrm>
            <a:off x="2379299" y="2896977"/>
            <a:ext cx="4411980" cy="381000"/>
          </a:xfrm>
          <a:prstGeom prst="rect">
            <a:avLst/>
          </a:prstGeom>
        </p:spPr>
        <p:txBody>
          <a:bodyPr lIns="0" tIns="0" rIns="0" bIns="0" rtlCol="0" anchor="t">
            <a:spAutoFit/>
          </a:bodyPr>
          <a:lstStyle/>
          <a:p>
            <a:pPr algn="l">
              <a:lnSpc>
                <a:spcPts val="3060"/>
              </a:lnSpc>
            </a:pPr>
            <a:r>
              <a:rPr lang="en-US" sz="2550" b="1">
                <a:solidFill>
                  <a:srgbClr val="1CAD30"/>
                </a:solidFill>
                <a:latin typeface="Nunito Bold"/>
                <a:ea typeface="Nunito Bold"/>
                <a:cs typeface="Nunito Bold"/>
                <a:sym typeface="Nunito Bold"/>
              </a:rPr>
              <a:t>ONE INSIGHT</a:t>
            </a:r>
          </a:p>
        </p:txBody>
      </p:sp>
      <p:sp>
        <p:nvSpPr>
          <p:cNvPr id="9" name="TextBox 9"/>
          <p:cNvSpPr txBox="1"/>
          <p:nvPr/>
        </p:nvSpPr>
        <p:spPr>
          <a:xfrm>
            <a:off x="2379299" y="3654405"/>
            <a:ext cx="5393039" cy="895350"/>
          </a:xfrm>
          <a:prstGeom prst="rect">
            <a:avLst/>
          </a:prstGeom>
        </p:spPr>
        <p:txBody>
          <a:bodyPr lIns="0" tIns="0" rIns="0" bIns="0" rtlCol="0" anchor="t">
            <a:spAutoFit/>
          </a:bodyPr>
          <a:lstStyle/>
          <a:p>
            <a:pPr algn="l">
              <a:lnSpc>
                <a:spcPts val="2340"/>
              </a:lnSpc>
            </a:pPr>
            <a:r>
              <a:rPr lang="en-US" sz="1950">
                <a:solidFill>
                  <a:srgbClr val="232B31"/>
                </a:solidFill>
                <a:latin typeface="Nunito"/>
                <a:ea typeface="Nunito"/>
                <a:cs typeface="Nunito"/>
                <a:sym typeface="Nunito"/>
              </a:rPr>
              <a:t>What is the most important thing you learned about anaemia, nutrition financing or the CNF mechanism?</a:t>
            </a:r>
          </a:p>
        </p:txBody>
      </p:sp>
      <p:grpSp>
        <p:nvGrpSpPr>
          <p:cNvPr id="10" name="Group 10"/>
          <p:cNvGrpSpPr/>
          <p:nvPr/>
        </p:nvGrpSpPr>
        <p:grpSpPr>
          <a:xfrm>
            <a:off x="9920006" y="2288260"/>
            <a:ext cx="6427627" cy="3637165"/>
            <a:chOff x="0" y="0"/>
            <a:chExt cx="8570170" cy="4849553"/>
          </a:xfrm>
        </p:grpSpPr>
        <p:sp>
          <p:nvSpPr>
            <p:cNvPr id="11" name="Freeform 11"/>
            <p:cNvSpPr/>
            <p:nvPr/>
          </p:nvSpPr>
          <p:spPr>
            <a:xfrm>
              <a:off x="0" y="0"/>
              <a:ext cx="8570170" cy="4849553"/>
            </a:xfrm>
            <a:custGeom>
              <a:avLst/>
              <a:gdLst/>
              <a:ahLst/>
              <a:cxnLst/>
              <a:rect l="l" t="t" r="r" b="b"/>
              <a:pathLst>
                <a:path w="8570170" h="4849553">
                  <a:moveTo>
                    <a:pt x="0" y="808259"/>
                  </a:moveTo>
                  <a:cubicBezTo>
                    <a:pt x="0" y="361832"/>
                    <a:pt x="341857" y="0"/>
                    <a:pt x="763639" y="0"/>
                  </a:cubicBezTo>
                  <a:lnTo>
                    <a:pt x="7806530" y="0"/>
                  </a:lnTo>
                  <a:cubicBezTo>
                    <a:pt x="8228313" y="0"/>
                    <a:pt x="8570170" y="361832"/>
                    <a:pt x="8570170" y="808259"/>
                  </a:cubicBezTo>
                  <a:lnTo>
                    <a:pt x="8570170" y="4041294"/>
                  </a:lnTo>
                  <a:cubicBezTo>
                    <a:pt x="8570170" y="4487721"/>
                    <a:pt x="8228313" y="4849553"/>
                    <a:pt x="7806530" y="4849553"/>
                  </a:cubicBezTo>
                  <a:lnTo>
                    <a:pt x="763639" y="4849553"/>
                  </a:lnTo>
                  <a:cubicBezTo>
                    <a:pt x="341857" y="4849553"/>
                    <a:pt x="0" y="4487721"/>
                    <a:pt x="0" y="4041294"/>
                  </a:cubicBezTo>
                  <a:close/>
                </a:path>
              </a:pathLst>
            </a:custGeom>
            <a:solidFill>
              <a:srgbClr val="FFFFFF"/>
            </a:solidFill>
            <a:ln w="14288" cap="sq">
              <a:solidFill>
                <a:srgbClr val="EB7F2F"/>
              </a:solidFill>
              <a:prstDash val="solid"/>
              <a:miter/>
            </a:ln>
          </p:spPr>
          <p:txBody>
            <a:bodyPr/>
            <a:lstStyle/>
            <a:p>
              <a:endParaRPr lang="en-US"/>
            </a:p>
          </p:txBody>
        </p:sp>
      </p:grpSp>
      <p:grpSp>
        <p:nvGrpSpPr>
          <p:cNvPr id="12" name="Group 12"/>
          <p:cNvGrpSpPr/>
          <p:nvPr/>
        </p:nvGrpSpPr>
        <p:grpSpPr>
          <a:xfrm>
            <a:off x="9810278" y="2778512"/>
            <a:ext cx="109728" cy="2743200"/>
            <a:chOff x="0" y="0"/>
            <a:chExt cx="146304" cy="3657600"/>
          </a:xfrm>
        </p:grpSpPr>
        <p:sp>
          <p:nvSpPr>
            <p:cNvPr id="13" name="Freeform 13"/>
            <p:cNvSpPr/>
            <p:nvPr/>
          </p:nvSpPr>
          <p:spPr>
            <a:xfrm>
              <a:off x="0" y="0"/>
              <a:ext cx="146304" cy="3657600"/>
            </a:xfrm>
            <a:custGeom>
              <a:avLst/>
              <a:gdLst/>
              <a:ahLst/>
              <a:cxnLst/>
              <a:rect l="l" t="t" r="r" b="b"/>
              <a:pathLst>
                <a:path w="146304" h="3657600">
                  <a:moveTo>
                    <a:pt x="0" y="0"/>
                  </a:moveTo>
                  <a:lnTo>
                    <a:pt x="146304" y="0"/>
                  </a:lnTo>
                  <a:lnTo>
                    <a:pt x="146304" y="3657600"/>
                  </a:lnTo>
                  <a:lnTo>
                    <a:pt x="0" y="3657600"/>
                  </a:lnTo>
                  <a:close/>
                </a:path>
              </a:pathLst>
            </a:custGeom>
            <a:solidFill>
              <a:srgbClr val="EB7F2F"/>
            </a:solidFill>
          </p:spPr>
          <p:txBody>
            <a:bodyPr/>
            <a:lstStyle/>
            <a:p>
              <a:endParaRPr lang="en-US"/>
            </a:p>
          </p:txBody>
        </p:sp>
      </p:grpSp>
      <p:sp>
        <p:nvSpPr>
          <p:cNvPr id="14" name="TextBox 14"/>
          <p:cNvSpPr txBox="1"/>
          <p:nvPr/>
        </p:nvSpPr>
        <p:spPr>
          <a:xfrm>
            <a:off x="10329581" y="2778512"/>
            <a:ext cx="4411980" cy="381000"/>
          </a:xfrm>
          <a:prstGeom prst="rect">
            <a:avLst/>
          </a:prstGeom>
        </p:spPr>
        <p:txBody>
          <a:bodyPr lIns="0" tIns="0" rIns="0" bIns="0" rtlCol="0" anchor="t">
            <a:spAutoFit/>
          </a:bodyPr>
          <a:lstStyle/>
          <a:p>
            <a:pPr algn="l">
              <a:lnSpc>
                <a:spcPts val="3060"/>
              </a:lnSpc>
            </a:pPr>
            <a:r>
              <a:rPr lang="en-US" sz="2550" b="1">
                <a:solidFill>
                  <a:srgbClr val="EB7F2F"/>
                </a:solidFill>
                <a:latin typeface="Nunito Bold"/>
                <a:ea typeface="Nunito Bold"/>
                <a:cs typeface="Nunito Bold"/>
                <a:sym typeface="Nunito Bold"/>
              </a:rPr>
              <a:t>ONE ACTION</a:t>
            </a:r>
          </a:p>
        </p:txBody>
      </p:sp>
      <p:sp>
        <p:nvSpPr>
          <p:cNvPr id="15" name="TextBox 15"/>
          <p:cNvSpPr txBox="1"/>
          <p:nvPr/>
        </p:nvSpPr>
        <p:spPr>
          <a:xfrm>
            <a:off x="10329581" y="3337431"/>
            <a:ext cx="4594177" cy="1176909"/>
          </a:xfrm>
          <a:prstGeom prst="rect">
            <a:avLst/>
          </a:prstGeom>
        </p:spPr>
        <p:txBody>
          <a:bodyPr lIns="0" tIns="0" rIns="0" bIns="0" rtlCol="0" anchor="t">
            <a:spAutoFit/>
          </a:bodyPr>
          <a:lstStyle/>
          <a:p>
            <a:pPr algn="l">
              <a:lnSpc>
                <a:spcPts val="3197"/>
              </a:lnSpc>
            </a:pPr>
            <a:r>
              <a:rPr lang="en-US" sz="1950">
                <a:solidFill>
                  <a:srgbClr val="232B31"/>
                </a:solidFill>
                <a:latin typeface="Nunito"/>
                <a:ea typeface="Nunito"/>
                <a:cs typeface="Nunito"/>
                <a:sym typeface="Nunito"/>
              </a:rPr>
              <a:t>What will you do differently after this workshop to strengthen anaemia-related nutrition action?</a:t>
            </a:r>
          </a:p>
        </p:txBody>
      </p:sp>
      <p:sp>
        <p:nvSpPr>
          <p:cNvPr id="16" name="TextBox 16"/>
          <p:cNvSpPr txBox="1"/>
          <p:nvPr/>
        </p:nvSpPr>
        <p:spPr>
          <a:xfrm>
            <a:off x="16824960" y="9801987"/>
            <a:ext cx="502920" cy="209550"/>
          </a:xfrm>
          <a:prstGeom prst="rect">
            <a:avLst/>
          </a:prstGeom>
        </p:spPr>
        <p:txBody>
          <a:bodyPr lIns="0" tIns="0" rIns="0" bIns="0" rtlCol="0" anchor="t">
            <a:spAutoFit/>
          </a:bodyPr>
          <a:lstStyle/>
          <a:p>
            <a:pPr algn="r">
              <a:lnSpc>
                <a:spcPts val="1620"/>
              </a:lnSpc>
            </a:pPr>
            <a:r>
              <a:rPr lang="en-US" sz="1350">
                <a:solidFill>
                  <a:srgbClr val="60707C"/>
                </a:solidFill>
                <a:latin typeface="Nunito"/>
                <a:ea typeface="Nunito"/>
                <a:cs typeface="Nunito"/>
                <a:sym typeface="Nunito"/>
              </a:rPr>
              <a:t>11</a:t>
            </a:r>
          </a:p>
        </p:txBody>
      </p:sp>
      <p:sp>
        <p:nvSpPr>
          <p:cNvPr id="17" name="Freeform 17"/>
          <p:cNvSpPr/>
          <p:nvPr/>
        </p:nvSpPr>
        <p:spPr>
          <a:xfrm>
            <a:off x="16913555" y="-86700"/>
            <a:ext cx="1564948" cy="1564948"/>
          </a:xfrm>
          <a:custGeom>
            <a:avLst/>
            <a:gdLst/>
            <a:ahLst/>
            <a:cxnLst/>
            <a:rect l="l" t="t" r="r" b="b"/>
            <a:pathLst>
              <a:path w="1564948" h="1564948">
                <a:moveTo>
                  <a:pt x="0" y="0"/>
                </a:moveTo>
                <a:lnTo>
                  <a:pt x="1564948" y="0"/>
                </a:lnTo>
                <a:lnTo>
                  <a:pt x="1564948" y="1564948"/>
                </a:lnTo>
                <a:lnTo>
                  <a:pt x="0" y="1564948"/>
                </a:lnTo>
                <a:lnTo>
                  <a:pt x="0" y="0"/>
                </a:lnTo>
                <a:close/>
              </a:path>
            </a:pathLst>
          </a:custGeom>
          <a:blipFill>
            <a:blip r:embed="rId3"/>
            <a:stretch>
              <a:fillRect/>
            </a:stretch>
          </a:blipFill>
        </p:spPr>
        <p:txBody>
          <a:bodyPr/>
          <a:lstStyle/>
          <a:p>
            <a:endParaRPr lang="en-US"/>
          </a:p>
        </p:txBody>
      </p:sp>
      <p:sp>
        <p:nvSpPr>
          <p:cNvPr id="18" name="Freeform 18"/>
          <p:cNvSpPr/>
          <p:nvPr/>
        </p:nvSpPr>
        <p:spPr>
          <a:xfrm>
            <a:off x="335322" y="9013120"/>
            <a:ext cx="957689" cy="998417"/>
          </a:xfrm>
          <a:custGeom>
            <a:avLst/>
            <a:gdLst/>
            <a:ahLst/>
            <a:cxnLst/>
            <a:rect l="l" t="t" r="r" b="b"/>
            <a:pathLst>
              <a:path w="957689" h="998417">
                <a:moveTo>
                  <a:pt x="0" y="0"/>
                </a:moveTo>
                <a:lnTo>
                  <a:pt x="957689" y="0"/>
                </a:lnTo>
                <a:lnTo>
                  <a:pt x="957689" y="998417"/>
                </a:lnTo>
                <a:lnTo>
                  <a:pt x="0" y="998417"/>
                </a:lnTo>
                <a:lnTo>
                  <a:pt x="0" y="0"/>
                </a:lnTo>
                <a:close/>
              </a:path>
            </a:pathLst>
          </a:custGeom>
          <a:blipFill>
            <a:blip r:embed="rId4"/>
            <a:stretch>
              <a:fillRect/>
            </a:stretch>
          </a:blipFill>
        </p:spPr>
        <p:txBody>
          <a:bodyPr/>
          <a:lstStyle/>
          <a:p>
            <a:endParaRPr lang="en-US"/>
          </a:p>
        </p:txBody>
      </p:sp>
      <p:sp>
        <p:nvSpPr>
          <p:cNvPr id="19" name="TextBox 19"/>
          <p:cNvSpPr txBox="1"/>
          <p:nvPr/>
        </p:nvSpPr>
        <p:spPr>
          <a:xfrm>
            <a:off x="1273302" y="7507839"/>
            <a:ext cx="16422727" cy="314325"/>
          </a:xfrm>
          <a:prstGeom prst="rect">
            <a:avLst/>
          </a:prstGeom>
        </p:spPr>
        <p:txBody>
          <a:bodyPr lIns="0" tIns="0" rIns="0" bIns="0" rtlCol="0" anchor="t">
            <a:spAutoFit/>
          </a:bodyPr>
          <a:lstStyle/>
          <a:p>
            <a:pPr algn="ctr">
              <a:lnSpc>
                <a:spcPts val="2514"/>
              </a:lnSpc>
            </a:pPr>
            <a:r>
              <a:rPr lang="en-US" sz="2095" b="1">
                <a:solidFill>
                  <a:srgbClr val="232B31"/>
                </a:solidFill>
                <a:latin typeface="Nunito Bold"/>
                <a:ea typeface="Nunito Bold"/>
                <a:cs typeface="Nunito Bold"/>
                <a:sym typeface="Nunito Bold"/>
              </a:rPr>
              <a:t>Take the conversation from awareness to a budgeted, released and accountable response.</a:t>
            </a:r>
          </a:p>
        </p:txBody>
      </p:sp>
      <p:sp>
        <p:nvSpPr>
          <p:cNvPr id="20" name="TextBox 20"/>
          <p:cNvSpPr txBox="1"/>
          <p:nvPr/>
        </p:nvSpPr>
        <p:spPr>
          <a:xfrm>
            <a:off x="5869100" y="1468723"/>
            <a:ext cx="6976750" cy="304800"/>
          </a:xfrm>
          <a:prstGeom prst="rect">
            <a:avLst/>
          </a:prstGeom>
        </p:spPr>
        <p:txBody>
          <a:bodyPr lIns="0" tIns="0" rIns="0" bIns="0" rtlCol="0" anchor="t">
            <a:spAutoFit/>
          </a:bodyPr>
          <a:lstStyle/>
          <a:p>
            <a:pPr algn="ctr">
              <a:lnSpc>
                <a:spcPts val="2340"/>
              </a:lnSpc>
            </a:pPr>
            <a:r>
              <a:rPr lang="en-US" sz="1950">
                <a:solidFill>
                  <a:srgbClr val="232B31"/>
                </a:solidFill>
                <a:latin typeface="Nunito"/>
                <a:ea typeface="Nunito"/>
                <a:cs typeface="Nunito"/>
                <a:sym typeface="Nunito"/>
              </a:rPr>
              <a:t>5-minute plenary reflection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0771" y="-88684"/>
            <a:ext cx="18288000" cy="11378296"/>
          </a:xfrm>
          <a:custGeom>
            <a:avLst/>
            <a:gdLst/>
            <a:ahLst/>
            <a:cxnLst/>
            <a:rect l="l" t="t" r="r" b="b"/>
            <a:pathLst>
              <a:path w="18288000" h="11378296">
                <a:moveTo>
                  <a:pt x="0" y="0"/>
                </a:moveTo>
                <a:lnTo>
                  <a:pt x="18288000" y="0"/>
                </a:lnTo>
                <a:lnTo>
                  <a:pt x="18288000" y="11378296"/>
                </a:lnTo>
                <a:lnTo>
                  <a:pt x="0" y="11378296"/>
                </a:lnTo>
                <a:lnTo>
                  <a:pt x="0" y="0"/>
                </a:lnTo>
                <a:close/>
              </a:path>
            </a:pathLst>
          </a:custGeom>
          <a:blipFill>
            <a:blip r:embed="rId2"/>
            <a:stretch>
              <a:fillRect t="-10272" b="-10272"/>
            </a:stretch>
          </a:blipFill>
        </p:spPr>
        <p:txBody>
          <a:bodyPr/>
          <a:lstStyle/>
          <a:p>
            <a:endParaRPr lang="en-US"/>
          </a:p>
        </p:txBody>
      </p:sp>
      <p:sp>
        <p:nvSpPr>
          <p:cNvPr id="3" name="Freeform 3"/>
          <p:cNvSpPr/>
          <p:nvPr/>
        </p:nvSpPr>
        <p:spPr>
          <a:xfrm>
            <a:off x="14859000" y="0"/>
            <a:ext cx="3429000" cy="3429000"/>
          </a:xfrm>
          <a:custGeom>
            <a:avLst/>
            <a:gdLst/>
            <a:ahLst/>
            <a:cxnLst/>
            <a:rect l="l" t="t" r="r" b="b"/>
            <a:pathLst>
              <a:path w="3429000" h="3429000">
                <a:moveTo>
                  <a:pt x="0" y="0"/>
                </a:moveTo>
                <a:lnTo>
                  <a:pt x="3429000" y="0"/>
                </a:lnTo>
                <a:lnTo>
                  <a:pt x="3429000" y="3429000"/>
                </a:lnTo>
                <a:lnTo>
                  <a:pt x="0" y="34290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4859000" y="6858000"/>
            <a:ext cx="3429000" cy="3429000"/>
          </a:xfrm>
          <a:custGeom>
            <a:avLst/>
            <a:gdLst/>
            <a:ahLst/>
            <a:cxnLst/>
            <a:rect l="l" t="t" r="r" b="b"/>
            <a:pathLst>
              <a:path w="3429000" h="3429000">
                <a:moveTo>
                  <a:pt x="0" y="0"/>
                </a:moveTo>
                <a:lnTo>
                  <a:pt x="3429000" y="0"/>
                </a:lnTo>
                <a:lnTo>
                  <a:pt x="3429000" y="3429000"/>
                </a:lnTo>
                <a:lnTo>
                  <a:pt x="0" y="3429000"/>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5" name="Freeform 5"/>
          <p:cNvSpPr/>
          <p:nvPr/>
        </p:nvSpPr>
        <p:spPr>
          <a:xfrm>
            <a:off x="1028700" y="8350509"/>
            <a:ext cx="2296892" cy="1406697"/>
          </a:xfrm>
          <a:custGeom>
            <a:avLst/>
            <a:gdLst/>
            <a:ahLst/>
            <a:cxnLst/>
            <a:rect l="l" t="t" r="r" b="b"/>
            <a:pathLst>
              <a:path w="2296892" h="1406697">
                <a:moveTo>
                  <a:pt x="0" y="0"/>
                </a:moveTo>
                <a:lnTo>
                  <a:pt x="2296892" y="0"/>
                </a:lnTo>
                <a:lnTo>
                  <a:pt x="2296892" y="1406697"/>
                </a:lnTo>
                <a:lnTo>
                  <a:pt x="0" y="1406697"/>
                </a:lnTo>
                <a:lnTo>
                  <a:pt x="0" y="0"/>
                </a:lnTo>
                <a:close/>
              </a:path>
            </a:pathLst>
          </a:custGeom>
          <a:blipFill>
            <a:blip r:embed="rId5"/>
            <a:stretch>
              <a:fillRect/>
            </a:stretch>
          </a:blipFill>
        </p:spPr>
        <p:txBody>
          <a:bodyPr/>
          <a:lstStyle/>
          <a:p>
            <a:endParaRPr lang="en-US"/>
          </a:p>
        </p:txBody>
      </p:sp>
      <p:sp>
        <p:nvSpPr>
          <p:cNvPr id="6" name="Freeform 6"/>
          <p:cNvSpPr/>
          <p:nvPr/>
        </p:nvSpPr>
        <p:spPr>
          <a:xfrm>
            <a:off x="5575014" y="2206341"/>
            <a:ext cx="6788247" cy="6788247"/>
          </a:xfrm>
          <a:custGeom>
            <a:avLst/>
            <a:gdLst/>
            <a:ahLst/>
            <a:cxnLst/>
            <a:rect l="l" t="t" r="r" b="b"/>
            <a:pathLst>
              <a:path w="6788247" h="6788247">
                <a:moveTo>
                  <a:pt x="0" y="0"/>
                </a:moveTo>
                <a:lnTo>
                  <a:pt x="6788247" y="0"/>
                </a:lnTo>
                <a:lnTo>
                  <a:pt x="6788247" y="6788246"/>
                </a:lnTo>
                <a:lnTo>
                  <a:pt x="0" y="6788246"/>
                </a:lnTo>
                <a:lnTo>
                  <a:pt x="0" y="0"/>
                </a:lnTo>
                <a:close/>
              </a:path>
            </a:pathLst>
          </a:custGeom>
          <a:blipFill>
            <a:blip r:embed="rId6"/>
            <a:stretch>
              <a:fillRect/>
            </a:stretch>
          </a:blipFill>
        </p:spPr>
        <p:txBody>
          <a:bodyPr/>
          <a:lstStyle/>
          <a:p>
            <a:endParaRPr lang="en-US"/>
          </a:p>
        </p:txBody>
      </p:sp>
      <p:sp>
        <p:nvSpPr>
          <p:cNvPr id="7" name="TextBox 7"/>
          <p:cNvSpPr txBox="1"/>
          <p:nvPr/>
        </p:nvSpPr>
        <p:spPr>
          <a:xfrm>
            <a:off x="6019475" y="8912535"/>
            <a:ext cx="8114208" cy="1150945"/>
          </a:xfrm>
          <a:prstGeom prst="rect">
            <a:avLst/>
          </a:prstGeom>
        </p:spPr>
        <p:txBody>
          <a:bodyPr lIns="0" tIns="0" rIns="0" bIns="0" rtlCol="0" anchor="t">
            <a:spAutoFit/>
          </a:bodyPr>
          <a:lstStyle/>
          <a:p>
            <a:pPr algn="l">
              <a:lnSpc>
                <a:spcPts val="8496"/>
              </a:lnSpc>
            </a:pPr>
            <a:r>
              <a:rPr lang="en-US" sz="9136">
                <a:solidFill>
                  <a:srgbClr val="000000"/>
                </a:solidFill>
                <a:latin typeface="Hammersmith One"/>
                <a:ea typeface="Hammersmith One"/>
                <a:cs typeface="Hammersmith One"/>
                <a:sym typeface="Hammersmith One"/>
              </a:rPr>
              <a:t>Thank You</a:t>
            </a:r>
          </a:p>
        </p:txBody>
      </p:sp>
      <p:sp>
        <p:nvSpPr>
          <p:cNvPr id="8" name="Freeform 8"/>
          <p:cNvSpPr/>
          <p:nvPr/>
        </p:nvSpPr>
        <p:spPr>
          <a:xfrm>
            <a:off x="8152086" y="7110482"/>
            <a:ext cx="1634103" cy="1634103"/>
          </a:xfrm>
          <a:custGeom>
            <a:avLst/>
            <a:gdLst/>
            <a:ahLst/>
            <a:cxnLst/>
            <a:rect l="l" t="t" r="r" b="b"/>
            <a:pathLst>
              <a:path w="1634103" h="1634103">
                <a:moveTo>
                  <a:pt x="0" y="0"/>
                </a:moveTo>
                <a:lnTo>
                  <a:pt x="1634103" y="0"/>
                </a:lnTo>
                <a:lnTo>
                  <a:pt x="1634103" y="1634103"/>
                </a:lnTo>
                <a:lnTo>
                  <a:pt x="0" y="1634103"/>
                </a:lnTo>
                <a:lnTo>
                  <a:pt x="0" y="0"/>
                </a:lnTo>
                <a:close/>
              </a:path>
            </a:pathLst>
          </a:custGeom>
          <a:blipFill>
            <a:blip r:embed="rId7"/>
            <a:stretch>
              <a:fillRect/>
            </a:stretch>
          </a:blipFill>
        </p:spPr>
        <p:txBody>
          <a:bodyPr/>
          <a:lstStyle/>
          <a:p>
            <a:endParaRPr lang="en-US"/>
          </a:p>
        </p:txBody>
      </p:sp>
      <p:sp>
        <p:nvSpPr>
          <p:cNvPr id="9" name="TextBox 9"/>
          <p:cNvSpPr txBox="1"/>
          <p:nvPr/>
        </p:nvSpPr>
        <p:spPr>
          <a:xfrm>
            <a:off x="539182" y="8677910"/>
            <a:ext cx="3277694" cy="1180465"/>
          </a:xfrm>
          <a:prstGeom prst="rect">
            <a:avLst/>
          </a:prstGeom>
        </p:spPr>
        <p:txBody>
          <a:bodyPr lIns="0" tIns="0" rIns="0" bIns="0" rtlCol="0" anchor="t">
            <a:spAutoFit/>
          </a:bodyPr>
          <a:lstStyle/>
          <a:p>
            <a:pPr algn="ctr">
              <a:lnSpc>
                <a:spcPts val="4759"/>
              </a:lnSpc>
            </a:pPr>
            <a:r>
              <a:rPr lang="en-US" sz="3399">
                <a:solidFill>
                  <a:srgbClr val="000000">
                    <a:alpha val="0"/>
                  </a:srgbClr>
                </a:solidFill>
                <a:latin typeface="Canva Sans"/>
                <a:ea typeface="Canva Sans"/>
                <a:cs typeface="Canva Sans"/>
                <a:sym typeface="Canva Sans"/>
              </a:rPr>
              <a:t>Add a little bit of body text</a:t>
            </a:r>
          </a:p>
        </p:txBody>
      </p:sp>
      <p:sp>
        <p:nvSpPr>
          <p:cNvPr id="10" name="TextBox 10"/>
          <p:cNvSpPr txBox="1"/>
          <p:nvPr/>
        </p:nvSpPr>
        <p:spPr>
          <a:xfrm>
            <a:off x="1989731" y="1038225"/>
            <a:ext cx="12869269" cy="1362970"/>
          </a:xfrm>
          <a:prstGeom prst="rect">
            <a:avLst/>
          </a:prstGeom>
        </p:spPr>
        <p:txBody>
          <a:bodyPr lIns="0" tIns="0" rIns="0" bIns="0" rtlCol="0" anchor="t">
            <a:spAutoFit/>
          </a:bodyPr>
          <a:lstStyle/>
          <a:p>
            <a:pPr algn="ctr">
              <a:lnSpc>
                <a:spcPts val="5480"/>
              </a:lnSpc>
            </a:pPr>
            <a:r>
              <a:rPr lang="en-US" sz="4567" b="1">
                <a:solidFill>
                  <a:srgbClr val="000000"/>
                </a:solidFill>
                <a:latin typeface="Nunito Bold"/>
                <a:ea typeface="Nunito Bold"/>
                <a:cs typeface="Nunito Bold"/>
                <a:sym typeface="Nunito Bold"/>
              </a:rPr>
              <a:t>Together, We Can Reduce Malnutrition and Build Healthier Communities​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1824</Words>
  <Application>Microsoft Office PowerPoint</Application>
  <PresentationFormat>Custom</PresentationFormat>
  <Paragraphs>307</Paragraphs>
  <Slides>25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Nunito</vt:lpstr>
      <vt:lpstr>Canva Sans</vt:lpstr>
      <vt:lpstr>Hammersmith One</vt:lpstr>
      <vt:lpstr>Arial</vt:lpstr>
      <vt:lpstr>Nunito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Revised CS-SUNN Anaemia_CNF Workshop Presentation NSN 2026</dc:title>
  <dc:creator>LENOVO</dc:creator>
  <cp:lastModifiedBy>Ridwan Awosanya</cp:lastModifiedBy>
  <cp:revision>2</cp:revision>
  <dcterms:created xsi:type="dcterms:W3CDTF">2006-08-16T00:00:00Z</dcterms:created>
  <dcterms:modified xsi:type="dcterms:W3CDTF">2026-09-14T09:03:47Z</dcterms:modified>
  <dc:identifier>DAHVJOMhd8s</dc:identifier>
</cp:coreProperties>
</file>