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63" r:id="rId3"/>
    <p:sldId id="259" r:id="rId4"/>
    <p:sldId id="260" r:id="rId5"/>
    <p:sldId id="261" r:id="rId6"/>
    <p:sldId id="262" r:id="rId7"/>
  </p:sldIdLst>
  <p:sldSz cx="10693400" cy="7556500"/>
  <p:notesSz cx="10693400" cy="75565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23" autoAdjust="0"/>
    <p:restoredTop sz="94660"/>
  </p:normalViewPr>
  <p:slideViewPr>
    <p:cSldViewPr>
      <p:cViewPr>
        <p:scale>
          <a:sx n="70" d="100"/>
          <a:sy n="70" d="100"/>
        </p:scale>
        <p:origin x="1406" y="163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2515"/>
            <a:ext cx="9089390" cy="1586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1640"/>
            <a:ext cx="7485380" cy="1889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02260"/>
            <a:ext cx="9624060" cy="1209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7995"/>
            <a:ext cx="9624060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27545"/>
            <a:ext cx="3421888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82837"/>
            <a:ext cx="10693400" cy="60182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1403" y="505391"/>
            <a:ext cx="9463659" cy="479477"/>
          </a:xfrm>
          <a:prstGeom prst="rect">
            <a:avLst/>
          </a:prstGeom>
          <a:noFill/>
        </p:spPr>
        <p:txBody>
          <a:bodyPr wrap="square" lIns="24060" tIns="24060" rIns="24060" bIns="24060" anchor="ctr">
            <a:spAutoFit/>
          </a:bodyPr>
          <a:lstStyle/>
          <a:p>
            <a:pPr algn="l"/>
            <a:r>
              <a:rPr sz="2800" b="1" dirty="0" smtClean="0">
                <a:solidFill>
                  <a:srgbClr val="216639"/>
                </a:solidFill>
                <a:latin typeface="+mn-lt"/>
              </a:rPr>
              <a:t>JUSTIFICATION</a:t>
            </a:r>
            <a:endParaRPr sz="2800" b="1" dirty="0">
              <a:solidFill>
                <a:srgbClr val="216639"/>
              </a:solidFill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1403" y="1148050"/>
            <a:ext cx="9624060" cy="356366"/>
          </a:xfrm>
          <a:prstGeom prst="rect">
            <a:avLst/>
          </a:prstGeom>
          <a:noFill/>
        </p:spPr>
        <p:txBody>
          <a:bodyPr wrap="square" lIns="24060" tIns="24060" rIns="24060" bIns="24060" anchor="ctr">
            <a:spAutoFit/>
          </a:bodyPr>
          <a:lstStyle/>
          <a:p>
            <a:pPr algn="l"/>
            <a:r>
              <a:rPr sz="2000" b="1" dirty="0">
                <a:solidFill>
                  <a:srgbClr val="16462B"/>
                </a:solidFill>
                <a:latin typeface="+mn-lt"/>
              </a:rPr>
              <a:t>Why this study? Anaemia is not “just iron deficiency”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1404" y="1989779"/>
            <a:ext cx="3408521" cy="3809524"/>
          </a:xfrm>
          <a:prstGeom prst="roundRect">
            <a:avLst/>
          </a:prstGeom>
          <a:solidFill>
            <a:srgbClr val="E1F2EE"/>
          </a:solidFill>
          <a:ln>
            <a:solidFill>
              <a:srgbClr val="E1F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ardrop 5"/>
          <p:cNvSpPr/>
          <p:nvPr/>
        </p:nvSpPr>
        <p:spPr>
          <a:xfrm rot="18947844">
            <a:off x="1654467" y="2251827"/>
            <a:ext cx="1002506" cy="1002506"/>
          </a:xfrm>
          <a:prstGeom prst="teardrop">
            <a:avLst/>
          </a:prstGeom>
          <a:solidFill>
            <a:srgbClr val="B72630"/>
          </a:solidFill>
          <a:ln>
            <a:solidFill>
              <a:srgbClr val="B726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796216" y="2535141"/>
            <a:ext cx="721805" cy="399455"/>
          </a:xfrm>
          <a:prstGeom prst="rect">
            <a:avLst/>
          </a:prstGeom>
          <a:noFill/>
        </p:spPr>
        <p:txBody>
          <a:bodyPr wrap="square" lIns="24060" tIns="24060" rIns="24060" bIns="24060" anchor="ctr">
            <a:spAutoFit/>
          </a:bodyPr>
          <a:lstStyle/>
          <a:p>
            <a:pPr algn="ctr"/>
            <a:r>
              <a:rPr sz="2280" b="1" dirty="0" err="1">
                <a:solidFill>
                  <a:srgbClr val="FFFFFF"/>
                </a:solidFill>
                <a:latin typeface="+mn-lt"/>
              </a:rPr>
              <a:t>Hb</a:t>
            </a:r>
            <a:endParaRPr sz="2280" b="1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5328" y="3657230"/>
            <a:ext cx="3267372" cy="1020394"/>
          </a:xfrm>
          <a:prstGeom prst="rect">
            <a:avLst/>
          </a:prstGeom>
          <a:noFill/>
        </p:spPr>
        <p:txBody>
          <a:bodyPr wrap="square" lIns="24060" tIns="24060" rIns="24060" bIns="24060" anchor="ctr">
            <a:spAutoFit/>
          </a:bodyPr>
          <a:lstStyle/>
          <a:p>
            <a:pPr algn="ctr"/>
            <a:r>
              <a:rPr sz="2105" b="1" dirty="0">
                <a:solidFill>
                  <a:srgbClr val="16462B"/>
                </a:solidFill>
                <a:latin typeface="+mn-lt"/>
              </a:rPr>
              <a:t>A low haemoglobin value
is the endpoint </a:t>
            </a:r>
            <a:r>
              <a:rPr lang="en-GB" sz="2105" b="1" dirty="0" smtClean="0">
                <a:solidFill>
                  <a:srgbClr val="16462B"/>
                </a:solidFill>
                <a:latin typeface="+mn-lt"/>
              </a:rPr>
              <a:t>with</a:t>
            </a:r>
            <a:r>
              <a:rPr sz="2105" b="1" dirty="0">
                <a:solidFill>
                  <a:srgbClr val="16462B"/>
                </a:solidFill>
                <a:latin typeface="+mn-lt"/>
              </a:rPr>
              <a:t>
</a:t>
            </a:r>
            <a:r>
              <a:rPr lang="en-GB" sz="2105" b="1" dirty="0" smtClean="0">
                <a:solidFill>
                  <a:srgbClr val="16462B"/>
                </a:solidFill>
                <a:latin typeface="+mn-lt"/>
              </a:rPr>
              <a:t>no </a:t>
            </a:r>
            <a:r>
              <a:rPr sz="2105" b="1" dirty="0" smtClean="0">
                <a:solidFill>
                  <a:srgbClr val="16462B"/>
                </a:solidFill>
                <a:latin typeface="+mn-lt"/>
              </a:rPr>
              <a:t>explanation</a:t>
            </a:r>
            <a:endParaRPr sz="2105" b="1" dirty="0">
              <a:solidFill>
                <a:srgbClr val="16462B"/>
              </a:solidFill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5961" y="5079709"/>
            <a:ext cx="3658375" cy="479477"/>
          </a:xfrm>
          <a:prstGeom prst="rect">
            <a:avLst/>
          </a:prstGeom>
          <a:noFill/>
        </p:spPr>
        <p:txBody>
          <a:bodyPr wrap="square" lIns="24060" tIns="24060" rIns="24060" bIns="24060" anchor="ctr">
            <a:spAutoFit/>
          </a:bodyPr>
          <a:lstStyle/>
          <a:p>
            <a:pPr algn="ctr"/>
            <a:r>
              <a:rPr lang="en-GB" sz="1400" dirty="0" smtClean="0">
                <a:solidFill>
                  <a:srgbClr val="646A6C"/>
                </a:solidFill>
                <a:latin typeface="+mn-lt"/>
              </a:rPr>
              <a:t>In many surveys</a:t>
            </a:r>
            <a:r>
              <a:rPr sz="1400" dirty="0" smtClean="0">
                <a:solidFill>
                  <a:srgbClr val="646A6C"/>
                </a:solidFill>
                <a:latin typeface="+mn-lt"/>
              </a:rPr>
              <a:t> fewer </a:t>
            </a:r>
            <a:r>
              <a:rPr sz="1400" dirty="0">
                <a:solidFill>
                  <a:srgbClr val="646A6C"/>
                </a:solidFill>
                <a:latin typeface="+mn-lt"/>
              </a:rPr>
              <a:t>biological </a:t>
            </a:r>
            <a:endParaRPr lang="en-GB" sz="1400" dirty="0" smtClean="0">
              <a:solidFill>
                <a:srgbClr val="646A6C"/>
              </a:solidFill>
              <a:latin typeface="+mn-lt"/>
            </a:endParaRPr>
          </a:p>
          <a:p>
            <a:pPr algn="ctr"/>
            <a:r>
              <a:rPr sz="1400" dirty="0" smtClean="0">
                <a:solidFill>
                  <a:srgbClr val="646A6C"/>
                </a:solidFill>
                <a:latin typeface="+mn-lt"/>
              </a:rPr>
              <a:t>determinants </a:t>
            </a:r>
            <a:r>
              <a:rPr lang="en-GB" sz="1400" dirty="0" smtClean="0">
                <a:solidFill>
                  <a:srgbClr val="646A6C"/>
                </a:solidFill>
                <a:latin typeface="+mn-lt"/>
              </a:rPr>
              <a:t>are </a:t>
            </a:r>
            <a:r>
              <a:rPr sz="1400" dirty="0" smtClean="0">
                <a:solidFill>
                  <a:srgbClr val="646A6C"/>
                </a:solidFill>
                <a:latin typeface="+mn-lt"/>
              </a:rPr>
              <a:t>measured together</a:t>
            </a:r>
            <a:endParaRPr sz="1400" dirty="0">
              <a:solidFill>
                <a:srgbClr val="646A6C"/>
              </a:solidFill>
              <a:latin typeface="+mn-lt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4298747" y="2406821"/>
            <a:ext cx="304762" cy="304762"/>
          </a:xfrm>
          <a:prstGeom prst="ellipse">
            <a:avLst/>
          </a:prstGeom>
          <a:solidFill>
            <a:srgbClr val="B72630"/>
          </a:solidFill>
          <a:ln>
            <a:solidFill>
              <a:srgbClr val="B726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800"/>
          </a:p>
        </p:txBody>
      </p:sp>
      <p:sp>
        <p:nvSpPr>
          <p:cNvPr id="12" name="TextBox 11"/>
          <p:cNvSpPr txBox="1"/>
          <p:nvPr/>
        </p:nvSpPr>
        <p:spPr>
          <a:xfrm>
            <a:off x="4298747" y="2372349"/>
            <a:ext cx="304762" cy="325589"/>
          </a:xfrm>
          <a:prstGeom prst="rect">
            <a:avLst/>
          </a:prstGeom>
          <a:noFill/>
        </p:spPr>
        <p:txBody>
          <a:bodyPr wrap="square" lIns="24060" tIns="24060" rIns="24060" bIns="24060" anchor="ctr">
            <a:spAutoFit/>
          </a:bodyPr>
          <a:lstStyle/>
          <a:p>
            <a:pPr algn="ctr"/>
            <a:r>
              <a:rPr b="1">
                <a:solidFill>
                  <a:srgbClr val="FFFFFF"/>
                </a:solidFill>
                <a:latin typeface="+mn-lt"/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5689" y="2419734"/>
            <a:ext cx="1884712" cy="264034"/>
          </a:xfrm>
          <a:prstGeom prst="rect">
            <a:avLst/>
          </a:prstGeom>
          <a:noFill/>
        </p:spPr>
        <p:txBody>
          <a:bodyPr wrap="square" lIns="24060" tIns="24060" rIns="24060" bIns="24060" anchor="ctr">
            <a:spAutoFit/>
          </a:bodyPr>
          <a:lstStyle/>
          <a:p>
            <a:pPr algn="l"/>
            <a:r>
              <a:rPr sz="1400" b="1" dirty="0">
                <a:solidFill>
                  <a:srgbClr val="1F2324"/>
                </a:solidFill>
                <a:latin typeface="+mn-lt"/>
              </a:rPr>
              <a:t>INFECTION</a:t>
            </a:r>
            <a:endParaRPr sz="965" b="1" dirty="0">
              <a:solidFill>
                <a:srgbClr val="1F2324"/>
              </a:solidFill>
              <a:latin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39781" y="2406821"/>
            <a:ext cx="3007519" cy="264034"/>
          </a:xfrm>
          <a:prstGeom prst="rect">
            <a:avLst/>
          </a:prstGeom>
          <a:noFill/>
        </p:spPr>
        <p:txBody>
          <a:bodyPr wrap="square" lIns="24060" tIns="24060" rIns="24060" bIns="24060" anchor="ctr">
            <a:spAutoFit/>
          </a:bodyPr>
          <a:lstStyle/>
          <a:p>
            <a:pPr algn="l"/>
            <a:r>
              <a:rPr sz="1400" dirty="0" smtClean="0">
                <a:solidFill>
                  <a:srgbClr val="646A6C"/>
                </a:solidFill>
                <a:latin typeface="+mn-lt"/>
              </a:rPr>
              <a:t>Malaria</a:t>
            </a:r>
            <a:r>
              <a:rPr lang="en-GB" sz="1400" dirty="0" smtClean="0">
                <a:solidFill>
                  <a:srgbClr val="646A6C"/>
                </a:solidFill>
                <a:latin typeface="+mn-lt"/>
              </a:rPr>
              <a:t>, H</a:t>
            </a:r>
            <a:r>
              <a:rPr sz="1400" dirty="0" err="1" smtClean="0">
                <a:solidFill>
                  <a:srgbClr val="646A6C"/>
                </a:solidFill>
                <a:latin typeface="+mn-lt"/>
              </a:rPr>
              <a:t>elminths</a:t>
            </a:r>
            <a:endParaRPr sz="1400" dirty="0">
              <a:solidFill>
                <a:srgbClr val="646A6C"/>
              </a:solidFill>
              <a:latin typeface="+mn-lt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4298747" y="3000305"/>
            <a:ext cx="304762" cy="304762"/>
          </a:xfrm>
          <a:prstGeom prst="ellipse">
            <a:avLst/>
          </a:prstGeom>
          <a:solidFill>
            <a:srgbClr val="2F7848"/>
          </a:solidFill>
          <a:ln>
            <a:solidFill>
              <a:srgbClr val="2F78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800"/>
          </a:p>
        </p:txBody>
      </p:sp>
      <p:sp>
        <p:nvSpPr>
          <p:cNvPr id="16" name="TextBox 15"/>
          <p:cNvSpPr txBox="1"/>
          <p:nvPr/>
        </p:nvSpPr>
        <p:spPr>
          <a:xfrm>
            <a:off x="4298747" y="2965833"/>
            <a:ext cx="304762" cy="325589"/>
          </a:xfrm>
          <a:prstGeom prst="rect">
            <a:avLst/>
          </a:prstGeom>
          <a:noFill/>
        </p:spPr>
        <p:txBody>
          <a:bodyPr wrap="square" lIns="24060" tIns="24060" rIns="24060" bIns="24060" anchor="ctr">
            <a:spAutoFit/>
          </a:bodyPr>
          <a:lstStyle/>
          <a:p>
            <a:pPr algn="ctr"/>
            <a:r>
              <a:rPr b="1">
                <a:solidFill>
                  <a:srgbClr val="FFFFFF"/>
                </a:solidFill>
                <a:latin typeface="+mn-lt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75689" y="3001276"/>
            <a:ext cx="1884712" cy="264034"/>
          </a:xfrm>
          <a:prstGeom prst="rect">
            <a:avLst/>
          </a:prstGeom>
          <a:noFill/>
        </p:spPr>
        <p:txBody>
          <a:bodyPr wrap="square" lIns="24060" tIns="24060" rIns="24060" bIns="24060" anchor="ctr">
            <a:spAutoFit/>
          </a:bodyPr>
          <a:lstStyle/>
          <a:p>
            <a:pPr algn="l"/>
            <a:r>
              <a:rPr sz="1400" b="1" dirty="0">
                <a:solidFill>
                  <a:srgbClr val="1F2324"/>
                </a:solidFill>
                <a:latin typeface="+mn-lt"/>
              </a:rPr>
              <a:t>INFLAMMATION</a:t>
            </a:r>
            <a:endParaRPr sz="965" b="1" dirty="0">
              <a:solidFill>
                <a:srgbClr val="1F2324"/>
              </a:solidFill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123768" y="2992236"/>
            <a:ext cx="3007519" cy="264034"/>
          </a:xfrm>
          <a:prstGeom prst="rect">
            <a:avLst/>
          </a:prstGeom>
          <a:noFill/>
        </p:spPr>
        <p:txBody>
          <a:bodyPr wrap="square" lIns="24060" tIns="24060" rIns="24060" bIns="24060" anchor="ctr">
            <a:spAutoFit/>
          </a:bodyPr>
          <a:lstStyle/>
          <a:p>
            <a:pPr algn="l"/>
            <a:r>
              <a:rPr sz="1400" dirty="0" smtClean="0">
                <a:solidFill>
                  <a:srgbClr val="646A6C"/>
                </a:solidFill>
                <a:latin typeface="+mn-lt"/>
              </a:rPr>
              <a:t>CRP/AGP</a:t>
            </a:r>
            <a:endParaRPr sz="1400" dirty="0">
              <a:solidFill>
                <a:srgbClr val="646A6C"/>
              </a:solidFill>
              <a:latin typeface="+mn-lt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4298747" y="3593789"/>
            <a:ext cx="304762" cy="304762"/>
          </a:xfrm>
          <a:prstGeom prst="ellipse">
            <a:avLst/>
          </a:prstGeom>
          <a:solidFill>
            <a:srgbClr val="2A8BB4"/>
          </a:solidFill>
          <a:ln>
            <a:solidFill>
              <a:srgbClr val="2A8B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800"/>
          </a:p>
        </p:txBody>
      </p:sp>
      <p:sp>
        <p:nvSpPr>
          <p:cNvPr id="20" name="TextBox 19"/>
          <p:cNvSpPr txBox="1"/>
          <p:nvPr/>
        </p:nvSpPr>
        <p:spPr>
          <a:xfrm>
            <a:off x="4298747" y="3559317"/>
            <a:ext cx="304762" cy="325589"/>
          </a:xfrm>
          <a:prstGeom prst="rect">
            <a:avLst/>
          </a:prstGeom>
          <a:noFill/>
        </p:spPr>
        <p:txBody>
          <a:bodyPr wrap="square" lIns="24060" tIns="24060" rIns="24060" bIns="24060" anchor="ctr">
            <a:spAutoFit/>
          </a:bodyPr>
          <a:lstStyle/>
          <a:p>
            <a:pPr algn="ctr"/>
            <a:r>
              <a:rPr b="1">
                <a:solidFill>
                  <a:srgbClr val="FFFFFF"/>
                </a:solidFill>
                <a:latin typeface="+mn-lt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675689" y="3608288"/>
            <a:ext cx="1884712" cy="264034"/>
          </a:xfrm>
          <a:prstGeom prst="rect">
            <a:avLst/>
          </a:prstGeom>
          <a:noFill/>
        </p:spPr>
        <p:txBody>
          <a:bodyPr wrap="square" lIns="24060" tIns="24060" rIns="24060" bIns="24060" anchor="ctr">
            <a:spAutoFit/>
          </a:bodyPr>
          <a:lstStyle/>
          <a:p>
            <a:pPr algn="l"/>
            <a:r>
              <a:rPr sz="1400" b="1" dirty="0">
                <a:solidFill>
                  <a:srgbClr val="1F2324"/>
                </a:solidFill>
                <a:latin typeface="+mn-lt"/>
              </a:rPr>
              <a:t>MICRONUTRIENTS</a:t>
            </a:r>
            <a:endParaRPr sz="965" b="1" dirty="0">
              <a:solidFill>
                <a:srgbClr val="1F2324"/>
              </a:solidFill>
              <a:latin typeface="+mn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104444" y="3590094"/>
            <a:ext cx="3007519" cy="264034"/>
          </a:xfrm>
          <a:prstGeom prst="rect">
            <a:avLst/>
          </a:prstGeom>
          <a:noFill/>
        </p:spPr>
        <p:txBody>
          <a:bodyPr wrap="square" lIns="24060" tIns="24060" rIns="24060" bIns="24060" anchor="ctr">
            <a:spAutoFit/>
          </a:bodyPr>
          <a:lstStyle/>
          <a:p>
            <a:pPr algn="l"/>
            <a:r>
              <a:rPr sz="1400" dirty="0" smtClean="0">
                <a:solidFill>
                  <a:srgbClr val="646A6C"/>
                </a:solidFill>
                <a:latin typeface="+mn-lt"/>
              </a:rPr>
              <a:t>Iron</a:t>
            </a:r>
            <a:r>
              <a:rPr lang="en-GB" sz="1400" dirty="0" smtClean="0">
                <a:solidFill>
                  <a:srgbClr val="646A6C"/>
                </a:solidFill>
                <a:latin typeface="+mn-lt"/>
              </a:rPr>
              <a:t>, Z</a:t>
            </a:r>
            <a:r>
              <a:rPr sz="1400" dirty="0" err="1" smtClean="0">
                <a:solidFill>
                  <a:srgbClr val="646A6C"/>
                </a:solidFill>
                <a:latin typeface="+mn-lt"/>
              </a:rPr>
              <a:t>inc</a:t>
            </a:r>
            <a:r>
              <a:rPr lang="en-GB" sz="1400" dirty="0" smtClean="0">
                <a:solidFill>
                  <a:srgbClr val="646A6C"/>
                </a:solidFill>
                <a:latin typeface="+mn-lt"/>
              </a:rPr>
              <a:t>, Vi</a:t>
            </a:r>
            <a:r>
              <a:rPr sz="1400" dirty="0" err="1" smtClean="0">
                <a:solidFill>
                  <a:srgbClr val="646A6C"/>
                </a:solidFill>
                <a:latin typeface="+mn-lt"/>
              </a:rPr>
              <a:t>tamin</a:t>
            </a:r>
            <a:r>
              <a:rPr sz="1400" dirty="0" smtClean="0">
                <a:solidFill>
                  <a:srgbClr val="646A6C"/>
                </a:solidFill>
                <a:latin typeface="+mn-lt"/>
              </a:rPr>
              <a:t> A</a:t>
            </a:r>
            <a:r>
              <a:rPr lang="en-GB" sz="1400" dirty="0" smtClean="0">
                <a:solidFill>
                  <a:srgbClr val="646A6C"/>
                </a:solidFill>
                <a:latin typeface="+mn-lt"/>
              </a:rPr>
              <a:t>, </a:t>
            </a:r>
            <a:r>
              <a:rPr sz="1400" dirty="0" smtClean="0">
                <a:solidFill>
                  <a:srgbClr val="646A6C"/>
                </a:solidFill>
                <a:latin typeface="+mn-lt"/>
              </a:rPr>
              <a:t>B12</a:t>
            </a:r>
            <a:r>
              <a:rPr lang="en-GB" sz="1400" dirty="0" smtClean="0">
                <a:solidFill>
                  <a:srgbClr val="646A6C"/>
                </a:solidFill>
                <a:latin typeface="+mn-lt"/>
              </a:rPr>
              <a:t>, F</a:t>
            </a:r>
            <a:r>
              <a:rPr sz="1400" dirty="0" err="1" smtClean="0">
                <a:solidFill>
                  <a:srgbClr val="646A6C"/>
                </a:solidFill>
                <a:latin typeface="+mn-lt"/>
              </a:rPr>
              <a:t>olate</a:t>
            </a:r>
            <a:endParaRPr sz="1400" dirty="0">
              <a:solidFill>
                <a:srgbClr val="646A6C"/>
              </a:solidFill>
              <a:latin typeface="+mn-lt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4298747" y="4187273"/>
            <a:ext cx="304762" cy="304762"/>
          </a:xfrm>
          <a:prstGeom prst="ellipse">
            <a:avLst/>
          </a:prstGeom>
          <a:solidFill>
            <a:srgbClr val="6C60B9"/>
          </a:solidFill>
          <a:ln>
            <a:solidFill>
              <a:srgbClr val="6C60B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800"/>
          </a:p>
        </p:txBody>
      </p:sp>
      <p:sp>
        <p:nvSpPr>
          <p:cNvPr id="24" name="TextBox 23"/>
          <p:cNvSpPr txBox="1"/>
          <p:nvPr/>
        </p:nvSpPr>
        <p:spPr>
          <a:xfrm>
            <a:off x="4298747" y="4152800"/>
            <a:ext cx="304762" cy="325589"/>
          </a:xfrm>
          <a:prstGeom prst="rect">
            <a:avLst/>
          </a:prstGeom>
          <a:noFill/>
        </p:spPr>
        <p:txBody>
          <a:bodyPr wrap="square" lIns="24060" tIns="24060" rIns="24060" bIns="24060" anchor="ctr">
            <a:spAutoFit/>
          </a:bodyPr>
          <a:lstStyle/>
          <a:p>
            <a:pPr algn="ctr"/>
            <a:r>
              <a:rPr b="1">
                <a:solidFill>
                  <a:srgbClr val="FFFFFF"/>
                </a:solidFill>
                <a:latin typeface="+mn-lt"/>
              </a:rPr>
              <a:t>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675689" y="4213277"/>
            <a:ext cx="2165412" cy="264034"/>
          </a:xfrm>
          <a:prstGeom prst="rect">
            <a:avLst/>
          </a:prstGeom>
          <a:noFill/>
        </p:spPr>
        <p:txBody>
          <a:bodyPr wrap="square" lIns="24060" tIns="24060" rIns="24060" bIns="24060" anchor="ctr">
            <a:spAutoFit/>
          </a:bodyPr>
          <a:lstStyle/>
          <a:p>
            <a:pPr algn="l"/>
            <a:r>
              <a:rPr sz="1400" b="1" dirty="0">
                <a:solidFill>
                  <a:srgbClr val="1F2324"/>
                </a:solidFill>
                <a:latin typeface="+mn-lt"/>
              </a:rPr>
              <a:t>HAEMOGLOBINOPATHY</a:t>
            </a:r>
            <a:endParaRPr sz="965" b="1" dirty="0">
              <a:solidFill>
                <a:srgbClr val="1F2324"/>
              </a:solidFill>
              <a:latin typeface="+mn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110518" y="4211142"/>
            <a:ext cx="3007519" cy="264034"/>
          </a:xfrm>
          <a:prstGeom prst="rect">
            <a:avLst/>
          </a:prstGeom>
          <a:noFill/>
        </p:spPr>
        <p:txBody>
          <a:bodyPr wrap="square" lIns="24060" tIns="24060" rIns="24060" bIns="24060" anchor="ctr">
            <a:spAutoFit/>
          </a:bodyPr>
          <a:lstStyle/>
          <a:p>
            <a:pPr algn="l"/>
            <a:r>
              <a:rPr sz="1400" dirty="0">
                <a:solidFill>
                  <a:srgbClr val="646A6C"/>
                </a:solidFill>
                <a:latin typeface="+mn-lt"/>
              </a:rPr>
              <a:t>Sickle cell </a:t>
            </a:r>
            <a:r>
              <a:rPr sz="1400" dirty="0" smtClean="0">
                <a:solidFill>
                  <a:srgbClr val="646A6C"/>
                </a:solidFill>
                <a:latin typeface="+mn-lt"/>
              </a:rPr>
              <a:t>disease</a:t>
            </a:r>
            <a:endParaRPr sz="1400" dirty="0">
              <a:solidFill>
                <a:srgbClr val="646A6C"/>
              </a:solidFill>
              <a:latin typeface="+mn-lt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4298747" y="4780756"/>
            <a:ext cx="304762" cy="304762"/>
          </a:xfrm>
          <a:prstGeom prst="ellipse">
            <a:avLst/>
          </a:prstGeom>
          <a:solidFill>
            <a:srgbClr val="BE9A82"/>
          </a:solidFill>
          <a:ln>
            <a:solidFill>
              <a:srgbClr val="BE9A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800"/>
          </a:p>
        </p:txBody>
      </p:sp>
      <p:sp>
        <p:nvSpPr>
          <p:cNvPr id="28" name="TextBox 27"/>
          <p:cNvSpPr txBox="1"/>
          <p:nvPr/>
        </p:nvSpPr>
        <p:spPr>
          <a:xfrm>
            <a:off x="4298747" y="4746285"/>
            <a:ext cx="304762" cy="325589"/>
          </a:xfrm>
          <a:prstGeom prst="rect">
            <a:avLst/>
          </a:prstGeom>
          <a:noFill/>
        </p:spPr>
        <p:txBody>
          <a:bodyPr wrap="square" lIns="24060" tIns="24060" rIns="24060" bIns="24060" anchor="ctr">
            <a:spAutoFit/>
          </a:bodyPr>
          <a:lstStyle/>
          <a:p>
            <a:pPr algn="ctr"/>
            <a:r>
              <a:rPr b="1">
                <a:solidFill>
                  <a:srgbClr val="FFFFFF"/>
                </a:solidFill>
                <a:latin typeface="+mn-lt"/>
              </a:rPr>
              <a:t>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75689" y="4794281"/>
            <a:ext cx="1884712" cy="264034"/>
          </a:xfrm>
          <a:prstGeom prst="rect">
            <a:avLst/>
          </a:prstGeom>
          <a:noFill/>
        </p:spPr>
        <p:txBody>
          <a:bodyPr wrap="square" lIns="24060" tIns="24060" rIns="24060" bIns="24060" anchor="ctr">
            <a:spAutoFit/>
          </a:bodyPr>
          <a:lstStyle/>
          <a:p>
            <a:pPr algn="l"/>
            <a:r>
              <a:rPr sz="1400" b="1" dirty="0">
                <a:solidFill>
                  <a:srgbClr val="1F2324"/>
                </a:solidFill>
                <a:latin typeface="+mn-lt"/>
              </a:rPr>
              <a:t>CONTEXT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104443" y="4749358"/>
            <a:ext cx="3007519" cy="264034"/>
          </a:xfrm>
          <a:prstGeom prst="rect">
            <a:avLst/>
          </a:prstGeom>
          <a:noFill/>
        </p:spPr>
        <p:txBody>
          <a:bodyPr wrap="square" lIns="24060" tIns="24060" rIns="24060" bIns="24060" anchor="ctr">
            <a:spAutoFit/>
          </a:bodyPr>
          <a:lstStyle/>
          <a:p>
            <a:pPr algn="l"/>
            <a:r>
              <a:rPr sz="1400" dirty="0" smtClean="0">
                <a:solidFill>
                  <a:srgbClr val="646A6C"/>
                </a:solidFill>
                <a:latin typeface="+mn-lt"/>
              </a:rPr>
              <a:t>Age</a:t>
            </a:r>
            <a:r>
              <a:rPr lang="en-GB" sz="1400" dirty="0" smtClean="0">
                <a:solidFill>
                  <a:srgbClr val="646A6C"/>
                </a:solidFill>
                <a:latin typeface="+mn-lt"/>
              </a:rPr>
              <a:t>, W</a:t>
            </a:r>
            <a:r>
              <a:rPr sz="1400" dirty="0" err="1" smtClean="0">
                <a:solidFill>
                  <a:srgbClr val="646A6C"/>
                </a:solidFill>
                <a:latin typeface="+mn-lt"/>
              </a:rPr>
              <a:t>ealth</a:t>
            </a:r>
            <a:r>
              <a:rPr lang="en-GB" sz="1400" dirty="0" smtClean="0">
                <a:solidFill>
                  <a:srgbClr val="646A6C"/>
                </a:solidFill>
                <a:latin typeface="+mn-lt"/>
              </a:rPr>
              <a:t>, G</a:t>
            </a:r>
            <a:r>
              <a:rPr sz="1400" dirty="0" err="1" smtClean="0">
                <a:solidFill>
                  <a:srgbClr val="646A6C"/>
                </a:solidFill>
                <a:latin typeface="+mn-lt"/>
              </a:rPr>
              <a:t>eography</a:t>
            </a:r>
            <a:endParaRPr sz="1400" dirty="0">
              <a:solidFill>
                <a:srgbClr val="646A6C"/>
              </a:solidFill>
              <a:latin typeface="+mn-lt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3975100" y="6004204"/>
            <a:ext cx="6572471" cy="898246"/>
          </a:xfrm>
          <a:prstGeom prst="roundRect">
            <a:avLst/>
          </a:prstGeom>
          <a:solidFill>
            <a:srgbClr val="FFFFFF"/>
          </a:solidFill>
          <a:ln>
            <a:solidFill>
              <a:srgbClr val="D3DA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4127480" y="6336563"/>
            <a:ext cx="1443609" cy="264034"/>
          </a:xfrm>
          <a:prstGeom prst="rect">
            <a:avLst/>
          </a:prstGeom>
          <a:noFill/>
        </p:spPr>
        <p:txBody>
          <a:bodyPr wrap="square" lIns="24060" tIns="24060" rIns="24060" bIns="24060" anchor="ctr">
            <a:spAutoFit/>
          </a:bodyPr>
          <a:lstStyle/>
          <a:p>
            <a:pPr algn="l"/>
            <a:r>
              <a:rPr sz="1400" b="1">
                <a:solidFill>
                  <a:srgbClr val="B72630"/>
                </a:solidFill>
                <a:latin typeface="+mn-lt"/>
              </a:rPr>
              <a:t>3 QUESTIONS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723469" y="6099653"/>
            <a:ext cx="4739852" cy="694921"/>
          </a:xfrm>
          <a:prstGeom prst="rect">
            <a:avLst/>
          </a:prstGeom>
          <a:noFill/>
        </p:spPr>
        <p:txBody>
          <a:bodyPr wrap="square" lIns="24060" tIns="24060" rIns="24060" bIns="24060" anchor="ctr">
            <a:spAutoFit/>
          </a:bodyPr>
          <a:lstStyle/>
          <a:p>
            <a:pPr algn="l"/>
            <a:r>
              <a:rPr sz="1400" b="1" dirty="0">
                <a:solidFill>
                  <a:srgbClr val="16462B"/>
                </a:solidFill>
                <a:latin typeface="+mn-lt"/>
              </a:rPr>
              <a:t>1  Which factors </a:t>
            </a:r>
            <a:r>
              <a:rPr lang="en-GB" sz="1400" b="1" dirty="0" smtClean="0">
                <a:solidFill>
                  <a:srgbClr val="16462B"/>
                </a:solidFill>
                <a:latin typeface="+mn-lt"/>
              </a:rPr>
              <a:t>are DOMINANT</a:t>
            </a:r>
            <a:r>
              <a:rPr sz="1400" b="1" dirty="0" smtClean="0">
                <a:solidFill>
                  <a:srgbClr val="16462B"/>
                </a:solidFill>
                <a:latin typeface="+mn-lt"/>
              </a:rPr>
              <a:t>?     </a:t>
            </a:r>
            <a:endParaRPr lang="en-GB" sz="1400" b="1" dirty="0" smtClean="0">
              <a:solidFill>
                <a:srgbClr val="16462B"/>
              </a:solidFill>
              <a:latin typeface="+mn-lt"/>
            </a:endParaRPr>
          </a:p>
          <a:p>
            <a:pPr algn="l"/>
            <a:r>
              <a:rPr sz="1400" b="1" dirty="0" smtClean="0">
                <a:solidFill>
                  <a:srgbClr val="16462B"/>
                </a:solidFill>
                <a:latin typeface="+mn-lt"/>
              </a:rPr>
              <a:t>2  </a:t>
            </a:r>
            <a:r>
              <a:rPr sz="1400" b="1" dirty="0">
                <a:solidFill>
                  <a:srgbClr val="16462B"/>
                </a:solidFill>
                <a:latin typeface="+mn-lt"/>
              </a:rPr>
              <a:t>How large is each </a:t>
            </a:r>
            <a:r>
              <a:rPr lang="en-GB" sz="1400" b="1" dirty="0" smtClean="0">
                <a:solidFill>
                  <a:srgbClr val="16462B"/>
                </a:solidFill>
                <a:latin typeface="+mn-lt"/>
              </a:rPr>
              <a:t>calculated </a:t>
            </a:r>
            <a:r>
              <a:rPr sz="1400" b="1" dirty="0" smtClean="0">
                <a:solidFill>
                  <a:srgbClr val="16462B"/>
                </a:solidFill>
                <a:latin typeface="+mn-lt"/>
              </a:rPr>
              <a:t>PAF</a:t>
            </a:r>
            <a:r>
              <a:rPr sz="1400" b="1" dirty="0">
                <a:solidFill>
                  <a:srgbClr val="16462B"/>
                </a:solidFill>
                <a:latin typeface="+mn-lt"/>
              </a:rPr>
              <a:t>?     </a:t>
            </a:r>
            <a:endParaRPr lang="en-GB" sz="1400" b="1" dirty="0" smtClean="0">
              <a:solidFill>
                <a:srgbClr val="16462B"/>
              </a:solidFill>
              <a:latin typeface="+mn-lt"/>
            </a:endParaRPr>
          </a:p>
          <a:p>
            <a:pPr algn="l"/>
            <a:r>
              <a:rPr sz="1400" b="1" dirty="0" smtClean="0">
                <a:solidFill>
                  <a:srgbClr val="16462B"/>
                </a:solidFill>
                <a:latin typeface="+mn-lt"/>
              </a:rPr>
              <a:t>3  </a:t>
            </a:r>
            <a:r>
              <a:rPr sz="1400" b="1" dirty="0">
                <a:solidFill>
                  <a:srgbClr val="16462B"/>
                </a:solidFill>
                <a:latin typeface="+mn-lt"/>
              </a:rPr>
              <a:t>Does the pattern change by group and geography?</a:t>
            </a:r>
          </a:p>
        </p:txBody>
      </p:sp>
    </p:spTree>
    <p:extLst>
      <p:ext uri="{BB962C8B-B14F-4D97-AF65-F5344CB8AC3E}">
        <p14:creationId xmlns:p14="http://schemas.microsoft.com/office/powerpoint/2010/main" val="786427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9132"/>
            <a:ext cx="10693400" cy="60182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882650"/>
            <a:ext cx="10693400" cy="57975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276"/>
          <a:stretch/>
        </p:blipFill>
        <p:spPr>
          <a:xfrm>
            <a:off x="12700" y="1035050"/>
            <a:ext cx="10680700" cy="589429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5362" y="564424"/>
            <a:ext cx="9463659" cy="479477"/>
          </a:xfrm>
          <a:prstGeom prst="rect">
            <a:avLst/>
          </a:prstGeom>
          <a:noFill/>
        </p:spPr>
        <p:txBody>
          <a:bodyPr wrap="square" lIns="24060" tIns="24060" rIns="24060" bIns="24060" anchor="ctr">
            <a:spAutoFit/>
          </a:bodyPr>
          <a:lstStyle/>
          <a:p>
            <a:pPr algn="l"/>
            <a:r>
              <a:rPr lang="en-GB" sz="2800" b="1" dirty="0" smtClean="0">
                <a:solidFill>
                  <a:srgbClr val="216639"/>
                </a:solidFill>
                <a:latin typeface="+mn-lt"/>
              </a:rPr>
              <a:t>Recommendations</a:t>
            </a:r>
            <a:endParaRPr sz="2800" b="1" dirty="0">
              <a:solidFill>
                <a:srgbClr val="216639"/>
              </a:solidFill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1404" y="1252709"/>
            <a:ext cx="9624060" cy="399455"/>
          </a:xfrm>
          <a:prstGeom prst="rect">
            <a:avLst/>
          </a:prstGeom>
          <a:noFill/>
        </p:spPr>
        <p:txBody>
          <a:bodyPr wrap="square" lIns="24060" tIns="24060" rIns="24060" bIns="24060" anchor="ctr">
            <a:spAutoFit/>
          </a:bodyPr>
          <a:lstStyle/>
          <a:p>
            <a:pPr algn="l"/>
            <a:r>
              <a:rPr sz="2280" b="1" dirty="0">
                <a:solidFill>
                  <a:srgbClr val="16462B"/>
                </a:solidFill>
                <a:latin typeface="+mn-lt"/>
              </a:rPr>
              <a:t>What </a:t>
            </a:r>
            <a:r>
              <a:rPr lang="en-GB" sz="2280" b="1" dirty="0" smtClean="0">
                <a:solidFill>
                  <a:srgbClr val="16462B"/>
                </a:solidFill>
                <a:latin typeface="+mn-lt"/>
              </a:rPr>
              <a:t>c</a:t>
            </a:r>
            <a:r>
              <a:rPr sz="2280" b="1" dirty="0" err="1" smtClean="0">
                <a:solidFill>
                  <a:srgbClr val="16462B"/>
                </a:solidFill>
                <a:latin typeface="+mn-lt"/>
              </a:rPr>
              <a:t>ould</a:t>
            </a:r>
            <a:r>
              <a:rPr sz="2280" b="1" dirty="0" smtClean="0">
                <a:solidFill>
                  <a:srgbClr val="16462B"/>
                </a:solidFill>
                <a:latin typeface="+mn-lt"/>
              </a:rPr>
              <a:t> programmes</a:t>
            </a:r>
            <a:r>
              <a:rPr lang="en-GB" sz="2280" b="1" dirty="0" smtClean="0">
                <a:solidFill>
                  <a:srgbClr val="16462B"/>
                </a:solidFill>
                <a:latin typeface="+mn-lt"/>
              </a:rPr>
              <a:t>/programming </a:t>
            </a:r>
            <a:r>
              <a:rPr sz="2280" b="1" dirty="0" smtClean="0">
                <a:solidFill>
                  <a:srgbClr val="16462B"/>
                </a:solidFill>
                <a:latin typeface="+mn-lt"/>
              </a:rPr>
              <a:t>do </a:t>
            </a:r>
            <a:r>
              <a:rPr sz="2280" b="1" dirty="0">
                <a:solidFill>
                  <a:srgbClr val="16462B"/>
                </a:solidFill>
                <a:latin typeface="+mn-lt"/>
              </a:rPr>
              <a:t>differently?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77444" y="1989779"/>
            <a:ext cx="1748371" cy="441103"/>
          </a:xfrm>
          <a:prstGeom prst="roundRect">
            <a:avLst/>
          </a:prstGeom>
          <a:solidFill>
            <a:srgbClr val="16462B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6" name="TextBox 5"/>
          <p:cNvSpPr txBox="1"/>
          <p:nvPr/>
        </p:nvSpPr>
        <p:spPr>
          <a:xfrm>
            <a:off x="641603" y="2085195"/>
            <a:ext cx="1620050" cy="210173"/>
          </a:xfrm>
          <a:prstGeom prst="rect">
            <a:avLst/>
          </a:prstGeom>
          <a:noFill/>
        </p:spPr>
        <p:txBody>
          <a:bodyPr wrap="square" lIns="24060" tIns="24060" rIns="24060" bIns="24060" anchor="ctr">
            <a:spAutoFit/>
          </a:bodyPr>
          <a:lstStyle/>
          <a:p>
            <a:pPr algn="ctr"/>
            <a:r>
              <a:rPr sz="1050" b="1">
                <a:solidFill>
                  <a:srgbClr val="FFFFFF"/>
                </a:solidFill>
                <a:latin typeface="+mn-lt"/>
              </a:rPr>
              <a:t>TARGET GROUP</a:t>
            </a:r>
          </a:p>
        </p:txBody>
      </p:sp>
      <p:sp>
        <p:nvSpPr>
          <p:cNvPr id="7" name="Rectangle 6"/>
          <p:cNvSpPr/>
          <p:nvPr/>
        </p:nvSpPr>
        <p:spPr>
          <a:xfrm>
            <a:off x="2325815" y="1989779"/>
            <a:ext cx="2085213" cy="441103"/>
          </a:xfrm>
          <a:prstGeom prst="rect">
            <a:avLst/>
          </a:prstGeom>
          <a:solidFill>
            <a:srgbClr val="16462B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8" name="TextBox 7"/>
          <p:cNvSpPr txBox="1"/>
          <p:nvPr/>
        </p:nvSpPr>
        <p:spPr>
          <a:xfrm>
            <a:off x="2389975" y="2085195"/>
            <a:ext cx="1956892" cy="210173"/>
          </a:xfrm>
          <a:prstGeom prst="rect">
            <a:avLst/>
          </a:prstGeom>
          <a:noFill/>
        </p:spPr>
        <p:txBody>
          <a:bodyPr wrap="square" lIns="24060" tIns="24060" rIns="24060" bIns="24060" anchor="ctr">
            <a:spAutoFit/>
          </a:bodyPr>
          <a:lstStyle/>
          <a:p>
            <a:pPr algn="ctr"/>
            <a:r>
              <a:rPr sz="1050" b="1">
                <a:solidFill>
                  <a:srgbClr val="FFFFFF"/>
                </a:solidFill>
                <a:latin typeface="+mn-lt"/>
              </a:rPr>
              <a:t>DOMINANT SIGNAL</a:t>
            </a:r>
          </a:p>
        </p:txBody>
      </p:sp>
      <p:sp>
        <p:nvSpPr>
          <p:cNvPr id="9" name="Rectangle 8"/>
          <p:cNvSpPr/>
          <p:nvPr/>
        </p:nvSpPr>
        <p:spPr>
          <a:xfrm>
            <a:off x="4411028" y="1989779"/>
            <a:ext cx="2742857" cy="441103"/>
          </a:xfrm>
          <a:prstGeom prst="rect">
            <a:avLst/>
          </a:prstGeom>
          <a:solidFill>
            <a:srgbClr val="16462B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10" name="TextBox 9"/>
          <p:cNvSpPr txBox="1"/>
          <p:nvPr/>
        </p:nvSpPr>
        <p:spPr>
          <a:xfrm>
            <a:off x="4475188" y="2085195"/>
            <a:ext cx="2614536" cy="210173"/>
          </a:xfrm>
          <a:prstGeom prst="rect">
            <a:avLst/>
          </a:prstGeom>
          <a:noFill/>
        </p:spPr>
        <p:txBody>
          <a:bodyPr wrap="square" lIns="24060" tIns="24060" rIns="24060" bIns="24060" anchor="ctr">
            <a:spAutoFit/>
          </a:bodyPr>
          <a:lstStyle/>
          <a:p>
            <a:pPr algn="ctr"/>
            <a:r>
              <a:rPr sz="1050" b="1" dirty="0">
                <a:solidFill>
                  <a:srgbClr val="FFFFFF"/>
                </a:solidFill>
                <a:latin typeface="+mn-lt"/>
              </a:rPr>
              <a:t>PUSH HARDER NOW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153884" y="1989779"/>
            <a:ext cx="2823058" cy="441103"/>
          </a:xfrm>
          <a:prstGeom prst="roundRect">
            <a:avLst/>
          </a:prstGeom>
          <a:solidFill>
            <a:srgbClr val="16462B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12" name="TextBox 11"/>
          <p:cNvSpPr txBox="1"/>
          <p:nvPr/>
        </p:nvSpPr>
        <p:spPr>
          <a:xfrm>
            <a:off x="7218045" y="2085195"/>
            <a:ext cx="2694737" cy="210173"/>
          </a:xfrm>
          <a:prstGeom prst="rect">
            <a:avLst/>
          </a:prstGeom>
          <a:noFill/>
        </p:spPr>
        <p:txBody>
          <a:bodyPr wrap="square" lIns="24060" tIns="24060" rIns="24060" bIns="24060" anchor="ctr">
            <a:spAutoFit/>
          </a:bodyPr>
          <a:lstStyle/>
          <a:p>
            <a:pPr algn="ctr"/>
            <a:r>
              <a:rPr sz="1050" b="1" dirty="0" smtClean="0">
                <a:solidFill>
                  <a:srgbClr val="FFFFFF"/>
                </a:solidFill>
                <a:latin typeface="+mn-lt"/>
              </a:rPr>
              <a:t>NEW</a:t>
            </a:r>
            <a:endParaRPr sz="1050" b="1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77444" y="2430882"/>
            <a:ext cx="1748371" cy="906265"/>
          </a:xfrm>
          <a:prstGeom prst="rect">
            <a:avLst/>
          </a:prstGeom>
          <a:solidFill>
            <a:srgbClr val="E1F2EE"/>
          </a:solidFill>
          <a:ln>
            <a:solidFill>
              <a:srgbClr val="DEE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14" name="TextBox 13"/>
          <p:cNvSpPr txBox="1"/>
          <p:nvPr/>
        </p:nvSpPr>
        <p:spPr>
          <a:xfrm>
            <a:off x="657644" y="2636257"/>
            <a:ext cx="1587970" cy="479477"/>
          </a:xfrm>
          <a:prstGeom prst="rect">
            <a:avLst/>
          </a:prstGeom>
          <a:noFill/>
        </p:spPr>
        <p:txBody>
          <a:bodyPr wrap="square" lIns="24060" tIns="24060" rIns="24060" bIns="24060" anchor="ctr">
            <a:spAutoFit/>
          </a:bodyPr>
          <a:lstStyle/>
          <a:p>
            <a:pPr algn="ctr"/>
            <a:r>
              <a:rPr sz="1400" b="1">
                <a:solidFill>
                  <a:srgbClr val="16462B"/>
                </a:solidFill>
                <a:latin typeface="+mn-lt"/>
              </a:rPr>
              <a:t>Preschool
children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325815" y="2430882"/>
            <a:ext cx="2085213" cy="906265"/>
          </a:xfrm>
          <a:prstGeom prst="rect">
            <a:avLst/>
          </a:prstGeom>
          <a:solidFill>
            <a:srgbClr val="FFFFFF"/>
          </a:solidFill>
          <a:ln>
            <a:solidFill>
              <a:srgbClr val="DEE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16" name="TextBox 15"/>
          <p:cNvSpPr txBox="1"/>
          <p:nvPr/>
        </p:nvSpPr>
        <p:spPr>
          <a:xfrm>
            <a:off x="2406015" y="2690119"/>
            <a:ext cx="1924812" cy="371755"/>
          </a:xfrm>
          <a:prstGeom prst="rect">
            <a:avLst/>
          </a:prstGeom>
          <a:noFill/>
        </p:spPr>
        <p:txBody>
          <a:bodyPr wrap="square" lIns="24060" tIns="24060" rIns="24060" bIns="24060" anchor="ctr">
            <a:spAutoFit/>
          </a:bodyPr>
          <a:lstStyle/>
          <a:p>
            <a:pPr algn="l"/>
            <a:r>
              <a:rPr sz="1050" dirty="0" smtClean="0">
                <a:solidFill>
                  <a:srgbClr val="1F2324"/>
                </a:solidFill>
                <a:latin typeface="+mn-lt"/>
              </a:rPr>
              <a:t>Inflammation</a:t>
            </a:r>
            <a:r>
              <a:rPr lang="en-GB" sz="1050" dirty="0" smtClean="0">
                <a:solidFill>
                  <a:srgbClr val="1F2324"/>
                </a:solidFill>
                <a:latin typeface="+mn-lt"/>
              </a:rPr>
              <a:t>, </a:t>
            </a:r>
            <a:r>
              <a:rPr sz="1050" dirty="0" smtClean="0">
                <a:solidFill>
                  <a:srgbClr val="1F2324"/>
                </a:solidFill>
                <a:latin typeface="+mn-lt"/>
              </a:rPr>
              <a:t>malaria</a:t>
            </a:r>
            <a:r>
              <a:rPr sz="1050" dirty="0">
                <a:solidFill>
                  <a:srgbClr val="1F2324"/>
                </a:solidFill>
                <a:latin typeface="+mn-lt"/>
              </a:rPr>
              <a:t>
then iron, zinc, helminths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411028" y="2430882"/>
            <a:ext cx="2742857" cy="906265"/>
          </a:xfrm>
          <a:prstGeom prst="rect">
            <a:avLst/>
          </a:prstGeom>
          <a:solidFill>
            <a:srgbClr val="FFFFFF"/>
          </a:solidFill>
          <a:ln>
            <a:solidFill>
              <a:srgbClr val="DEE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18" name="TextBox 17"/>
          <p:cNvSpPr txBox="1"/>
          <p:nvPr/>
        </p:nvSpPr>
        <p:spPr>
          <a:xfrm>
            <a:off x="4491228" y="2447744"/>
            <a:ext cx="2582456" cy="856503"/>
          </a:xfrm>
          <a:prstGeom prst="rect">
            <a:avLst/>
          </a:prstGeom>
          <a:noFill/>
        </p:spPr>
        <p:txBody>
          <a:bodyPr wrap="square" lIns="24060" tIns="24060" rIns="24060" bIns="24060" anchor="ctr"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§"/>
            </a:pPr>
            <a:r>
              <a:rPr sz="1050" dirty="0">
                <a:solidFill>
                  <a:srgbClr val="1F2324"/>
                </a:solidFill>
                <a:latin typeface="+mn-lt"/>
              </a:rPr>
              <a:t>Malaria prevention + prompt </a:t>
            </a:r>
            <a:r>
              <a:rPr sz="1050" dirty="0" smtClean="0">
                <a:solidFill>
                  <a:srgbClr val="1F2324"/>
                </a:solidFill>
                <a:latin typeface="+mn-lt"/>
              </a:rPr>
              <a:t>diagnosis/treatment</a:t>
            </a:r>
            <a:endParaRPr lang="en-GB" sz="1050" dirty="0" smtClean="0">
              <a:solidFill>
                <a:srgbClr val="1F2324"/>
              </a:solidFill>
              <a:latin typeface="+mn-lt"/>
            </a:endParaRPr>
          </a:p>
          <a:p>
            <a:pPr marL="171450" indent="-171450" algn="l">
              <a:buFont typeface="Wingdings" panose="05000000000000000000" pitchFamily="2" charset="2"/>
              <a:buChar char="§"/>
            </a:pPr>
            <a:r>
              <a:rPr sz="1050" dirty="0" smtClean="0">
                <a:solidFill>
                  <a:srgbClr val="1F2324"/>
                </a:solidFill>
                <a:latin typeface="+mn-lt"/>
              </a:rPr>
              <a:t>MNP/ </a:t>
            </a:r>
            <a:r>
              <a:rPr lang="en-GB" sz="1050" dirty="0" smtClean="0">
                <a:solidFill>
                  <a:srgbClr val="1F2324"/>
                </a:solidFill>
                <a:latin typeface="+mn-lt"/>
              </a:rPr>
              <a:t>improved </a:t>
            </a:r>
            <a:r>
              <a:rPr sz="1050" dirty="0" smtClean="0">
                <a:solidFill>
                  <a:srgbClr val="1F2324"/>
                </a:solidFill>
                <a:latin typeface="+mn-lt"/>
              </a:rPr>
              <a:t>complementary feeding</a:t>
            </a:r>
            <a:r>
              <a:rPr lang="en-GB" sz="1050" dirty="0" smtClean="0">
                <a:solidFill>
                  <a:srgbClr val="1F2324"/>
                </a:solidFill>
                <a:latin typeface="+mn-lt"/>
              </a:rPr>
              <a:t>, </a:t>
            </a:r>
            <a:r>
              <a:rPr sz="1050" dirty="0" smtClean="0">
                <a:solidFill>
                  <a:srgbClr val="1F2324"/>
                </a:solidFill>
                <a:latin typeface="+mn-lt"/>
              </a:rPr>
              <a:t> </a:t>
            </a:r>
            <a:endParaRPr lang="en-GB" sz="1050" dirty="0" smtClean="0">
              <a:solidFill>
                <a:srgbClr val="1F2324"/>
              </a:solidFill>
              <a:latin typeface="+mn-lt"/>
            </a:endParaRPr>
          </a:p>
          <a:p>
            <a:pPr marL="171450" indent="-171450" algn="l">
              <a:buFont typeface="Wingdings" panose="05000000000000000000" pitchFamily="2" charset="2"/>
              <a:buChar char="§"/>
            </a:pPr>
            <a:r>
              <a:rPr lang="en-GB" sz="1050" dirty="0" smtClean="0">
                <a:solidFill>
                  <a:srgbClr val="1F2324"/>
                </a:solidFill>
                <a:latin typeface="+mn-lt"/>
              </a:rPr>
              <a:t>D</a:t>
            </a:r>
            <a:r>
              <a:rPr sz="1050" dirty="0" err="1" smtClean="0">
                <a:solidFill>
                  <a:srgbClr val="1F2324"/>
                </a:solidFill>
                <a:latin typeface="+mn-lt"/>
              </a:rPr>
              <a:t>eworming</a:t>
            </a:r>
            <a:r>
              <a:rPr sz="1050" dirty="0" smtClean="0">
                <a:solidFill>
                  <a:srgbClr val="1F2324"/>
                </a:solidFill>
                <a:latin typeface="+mn-lt"/>
              </a:rPr>
              <a:t> </a:t>
            </a:r>
            <a:endParaRPr lang="en-GB" sz="1050" dirty="0" smtClean="0">
              <a:solidFill>
                <a:srgbClr val="1F2324"/>
              </a:solidFill>
              <a:latin typeface="+mn-lt"/>
            </a:endParaRPr>
          </a:p>
          <a:p>
            <a:pPr marL="171450" indent="-171450" algn="l">
              <a:buFont typeface="Wingdings" panose="05000000000000000000" pitchFamily="2" charset="2"/>
              <a:buChar char="§"/>
            </a:pPr>
            <a:r>
              <a:rPr sz="1050" dirty="0" smtClean="0">
                <a:solidFill>
                  <a:srgbClr val="1F2324"/>
                </a:solidFill>
                <a:latin typeface="+mn-lt"/>
              </a:rPr>
              <a:t>WASH</a:t>
            </a:r>
            <a:endParaRPr sz="1050" dirty="0">
              <a:solidFill>
                <a:srgbClr val="1F2324"/>
              </a:solidFill>
              <a:latin typeface="+mn-lt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153884" y="2430882"/>
            <a:ext cx="2823058" cy="906265"/>
          </a:xfrm>
          <a:prstGeom prst="rect">
            <a:avLst/>
          </a:prstGeom>
          <a:solidFill>
            <a:srgbClr val="FFFFFF"/>
          </a:solidFill>
          <a:ln>
            <a:solidFill>
              <a:srgbClr val="DEE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20" name="TextBox 19"/>
          <p:cNvSpPr txBox="1"/>
          <p:nvPr/>
        </p:nvSpPr>
        <p:spPr>
          <a:xfrm>
            <a:off x="7234085" y="2690119"/>
            <a:ext cx="2662657" cy="371755"/>
          </a:xfrm>
          <a:prstGeom prst="rect">
            <a:avLst/>
          </a:prstGeom>
          <a:noFill/>
        </p:spPr>
        <p:txBody>
          <a:bodyPr wrap="square" lIns="24060" tIns="24060" rIns="24060" bIns="24060" anchor="ctr">
            <a:spAutoFit/>
          </a:bodyPr>
          <a:lstStyle/>
          <a:p>
            <a:pPr algn="l"/>
            <a:r>
              <a:rPr sz="1050">
                <a:solidFill>
                  <a:srgbClr val="1F2324"/>
                </a:solidFill>
                <a:latin typeface="+mn-lt"/>
              </a:rPr>
              <a:t>Find the causes behind inflammation
Tailor child packages by zone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77444" y="3337148"/>
            <a:ext cx="1748371" cy="906265"/>
          </a:xfrm>
          <a:prstGeom prst="rect">
            <a:avLst/>
          </a:prstGeom>
          <a:solidFill>
            <a:srgbClr val="EFE4DA"/>
          </a:solidFill>
          <a:ln>
            <a:solidFill>
              <a:srgbClr val="DEE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22" name="TextBox 21"/>
          <p:cNvSpPr txBox="1"/>
          <p:nvPr/>
        </p:nvSpPr>
        <p:spPr>
          <a:xfrm>
            <a:off x="657644" y="3542523"/>
            <a:ext cx="1587970" cy="479477"/>
          </a:xfrm>
          <a:prstGeom prst="rect">
            <a:avLst/>
          </a:prstGeom>
          <a:noFill/>
        </p:spPr>
        <p:txBody>
          <a:bodyPr wrap="square" lIns="24060" tIns="24060" rIns="24060" bIns="24060" anchor="ctr">
            <a:spAutoFit/>
          </a:bodyPr>
          <a:lstStyle/>
          <a:p>
            <a:pPr algn="ctr"/>
            <a:r>
              <a:rPr sz="1400" b="1">
                <a:solidFill>
                  <a:srgbClr val="16462B"/>
                </a:solidFill>
                <a:latin typeface="+mn-lt"/>
              </a:rPr>
              <a:t>Adolescent
girls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325815" y="3337148"/>
            <a:ext cx="2085213" cy="906265"/>
          </a:xfrm>
          <a:prstGeom prst="rect">
            <a:avLst/>
          </a:prstGeom>
          <a:solidFill>
            <a:srgbClr val="FFFFFF"/>
          </a:solidFill>
          <a:ln>
            <a:solidFill>
              <a:srgbClr val="DEE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24" name="TextBox 23"/>
          <p:cNvSpPr txBox="1"/>
          <p:nvPr/>
        </p:nvSpPr>
        <p:spPr>
          <a:xfrm>
            <a:off x="2406015" y="3677175"/>
            <a:ext cx="1924812" cy="210173"/>
          </a:xfrm>
          <a:prstGeom prst="rect">
            <a:avLst/>
          </a:prstGeom>
          <a:noFill/>
        </p:spPr>
        <p:txBody>
          <a:bodyPr wrap="square" lIns="24060" tIns="24060" rIns="24060" bIns="24060" anchor="ctr">
            <a:spAutoFit/>
          </a:bodyPr>
          <a:lstStyle/>
          <a:p>
            <a:pPr algn="l"/>
            <a:r>
              <a:rPr sz="1050" dirty="0" smtClean="0">
                <a:solidFill>
                  <a:srgbClr val="1F2324"/>
                </a:solidFill>
                <a:latin typeface="+mn-lt"/>
              </a:rPr>
              <a:t>Inflammation</a:t>
            </a:r>
            <a:r>
              <a:rPr lang="en-GB" sz="1050" dirty="0" smtClean="0">
                <a:solidFill>
                  <a:srgbClr val="1F2324"/>
                </a:solidFill>
                <a:latin typeface="+mn-lt"/>
              </a:rPr>
              <a:t>, </a:t>
            </a:r>
            <a:r>
              <a:rPr sz="1050" dirty="0" smtClean="0">
                <a:solidFill>
                  <a:srgbClr val="1F2324"/>
                </a:solidFill>
                <a:latin typeface="+mn-lt"/>
              </a:rPr>
              <a:t>iron</a:t>
            </a:r>
            <a:endParaRPr sz="1050" dirty="0">
              <a:solidFill>
                <a:srgbClr val="1F2324"/>
              </a:solidFill>
              <a:latin typeface="+mn-lt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411028" y="3337148"/>
            <a:ext cx="2742857" cy="906265"/>
          </a:xfrm>
          <a:prstGeom prst="rect">
            <a:avLst/>
          </a:prstGeom>
          <a:solidFill>
            <a:srgbClr val="FFFFFF"/>
          </a:solidFill>
          <a:ln>
            <a:solidFill>
              <a:srgbClr val="DEE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26" name="TextBox 25"/>
          <p:cNvSpPr txBox="1"/>
          <p:nvPr/>
        </p:nvSpPr>
        <p:spPr>
          <a:xfrm>
            <a:off x="4491228" y="3515593"/>
            <a:ext cx="2582456" cy="533338"/>
          </a:xfrm>
          <a:prstGeom prst="rect">
            <a:avLst/>
          </a:prstGeom>
          <a:noFill/>
        </p:spPr>
        <p:txBody>
          <a:bodyPr wrap="square" lIns="24060" tIns="24060" rIns="24060" bIns="24060" anchor="ctr"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§"/>
            </a:pPr>
            <a:r>
              <a:rPr sz="1050" dirty="0">
                <a:solidFill>
                  <a:srgbClr val="1F2324"/>
                </a:solidFill>
                <a:latin typeface="+mn-lt"/>
              </a:rPr>
              <a:t>Adolescent iron/folate delivery </a:t>
            </a:r>
            <a:endParaRPr lang="en-GB" sz="1050" dirty="0">
              <a:solidFill>
                <a:srgbClr val="1F2324"/>
              </a:solidFill>
              <a:latin typeface="+mn-lt"/>
            </a:endParaRPr>
          </a:p>
          <a:p>
            <a:pPr marL="171450" indent="-171450" algn="l">
              <a:buFont typeface="Wingdings" panose="05000000000000000000" pitchFamily="2" charset="2"/>
              <a:buChar char="§"/>
            </a:pPr>
            <a:r>
              <a:rPr lang="en-GB" sz="1050" dirty="0" smtClean="0">
                <a:solidFill>
                  <a:srgbClr val="1F2324"/>
                </a:solidFill>
                <a:latin typeface="+mn-lt"/>
              </a:rPr>
              <a:t>D</a:t>
            </a:r>
            <a:r>
              <a:rPr sz="1050" dirty="0" err="1" smtClean="0">
                <a:solidFill>
                  <a:srgbClr val="1F2324"/>
                </a:solidFill>
                <a:latin typeface="+mn-lt"/>
              </a:rPr>
              <a:t>iet</a:t>
            </a:r>
            <a:r>
              <a:rPr sz="1050" dirty="0" smtClean="0">
                <a:solidFill>
                  <a:srgbClr val="1F2324"/>
                </a:solidFill>
                <a:latin typeface="+mn-lt"/>
              </a:rPr>
              <a:t> </a:t>
            </a:r>
            <a:r>
              <a:rPr sz="1050" dirty="0">
                <a:solidFill>
                  <a:srgbClr val="1F2324"/>
                </a:solidFill>
                <a:latin typeface="+mn-lt"/>
              </a:rPr>
              <a:t>quality
Malaria services where relevant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153884" y="3337148"/>
            <a:ext cx="2823058" cy="906265"/>
          </a:xfrm>
          <a:prstGeom prst="rect">
            <a:avLst/>
          </a:prstGeom>
          <a:solidFill>
            <a:srgbClr val="FFFFFF"/>
          </a:solidFill>
          <a:ln>
            <a:solidFill>
              <a:srgbClr val="DEE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28" name="TextBox 27"/>
          <p:cNvSpPr txBox="1"/>
          <p:nvPr/>
        </p:nvSpPr>
        <p:spPr>
          <a:xfrm>
            <a:off x="7234085" y="3515593"/>
            <a:ext cx="2662657" cy="533338"/>
          </a:xfrm>
          <a:prstGeom prst="rect">
            <a:avLst/>
          </a:prstGeom>
          <a:noFill/>
        </p:spPr>
        <p:txBody>
          <a:bodyPr wrap="square" lIns="24060" tIns="24060" rIns="24060" bIns="24060" anchor="ctr">
            <a:spAutoFit/>
          </a:bodyPr>
          <a:lstStyle/>
          <a:p>
            <a:pPr algn="l"/>
            <a:r>
              <a:rPr sz="1050">
                <a:solidFill>
                  <a:srgbClr val="1F2324"/>
                </a:solidFill>
                <a:latin typeface="+mn-lt"/>
              </a:rPr>
              <a:t>Reach girls beyond ANC: schools + out-of-school platforms
Investigate inflammatory drivers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77444" y="4243413"/>
            <a:ext cx="1748371" cy="906265"/>
          </a:xfrm>
          <a:prstGeom prst="rect">
            <a:avLst/>
          </a:prstGeom>
          <a:solidFill>
            <a:srgbClr val="EAF2F8"/>
          </a:solidFill>
          <a:ln>
            <a:solidFill>
              <a:srgbClr val="DEE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30" name="TextBox 29"/>
          <p:cNvSpPr txBox="1"/>
          <p:nvPr/>
        </p:nvSpPr>
        <p:spPr>
          <a:xfrm>
            <a:off x="657644" y="4448788"/>
            <a:ext cx="1587970" cy="479477"/>
          </a:xfrm>
          <a:prstGeom prst="rect">
            <a:avLst/>
          </a:prstGeom>
          <a:noFill/>
        </p:spPr>
        <p:txBody>
          <a:bodyPr wrap="square" lIns="24060" tIns="24060" rIns="24060" bIns="24060" anchor="ctr">
            <a:spAutoFit/>
          </a:bodyPr>
          <a:lstStyle/>
          <a:p>
            <a:pPr algn="ctr"/>
            <a:r>
              <a:rPr sz="1400" b="1">
                <a:solidFill>
                  <a:srgbClr val="16462B"/>
                </a:solidFill>
                <a:latin typeface="+mn-lt"/>
              </a:rPr>
              <a:t>Non-pregnant
women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325815" y="4243413"/>
            <a:ext cx="2085213" cy="906265"/>
          </a:xfrm>
          <a:prstGeom prst="rect">
            <a:avLst/>
          </a:prstGeom>
          <a:solidFill>
            <a:srgbClr val="FFFFFF"/>
          </a:solidFill>
          <a:ln>
            <a:solidFill>
              <a:srgbClr val="DEE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32" name="TextBox 31"/>
          <p:cNvSpPr txBox="1"/>
          <p:nvPr/>
        </p:nvSpPr>
        <p:spPr>
          <a:xfrm>
            <a:off x="2406015" y="4502650"/>
            <a:ext cx="1924812" cy="371755"/>
          </a:xfrm>
          <a:prstGeom prst="rect">
            <a:avLst/>
          </a:prstGeom>
          <a:noFill/>
        </p:spPr>
        <p:txBody>
          <a:bodyPr wrap="square" lIns="24060" tIns="24060" rIns="24060" bIns="24060" anchor="ctr">
            <a:spAutoFit/>
          </a:bodyPr>
          <a:lstStyle/>
          <a:p>
            <a:pPr algn="l"/>
            <a:r>
              <a:rPr sz="1050" dirty="0" smtClean="0">
                <a:solidFill>
                  <a:srgbClr val="1F2324"/>
                </a:solidFill>
                <a:latin typeface="+mn-lt"/>
              </a:rPr>
              <a:t>Iron</a:t>
            </a:r>
            <a:r>
              <a:rPr lang="en-GB" sz="1050" dirty="0" smtClean="0">
                <a:solidFill>
                  <a:srgbClr val="1F2324"/>
                </a:solidFill>
                <a:latin typeface="+mn-lt"/>
              </a:rPr>
              <a:t>, </a:t>
            </a:r>
            <a:r>
              <a:rPr sz="1050" dirty="0" smtClean="0">
                <a:solidFill>
                  <a:srgbClr val="1F2324"/>
                </a:solidFill>
                <a:latin typeface="+mn-lt"/>
              </a:rPr>
              <a:t>zinc</a:t>
            </a:r>
            <a:r>
              <a:rPr lang="en-GB" sz="1050" dirty="0" smtClean="0">
                <a:solidFill>
                  <a:srgbClr val="1F2324"/>
                </a:solidFill>
                <a:latin typeface="+mn-lt"/>
              </a:rPr>
              <a:t>, </a:t>
            </a:r>
            <a:r>
              <a:rPr sz="1050" dirty="0" smtClean="0">
                <a:solidFill>
                  <a:srgbClr val="1F2324"/>
                </a:solidFill>
                <a:latin typeface="+mn-lt"/>
              </a:rPr>
              <a:t>inflammation</a:t>
            </a:r>
            <a:r>
              <a:rPr sz="1050" dirty="0">
                <a:solidFill>
                  <a:srgbClr val="1F2324"/>
                </a:solidFill>
                <a:latin typeface="+mn-lt"/>
              </a:rPr>
              <a:t>
smaller VAD signal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411028" y="4243413"/>
            <a:ext cx="2742857" cy="906265"/>
          </a:xfrm>
          <a:prstGeom prst="rect">
            <a:avLst/>
          </a:prstGeom>
          <a:solidFill>
            <a:srgbClr val="FFFFFF"/>
          </a:solidFill>
          <a:ln>
            <a:solidFill>
              <a:srgbClr val="DEE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34" name="TextBox 33"/>
          <p:cNvSpPr txBox="1"/>
          <p:nvPr/>
        </p:nvSpPr>
        <p:spPr>
          <a:xfrm>
            <a:off x="4491228" y="4341067"/>
            <a:ext cx="2582456" cy="694921"/>
          </a:xfrm>
          <a:prstGeom prst="rect">
            <a:avLst/>
          </a:prstGeom>
          <a:noFill/>
        </p:spPr>
        <p:txBody>
          <a:bodyPr wrap="square" lIns="24060" tIns="24060" rIns="24060" bIns="24060" anchor="ctr"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§"/>
            </a:pPr>
            <a:r>
              <a:rPr sz="1050" dirty="0">
                <a:solidFill>
                  <a:srgbClr val="1F2324"/>
                </a:solidFill>
                <a:latin typeface="+mn-lt"/>
              </a:rPr>
              <a:t>Fortification compliance </a:t>
            </a:r>
            <a:endParaRPr lang="en-GB" sz="1050" dirty="0" smtClean="0">
              <a:solidFill>
                <a:srgbClr val="1F2324"/>
              </a:solidFill>
              <a:latin typeface="+mn-lt"/>
            </a:endParaRPr>
          </a:p>
          <a:p>
            <a:pPr marL="171450" indent="-171450" algn="l">
              <a:buFont typeface="Wingdings" panose="05000000000000000000" pitchFamily="2" charset="2"/>
              <a:buChar char="§"/>
            </a:pPr>
            <a:r>
              <a:rPr lang="en-GB" sz="1050" dirty="0" smtClean="0">
                <a:solidFill>
                  <a:srgbClr val="1F2324"/>
                </a:solidFill>
                <a:latin typeface="+mn-lt"/>
              </a:rPr>
              <a:t>D</a:t>
            </a:r>
            <a:r>
              <a:rPr sz="1050" dirty="0" err="1" smtClean="0">
                <a:solidFill>
                  <a:srgbClr val="1F2324"/>
                </a:solidFill>
                <a:latin typeface="+mn-lt"/>
              </a:rPr>
              <a:t>ietary</a:t>
            </a:r>
            <a:r>
              <a:rPr sz="1050" dirty="0" smtClean="0">
                <a:solidFill>
                  <a:srgbClr val="1F2324"/>
                </a:solidFill>
                <a:latin typeface="+mn-lt"/>
              </a:rPr>
              <a:t> </a:t>
            </a:r>
            <a:r>
              <a:rPr sz="1050" dirty="0">
                <a:solidFill>
                  <a:srgbClr val="1F2324"/>
                </a:solidFill>
                <a:latin typeface="+mn-lt"/>
              </a:rPr>
              <a:t>diversity
</a:t>
            </a:r>
            <a:r>
              <a:rPr sz="1050" dirty="0" smtClean="0">
                <a:solidFill>
                  <a:srgbClr val="1F2324"/>
                </a:solidFill>
                <a:latin typeface="+mn-lt"/>
              </a:rPr>
              <a:t>Preconception/reproductive-health </a:t>
            </a:r>
            <a:r>
              <a:rPr sz="1050" dirty="0">
                <a:solidFill>
                  <a:srgbClr val="1F2324"/>
                </a:solidFill>
                <a:latin typeface="+mn-lt"/>
              </a:rPr>
              <a:t>platforms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153884" y="4243413"/>
            <a:ext cx="2823058" cy="906265"/>
          </a:xfrm>
          <a:prstGeom prst="rect">
            <a:avLst/>
          </a:prstGeom>
          <a:solidFill>
            <a:srgbClr val="FFFFFF"/>
          </a:solidFill>
          <a:ln>
            <a:solidFill>
              <a:srgbClr val="DEE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36" name="TextBox 35"/>
          <p:cNvSpPr txBox="1"/>
          <p:nvPr/>
        </p:nvSpPr>
        <p:spPr>
          <a:xfrm>
            <a:off x="7234085" y="4502650"/>
            <a:ext cx="2662657" cy="371755"/>
          </a:xfrm>
          <a:prstGeom prst="rect">
            <a:avLst/>
          </a:prstGeom>
          <a:noFill/>
        </p:spPr>
        <p:txBody>
          <a:bodyPr wrap="square" lIns="24060" tIns="24060" rIns="24060" bIns="24060" anchor="ctr">
            <a:spAutoFit/>
          </a:bodyPr>
          <a:lstStyle/>
          <a:p>
            <a:pPr algn="l"/>
            <a:r>
              <a:rPr sz="1050" dirty="0">
                <a:solidFill>
                  <a:srgbClr val="1F2324"/>
                </a:solidFill>
                <a:latin typeface="+mn-lt"/>
              </a:rPr>
              <a:t>North-West zinc deserves closer targeting
Match fortification vehicles to local diets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77444" y="5149679"/>
            <a:ext cx="1748371" cy="906265"/>
          </a:xfrm>
          <a:prstGeom prst="rect">
            <a:avLst/>
          </a:prstGeom>
          <a:solidFill>
            <a:srgbClr val="F9E3E5"/>
          </a:solidFill>
          <a:ln>
            <a:solidFill>
              <a:srgbClr val="DEE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38" name="TextBox 37"/>
          <p:cNvSpPr txBox="1"/>
          <p:nvPr/>
        </p:nvSpPr>
        <p:spPr>
          <a:xfrm>
            <a:off x="657644" y="5355054"/>
            <a:ext cx="1587970" cy="479477"/>
          </a:xfrm>
          <a:prstGeom prst="rect">
            <a:avLst/>
          </a:prstGeom>
          <a:noFill/>
        </p:spPr>
        <p:txBody>
          <a:bodyPr wrap="square" lIns="24060" tIns="24060" rIns="24060" bIns="24060" anchor="ctr">
            <a:spAutoFit/>
          </a:bodyPr>
          <a:lstStyle/>
          <a:p>
            <a:pPr algn="ctr"/>
            <a:r>
              <a:rPr sz="1400" b="1">
                <a:solidFill>
                  <a:srgbClr val="16462B"/>
                </a:solidFill>
                <a:latin typeface="+mn-lt"/>
              </a:rPr>
              <a:t>Pregnant
women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325815" y="5149679"/>
            <a:ext cx="2085213" cy="906265"/>
          </a:xfrm>
          <a:prstGeom prst="rect">
            <a:avLst/>
          </a:prstGeom>
          <a:solidFill>
            <a:srgbClr val="FFFFFF"/>
          </a:solidFill>
          <a:ln>
            <a:solidFill>
              <a:srgbClr val="DEE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40" name="TextBox 39"/>
          <p:cNvSpPr txBox="1"/>
          <p:nvPr/>
        </p:nvSpPr>
        <p:spPr>
          <a:xfrm>
            <a:off x="2406015" y="5489706"/>
            <a:ext cx="1924812" cy="210173"/>
          </a:xfrm>
          <a:prstGeom prst="rect">
            <a:avLst/>
          </a:prstGeom>
          <a:noFill/>
        </p:spPr>
        <p:txBody>
          <a:bodyPr wrap="square" lIns="24060" tIns="24060" rIns="24060" bIns="24060" anchor="ctr">
            <a:spAutoFit/>
          </a:bodyPr>
          <a:lstStyle/>
          <a:p>
            <a:pPr algn="l"/>
            <a:r>
              <a:rPr sz="1050" dirty="0">
                <a:solidFill>
                  <a:srgbClr val="1F2324"/>
                </a:solidFill>
                <a:latin typeface="+mn-lt"/>
              </a:rPr>
              <a:t>Vitamin </a:t>
            </a:r>
            <a:r>
              <a:rPr sz="1050" dirty="0" smtClean="0">
                <a:solidFill>
                  <a:srgbClr val="1F2324"/>
                </a:solidFill>
                <a:latin typeface="+mn-lt"/>
              </a:rPr>
              <a:t>A</a:t>
            </a:r>
            <a:r>
              <a:rPr lang="en-GB" sz="1050" dirty="0" smtClean="0">
                <a:solidFill>
                  <a:srgbClr val="1F2324"/>
                </a:solidFill>
                <a:latin typeface="+mn-lt"/>
              </a:rPr>
              <a:t>, </a:t>
            </a:r>
            <a:r>
              <a:rPr sz="1050" dirty="0" smtClean="0">
                <a:solidFill>
                  <a:srgbClr val="1F2324"/>
                </a:solidFill>
                <a:latin typeface="+mn-lt"/>
              </a:rPr>
              <a:t>malaria</a:t>
            </a:r>
            <a:endParaRPr sz="1050" dirty="0">
              <a:solidFill>
                <a:srgbClr val="1F2324"/>
              </a:solidFill>
              <a:latin typeface="+mn-lt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4411028" y="5149679"/>
            <a:ext cx="2742857" cy="906265"/>
          </a:xfrm>
          <a:prstGeom prst="rect">
            <a:avLst/>
          </a:prstGeom>
          <a:solidFill>
            <a:srgbClr val="FFFFFF"/>
          </a:solidFill>
          <a:ln>
            <a:solidFill>
              <a:srgbClr val="DEE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42" name="TextBox 41"/>
          <p:cNvSpPr txBox="1"/>
          <p:nvPr/>
        </p:nvSpPr>
        <p:spPr>
          <a:xfrm>
            <a:off x="4491228" y="5328124"/>
            <a:ext cx="2582456" cy="533338"/>
          </a:xfrm>
          <a:prstGeom prst="rect">
            <a:avLst/>
          </a:prstGeom>
          <a:noFill/>
        </p:spPr>
        <p:txBody>
          <a:bodyPr wrap="square" lIns="24060" tIns="24060" rIns="24060" bIns="24060" anchor="ctr">
            <a:spAutoFit/>
          </a:bodyPr>
          <a:lstStyle/>
          <a:p>
            <a:pPr marL="171450" indent="-171450" algn="l">
              <a:buFont typeface="Wingdings" panose="05000000000000000000" pitchFamily="2" charset="2"/>
              <a:buChar char="§"/>
            </a:pPr>
            <a:r>
              <a:rPr sz="1050" dirty="0">
                <a:solidFill>
                  <a:srgbClr val="1F2324"/>
                </a:solidFill>
                <a:latin typeface="+mn-lt"/>
              </a:rPr>
              <a:t>ANC malaria control </a:t>
            </a:r>
            <a:endParaRPr lang="en-GB" sz="1050" dirty="0">
              <a:solidFill>
                <a:srgbClr val="1F2324"/>
              </a:solidFill>
              <a:latin typeface="+mn-lt"/>
            </a:endParaRPr>
          </a:p>
          <a:p>
            <a:pPr marL="171450" indent="-171450" algn="l">
              <a:buFont typeface="Wingdings" panose="05000000000000000000" pitchFamily="2" charset="2"/>
              <a:buChar char="§"/>
            </a:pPr>
            <a:r>
              <a:rPr lang="en-GB" sz="1050" dirty="0">
                <a:solidFill>
                  <a:srgbClr val="1F2324"/>
                </a:solidFill>
                <a:latin typeface="+mn-lt"/>
              </a:rPr>
              <a:t>R</a:t>
            </a:r>
            <a:r>
              <a:rPr sz="1050" dirty="0" err="1" smtClean="0">
                <a:solidFill>
                  <a:srgbClr val="1F2324"/>
                </a:solidFill>
                <a:latin typeface="+mn-lt"/>
              </a:rPr>
              <a:t>outine</a:t>
            </a:r>
            <a:r>
              <a:rPr sz="1050" dirty="0" smtClean="0">
                <a:solidFill>
                  <a:srgbClr val="1F2324"/>
                </a:solidFill>
                <a:latin typeface="+mn-lt"/>
              </a:rPr>
              <a:t> </a:t>
            </a:r>
            <a:r>
              <a:rPr sz="1050" dirty="0">
                <a:solidFill>
                  <a:srgbClr val="1F2324"/>
                </a:solidFill>
                <a:latin typeface="+mn-lt"/>
              </a:rPr>
              <a:t>iron-containing supplements
Diet + compliant fortification</a:t>
            </a:r>
          </a:p>
        </p:txBody>
      </p:sp>
      <p:sp>
        <p:nvSpPr>
          <p:cNvPr id="43" name="Rectangle 42"/>
          <p:cNvSpPr/>
          <p:nvPr/>
        </p:nvSpPr>
        <p:spPr>
          <a:xfrm>
            <a:off x="7153884" y="5149679"/>
            <a:ext cx="2823058" cy="906265"/>
          </a:xfrm>
          <a:prstGeom prst="rect">
            <a:avLst/>
          </a:prstGeom>
          <a:solidFill>
            <a:srgbClr val="FFFFFF"/>
          </a:solidFill>
          <a:ln>
            <a:solidFill>
              <a:srgbClr val="DEE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44" name="TextBox 43"/>
          <p:cNvSpPr txBox="1"/>
          <p:nvPr/>
        </p:nvSpPr>
        <p:spPr>
          <a:xfrm>
            <a:off x="7234085" y="5328124"/>
            <a:ext cx="2662657" cy="533338"/>
          </a:xfrm>
          <a:prstGeom prst="rect">
            <a:avLst/>
          </a:prstGeom>
          <a:noFill/>
        </p:spPr>
        <p:txBody>
          <a:bodyPr wrap="square" lIns="24060" tIns="24060" rIns="24060" bIns="24060" anchor="ctr">
            <a:spAutoFit/>
          </a:bodyPr>
          <a:lstStyle/>
          <a:p>
            <a:pPr algn="l"/>
            <a:r>
              <a:rPr sz="1050">
                <a:solidFill>
                  <a:srgbClr val="1F2324"/>
                </a:solidFill>
                <a:latin typeface="+mn-lt"/>
              </a:rPr>
              <a:t>Build vitamin A stores before pregnancy
Avoid indiscriminate high-dose vitamin A; investigate southern inflammation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577443" y="6445250"/>
            <a:ext cx="9399499" cy="914400"/>
          </a:xfrm>
          <a:prstGeom prst="roundRect">
            <a:avLst/>
          </a:prstGeom>
          <a:solidFill>
            <a:srgbClr val="B72630"/>
          </a:solidFill>
          <a:ln>
            <a:solidFill>
              <a:srgbClr val="B726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46" name="TextBox 45"/>
          <p:cNvSpPr txBox="1"/>
          <p:nvPr/>
        </p:nvSpPr>
        <p:spPr>
          <a:xfrm>
            <a:off x="834085" y="6478193"/>
            <a:ext cx="9078697" cy="787254"/>
          </a:xfrm>
          <a:prstGeom prst="rect">
            <a:avLst/>
          </a:prstGeom>
          <a:noFill/>
        </p:spPr>
        <p:txBody>
          <a:bodyPr wrap="square" lIns="24060" tIns="24060" rIns="24060" bIns="24060" anchor="ctr">
            <a:spAutoFit/>
          </a:bodyPr>
          <a:lstStyle/>
          <a:p>
            <a:pPr algn="ctr"/>
            <a:endParaRPr lang="en-GB" sz="1600" b="1" dirty="0" smtClean="0">
              <a:solidFill>
                <a:srgbClr val="FFFFFF"/>
              </a:solidFill>
              <a:latin typeface="+mn-lt"/>
            </a:endParaRPr>
          </a:p>
          <a:p>
            <a:pPr algn="ctr"/>
            <a:r>
              <a:rPr sz="1600" b="1" dirty="0" smtClean="0">
                <a:solidFill>
                  <a:srgbClr val="FFFFFF"/>
                </a:solidFill>
                <a:latin typeface="+mn-lt"/>
              </a:rPr>
              <a:t>ONE </a:t>
            </a:r>
            <a:r>
              <a:rPr sz="1600" b="1" dirty="0">
                <a:solidFill>
                  <a:srgbClr val="FFFFFF"/>
                </a:solidFill>
                <a:latin typeface="+mn-lt"/>
              </a:rPr>
              <a:t>NATIONAL </a:t>
            </a:r>
            <a:r>
              <a:rPr sz="1600" b="1" dirty="0" smtClean="0">
                <a:solidFill>
                  <a:srgbClr val="FFFFFF"/>
                </a:solidFill>
                <a:latin typeface="+mn-lt"/>
              </a:rPr>
              <a:t>GOAL</a:t>
            </a:r>
            <a:r>
              <a:rPr lang="en-GB" sz="1600" b="1" dirty="0" smtClean="0">
                <a:solidFill>
                  <a:srgbClr val="FFFFFF"/>
                </a:solidFill>
                <a:latin typeface="+mn-lt"/>
              </a:rPr>
              <a:t> WITH </a:t>
            </a:r>
            <a:r>
              <a:rPr sz="1600" b="1" dirty="0" smtClean="0">
                <a:solidFill>
                  <a:srgbClr val="FFFFFF"/>
                </a:solidFill>
                <a:latin typeface="+mn-lt"/>
              </a:rPr>
              <a:t>MULTIPLE </a:t>
            </a:r>
            <a:r>
              <a:rPr sz="1600" b="1" dirty="0">
                <a:solidFill>
                  <a:srgbClr val="FFFFFF"/>
                </a:solidFill>
                <a:latin typeface="+mn-lt"/>
              </a:rPr>
              <a:t>DELIVERY </a:t>
            </a:r>
            <a:r>
              <a:rPr sz="1600" b="1" dirty="0" smtClean="0">
                <a:solidFill>
                  <a:srgbClr val="FFFFFF"/>
                </a:solidFill>
                <a:latin typeface="+mn-lt"/>
              </a:rPr>
              <a:t>PACKAGES</a:t>
            </a:r>
            <a:endParaRPr lang="en-GB" sz="1600" b="1" dirty="0" smtClean="0">
              <a:solidFill>
                <a:srgbClr val="FFFFFF"/>
              </a:solidFill>
              <a:latin typeface="+mn-lt"/>
            </a:endParaRPr>
          </a:p>
          <a:p>
            <a:pPr algn="ctr"/>
            <a:r>
              <a:rPr sz="1600" b="1" dirty="0" smtClean="0">
                <a:solidFill>
                  <a:srgbClr val="FFFFFF"/>
                </a:solidFill>
                <a:latin typeface="+mn-lt"/>
              </a:rPr>
              <a:t> </a:t>
            </a:r>
            <a:endParaRPr lang="en-GB" sz="1600" b="1" dirty="0" smtClean="0">
              <a:solidFill>
                <a:srgbClr val="FFFFF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97352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466</TotalTime>
  <Words>192</Words>
  <Application>Microsoft Office PowerPoint</Application>
  <PresentationFormat>Custom</PresentationFormat>
  <Paragraphs>56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Tolu Emma Eyinla</dc:creator>
  <cp:lastModifiedBy>Tolu Eyinla</cp:lastModifiedBy>
  <cp:revision>12</cp:revision>
  <dcterms:created xsi:type="dcterms:W3CDTF">2026-09-15T23:14:33Z</dcterms:created>
  <dcterms:modified xsi:type="dcterms:W3CDTF">2026-09-16T07:01:08Z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StructuredOutput v10.0.20070.1</vt:lpwstr>
  </property>
  <property fmtid="{D5CDD505-2E9C-101B-9397-08002B2CF9AE}" pid="3" name="Created">
    <vt:filetime>2026-09-15T00:00:00Z</vt:filetime>
  </property>
  <property fmtid="{D5CDD505-2E9C-101B-9397-08002B2CF9AE}" pid="4" name="LastSaved">
    <vt:filetime>2026-09-15T00:00:00Z</vt:filetime>
  </property>
  <property fmtid="{D5CDD505-2E9C-101B-9397-08002B2CF9AE}" pid="5" name="Producer">
    <vt:lpwstr>3-Heights(TM) PDF Security Shell 4.8.25.2 (http://www.pdf-tools.com)</vt:lpwstr>
  </property>
</Properties>
</file>