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autoCompressPictures="0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type="screen16x9" cy="6858000" cx="12192000"/>
  <p:notesSz cx="6858000" cy="9144000"/>
  <p:defaultTextStyle>
    <a:defPPr>
      <a:defRPr lang="en-US"/>
    </a:defPPr>
    <a:lvl1pPr algn="l" defTabSz="4572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4996" autoAdjust="0"/>
    <p:restoredTop sz="94660"/>
  </p:normalViewPr>
  <p:slideViewPr>
    <p:cSldViewPr snapToGrid="0">
      <p:cViewPr varScale="1">
        <p:scale>
          <a:sx n="98" d="100"/>
          <a:sy n="98" d="100"/>
        </p:scale>
        <p:origin x="532" y="64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tableStyles" Target="tableStyles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9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0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71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72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73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Rectangle 6"/>
          <p:cNvSpPr/>
          <p:nvPr/>
        </p:nvSpPr>
        <p:spPr>
          <a:xfrm>
            <a:off x="446534" y="3085765"/>
            <a:ext cx="11262866" cy="3304800"/>
          </a:xfrm>
          <a:prstGeom prst="rect"/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585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586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algn="l" indent="0" marL="0">
              <a:buNone/>
              <a:defRPr cap="all" sz="1600">
                <a:solidFill>
                  <a:schemeClr val="accent2"/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 lang="en-US"/>
          </a:p>
        </p:txBody>
      </p:sp>
      <p:sp>
        <p:nvSpPr>
          <p:cNvPr id="1048587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dirty="0" lang="en-US"/>
              <a:t>8/23/2025</a:t>
            </a:fld>
            <a:endParaRPr dirty="0" lang="en-US"/>
          </a:p>
        </p:txBody>
      </p:sp>
      <p:sp>
        <p:nvSpPr>
          <p:cNvPr id="104858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dirty="0" lang="en-US"/>
          </a:p>
        </p:txBody>
      </p:sp>
      <p:sp>
        <p:nvSpPr>
          <p:cNvPr id="104858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1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/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63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3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anchor="t" vert="eaVert"/>
          <a:lstStyle>
            <a:lvl1pPr algn="l"/>
            <a:lvl2pPr algn="l"/>
            <a:lvl3pPr algn="l"/>
            <a:lvl4pPr algn="l"/>
            <a:lvl5pPr algn="l"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3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61BEF0D-F0BB-DE4B-95CE-6DB70DBA9567}" type="datetimeFigureOut">
              <a:rPr dirty="0" lang="en-US"/>
              <a:t>8/23/2025</a:t>
            </a:fld>
            <a:endParaRPr dirty="0" lang="en-US"/>
          </a:p>
        </p:txBody>
      </p:sp>
      <p:sp>
        <p:nvSpPr>
          <p:cNvPr id="104863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3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/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620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2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anchor="t" vert="eaVert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22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dirty="0" lang="en-US"/>
              <a:t>8/23/2025</a:t>
            </a:fld>
            <a:endParaRPr dirty="0" lang="en-US"/>
          </a:p>
        </p:txBody>
      </p:sp>
      <p:sp>
        <p:nvSpPr>
          <p:cNvPr id="104862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p>
            <a:endParaRPr dirty="0" lang="en-US"/>
          </a:p>
        </p:txBody>
      </p:sp>
      <p:sp>
        <p:nvSpPr>
          <p:cNvPr id="104862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/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593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594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59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61BEF0D-F0BB-DE4B-95CE-6DB70DBA9567}" type="datetimeFigureOut">
              <a:rPr dirty="0" lang="en-US"/>
              <a:t>8/23/2025</a:t>
            </a:fld>
            <a:endParaRPr dirty="0" lang="en-US"/>
          </a:p>
        </p:txBody>
      </p:sp>
      <p:sp>
        <p:nvSpPr>
          <p:cNvPr id="104859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59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7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/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638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b="0" cap="all"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39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algn="l" indent="0" marL="0">
              <a:buNone/>
              <a:defRPr cap="all" sz="1800">
                <a:solidFill>
                  <a:schemeClr val="accent2"/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4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dirty="0" lang="en-US"/>
              <a:t>8/23/2025</a:t>
            </a:fld>
            <a:endParaRPr dirty="0" lang="en-US"/>
          </a:p>
        </p:txBody>
      </p:sp>
      <p:sp>
        <p:nvSpPr>
          <p:cNvPr id="104864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dirty="0" lang="en-US"/>
          </a:p>
        </p:txBody>
      </p:sp>
      <p:sp>
        <p:nvSpPr>
          <p:cNvPr id="10486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/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644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45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46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4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61BEF0D-F0BB-DE4B-95CE-6DB70DBA9567}" type="datetimeFigureOut">
              <a:rPr dirty="0" lang="en-US"/>
              <a:t>8/23/2025</a:t>
            </a:fld>
            <a:endParaRPr dirty="0" lang="en-US"/>
          </a:p>
        </p:txBody>
      </p:sp>
      <p:sp>
        <p:nvSpPr>
          <p:cNvPr id="104864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4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0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/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651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52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indent="0" marL="0">
              <a:buNone/>
              <a:defRPr b="0" sz="2200">
                <a:solidFill>
                  <a:schemeClr val="accent2"/>
                </a:solidFill>
              </a:defRPr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53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5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indent="0" marL="0">
              <a:buNone/>
              <a:defRPr b="0" sz="2200">
                <a:solidFill>
                  <a:schemeClr val="accent2"/>
                </a:solidFill>
              </a:defRPr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55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5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61BEF0D-F0BB-DE4B-95CE-6DB70DBA9567}" type="datetimeFigureOut">
              <a:rPr dirty="0" lang="en-US"/>
              <a:t>8/23/2025</a:t>
            </a:fld>
            <a:endParaRPr dirty="0" lang="en-US"/>
          </a:p>
        </p:txBody>
      </p:sp>
      <p:sp>
        <p:nvSpPr>
          <p:cNvPr id="1048657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58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/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615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1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61BEF0D-F0BB-DE4B-95CE-6DB70DBA9567}" type="datetimeFigureOut">
              <a:rPr dirty="0" lang="en-US"/>
              <a:t>8/23/2025</a:t>
            </a:fld>
            <a:endParaRPr dirty="0" lang="en-US"/>
          </a:p>
        </p:txBody>
      </p:sp>
      <p:sp>
        <p:nvSpPr>
          <p:cNvPr id="104861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1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61BEF0D-F0BB-DE4B-95CE-6DB70DBA9567}" type="datetimeFigureOut">
              <a:rPr dirty="0" lang="en-US"/>
              <a:t>8/23/2025</a:t>
            </a:fld>
            <a:endParaRPr dirty="0" lang="en-US"/>
          </a:p>
        </p:txBody>
      </p:sp>
      <p:sp>
        <p:nvSpPr>
          <p:cNvPr id="104866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6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/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663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b="0" sz="200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64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65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algn="r" indent="0" marL="0">
              <a:buNone/>
              <a:defRPr sz="1100">
                <a:solidFill>
                  <a:schemeClr val="bg1"/>
                </a:solidFill>
              </a:defRPr>
            </a:lvl1pPr>
            <a:lvl2pPr indent="0" marL="457200">
              <a:buNone/>
              <a:defRPr sz="11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6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dirty="0" lang="en-US"/>
              <a:t>8/23/2025</a:t>
            </a:fld>
            <a:endParaRPr dirty="0" lang="en-US"/>
          </a:p>
        </p:txBody>
      </p:sp>
      <p:sp>
        <p:nvSpPr>
          <p:cNvPr id="104866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dirty="0" lang="en-US"/>
          </a:p>
        </p:txBody>
      </p:sp>
      <p:sp>
        <p:nvSpPr>
          <p:cNvPr id="104866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b="0" sz="2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26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algn="ctr" indent="0" marL="0">
              <a:buNone/>
              <a:defRPr sz="1600"/>
            </a:lvl1pPr>
            <a:lvl2pPr indent="0" marL="457200">
              <a:buNone/>
              <a:defRPr sz="1600"/>
            </a:lvl2pPr>
            <a:lvl3pPr indent="0" marL="914400">
              <a:buNone/>
              <a:defRPr sz="1600"/>
            </a:lvl3pPr>
            <a:lvl4pPr indent="0" marL="1371600">
              <a:buNone/>
              <a:defRPr sz="1600"/>
            </a:lvl4pPr>
            <a:lvl5pPr indent="0" marL="1828800">
              <a:buNone/>
              <a:defRPr sz="1600"/>
            </a:lvl5pPr>
            <a:lvl6pPr indent="0" marL="2286000">
              <a:buNone/>
              <a:defRPr sz="1600"/>
            </a:lvl6pPr>
            <a:lvl7pPr indent="0" marL="2743200">
              <a:buNone/>
              <a:defRPr sz="1600"/>
            </a:lvl7pPr>
            <a:lvl8pPr indent="0" marL="3200400">
              <a:buNone/>
              <a:defRPr sz="1600"/>
            </a:lvl8pPr>
            <a:lvl9pPr indent="0" marL="365760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dirty="0" lang="en-US"/>
          </a:p>
        </p:txBody>
      </p:sp>
      <p:sp>
        <p:nvSpPr>
          <p:cNvPr id="1048627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indent="0" marL="0">
              <a:buNone/>
              <a:defRPr sz="12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2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61BEF0D-F0BB-DE4B-95CE-6DB70DBA9567}" type="datetimeFigureOut">
              <a:rPr dirty="0" lang="en-US"/>
              <a:t>8/23/2025</a:t>
            </a:fld>
            <a:endParaRPr dirty="0" lang="en-US"/>
          </a:p>
        </p:txBody>
      </p:sp>
      <p:sp>
        <p:nvSpPr>
          <p:cNvPr id="104862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3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/>
        </p:spPr>
        <p:txBody>
          <a:bodyPr anchor="b" bIns="45720" lIns="91440" rIns="91440" rtlCol="0" tIns="45720" vert="horz">
            <a:normAutofit/>
          </a:bodyPr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dirty="0" lang="en-US"/>
              <a:t>8/23/2025</a:t>
            </a:fld>
            <a:endParaRPr dirty="0" 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cap="all" sz="900">
                <a:solidFill>
                  <a:schemeClr val="accent2"/>
                </a:solidFill>
              </a:defRPr>
            </a:lvl1pPr>
          </a:lstStyle>
          <a:p>
            <a:endParaRPr dirty="0" 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  <p:sp>
        <p:nvSpPr>
          <p:cNvPr id="1048581" name="Rectangle 8"/>
          <p:cNvSpPr/>
          <p:nvPr/>
        </p:nvSpPr>
        <p:spPr>
          <a:xfrm>
            <a:off x="446534" y="457200"/>
            <a:ext cx="3703320" cy="94997"/>
          </a:xfrm>
          <a:prstGeom prst="rect"/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582" name="Rectangle 9"/>
          <p:cNvSpPr/>
          <p:nvPr/>
        </p:nvSpPr>
        <p:spPr>
          <a:xfrm>
            <a:off x="8042147" y="453643"/>
            <a:ext cx="3703320" cy="98554"/>
          </a:xfrm>
          <a:prstGeom prst="rect"/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583" name="Rectangle 10"/>
          <p:cNvSpPr/>
          <p:nvPr/>
        </p:nvSpPr>
        <p:spPr>
          <a:xfrm>
            <a:off x="4241830" y="457200"/>
            <a:ext cx="3703320" cy="91440"/>
          </a:xfrm>
          <a:prstGeom prst="rect"/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eaLnBrk="1" hangingPunct="1" latinLnBrk="0" rtl="0">
        <a:spcBef>
          <a:spcPct val="0"/>
        </a:spcBef>
        <a:buNone/>
        <a:defRPr b="0" cap="all" sz="280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algn="l" defTabSz="457200" eaLnBrk="1" hangingPunct="1" indent="-306000" latinLnBrk="0" marL="306000" rtl="0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algn="l" defTabSz="457200" eaLnBrk="1" hangingPunct="1" indent="-306000" latinLnBrk="0" marL="630000" rtl="0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algn="l" defTabSz="457200" eaLnBrk="1" hangingPunct="1" indent="-270000" latinLnBrk="0" marL="900000" rtl="0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algn="l" defTabSz="457200" eaLnBrk="1" hangingPunct="1" indent="-234000" latinLnBrk="0" marL="1242000" rtl="0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algn="l" defTabSz="457200" eaLnBrk="1" hangingPunct="1" indent="-234000" latinLnBrk="0" marL="1602000" rtl="0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algn="l" defTabSz="457200" eaLnBrk="1" hangingPunct="1" indent="-228600" latinLnBrk="0" marL="1900000" rtl="0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algn="l" defTabSz="457200" eaLnBrk="1" hangingPunct="1" indent="-228600" latinLnBrk="0" marL="2200000" rtl="0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algn="l" defTabSz="457200" eaLnBrk="1" hangingPunct="1" indent="-228600" latinLnBrk="0" marL="2500000" rtl="0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algn="l" defTabSz="457200" eaLnBrk="1" hangingPunct="1" indent="-228600" latinLnBrk="0" marL="2800000" rtl="0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4572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4572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4572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4572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4572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4572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4572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4572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4572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"/>
          <p:cNvSpPr>
            <a:spLocks noGrp="1"/>
          </p:cNvSpPr>
          <p:nvPr>
            <p:ph type="ctrTitle"/>
          </p:nvPr>
        </p:nvSpPr>
        <p:spPr>
          <a:xfrm>
            <a:off x="581188" y="1413566"/>
            <a:ext cx="10993549" cy="1475013"/>
          </a:xfrm>
        </p:spPr>
        <p:txBody>
          <a:bodyPr>
            <a:noAutofit/>
          </a:bodyPr>
          <a:p>
            <a:pPr algn="ctr"/>
            <a:r>
              <a:rPr dirty="0" sz="2400" lang="en-US"/>
              <a:t>CREATING A BREASTFEEDING FRIENDLY ENVIRONMENT; FROM POLICY TO PRACTICE</a:t>
            </a:r>
            <a:br>
              <a:rPr dirty="0" sz="2400" lang="en-US"/>
            </a:br>
            <a:r>
              <a:rPr dirty="0" sz="2400" lang="en-US"/>
              <a:t>W</a:t>
            </a:r>
            <a:r>
              <a:rPr dirty="0" sz="2400" lang="en-US"/>
              <a:t>O</a:t>
            </a:r>
            <a:r>
              <a:rPr dirty="0" sz="2400" lang="en-US"/>
              <a:t>R</a:t>
            </a:r>
            <a:r>
              <a:rPr dirty="0" sz="2400" lang="en-US"/>
              <a:t>L</a:t>
            </a:r>
            <a:r>
              <a:rPr dirty="0" sz="2400" lang="en-US"/>
              <a:t>D</a:t>
            </a:r>
            <a:r>
              <a:rPr dirty="0" sz="2400" lang="en-US"/>
              <a:t> </a:t>
            </a:r>
            <a:r>
              <a:rPr dirty="0" sz="2400" lang="en-US"/>
              <a:t>B</a:t>
            </a:r>
            <a:r>
              <a:rPr dirty="0" sz="2400" lang="en-US"/>
              <a:t>R</a:t>
            </a:r>
            <a:r>
              <a:rPr dirty="0" sz="2400" lang="en-US"/>
              <a:t>E</a:t>
            </a:r>
            <a:r>
              <a:rPr dirty="0" sz="2400" lang="en-US"/>
              <a:t>A</a:t>
            </a:r>
            <a:r>
              <a:rPr dirty="0" sz="2400" lang="en-US"/>
              <a:t>STFEEDING </a:t>
            </a:r>
            <a:r>
              <a:rPr dirty="0" sz="2400" lang="en-US"/>
              <a:t>W</a:t>
            </a:r>
            <a:r>
              <a:rPr dirty="0" sz="2400" lang="en-US"/>
              <a:t>E</a:t>
            </a:r>
            <a:r>
              <a:rPr dirty="0" sz="2400" lang="en-US"/>
              <a:t>E</a:t>
            </a:r>
            <a:r>
              <a:rPr dirty="0" sz="2400" lang="en-US"/>
              <a:t>K</a:t>
            </a:r>
            <a:r>
              <a:rPr dirty="0" sz="2400" lang="en-US"/>
              <a:t> </a:t>
            </a:r>
            <a:r>
              <a:rPr dirty="0" sz="2400" lang="en-US"/>
              <a:t>CELEBRATION </a:t>
            </a:r>
            <a:r>
              <a:rPr dirty="0" sz="2400" lang="en-US"/>
              <a:t>B</a:t>
            </a:r>
            <a:r>
              <a:rPr dirty="0" sz="2400" lang="en-US"/>
              <a:t>Y</a:t>
            </a:r>
            <a:r>
              <a:rPr dirty="0" sz="2400" lang="en-US"/>
              <a:t> </a:t>
            </a:r>
            <a:r>
              <a:rPr dirty="0" sz="2400" lang="en-US"/>
              <a:t>N</a:t>
            </a:r>
            <a:r>
              <a:rPr dirty="0" sz="2400" lang="en-US"/>
              <a:t>U</a:t>
            </a:r>
            <a:r>
              <a:rPr dirty="0" sz="2400" lang="en-US"/>
              <a:t>T</a:t>
            </a:r>
            <a:r>
              <a:rPr dirty="0" sz="2400" lang="en-US"/>
              <a:t>R</a:t>
            </a:r>
            <a:r>
              <a:rPr dirty="0" sz="2400" lang="en-US"/>
              <a:t>I</a:t>
            </a:r>
            <a:r>
              <a:rPr dirty="0" sz="2400" lang="en-US"/>
              <a:t>TION </a:t>
            </a:r>
            <a:r>
              <a:rPr dirty="0" sz="2400" lang="en-US"/>
              <a:t>S</a:t>
            </a:r>
            <a:r>
              <a:rPr dirty="0" sz="2400" lang="en-US"/>
              <a:t>O</a:t>
            </a:r>
            <a:r>
              <a:rPr dirty="0" sz="2400" lang="en-US"/>
              <a:t>C</a:t>
            </a:r>
            <a:r>
              <a:rPr dirty="0" sz="2400" lang="en-US"/>
              <a:t>I</a:t>
            </a:r>
            <a:r>
              <a:rPr dirty="0" sz="2400" lang="en-US"/>
              <a:t>E</a:t>
            </a:r>
            <a:r>
              <a:rPr dirty="0" sz="2400" lang="en-US"/>
              <a:t>TY </a:t>
            </a:r>
            <a:r>
              <a:rPr dirty="0" sz="2400" lang="en-US"/>
              <a:t>OF </a:t>
            </a:r>
            <a:r>
              <a:rPr dirty="0" sz="2400" lang="en-US"/>
              <a:t>N</a:t>
            </a:r>
            <a:r>
              <a:rPr dirty="0" sz="2400" lang="en-US"/>
              <a:t>I</a:t>
            </a:r>
            <a:r>
              <a:rPr dirty="0" sz="2400" lang="en-US"/>
              <a:t>G</a:t>
            </a:r>
            <a:r>
              <a:rPr dirty="0" sz="2400" lang="en-US"/>
              <a:t>E</a:t>
            </a:r>
            <a:r>
              <a:rPr dirty="0" sz="2400" lang="en-US"/>
              <a:t>RIA</a:t>
            </a:r>
            <a:r>
              <a:rPr dirty="0" sz="2400" lang="en-US"/>
              <a:t>,</a:t>
            </a:r>
            <a:r>
              <a:rPr dirty="0" sz="2400" lang="en-US"/>
              <a:t> </a:t>
            </a:r>
            <a:r>
              <a:rPr dirty="0" sz="2400" lang="en-US"/>
              <a:t>K</a:t>
            </a:r>
            <a:r>
              <a:rPr dirty="0" sz="2400" lang="en-US"/>
              <a:t>A</a:t>
            </a:r>
            <a:r>
              <a:rPr dirty="0" sz="2400" lang="en-US"/>
              <a:t>T</a:t>
            </a:r>
            <a:r>
              <a:rPr dirty="0" sz="2400" lang="en-US"/>
              <a:t>S</a:t>
            </a:r>
            <a:r>
              <a:rPr dirty="0" sz="2400" lang="en-US"/>
              <a:t>I</a:t>
            </a:r>
            <a:r>
              <a:rPr dirty="0" sz="2400" lang="en-US"/>
              <a:t>N</a:t>
            </a:r>
            <a:r>
              <a:rPr dirty="0" sz="2400" lang="en-US"/>
              <a:t>A </a:t>
            </a:r>
            <a:r>
              <a:rPr dirty="0" sz="2400" lang="en-US"/>
              <a:t>S</a:t>
            </a:r>
            <a:r>
              <a:rPr dirty="0" sz="2400" lang="en-US"/>
              <a:t>T</a:t>
            </a:r>
            <a:r>
              <a:rPr dirty="0" sz="2400" lang="en-US"/>
              <a:t>A</a:t>
            </a:r>
            <a:r>
              <a:rPr dirty="0" sz="2400" lang="en-US"/>
              <a:t>T</a:t>
            </a:r>
            <a:r>
              <a:rPr dirty="0" sz="2400" lang="en-US"/>
              <a:t>E</a:t>
            </a:r>
            <a:r>
              <a:rPr dirty="0" sz="2400" lang="en-US"/>
              <a:t> </a:t>
            </a:r>
            <a:r>
              <a:rPr dirty="0" sz="2400" lang="en-US"/>
              <a:t>CHAPTER </a:t>
            </a:r>
            <a:endParaRPr dirty="0" lang="en-NG"/>
          </a:p>
        </p:txBody>
      </p:sp>
      <p:sp>
        <p:nvSpPr>
          <p:cNvPr id="1048591" name="Subtitle 2"/>
          <p:cNvSpPr>
            <a:spLocks noGrp="1"/>
          </p:cNvSpPr>
          <p:nvPr>
            <p:ph type="subTitle" idx="1"/>
          </p:nvPr>
        </p:nvSpPr>
        <p:spPr>
          <a:xfrm>
            <a:off x="581191" y="3428999"/>
            <a:ext cx="10993546" cy="590321"/>
          </a:xfrm>
        </p:spPr>
        <p:txBody>
          <a:bodyPr>
            <a:normAutofit/>
          </a:bodyPr>
          <a:p>
            <a:pPr algn="ctr"/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P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R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ESEN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T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E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D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B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Y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N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R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. 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A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B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D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U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L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H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A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KIM 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ZUBAIRU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,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A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u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g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ust 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2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0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2</a:t>
            </a:r>
            <a:r>
              <a:rPr altLang="en-US" dirty="0" sz="4800" lang="en-US">
                <a:solidFill>
                  <a:schemeClr val="bg1"/>
                </a:solidFill>
                <a:latin typeface="Arial Narrow" panose="020B0606020202030204" pitchFamily="34" charset="0"/>
              </a:rPr>
              <a:t>5</a:t>
            </a:r>
            <a:endParaRPr altLang="en-US" 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/>
              <a:t>INTRODUCTION</a:t>
            </a:r>
            <a:endParaRPr dirty="0" lang="en-NG"/>
          </a:p>
        </p:txBody>
      </p:sp>
      <p:sp>
        <p:nvSpPr>
          <p:cNvPr id="1048599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sz="1800" lang="en-US">
                <a:solidFill>
                  <a:srgbClr val="323232"/>
                </a:solidFill>
              </a:rPr>
              <a:t>Breastfeeding is a cornerstone of child survival, growth, and development. It also has a lot of benefits to the mother as well</a:t>
            </a:r>
          </a:p>
          <a:p>
            <a:r>
              <a:rPr dirty="0" sz="1800" lang="en-US">
                <a:solidFill>
                  <a:srgbClr val="323232"/>
                </a:solidFill>
              </a:rPr>
              <a:t>Despite strong global and national policies, Nigeria still faces challenges in translating policy into practice.</a:t>
            </a:r>
          </a:p>
          <a:p>
            <a:r>
              <a:rPr dirty="0" sz="1800" lang="en-US">
                <a:solidFill>
                  <a:srgbClr val="323232"/>
                </a:solidFill>
              </a:rPr>
              <a:t>This presentation explores three major policies:</a:t>
            </a:r>
          </a:p>
          <a:p>
            <a:pPr indent="-342900" marL="342900">
              <a:buAutoNum type="arabicPeriod"/>
            </a:pPr>
            <a:r>
              <a:rPr dirty="0" sz="1800" lang="en-US">
                <a:solidFill>
                  <a:srgbClr val="323232"/>
                </a:solidFill>
              </a:rPr>
              <a:t>WHO/UNICEF Baby-Friendly Hospital Initiative (BFHI)</a:t>
            </a:r>
          </a:p>
          <a:p>
            <a:pPr indent="-342900" marL="342900">
              <a:buAutoNum type="arabicPeriod"/>
            </a:pPr>
            <a:r>
              <a:rPr dirty="0" sz="1800" lang="en-US">
                <a:solidFill>
                  <a:srgbClr val="323232"/>
                </a:solidFill>
              </a:rPr>
              <a:t>International Code of Marketing of Breastmilk Substitutes</a:t>
            </a:r>
          </a:p>
          <a:p>
            <a:pPr indent="-342900" marL="342900">
              <a:buAutoNum type="arabicPeriod"/>
            </a:pPr>
            <a:r>
              <a:rPr dirty="0" sz="1800" lang="en-US">
                <a:solidFill>
                  <a:srgbClr val="323232"/>
                </a:solidFill>
              </a:rPr>
              <a:t>Nigerian National Policy on Infant and Young Child Feeding (IYCF)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/>
              <a:t>GLOBAL AND NATIONAL POLICIES</a:t>
            </a:r>
            <a:endParaRPr dirty="0" lang="en-NG"/>
          </a:p>
        </p:txBody>
      </p:sp>
      <p:sp>
        <p:nvSpPr>
          <p:cNvPr id="104860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778" lnSpcReduction="20000"/>
          </a:bodyPr>
          <a:p>
            <a:pPr indent="0" marL="0">
              <a:buNone/>
            </a:pPr>
            <a:r>
              <a:rPr b="1" dirty="0" lang="en-US">
                <a:solidFill>
                  <a:schemeClr val="tx1"/>
                </a:solidFill>
              </a:rPr>
              <a:t>WHO/UNICEF BREASTFEEDING FRIENDLY HOSPITAL INITIATIVE</a:t>
            </a:r>
          </a:p>
          <a:p>
            <a:pPr algn="l"/>
            <a:r>
              <a:rPr b="1" dirty="0" i="0" lang="en-US">
                <a:solidFill>
                  <a:schemeClr val="tx1"/>
                </a:solidFill>
                <a:effectLst/>
                <a:latin typeface="Noto Sans"/>
              </a:rPr>
              <a:t>1. </a:t>
            </a:r>
            <a:r>
              <a:rPr b="0" dirty="0" i="0" lang="en-US">
                <a:solidFill>
                  <a:schemeClr val="tx1"/>
                </a:solidFill>
                <a:effectLst/>
                <a:latin typeface="Noto Sans"/>
              </a:rPr>
              <a:t>Comply fully with the </a:t>
            </a:r>
            <a:r>
              <a:rPr b="0" dirty="0" i="1" lang="en-US">
                <a:solidFill>
                  <a:schemeClr val="tx1"/>
                </a:solidFill>
                <a:effectLst/>
                <a:latin typeface="Noto Sans"/>
              </a:rPr>
              <a:t>International Code of Marketing of Breast-milk Substitutes</a:t>
            </a:r>
            <a:r>
              <a:rPr b="0" dirty="0" i="0" lang="en-US">
                <a:solidFill>
                  <a:schemeClr val="tx1"/>
                </a:solidFill>
                <a:effectLst/>
                <a:latin typeface="Noto Sans"/>
              </a:rPr>
              <a:t> and relevant World Health Assembly resolutions. Have a written infant feeding policy that is routinely communicated to staff and parents. Establish ongoing monitoring and data-management systems.</a:t>
            </a:r>
          </a:p>
          <a:p>
            <a:pPr algn="l"/>
            <a:r>
              <a:rPr b="1" dirty="0" i="0" lang="en-US">
                <a:solidFill>
                  <a:schemeClr val="tx1"/>
                </a:solidFill>
                <a:effectLst/>
                <a:latin typeface="Noto Sans"/>
              </a:rPr>
              <a:t>2.</a:t>
            </a:r>
            <a:r>
              <a:rPr b="0" dirty="0" i="0" lang="en-US">
                <a:solidFill>
                  <a:schemeClr val="tx1"/>
                </a:solidFill>
                <a:effectLst/>
                <a:latin typeface="Noto Sans"/>
              </a:rPr>
              <a:t> Ensure that staff have sufficient knowledge, competence and skills to support breastfeeding.</a:t>
            </a:r>
            <a:endParaRPr b="1" dirty="0" i="0" lang="en-US">
              <a:solidFill>
                <a:schemeClr val="tx1"/>
              </a:solidFill>
              <a:effectLst/>
              <a:latin typeface="Noto Sans"/>
            </a:endParaRPr>
          </a:p>
          <a:p>
            <a:pPr algn="l"/>
            <a:r>
              <a:rPr b="1" dirty="0" i="0" lang="en-US">
                <a:solidFill>
                  <a:schemeClr val="tx1"/>
                </a:solidFill>
                <a:effectLst/>
                <a:latin typeface="Noto Sans"/>
              </a:rPr>
              <a:t>3.</a:t>
            </a:r>
            <a:r>
              <a:rPr b="0" dirty="0" i="0" lang="en-US">
                <a:solidFill>
                  <a:schemeClr val="tx1"/>
                </a:solidFill>
                <a:effectLst/>
                <a:latin typeface="Noto Sans"/>
              </a:rPr>
              <a:t> Discuss the importance and management of breastfeeding with pregnant women and their families.</a:t>
            </a:r>
          </a:p>
          <a:p>
            <a:pPr algn="l"/>
            <a:r>
              <a:rPr b="1" dirty="0" i="0" lang="en-US">
                <a:solidFill>
                  <a:schemeClr val="tx1"/>
                </a:solidFill>
                <a:effectLst/>
                <a:latin typeface="Noto Sans"/>
              </a:rPr>
              <a:t>4.</a:t>
            </a:r>
            <a:r>
              <a:rPr b="0" dirty="0" i="0" lang="en-US">
                <a:solidFill>
                  <a:schemeClr val="tx1"/>
                </a:solidFill>
                <a:effectLst/>
                <a:latin typeface="Noto Sans"/>
              </a:rPr>
              <a:t> Facilitate immediate and uninterrupted skin-to-skin contact and support mothers to initiate breastfeeding as soon as possible after birth.</a:t>
            </a:r>
          </a:p>
          <a:p>
            <a:pPr algn="l"/>
            <a:r>
              <a:rPr b="1" dirty="0" i="0" lang="en-US">
                <a:solidFill>
                  <a:schemeClr val="tx1"/>
                </a:solidFill>
                <a:effectLst/>
                <a:latin typeface="Noto Sans"/>
              </a:rPr>
              <a:t>5.</a:t>
            </a:r>
            <a:r>
              <a:rPr b="0" dirty="0" i="0" lang="en-US">
                <a:solidFill>
                  <a:schemeClr val="tx1"/>
                </a:solidFill>
                <a:effectLst/>
                <a:latin typeface="Noto Sans"/>
              </a:rPr>
              <a:t> Support mothers to initiate and maintain breastfeeding and manage common difficulties.</a:t>
            </a:r>
          </a:p>
          <a:p>
            <a:pPr algn="l"/>
            <a:r>
              <a:rPr b="1" dirty="0" i="0" lang="en-US">
                <a:solidFill>
                  <a:schemeClr val="tx1"/>
                </a:solidFill>
                <a:effectLst/>
                <a:latin typeface="Noto Sans"/>
              </a:rPr>
              <a:t>6.</a:t>
            </a:r>
            <a:r>
              <a:rPr b="0" dirty="0" i="0" lang="en-US">
                <a:solidFill>
                  <a:schemeClr val="tx1"/>
                </a:solidFill>
                <a:effectLst/>
                <a:latin typeface="Noto Sans"/>
              </a:rPr>
              <a:t> Do not provide breastfed newborns any food or fluids other than breast milk, unless medically indicated.</a:t>
            </a:r>
          </a:p>
          <a:p>
            <a:pPr algn="l"/>
            <a:r>
              <a:rPr b="1" dirty="0" i="0" lang="en-US">
                <a:solidFill>
                  <a:schemeClr val="tx1"/>
                </a:solidFill>
                <a:effectLst/>
                <a:latin typeface="Noto Sans"/>
              </a:rPr>
              <a:t>7.</a:t>
            </a:r>
            <a:r>
              <a:rPr b="0" dirty="0" i="0" lang="en-US">
                <a:solidFill>
                  <a:schemeClr val="tx1"/>
                </a:solidFill>
                <a:effectLst/>
                <a:latin typeface="Noto Sans"/>
              </a:rPr>
              <a:t> Enable mothers and their infants to remain together and to </a:t>
            </a:r>
            <a:r>
              <a:rPr b="0" dirty="0" i="0" lang="en-US" err="1">
                <a:solidFill>
                  <a:schemeClr val="tx1"/>
                </a:solidFill>
                <a:effectLst/>
                <a:latin typeface="Noto Sans"/>
              </a:rPr>
              <a:t>practise</a:t>
            </a:r>
            <a:r>
              <a:rPr b="0" dirty="0" i="0" lang="en-US">
                <a:solidFill>
                  <a:schemeClr val="tx1"/>
                </a:solidFill>
                <a:effectLst/>
                <a:latin typeface="Noto Sans"/>
              </a:rPr>
              <a:t> rooming-in 24 hours a day.</a:t>
            </a:r>
          </a:p>
          <a:p>
            <a:pPr algn="l"/>
            <a:r>
              <a:rPr b="1" dirty="0" i="0" lang="en-US">
                <a:solidFill>
                  <a:schemeClr val="tx1"/>
                </a:solidFill>
                <a:effectLst/>
                <a:latin typeface="Noto Sans"/>
              </a:rPr>
              <a:t>8.</a:t>
            </a:r>
            <a:r>
              <a:rPr b="0" dirty="0" i="0" lang="en-US">
                <a:solidFill>
                  <a:schemeClr val="tx1"/>
                </a:solidFill>
                <a:effectLst/>
                <a:latin typeface="Noto Sans"/>
              </a:rPr>
              <a:t> Support mothers to recognize and respond to their infants’ cues for feeding.</a:t>
            </a:r>
          </a:p>
          <a:p>
            <a:pPr algn="l"/>
            <a:r>
              <a:rPr b="1" dirty="0" i="0" lang="en-US">
                <a:solidFill>
                  <a:schemeClr val="tx1"/>
                </a:solidFill>
                <a:effectLst/>
                <a:latin typeface="Noto Sans"/>
              </a:rPr>
              <a:t>9.</a:t>
            </a:r>
            <a:r>
              <a:rPr b="0" dirty="0" i="0" lang="en-US">
                <a:solidFill>
                  <a:schemeClr val="tx1"/>
                </a:solidFill>
                <a:effectLst/>
                <a:latin typeface="Noto Sans"/>
              </a:rPr>
              <a:t> Counsel mothers on the use and risks of feeding bottles, teats and pacifiers.</a:t>
            </a:r>
          </a:p>
          <a:p>
            <a:pPr algn="l"/>
            <a:r>
              <a:rPr b="1" dirty="0" i="0" lang="en-US">
                <a:solidFill>
                  <a:schemeClr val="tx1"/>
                </a:solidFill>
                <a:effectLst/>
                <a:latin typeface="Noto Sans"/>
              </a:rPr>
              <a:t>10.</a:t>
            </a:r>
            <a:r>
              <a:rPr b="0" dirty="0" i="0" lang="en-US">
                <a:solidFill>
                  <a:schemeClr val="tx1"/>
                </a:solidFill>
                <a:effectLst/>
                <a:latin typeface="Noto Sans"/>
              </a:rPr>
              <a:t> Coordinate discharge so that parents and their infants have timely access to ongoing support and care.</a:t>
            </a:r>
          </a:p>
          <a:p>
            <a:pPr indent="0" marL="0">
              <a:buNone/>
            </a:pPr>
            <a:endParaRPr dirty="0"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/>
              <a:t>BFHI in Nigeria</a:t>
            </a:r>
            <a:br>
              <a:rPr dirty="0" lang="en-US"/>
            </a:br>
            <a:endParaRPr dirty="0" lang="en-NG"/>
          </a:p>
        </p:txBody>
      </p:sp>
      <p:sp>
        <p:nvSpPr>
          <p:cNvPr id="104860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dirty="0" lang="en-US">
                <a:solidFill>
                  <a:schemeClr val="tx1"/>
                </a:solidFill>
              </a:rPr>
              <a:t>Nigeria adopted the BFHI in 1992 with support from UNICEF and WHO.</a:t>
            </a:r>
          </a:p>
          <a:p>
            <a:pPr indent="0" marL="0">
              <a:buNone/>
            </a:pPr>
            <a:endParaRPr dirty="0" lang="en-US">
              <a:solidFill>
                <a:schemeClr val="tx1"/>
              </a:solidFill>
            </a:endParaRPr>
          </a:p>
          <a:p>
            <a:pPr indent="0" marL="0">
              <a:buNone/>
            </a:pPr>
            <a:r>
              <a:rPr dirty="0" sz="1800" lang="en-US">
                <a:solidFill>
                  <a:schemeClr val="tx1"/>
                </a:solidFill>
              </a:rPr>
              <a:t>CHALLENGES IN NIGERIA:</a:t>
            </a:r>
          </a:p>
          <a:p>
            <a:r>
              <a:rPr dirty="0" sz="1800" lang="en-US">
                <a:solidFill>
                  <a:schemeClr val="tx1"/>
                </a:solidFill>
              </a:rPr>
              <a:t>Low maternal health service utilization.</a:t>
            </a:r>
          </a:p>
          <a:p>
            <a:r>
              <a:rPr dirty="0" sz="1800" lang="en-US">
                <a:solidFill>
                  <a:schemeClr val="tx1"/>
                </a:solidFill>
              </a:rPr>
              <a:t>Inconsistent implementation of BFHI steps (e.g., skin-to-skin contact).</a:t>
            </a:r>
          </a:p>
          <a:p>
            <a:r>
              <a:rPr dirty="0" sz="1800" lang="en-US">
                <a:solidFill>
                  <a:schemeClr val="tx1"/>
                </a:solidFill>
              </a:rPr>
              <a:t> Varied outcomes: Some centers improved exclusive breastfeeding, others lagged.</a:t>
            </a:r>
          </a:p>
          <a:p>
            <a:pPr indent="0" marL="0">
              <a:buNone/>
            </a:pPr>
            <a:endParaRPr dirty="0" sz="1800" lang="en-US">
              <a:solidFill>
                <a:schemeClr val="tx1"/>
              </a:solidFill>
            </a:endParaRPr>
          </a:p>
          <a:p>
            <a:endParaRPr dirty="0" lang="en-US">
              <a:solidFill>
                <a:schemeClr val="tx1"/>
              </a:solidFill>
            </a:endParaRPr>
          </a:p>
          <a:p>
            <a:endParaRPr dirty="0" lang="en-NG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sz="2800" lang="en-US"/>
              <a:t>International Code of Marketing of Breastmilk Substitutes</a:t>
            </a:r>
            <a:endParaRPr dirty="0" lang="en-NG"/>
          </a:p>
        </p:txBody>
      </p:sp>
      <p:sp>
        <p:nvSpPr>
          <p:cNvPr id="1048605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sz="1800" lang="en-US">
                <a:solidFill>
                  <a:srgbClr val="323232"/>
                </a:solidFill>
              </a:rPr>
              <a:t>Adopted by WHO in 1981 to regulate marketing of breastmilk substitutes.</a:t>
            </a:r>
          </a:p>
          <a:p>
            <a:r>
              <a:rPr dirty="0" sz="1800" lang="en-US">
                <a:solidFill>
                  <a:srgbClr val="323232"/>
                </a:solidFill>
              </a:rPr>
              <a:t>Nigeria domesticated the Code via the National Regulation on the Marketing of Infant and Young Child Foods.</a:t>
            </a:r>
          </a:p>
          <a:p>
            <a:pPr indent="0" marL="0">
              <a:buNone/>
            </a:pPr>
            <a:endParaRPr dirty="0" lang="en-US">
              <a:solidFill>
                <a:srgbClr val="323232"/>
              </a:solidFill>
            </a:endParaRPr>
          </a:p>
          <a:p>
            <a:pPr indent="0" marL="0">
              <a:buNone/>
            </a:pPr>
            <a:r>
              <a:rPr dirty="0" sz="1800" lang="en-US">
                <a:solidFill>
                  <a:srgbClr val="323232"/>
                </a:solidFill>
              </a:rPr>
              <a:t>Current realities in Nigeria:</a:t>
            </a:r>
          </a:p>
          <a:p>
            <a:r>
              <a:rPr dirty="0" sz="1800" lang="en-US">
                <a:solidFill>
                  <a:srgbClr val="323232"/>
                </a:solidFill>
              </a:rPr>
              <a:t> Violations persist (promotion of formula in health facilities and media).</a:t>
            </a:r>
          </a:p>
          <a:p>
            <a:r>
              <a:rPr dirty="0" sz="1800" lang="en-US">
                <a:solidFill>
                  <a:srgbClr val="323232"/>
                </a:solidFill>
              </a:rPr>
              <a:t> Weak enforcement of regulations.</a:t>
            </a:r>
          </a:p>
          <a:p>
            <a:r>
              <a:rPr dirty="0" sz="1800" lang="en-US">
                <a:solidFill>
                  <a:srgbClr val="323232"/>
                </a:solidFill>
              </a:rPr>
              <a:t> Mothers often influenced by aggressive marketing.</a:t>
            </a:r>
          </a:p>
          <a:p>
            <a:endParaRPr dirty="0" lang="en-NG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sz="2800" lang="en-US"/>
              <a:t>Nigerian National Policy on Infant and Young Child Feeding (IYCF)</a:t>
            </a:r>
            <a:endParaRPr dirty="0" lang="en-NG"/>
          </a:p>
        </p:txBody>
      </p:sp>
      <p:sp>
        <p:nvSpPr>
          <p:cNvPr id="1048607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sz="1800" lang="en-US">
                <a:solidFill>
                  <a:srgbClr val="323232"/>
                </a:solidFill>
              </a:rPr>
              <a:t>Provides a framework to protect, promote, and support optimal feeding practices.</a:t>
            </a:r>
          </a:p>
          <a:p>
            <a:r>
              <a:rPr dirty="0" sz="1800" lang="en-US">
                <a:solidFill>
                  <a:srgbClr val="323232"/>
                </a:solidFill>
              </a:rPr>
              <a:t>Encourages exclusive breastfeeding for 6 months, continued breastfeeding up to 2 years and beyond.</a:t>
            </a:r>
          </a:p>
          <a:p>
            <a:pPr indent="0" marL="0">
              <a:buNone/>
            </a:pPr>
            <a:endParaRPr dirty="0" lang="en-US">
              <a:solidFill>
                <a:srgbClr val="323232"/>
              </a:solidFill>
            </a:endParaRPr>
          </a:p>
          <a:p>
            <a:pPr indent="0" marL="0">
              <a:buNone/>
            </a:pPr>
            <a:r>
              <a:rPr dirty="0" sz="1800" lang="en-US">
                <a:solidFill>
                  <a:srgbClr val="323232"/>
                </a:solidFill>
              </a:rPr>
              <a:t>REALITIES IN NIGERIA</a:t>
            </a:r>
          </a:p>
          <a:p>
            <a:r>
              <a:rPr dirty="0" sz="1800" lang="en-US">
                <a:solidFill>
                  <a:srgbClr val="323232"/>
                </a:solidFill>
              </a:rPr>
              <a:t>Exclusive breastfeeding rates remain low (around 29%).</a:t>
            </a:r>
          </a:p>
          <a:p>
            <a:r>
              <a:rPr dirty="0" sz="1800" lang="en-US">
                <a:solidFill>
                  <a:srgbClr val="323232"/>
                </a:solidFill>
              </a:rPr>
              <a:t>Gaps in awareness, cultural practices, and health system support.</a:t>
            </a:r>
          </a:p>
          <a:p>
            <a:r>
              <a:rPr dirty="0" sz="1800" lang="en-US">
                <a:solidFill>
                  <a:srgbClr val="323232"/>
                </a:solidFill>
              </a:rPr>
              <a:t>Limited capacity building for health workers.</a:t>
            </a:r>
          </a:p>
          <a:p>
            <a:endParaRPr dirty="0" lang="en-NG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sz="2800" lang="en-US"/>
              <a:t>Integrating Policies into Practice</a:t>
            </a:r>
            <a:endParaRPr dirty="0" lang="en-NG"/>
          </a:p>
        </p:txBody>
      </p:sp>
      <p:sp>
        <p:nvSpPr>
          <p:cNvPr id="104860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dirty="0" sz="1800" lang="en-US">
                <a:solidFill>
                  <a:srgbClr val="323232"/>
                </a:solidFill>
              </a:rPr>
              <a:t>Strengthen maternal health service utilization to increase exposure to BFHI practices.</a:t>
            </a:r>
          </a:p>
          <a:p>
            <a:r>
              <a:rPr dirty="0" sz="1800" lang="en-US">
                <a:solidFill>
                  <a:srgbClr val="323232"/>
                </a:solidFill>
              </a:rPr>
              <a:t>Enforce regulations on breastmilk substitutes marketing.</a:t>
            </a:r>
          </a:p>
          <a:p>
            <a:r>
              <a:rPr dirty="0" sz="1800" lang="en-US">
                <a:solidFill>
                  <a:srgbClr val="323232"/>
                </a:solidFill>
              </a:rPr>
              <a:t>Scale-up health worker training on the implementation of these policies</a:t>
            </a:r>
          </a:p>
          <a:p>
            <a:r>
              <a:rPr dirty="0" sz="1800" lang="en-US">
                <a:solidFill>
                  <a:srgbClr val="323232"/>
                </a:solidFill>
              </a:rPr>
              <a:t>Monitor and evaluate policy implementation regularly.</a:t>
            </a:r>
          </a:p>
          <a:p>
            <a:r>
              <a:rPr dirty="0" lang="en-US">
                <a:solidFill>
                  <a:schemeClr val="tx1"/>
                </a:solidFill>
              </a:rPr>
              <a:t>Scale up community engagement and awareness.</a:t>
            </a:r>
          </a:p>
          <a:p>
            <a:r>
              <a:rPr dirty="0" lang="en-US">
                <a:solidFill>
                  <a:schemeClr val="tx1"/>
                </a:solidFill>
              </a:rPr>
              <a:t>Invest in healthcare staff training and monitoring.</a:t>
            </a:r>
          </a:p>
          <a:p>
            <a:r>
              <a:rPr dirty="0" lang="en-US">
                <a:solidFill>
                  <a:schemeClr val="tx1"/>
                </a:solidFill>
              </a:rPr>
              <a:t>Conduct local research to guide interventions. </a:t>
            </a:r>
            <a:endParaRPr dirty="0" sz="1800" lang="en-US">
              <a:solidFill>
                <a:schemeClr val="tx1"/>
              </a:solidFill>
            </a:endParaRPr>
          </a:p>
          <a:p>
            <a:endParaRPr dirty="0" lang="en-NG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sz="2800" lang="en-US"/>
              <a:t>Conclusion</a:t>
            </a:r>
            <a:endParaRPr dirty="0" lang="en-NG"/>
          </a:p>
        </p:txBody>
      </p:sp>
      <p:sp>
        <p:nvSpPr>
          <p:cNvPr id="1048611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sz="1800" lang="en-US">
                <a:solidFill>
                  <a:srgbClr val="323232"/>
                </a:solidFill>
              </a:rPr>
              <a:t>Policies exist to promote breastfeeding, but gaps remain in practice.</a:t>
            </a:r>
          </a:p>
          <a:p>
            <a:r>
              <a:rPr dirty="0" sz="1800" lang="en-US">
                <a:solidFill>
                  <a:srgbClr val="323232"/>
                </a:solidFill>
              </a:rPr>
              <a:t>Nigeria needs stronger implementation, enforcement, and awareness efforts.</a:t>
            </a:r>
          </a:p>
          <a:p>
            <a:r>
              <a:rPr dirty="0" sz="1800" lang="en-US">
                <a:solidFill>
                  <a:srgbClr val="323232"/>
                </a:solidFill>
              </a:rPr>
              <a:t>A breastfeeding-friendly environment requires collaboration across policymakers, healthcare workers, and communities.</a:t>
            </a:r>
          </a:p>
          <a:p>
            <a:r>
              <a:rPr dirty="0" sz="1800" lang="en-US">
                <a:solidFill>
                  <a:srgbClr val="323232"/>
                </a:solidFill>
              </a:rPr>
              <a:t>Investing in breastfeeding saves lives and strengthens national development.</a:t>
            </a:r>
          </a:p>
          <a:p>
            <a:endParaRPr dirty="0" lang="en-NG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/>
              <a:t>CONCLUSION</a:t>
            </a:r>
            <a:endParaRPr dirty="0" lang="en-NG"/>
          </a:p>
        </p:txBody>
      </p:sp>
      <p:sp>
        <p:nvSpPr>
          <p:cNvPr id="104861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indent="0" marL="0">
              <a:buNone/>
            </a:pPr>
            <a:endParaRPr b="1" dirty="0" lang="en-US"/>
          </a:p>
          <a:p>
            <a:pPr>
              <a:buFont typeface="Wingdings" panose="05000000000000000000" pitchFamily="2" charset="2"/>
              <a:buChar char="§"/>
            </a:pPr>
            <a:r>
              <a:rPr dirty="0" lang="en-US"/>
              <a:t>Policies exist, but </a:t>
            </a:r>
            <a:r>
              <a:rPr b="1" dirty="0" lang="en-US"/>
              <a:t>implementation gaps</a:t>
            </a:r>
            <a:r>
              <a:rPr dirty="0" lang="en-US"/>
              <a:t> remain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dirty="0" lang="en-US"/>
              <a:t>To create a truly breastfeeding-friendly environment, Nigeria must:</a:t>
            </a:r>
          </a:p>
          <a:p>
            <a:pPr indent="-285750" lvl="1" marL="742950">
              <a:buFont typeface="Wingdings" panose="05000000000000000000" pitchFamily="2" charset="2"/>
              <a:buChar char="§"/>
            </a:pPr>
            <a:r>
              <a:rPr dirty="0" lang="en-US"/>
              <a:t>Bridge the gap between policy and practice</a:t>
            </a:r>
          </a:p>
          <a:p>
            <a:pPr indent="-285750" lvl="1" marL="742950">
              <a:buFont typeface="Wingdings" panose="05000000000000000000" pitchFamily="2" charset="2"/>
              <a:buChar char="§"/>
            </a:pPr>
            <a:r>
              <a:rPr dirty="0" lang="en-US"/>
              <a:t>Ensure mothers receive knowledge, support, and enabling conditions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dirty="0" i="1" lang="en-US"/>
              <a:t>“Breastfeeding is not just a mother’s responsibility – it is a societal responsibility</a:t>
            </a:r>
            <a:endParaRPr dirty="0" lang="en-US"/>
          </a:p>
          <a:p>
            <a:endParaRPr dirty="0" lang="en-NG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Green">
      <a:dk1>
        <a:sysClr lastClr="000000" val="windowText"/>
      </a:dk1>
      <a:lt1>
        <a:sysClr lastClr="FFFFFF" val="window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r="5400000" dist="254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r="5040000" dist="381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dir="tl" rig="threePt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CREATING A BREASTFEEDING FRIENDLY ENVIRONMENT; FROM POLICY TO PRACTICE</dc:title>
  <dc:creator>ABNER DAVIES</dc:creator>
  <cp:lastModifiedBy>ABNER DAVIES</cp:lastModifiedBy>
  <dcterms:created xsi:type="dcterms:W3CDTF">2025-08-23T03:08:04Z</dcterms:created>
  <dcterms:modified xsi:type="dcterms:W3CDTF">2025-08-27T05:44:36Z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5ec43a2fa24e455f952fee188fd85ca4</vt:lpwstr>
  </property>
</Properties>
</file>