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xml" ContentType="application/vnd.openxmlformats-officedocument.presentationml.notesSlide+xml"/>
  <Override PartName="/ppt/tags/tag14.xml" ContentType="application/vnd.openxmlformats-officedocument.presentationml.tags+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Lst>
  <p:notesMasterIdLst>
    <p:notesMasterId r:id="rId51"/>
  </p:notesMasterIdLst>
  <p:sldIdLst>
    <p:sldId id="4816" r:id="rId2"/>
    <p:sldId id="257" r:id="rId3"/>
    <p:sldId id="4793" r:id="rId4"/>
    <p:sldId id="291" r:id="rId5"/>
    <p:sldId id="4789" r:id="rId6"/>
    <p:sldId id="4717" r:id="rId7"/>
    <p:sldId id="4714" r:id="rId8"/>
    <p:sldId id="4794" r:id="rId9"/>
    <p:sldId id="4818" r:id="rId10"/>
    <p:sldId id="4821" r:id="rId11"/>
    <p:sldId id="4823" r:id="rId12"/>
    <p:sldId id="563" r:id="rId13"/>
    <p:sldId id="4795" r:id="rId14"/>
    <p:sldId id="4819" r:id="rId15"/>
    <p:sldId id="622" r:id="rId16"/>
    <p:sldId id="4831" r:id="rId17"/>
    <p:sldId id="838" r:id="rId18"/>
    <p:sldId id="4832" r:id="rId19"/>
    <p:sldId id="4826" r:id="rId20"/>
    <p:sldId id="267" r:id="rId21"/>
    <p:sldId id="299" r:id="rId22"/>
    <p:sldId id="355" r:id="rId23"/>
    <p:sldId id="274" r:id="rId24"/>
    <p:sldId id="297" r:id="rId25"/>
    <p:sldId id="298" r:id="rId26"/>
    <p:sldId id="358" r:id="rId27"/>
    <p:sldId id="296" r:id="rId28"/>
    <p:sldId id="363" r:id="rId29"/>
    <p:sldId id="279" r:id="rId30"/>
    <p:sldId id="4814" r:id="rId31"/>
    <p:sldId id="264" r:id="rId32"/>
    <p:sldId id="350" r:id="rId33"/>
    <p:sldId id="336" r:id="rId34"/>
    <p:sldId id="341" r:id="rId35"/>
    <p:sldId id="349" r:id="rId36"/>
    <p:sldId id="4830" r:id="rId37"/>
    <p:sldId id="361" r:id="rId38"/>
    <p:sldId id="4753" r:id="rId39"/>
    <p:sldId id="359" r:id="rId40"/>
    <p:sldId id="4828" r:id="rId41"/>
    <p:sldId id="335" r:id="rId42"/>
    <p:sldId id="4829" r:id="rId43"/>
    <p:sldId id="4820" r:id="rId44"/>
    <p:sldId id="4835" r:id="rId45"/>
    <p:sldId id="4834" r:id="rId46"/>
    <p:sldId id="4838" r:id="rId47"/>
    <p:sldId id="4824" r:id="rId48"/>
    <p:sldId id="4839" r:id="rId49"/>
    <p:sldId id="4808"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3A467A0-FCC8-64C6-181C-3A69113755EF}" name="Abimbola Adesanmi" initials="AA" userId="9be87b9802421690"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10" autoAdjust="0"/>
    <p:restoredTop sz="89750" autoAdjust="0"/>
  </p:normalViewPr>
  <p:slideViewPr>
    <p:cSldViewPr snapToGrid="0">
      <p:cViewPr varScale="1">
        <p:scale>
          <a:sx n="61" d="100"/>
          <a:sy n="61" d="100"/>
        </p:scale>
        <p:origin x="824"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8/10/relationships/authors" Target="author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Dropbox%20(Linksbridge)\Linksbridge\2018\Projects\Nutrition\Analytics\20181030%20Excel%20Versions%20of%20Target%20Analysi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631544497669255E-3"/>
          <c:y val="1.5770945298504324E-3"/>
          <c:w val="1"/>
          <c:h val="0.84074550838340001"/>
        </c:manualLayout>
      </c:layout>
      <c:barChart>
        <c:barDir val="col"/>
        <c:grouping val="clustered"/>
        <c:varyColors val="0"/>
        <c:ser>
          <c:idx val="0"/>
          <c:order val="0"/>
          <c:tx>
            <c:strRef>
              <c:f>Sheet1!$B$1</c:f>
              <c:strCache>
                <c:ptCount val="1"/>
                <c:pt idx="0">
                  <c:v>Breastfed children</c:v>
                </c:pt>
              </c:strCache>
            </c:strRef>
          </c:tx>
          <c:spPr>
            <a:solidFill>
              <a:schemeClr val="accent1"/>
            </a:solidFill>
            <a:ln>
              <a:noFill/>
            </a:ln>
            <a:effectLst/>
            <a:scene3d>
              <a:camera prst="orthographicFront"/>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Minimum dietary diversity</c:v>
                </c:pt>
                <c:pt idx="1">
                  <c:v>Minimum meal frequency</c:v>
                </c:pt>
                <c:pt idx="2">
                  <c:v>Minimum acceptable diet</c:v>
                </c:pt>
              </c:strCache>
            </c:strRef>
          </c:cat>
          <c:val>
            <c:numRef>
              <c:f>Sheet1!$B$2:$B$4</c:f>
              <c:numCache>
                <c:formatCode>General</c:formatCode>
                <c:ptCount val="3"/>
                <c:pt idx="0">
                  <c:v>22</c:v>
                </c:pt>
                <c:pt idx="1">
                  <c:v>44</c:v>
                </c:pt>
                <c:pt idx="2">
                  <c:v>11</c:v>
                </c:pt>
              </c:numCache>
            </c:numRef>
          </c:val>
          <c:extLst>
            <c:ext xmlns:c16="http://schemas.microsoft.com/office/drawing/2014/chart" uri="{C3380CC4-5D6E-409C-BE32-E72D297353CC}">
              <c16:uniqueId val="{00000000-D8C1-4867-80A3-5EB303445CB1}"/>
            </c:ext>
          </c:extLst>
        </c:ser>
        <c:ser>
          <c:idx val="1"/>
          <c:order val="1"/>
          <c:tx>
            <c:strRef>
              <c:f>Sheet1!$C$1</c:f>
              <c:strCache>
                <c:ptCount val="1"/>
                <c:pt idx="0">
                  <c:v>Non-breastfed children</c:v>
                </c:pt>
              </c:strCache>
            </c:strRef>
          </c:tx>
          <c:spPr>
            <a:solidFill>
              <a:schemeClr val="accent3"/>
            </a:solidFill>
            <a:ln>
              <a:noFill/>
            </a:ln>
            <a:effectLst/>
            <a:scene3d>
              <a:camera prst="orthographicFront"/>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Minimum dietary diversity</c:v>
                </c:pt>
                <c:pt idx="1">
                  <c:v>Minimum meal frequency</c:v>
                </c:pt>
                <c:pt idx="2">
                  <c:v>Minimum acceptable diet</c:v>
                </c:pt>
              </c:strCache>
            </c:strRef>
          </c:cat>
          <c:val>
            <c:numRef>
              <c:f>Sheet1!$C$2:$C$4</c:f>
              <c:numCache>
                <c:formatCode>General</c:formatCode>
                <c:ptCount val="3"/>
                <c:pt idx="0">
                  <c:v>25</c:v>
                </c:pt>
                <c:pt idx="1">
                  <c:v>36</c:v>
                </c:pt>
                <c:pt idx="2">
                  <c:v>10</c:v>
                </c:pt>
              </c:numCache>
            </c:numRef>
          </c:val>
          <c:extLst>
            <c:ext xmlns:c16="http://schemas.microsoft.com/office/drawing/2014/chart" uri="{C3380CC4-5D6E-409C-BE32-E72D297353CC}">
              <c16:uniqueId val="{00000001-D8C1-4867-80A3-5EB303445CB1}"/>
            </c:ext>
          </c:extLst>
        </c:ser>
        <c:ser>
          <c:idx val="2"/>
          <c:order val="2"/>
          <c:tx>
            <c:strRef>
              <c:f>Sheet1!$D$1</c:f>
              <c:strCache>
                <c:ptCount val="1"/>
                <c:pt idx="0">
                  <c:v>All children</c:v>
                </c:pt>
              </c:strCache>
            </c:strRef>
          </c:tx>
          <c:spPr>
            <a:solidFill>
              <a:schemeClr val="accent2"/>
            </a:solidFill>
            <a:ln>
              <a:noFill/>
            </a:ln>
            <a:effectLst/>
            <a:scene3d>
              <a:camera prst="orthographicFront"/>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Minimum dietary diversity</c:v>
                </c:pt>
                <c:pt idx="1">
                  <c:v>Minimum meal frequency</c:v>
                </c:pt>
                <c:pt idx="2">
                  <c:v>Minimum acceptable diet</c:v>
                </c:pt>
              </c:strCache>
            </c:strRef>
          </c:cat>
          <c:val>
            <c:numRef>
              <c:f>Sheet1!$D$2:$D$4</c:f>
              <c:numCache>
                <c:formatCode>General</c:formatCode>
                <c:ptCount val="3"/>
                <c:pt idx="0">
                  <c:v>23</c:v>
                </c:pt>
                <c:pt idx="1">
                  <c:v>42</c:v>
                </c:pt>
                <c:pt idx="2">
                  <c:v>11</c:v>
                </c:pt>
              </c:numCache>
            </c:numRef>
          </c:val>
          <c:extLst>
            <c:ext xmlns:c16="http://schemas.microsoft.com/office/drawing/2014/chart" uri="{C3380CC4-5D6E-409C-BE32-E72D297353CC}">
              <c16:uniqueId val="{00000002-D8C1-4867-80A3-5EB303445CB1}"/>
            </c:ext>
          </c:extLst>
        </c:ser>
        <c:dLbls>
          <c:showLegendKey val="0"/>
          <c:showVal val="1"/>
          <c:showCatName val="0"/>
          <c:showSerName val="0"/>
          <c:showPercent val="0"/>
          <c:showBubbleSize val="0"/>
        </c:dLbls>
        <c:gapWidth val="100"/>
        <c:axId val="259173776"/>
        <c:axId val="259173384"/>
      </c:barChart>
      <c:catAx>
        <c:axId val="25917377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en-US" sz="1800" b="0" i="0" u="none" strike="noStrike" kern="1200" baseline="0">
                <a:solidFill>
                  <a:schemeClr val="tx1"/>
                </a:solidFill>
                <a:latin typeface="+mn-lt"/>
                <a:ea typeface="+mn-ea"/>
                <a:cs typeface="+mn-cs"/>
              </a:defRPr>
            </a:pPr>
            <a:endParaRPr lang="en-US"/>
          </a:p>
        </c:txPr>
        <c:crossAx val="259173384"/>
        <c:crosses val="autoZero"/>
        <c:auto val="1"/>
        <c:lblAlgn val="ctr"/>
        <c:lblOffset val="100"/>
        <c:noMultiLvlLbl val="0"/>
      </c:catAx>
      <c:valAx>
        <c:axId val="259173384"/>
        <c:scaling>
          <c:orientation val="minMax"/>
          <c:max val="100"/>
        </c:scaling>
        <c:delete val="1"/>
        <c:axPos val="l"/>
        <c:numFmt formatCode="General" sourceLinked="1"/>
        <c:majorTickMark val="out"/>
        <c:minorTickMark val="none"/>
        <c:tickLblPos val="nextTo"/>
        <c:crossAx val="259173776"/>
        <c:crosses val="autoZero"/>
        <c:crossBetween val="between"/>
      </c:valAx>
      <c:spPr>
        <a:noFill/>
        <a:ln>
          <a:noFill/>
        </a:ln>
        <a:effectLst/>
      </c:spPr>
    </c:plotArea>
    <c:legend>
      <c:legendPos val="t"/>
      <c:layout>
        <c:manualLayout>
          <c:xMode val="edge"/>
          <c:yMode val="edge"/>
          <c:x val="7.4168297384863746E-2"/>
          <c:y val="0.19105199516324065"/>
          <c:w val="0.78706044034902067"/>
          <c:h val="6.2992697255043847E-2"/>
        </c:manualLayout>
      </c:layout>
      <c:overlay val="0"/>
      <c:spPr>
        <a:noFill/>
        <a:ln>
          <a:noFill/>
        </a:ln>
        <a:effectLst/>
      </c:spPr>
      <c:txPr>
        <a:bodyPr rot="0" spcFirstLastPara="1" vertOverflow="ellipsis" vert="horz" wrap="square" anchor="ctr" anchorCtr="1"/>
        <a:lstStyle/>
        <a:p>
          <a:pPr>
            <a:defRPr lang="en-US"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lang="en-US"/>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774326820258576E-2"/>
          <c:y val="4.7231549720851897E-2"/>
          <c:w val="0.94129666083406238"/>
          <c:h val="0.93597972253383133"/>
        </c:manualLayout>
      </c:layout>
      <c:scatterChart>
        <c:scatterStyle val="lineMarker"/>
        <c:varyColors val="0"/>
        <c:ser>
          <c:idx val="0"/>
          <c:order val="0"/>
          <c:tx>
            <c:strRef>
              <c:f>'Nigeria Only'!$A$2</c:f>
              <c:strCache>
                <c:ptCount val="1"/>
                <c:pt idx="0">
                  <c:v>First</c:v>
                </c:pt>
              </c:strCache>
            </c:strRef>
          </c:tx>
          <c:spPr>
            <a:ln w="19050" cap="rnd">
              <a:noFill/>
              <a:round/>
            </a:ln>
            <a:effectLst/>
          </c:spPr>
          <c:marker>
            <c:symbol val="circle"/>
            <c:size val="12"/>
            <c:spPr>
              <a:solidFill>
                <a:schemeClr val="bg1"/>
              </a:solidFill>
              <a:ln w="12700">
                <a:solidFill>
                  <a:schemeClr val="accent3">
                    <a:lumMod val="50000"/>
                  </a:schemeClr>
                </a:solidFill>
              </a:ln>
              <a:effectLst/>
            </c:spPr>
          </c:marker>
          <c:xVal>
            <c:strRef>
              <c:f>'Nigeria Only'!$B$1:$G$1</c:f>
              <c:strCache>
                <c:ptCount val="6"/>
                <c:pt idx="0">
                  <c:v>ANC4 vs IFA</c:v>
                </c:pt>
                <c:pt idx="1">
                  <c:v>SAB vs EIBF</c:v>
                </c:pt>
                <c:pt idx="2">
                  <c:v>DPT3 vs EBF</c:v>
                </c:pt>
                <c:pt idx="3">
                  <c:v>MCV vs MDD</c:v>
                </c:pt>
                <c:pt idx="4">
                  <c:v>All Vax vs BF1</c:v>
                </c:pt>
                <c:pt idx="5">
                  <c:v>VAS</c:v>
                </c:pt>
              </c:strCache>
            </c:strRef>
          </c:xVal>
          <c:yVal>
            <c:numRef>
              <c:f>'Nigeria Only'!$B$2:$G$2</c:f>
              <c:numCache>
                <c:formatCode>General</c:formatCode>
                <c:ptCount val="6"/>
                <c:pt idx="0">
                  <c:v>0.49099999999999999</c:v>
                </c:pt>
                <c:pt idx="1">
                  <c:v>0.43</c:v>
                </c:pt>
                <c:pt idx="2" formatCode="_(* #,##0.00_);_(* \(#,##0.00\);_(* &quot;-&quot;??_);_(@_)">
                  <c:v>0.42</c:v>
                </c:pt>
                <c:pt idx="3">
                  <c:v>0.42</c:v>
                </c:pt>
                <c:pt idx="4">
                  <c:v>0.4425</c:v>
                </c:pt>
              </c:numCache>
            </c:numRef>
          </c:yVal>
          <c:smooth val="0"/>
          <c:extLst>
            <c:ext xmlns:c16="http://schemas.microsoft.com/office/drawing/2014/chart" uri="{C3380CC4-5D6E-409C-BE32-E72D297353CC}">
              <c16:uniqueId val="{00000000-3805-45D1-B85F-CDA0206249A0}"/>
            </c:ext>
          </c:extLst>
        </c:ser>
        <c:ser>
          <c:idx val="1"/>
          <c:order val="1"/>
          <c:tx>
            <c:strRef>
              <c:f>'Nigeria Only'!$A$3</c:f>
              <c:strCache>
                <c:ptCount val="1"/>
                <c:pt idx="0">
                  <c:v>Second</c:v>
                </c:pt>
              </c:strCache>
            </c:strRef>
          </c:tx>
          <c:spPr>
            <a:ln w="19050" cap="rnd">
              <a:noFill/>
              <a:round/>
            </a:ln>
            <a:effectLst/>
          </c:spPr>
          <c:marker>
            <c:symbol val="circle"/>
            <c:size val="12"/>
            <c:spPr>
              <a:solidFill>
                <a:srgbClr val="FFC000"/>
              </a:solidFill>
              <a:ln w="9525">
                <a:solidFill>
                  <a:schemeClr val="accent2"/>
                </a:solidFill>
              </a:ln>
              <a:effectLst/>
            </c:spPr>
          </c:marker>
          <c:xVal>
            <c:strRef>
              <c:f>'Nigeria Only'!$B$1:$G$1</c:f>
              <c:strCache>
                <c:ptCount val="6"/>
                <c:pt idx="0">
                  <c:v>ANC4 vs IFA</c:v>
                </c:pt>
                <c:pt idx="1">
                  <c:v>SAB vs EIBF</c:v>
                </c:pt>
                <c:pt idx="2">
                  <c:v>DPT3 vs EBF</c:v>
                </c:pt>
                <c:pt idx="3">
                  <c:v>MCV vs MDD</c:v>
                </c:pt>
                <c:pt idx="4">
                  <c:v>All Vax vs BF1</c:v>
                </c:pt>
                <c:pt idx="5">
                  <c:v>VAS</c:v>
                </c:pt>
              </c:strCache>
            </c:strRef>
          </c:xVal>
          <c:yVal>
            <c:numRef>
              <c:f>'Nigeria Only'!$B$3:$G$3</c:f>
              <c:numCache>
                <c:formatCode>General</c:formatCode>
                <c:ptCount val="6"/>
                <c:pt idx="0">
                  <c:v>0.21</c:v>
                </c:pt>
                <c:pt idx="1">
                  <c:v>0.33200000000000002</c:v>
                </c:pt>
                <c:pt idx="2" formatCode="_(* #,##0.00_);_(* \(#,##0.00\);_(* &quot;-&quot;??_);_(@_)">
                  <c:v>0.23332422000000003</c:v>
                </c:pt>
                <c:pt idx="3">
                  <c:v>0.34420000000000001</c:v>
                </c:pt>
                <c:pt idx="4">
                  <c:v>0.66274199999999994</c:v>
                </c:pt>
                <c:pt idx="5">
                  <c:v>0.56000000000000005</c:v>
                </c:pt>
              </c:numCache>
            </c:numRef>
          </c:yVal>
          <c:smooth val="0"/>
          <c:extLst>
            <c:ext xmlns:c16="http://schemas.microsoft.com/office/drawing/2014/chart" uri="{C3380CC4-5D6E-409C-BE32-E72D297353CC}">
              <c16:uniqueId val="{00000001-3805-45D1-B85F-CDA0206249A0}"/>
            </c:ext>
          </c:extLst>
        </c:ser>
        <c:dLbls>
          <c:showLegendKey val="0"/>
          <c:showVal val="0"/>
          <c:showCatName val="0"/>
          <c:showSerName val="0"/>
          <c:showPercent val="0"/>
          <c:showBubbleSize val="0"/>
        </c:dLbls>
        <c:axId val="696844112"/>
        <c:axId val="696844440"/>
      </c:scatterChart>
      <c:valAx>
        <c:axId val="696844112"/>
        <c:scaling>
          <c:orientation val="minMax"/>
        </c:scaling>
        <c:delete val="1"/>
        <c:axPos val="b"/>
        <c:numFmt formatCode="General" sourceLinked="1"/>
        <c:majorTickMark val="out"/>
        <c:minorTickMark val="none"/>
        <c:tickLblPos val="nextTo"/>
        <c:crossAx val="696844440"/>
        <c:crossesAt val="0"/>
        <c:crossBetween val="midCat"/>
      </c:valAx>
      <c:valAx>
        <c:axId val="696844440"/>
        <c:scaling>
          <c:orientation val="minMax"/>
          <c:max val="1"/>
        </c:scaling>
        <c:delete val="0"/>
        <c:axPos val="l"/>
        <c:majorGridlines>
          <c:spPr>
            <a:ln w="9525" cap="flat" cmpd="sng" algn="ctr">
              <a:solidFill>
                <a:schemeClr val="bg1">
                  <a:lumMod val="85000"/>
                </a:schemeClr>
              </a:solidFill>
              <a:round/>
            </a:ln>
            <a:effectLst/>
          </c:spPr>
        </c:majorGridlines>
        <c:numFmt formatCode="0%" sourceLinked="0"/>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lang="en-US" sz="700" b="0" i="0" u="none" strike="noStrike" kern="1200" baseline="0">
                <a:solidFill>
                  <a:schemeClr val="accent1">
                    <a:lumMod val="75000"/>
                  </a:schemeClr>
                </a:solidFill>
                <a:latin typeface="+mn-lt"/>
                <a:ea typeface="+mn-ea"/>
                <a:cs typeface="+mn-cs"/>
              </a:defRPr>
            </a:pPr>
            <a:endParaRPr lang="en-US"/>
          </a:p>
        </c:txPr>
        <c:crossAx val="696844112"/>
        <c:crosses val="autoZero"/>
        <c:crossBetween val="midCat"/>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1000" b="0" i="0" u="none" strike="noStrike" kern="1200" baseline="0">
          <a:solidFill>
            <a:schemeClr val="tx1"/>
          </a:solidFill>
          <a:latin typeface="+mn-lt"/>
          <a:ea typeface="+mn-ea"/>
          <a:cs typeface="+mn-cs"/>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101506-26F1-4B2F-92F2-BFE7FC5DD4AE}"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GB"/>
        </a:p>
      </dgm:t>
    </dgm:pt>
    <dgm:pt modelId="{55C8DD81-1093-42E0-969E-C647C92F92D8}">
      <dgm:prSet phldrT="[Text]" custT="1"/>
      <dgm:spPr/>
      <dgm:t>
        <a:bodyPr/>
        <a:lstStyle/>
        <a:p>
          <a:r>
            <a:rPr lang="en-GB" sz="1400" b="1" dirty="0"/>
            <a:t>UNDERNUTRITION</a:t>
          </a:r>
        </a:p>
      </dgm:t>
    </dgm:pt>
    <dgm:pt modelId="{7A57BECE-59CE-42D2-A19F-0FCBDF8CF60D}" type="parTrans" cxnId="{B5E5281C-6C59-472F-8E3E-8CF417E5118B}">
      <dgm:prSet/>
      <dgm:spPr/>
      <dgm:t>
        <a:bodyPr/>
        <a:lstStyle/>
        <a:p>
          <a:endParaRPr lang="en-GB"/>
        </a:p>
      </dgm:t>
    </dgm:pt>
    <dgm:pt modelId="{D08C9AB6-C214-4A8F-8D81-98297204198E}" type="sibTrans" cxnId="{B5E5281C-6C59-472F-8E3E-8CF417E5118B}">
      <dgm:prSet/>
      <dgm:spPr/>
      <dgm:t>
        <a:bodyPr/>
        <a:lstStyle/>
        <a:p>
          <a:endParaRPr lang="en-GB"/>
        </a:p>
      </dgm:t>
    </dgm:pt>
    <dgm:pt modelId="{39C8D3F7-94A5-4DFF-86C3-23DDAB3072F2}">
      <dgm:prSet phldrT="[Text]"/>
      <dgm:spPr/>
      <dgm:t>
        <a:bodyPr/>
        <a:lstStyle/>
        <a:p>
          <a:r>
            <a:rPr lang="en-GB" b="1" dirty="0"/>
            <a:t>MICRONUTRIENT DEFICIENCY</a:t>
          </a:r>
        </a:p>
      </dgm:t>
    </dgm:pt>
    <dgm:pt modelId="{7CBDA10C-9C4E-48C7-8976-9E02366EF120}" type="parTrans" cxnId="{9084F08F-D2C1-4DD8-B704-728A1A3F8679}">
      <dgm:prSet/>
      <dgm:spPr/>
      <dgm:t>
        <a:bodyPr/>
        <a:lstStyle/>
        <a:p>
          <a:endParaRPr lang="en-GB"/>
        </a:p>
      </dgm:t>
    </dgm:pt>
    <dgm:pt modelId="{146F7939-E737-4EF8-836D-3BE80C834C49}" type="sibTrans" cxnId="{9084F08F-D2C1-4DD8-B704-728A1A3F8679}">
      <dgm:prSet/>
      <dgm:spPr/>
      <dgm:t>
        <a:bodyPr/>
        <a:lstStyle/>
        <a:p>
          <a:endParaRPr lang="en-GB"/>
        </a:p>
      </dgm:t>
    </dgm:pt>
    <dgm:pt modelId="{A751E93A-B568-4E32-8178-BF1FB658B8A8}">
      <dgm:prSet phldrT="[Text]"/>
      <dgm:spPr/>
      <dgm:t>
        <a:bodyPr/>
        <a:lstStyle/>
        <a:p>
          <a:r>
            <a:rPr lang="en-GB" b="1" dirty="0"/>
            <a:t>OVERNUTRITION</a:t>
          </a:r>
        </a:p>
      </dgm:t>
    </dgm:pt>
    <dgm:pt modelId="{7A8A6449-34C4-4D9D-996A-46B2D3484126}" type="parTrans" cxnId="{5841365B-8139-4BD1-BB4A-B45B3F794DE2}">
      <dgm:prSet/>
      <dgm:spPr/>
      <dgm:t>
        <a:bodyPr/>
        <a:lstStyle/>
        <a:p>
          <a:endParaRPr lang="en-GB"/>
        </a:p>
      </dgm:t>
    </dgm:pt>
    <dgm:pt modelId="{9C7A5743-EFBD-4216-8BF8-9D0161B56921}" type="sibTrans" cxnId="{5841365B-8139-4BD1-BB4A-B45B3F794DE2}">
      <dgm:prSet/>
      <dgm:spPr/>
      <dgm:t>
        <a:bodyPr/>
        <a:lstStyle/>
        <a:p>
          <a:endParaRPr lang="en-GB"/>
        </a:p>
      </dgm:t>
    </dgm:pt>
    <dgm:pt modelId="{50A2185B-53D5-429C-B166-FBAE12DF425B}">
      <dgm:prSet phldrT="[Text]"/>
      <dgm:spPr/>
      <dgm:t>
        <a:bodyPr/>
        <a:lstStyle/>
        <a:p>
          <a:r>
            <a:rPr lang="en-GB" b="1" dirty="0"/>
            <a:t>MALNUTRITION</a:t>
          </a:r>
        </a:p>
      </dgm:t>
    </dgm:pt>
    <dgm:pt modelId="{0C0F2CFA-6530-4710-B6D8-2EA32693B71D}" type="sibTrans" cxnId="{72616BEB-F8D4-4869-B5D0-B210ABD6407A}">
      <dgm:prSet/>
      <dgm:spPr/>
      <dgm:t>
        <a:bodyPr/>
        <a:lstStyle/>
        <a:p>
          <a:endParaRPr lang="en-GB"/>
        </a:p>
      </dgm:t>
    </dgm:pt>
    <dgm:pt modelId="{0965A1CD-EA34-45C0-A66A-E896BDCB852A}" type="parTrans" cxnId="{72616BEB-F8D4-4869-B5D0-B210ABD6407A}">
      <dgm:prSet/>
      <dgm:spPr/>
      <dgm:t>
        <a:bodyPr/>
        <a:lstStyle/>
        <a:p>
          <a:endParaRPr lang="en-GB"/>
        </a:p>
      </dgm:t>
    </dgm:pt>
    <dgm:pt modelId="{1B4D25F2-F208-4FBE-B0D5-F3143BA1EBED}" type="pres">
      <dgm:prSet presAssocID="{93101506-26F1-4B2F-92F2-BFE7FC5DD4AE}" presName="hierChild1" presStyleCnt="0">
        <dgm:presLayoutVars>
          <dgm:chPref val="1"/>
          <dgm:dir/>
          <dgm:animOne val="branch"/>
          <dgm:animLvl val="lvl"/>
          <dgm:resizeHandles/>
        </dgm:presLayoutVars>
      </dgm:prSet>
      <dgm:spPr/>
    </dgm:pt>
    <dgm:pt modelId="{670CF9BB-D0EE-4799-8BC5-DD8B6DF1CEDF}" type="pres">
      <dgm:prSet presAssocID="{50A2185B-53D5-429C-B166-FBAE12DF425B}" presName="hierRoot1" presStyleCnt="0"/>
      <dgm:spPr/>
    </dgm:pt>
    <dgm:pt modelId="{B327E651-1F5C-4C68-A729-196A58DA8544}" type="pres">
      <dgm:prSet presAssocID="{50A2185B-53D5-429C-B166-FBAE12DF425B}" presName="composite" presStyleCnt="0"/>
      <dgm:spPr/>
    </dgm:pt>
    <dgm:pt modelId="{66FBC404-0F13-4D1B-9394-00850FB08A5A}" type="pres">
      <dgm:prSet presAssocID="{50A2185B-53D5-429C-B166-FBAE12DF425B}" presName="background" presStyleLbl="node0" presStyleIdx="0" presStyleCnt="1"/>
      <dgm:spPr/>
    </dgm:pt>
    <dgm:pt modelId="{3B4F9E86-346A-4DE3-B653-66A8AE37B952}" type="pres">
      <dgm:prSet presAssocID="{50A2185B-53D5-429C-B166-FBAE12DF425B}" presName="text" presStyleLbl="fgAcc0" presStyleIdx="0" presStyleCnt="1" custLinFactNeighborX="6532" custLinFactNeighborY="-5667">
        <dgm:presLayoutVars>
          <dgm:chPref val="3"/>
        </dgm:presLayoutVars>
      </dgm:prSet>
      <dgm:spPr/>
    </dgm:pt>
    <dgm:pt modelId="{9E4578B9-908E-4E85-8E80-CE19064A60DF}" type="pres">
      <dgm:prSet presAssocID="{50A2185B-53D5-429C-B166-FBAE12DF425B}" presName="hierChild2" presStyleCnt="0"/>
      <dgm:spPr/>
    </dgm:pt>
    <dgm:pt modelId="{6D8CEA6F-EB76-4046-9AFB-59074D7D0870}" type="pres">
      <dgm:prSet presAssocID="{7A57BECE-59CE-42D2-A19F-0FCBDF8CF60D}" presName="Name10" presStyleLbl="parChTrans1D2" presStyleIdx="0" presStyleCnt="3"/>
      <dgm:spPr/>
    </dgm:pt>
    <dgm:pt modelId="{B263C743-5613-4BC1-B377-896D654EAEE4}" type="pres">
      <dgm:prSet presAssocID="{55C8DD81-1093-42E0-969E-C647C92F92D8}" presName="hierRoot2" presStyleCnt="0"/>
      <dgm:spPr/>
    </dgm:pt>
    <dgm:pt modelId="{66B8D790-537D-41D6-91DF-CC68A9B5F76F}" type="pres">
      <dgm:prSet presAssocID="{55C8DD81-1093-42E0-969E-C647C92F92D8}" presName="composite2" presStyleCnt="0"/>
      <dgm:spPr/>
    </dgm:pt>
    <dgm:pt modelId="{C78D5E0D-D0D2-457C-A760-A696C4C9E764}" type="pres">
      <dgm:prSet presAssocID="{55C8DD81-1093-42E0-969E-C647C92F92D8}" presName="background2" presStyleLbl="node2" presStyleIdx="0" presStyleCnt="3"/>
      <dgm:spPr/>
    </dgm:pt>
    <dgm:pt modelId="{0A81B869-E3B6-4AFB-B3DE-3A05895F844B}" type="pres">
      <dgm:prSet presAssocID="{55C8DD81-1093-42E0-969E-C647C92F92D8}" presName="text2" presStyleLbl="fgAcc2" presStyleIdx="0" presStyleCnt="3" custScaleX="127290" custLinFactNeighborX="-5651" custLinFactNeighborY="-812">
        <dgm:presLayoutVars>
          <dgm:chPref val="3"/>
        </dgm:presLayoutVars>
      </dgm:prSet>
      <dgm:spPr/>
    </dgm:pt>
    <dgm:pt modelId="{04F1F0EC-7547-4665-85D6-22E078BE78EB}" type="pres">
      <dgm:prSet presAssocID="{55C8DD81-1093-42E0-969E-C647C92F92D8}" presName="hierChild3" presStyleCnt="0"/>
      <dgm:spPr/>
    </dgm:pt>
    <dgm:pt modelId="{D5F8D33F-49A0-4C6A-8E85-E0F2D1739392}" type="pres">
      <dgm:prSet presAssocID="{7CBDA10C-9C4E-48C7-8976-9E02366EF120}" presName="Name10" presStyleLbl="parChTrans1D2" presStyleIdx="1" presStyleCnt="3"/>
      <dgm:spPr/>
    </dgm:pt>
    <dgm:pt modelId="{91599B39-B128-4EB6-A35D-9BA2B849181C}" type="pres">
      <dgm:prSet presAssocID="{39C8D3F7-94A5-4DFF-86C3-23DDAB3072F2}" presName="hierRoot2" presStyleCnt="0"/>
      <dgm:spPr/>
    </dgm:pt>
    <dgm:pt modelId="{935B059E-CDDE-4E9C-A0BE-F57B91A58184}" type="pres">
      <dgm:prSet presAssocID="{39C8D3F7-94A5-4DFF-86C3-23DDAB3072F2}" presName="composite2" presStyleCnt="0"/>
      <dgm:spPr/>
    </dgm:pt>
    <dgm:pt modelId="{ADFB483E-FD23-44F4-9411-3C6B1B89B171}" type="pres">
      <dgm:prSet presAssocID="{39C8D3F7-94A5-4DFF-86C3-23DDAB3072F2}" presName="background2" presStyleLbl="node2" presStyleIdx="1" presStyleCnt="3"/>
      <dgm:spPr/>
    </dgm:pt>
    <dgm:pt modelId="{5126C5CD-DCA7-4EE7-9EA3-9098FBE1248D}" type="pres">
      <dgm:prSet presAssocID="{39C8D3F7-94A5-4DFF-86C3-23DDAB3072F2}" presName="text2" presStyleLbl="fgAcc2" presStyleIdx="1" presStyleCnt="3">
        <dgm:presLayoutVars>
          <dgm:chPref val="3"/>
        </dgm:presLayoutVars>
      </dgm:prSet>
      <dgm:spPr/>
    </dgm:pt>
    <dgm:pt modelId="{2D10DA0A-8F07-4582-A177-9FD2FE8B315B}" type="pres">
      <dgm:prSet presAssocID="{39C8D3F7-94A5-4DFF-86C3-23DDAB3072F2}" presName="hierChild3" presStyleCnt="0"/>
      <dgm:spPr/>
    </dgm:pt>
    <dgm:pt modelId="{4E2CA5E0-CD72-421D-AD8D-FE46E6043C3F}" type="pres">
      <dgm:prSet presAssocID="{7A8A6449-34C4-4D9D-996A-46B2D3484126}" presName="Name10" presStyleLbl="parChTrans1D2" presStyleIdx="2" presStyleCnt="3"/>
      <dgm:spPr/>
    </dgm:pt>
    <dgm:pt modelId="{E8039A09-9B46-48E5-87EA-D5AAC7E36E7F}" type="pres">
      <dgm:prSet presAssocID="{A751E93A-B568-4E32-8178-BF1FB658B8A8}" presName="hierRoot2" presStyleCnt="0"/>
      <dgm:spPr/>
    </dgm:pt>
    <dgm:pt modelId="{CF2962AD-B3F8-4A62-99C4-C30525E33E8D}" type="pres">
      <dgm:prSet presAssocID="{A751E93A-B568-4E32-8178-BF1FB658B8A8}" presName="composite2" presStyleCnt="0"/>
      <dgm:spPr/>
    </dgm:pt>
    <dgm:pt modelId="{E56FD96C-C0CA-4667-9FD8-AD6C516885C0}" type="pres">
      <dgm:prSet presAssocID="{A751E93A-B568-4E32-8178-BF1FB658B8A8}" presName="background2" presStyleLbl="node2" presStyleIdx="2" presStyleCnt="3"/>
      <dgm:spPr/>
    </dgm:pt>
    <dgm:pt modelId="{E2FB099A-0339-4E5F-AD9A-9445D320CA0C}" type="pres">
      <dgm:prSet presAssocID="{A751E93A-B568-4E32-8178-BF1FB658B8A8}" presName="text2" presStyleLbl="fgAcc2" presStyleIdx="2" presStyleCnt="3">
        <dgm:presLayoutVars>
          <dgm:chPref val="3"/>
        </dgm:presLayoutVars>
      </dgm:prSet>
      <dgm:spPr/>
    </dgm:pt>
    <dgm:pt modelId="{34DECE55-F208-42F3-AE27-E4E97A32338B}" type="pres">
      <dgm:prSet presAssocID="{A751E93A-B568-4E32-8178-BF1FB658B8A8}" presName="hierChild3" presStyleCnt="0"/>
      <dgm:spPr/>
    </dgm:pt>
  </dgm:ptLst>
  <dgm:cxnLst>
    <dgm:cxn modelId="{B5E5281C-6C59-472F-8E3E-8CF417E5118B}" srcId="{50A2185B-53D5-429C-B166-FBAE12DF425B}" destId="{55C8DD81-1093-42E0-969E-C647C92F92D8}" srcOrd="0" destOrd="0" parTransId="{7A57BECE-59CE-42D2-A19F-0FCBDF8CF60D}" sibTransId="{D08C9AB6-C214-4A8F-8D81-98297204198E}"/>
    <dgm:cxn modelId="{5841365B-8139-4BD1-BB4A-B45B3F794DE2}" srcId="{50A2185B-53D5-429C-B166-FBAE12DF425B}" destId="{A751E93A-B568-4E32-8178-BF1FB658B8A8}" srcOrd="2" destOrd="0" parTransId="{7A8A6449-34C4-4D9D-996A-46B2D3484126}" sibTransId="{9C7A5743-EFBD-4216-8BF8-9D0161B56921}"/>
    <dgm:cxn modelId="{5C7D9B5D-2CB8-406B-837F-92EE9758AF40}" type="presOf" srcId="{7CBDA10C-9C4E-48C7-8976-9E02366EF120}" destId="{D5F8D33F-49A0-4C6A-8E85-E0F2D1739392}" srcOrd="0" destOrd="0" presId="urn:microsoft.com/office/officeart/2005/8/layout/hierarchy1"/>
    <dgm:cxn modelId="{60E2EF5F-E252-4853-9AB9-00CEC86D33C5}" type="presOf" srcId="{55C8DD81-1093-42E0-969E-C647C92F92D8}" destId="{0A81B869-E3B6-4AFB-B3DE-3A05895F844B}" srcOrd="0" destOrd="0" presId="urn:microsoft.com/office/officeart/2005/8/layout/hierarchy1"/>
    <dgm:cxn modelId="{AF6EA141-1686-4EAD-95F9-A24750A12C49}" type="presOf" srcId="{7A8A6449-34C4-4D9D-996A-46B2D3484126}" destId="{4E2CA5E0-CD72-421D-AD8D-FE46E6043C3F}" srcOrd="0" destOrd="0" presId="urn:microsoft.com/office/officeart/2005/8/layout/hierarchy1"/>
    <dgm:cxn modelId="{3A38184B-7E57-47F9-8111-9CD9566AF006}" type="presOf" srcId="{7A57BECE-59CE-42D2-A19F-0FCBDF8CF60D}" destId="{6D8CEA6F-EB76-4046-9AFB-59074D7D0870}" srcOrd="0" destOrd="0" presId="urn:microsoft.com/office/officeart/2005/8/layout/hierarchy1"/>
    <dgm:cxn modelId="{9084F08F-D2C1-4DD8-B704-728A1A3F8679}" srcId="{50A2185B-53D5-429C-B166-FBAE12DF425B}" destId="{39C8D3F7-94A5-4DFF-86C3-23DDAB3072F2}" srcOrd="1" destOrd="0" parTransId="{7CBDA10C-9C4E-48C7-8976-9E02366EF120}" sibTransId="{146F7939-E737-4EF8-836D-3BE80C834C49}"/>
    <dgm:cxn modelId="{8B10A1BC-7B73-4738-862C-B05786B435C6}" type="presOf" srcId="{A751E93A-B568-4E32-8178-BF1FB658B8A8}" destId="{E2FB099A-0339-4E5F-AD9A-9445D320CA0C}" srcOrd="0" destOrd="0" presId="urn:microsoft.com/office/officeart/2005/8/layout/hierarchy1"/>
    <dgm:cxn modelId="{A94016C7-E9BE-41CB-A674-C049E0CF5FBB}" type="presOf" srcId="{39C8D3F7-94A5-4DFF-86C3-23DDAB3072F2}" destId="{5126C5CD-DCA7-4EE7-9EA3-9098FBE1248D}" srcOrd="0" destOrd="0" presId="urn:microsoft.com/office/officeart/2005/8/layout/hierarchy1"/>
    <dgm:cxn modelId="{9CF7AFD9-9E40-439E-A4D1-1A3CE63D7A3D}" type="presOf" srcId="{93101506-26F1-4B2F-92F2-BFE7FC5DD4AE}" destId="{1B4D25F2-F208-4FBE-B0D5-F3143BA1EBED}" srcOrd="0" destOrd="0" presId="urn:microsoft.com/office/officeart/2005/8/layout/hierarchy1"/>
    <dgm:cxn modelId="{72616BEB-F8D4-4869-B5D0-B210ABD6407A}" srcId="{93101506-26F1-4B2F-92F2-BFE7FC5DD4AE}" destId="{50A2185B-53D5-429C-B166-FBAE12DF425B}" srcOrd="0" destOrd="0" parTransId="{0965A1CD-EA34-45C0-A66A-E896BDCB852A}" sibTransId="{0C0F2CFA-6530-4710-B6D8-2EA32693B71D}"/>
    <dgm:cxn modelId="{4F1DC9F0-3029-4330-9D89-D325FF09AB61}" type="presOf" srcId="{50A2185B-53D5-429C-B166-FBAE12DF425B}" destId="{3B4F9E86-346A-4DE3-B653-66A8AE37B952}" srcOrd="0" destOrd="0" presId="urn:microsoft.com/office/officeart/2005/8/layout/hierarchy1"/>
    <dgm:cxn modelId="{33D866E3-5AFC-4167-9661-DC1E8F07F59E}" type="presParOf" srcId="{1B4D25F2-F208-4FBE-B0D5-F3143BA1EBED}" destId="{670CF9BB-D0EE-4799-8BC5-DD8B6DF1CEDF}" srcOrd="0" destOrd="0" presId="urn:microsoft.com/office/officeart/2005/8/layout/hierarchy1"/>
    <dgm:cxn modelId="{598401DF-BA9A-4E65-A0EB-44CF66D4BD02}" type="presParOf" srcId="{670CF9BB-D0EE-4799-8BC5-DD8B6DF1CEDF}" destId="{B327E651-1F5C-4C68-A729-196A58DA8544}" srcOrd="0" destOrd="0" presId="urn:microsoft.com/office/officeart/2005/8/layout/hierarchy1"/>
    <dgm:cxn modelId="{B7210627-B9C6-496F-AC50-17A65EA8D470}" type="presParOf" srcId="{B327E651-1F5C-4C68-A729-196A58DA8544}" destId="{66FBC404-0F13-4D1B-9394-00850FB08A5A}" srcOrd="0" destOrd="0" presId="urn:microsoft.com/office/officeart/2005/8/layout/hierarchy1"/>
    <dgm:cxn modelId="{3BD19AA7-2174-40A7-8D53-4C97B1907CE9}" type="presParOf" srcId="{B327E651-1F5C-4C68-A729-196A58DA8544}" destId="{3B4F9E86-346A-4DE3-B653-66A8AE37B952}" srcOrd="1" destOrd="0" presId="urn:microsoft.com/office/officeart/2005/8/layout/hierarchy1"/>
    <dgm:cxn modelId="{07D4BB69-C8CA-470F-B0DD-DCA77387E2D4}" type="presParOf" srcId="{670CF9BB-D0EE-4799-8BC5-DD8B6DF1CEDF}" destId="{9E4578B9-908E-4E85-8E80-CE19064A60DF}" srcOrd="1" destOrd="0" presId="urn:microsoft.com/office/officeart/2005/8/layout/hierarchy1"/>
    <dgm:cxn modelId="{81ADB644-5E2A-4941-8F9D-ED215599C9ED}" type="presParOf" srcId="{9E4578B9-908E-4E85-8E80-CE19064A60DF}" destId="{6D8CEA6F-EB76-4046-9AFB-59074D7D0870}" srcOrd="0" destOrd="0" presId="urn:microsoft.com/office/officeart/2005/8/layout/hierarchy1"/>
    <dgm:cxn modelId="{41462B88-54BC-4A06-A1FC-192EE2FF9F36}" type="presParOf" srcId="{9E4578B9-908E-4E85-8E80-CE19064A60DF}" destId="{B263C743-5613-4BC1-B377-896D654EAEE4}" srcOrd="1" destOrd="0" presId="urn:microsoft.com/office/officeart/2005/8/layout/hierarchy1"/>
    <dgm:cxn modelId="{F71F7020-5A10-4C98-8FF6-796AB97DA1FC}" type="presParOf" srcId="{B263C743-5613-4BC1-B377-896D654EAEE4}" destId="{66B8D790-537D-41D6-91DF-CC68A9B5F76F}" srcOrd="0" destOrd="0" presId="urn:microsoft.com/office/officeart/2005/8/layout/hierarchy1"/>
    <dgm:cxn modelId="{C16298D0-C144-4284-9F8E-5A7FDC065F9D}" type="presParOf" srcId="{66B8D790-537D-41D6-91DF-CC68A9B5F76F}" destId="{C78D5E0D-D0D2-457C-A760-A696C4C9E764}" srcOrd="0" destOrd="0" presId="urn:microsoft.com/office/officeart/2005/8/layout/hierarchy1"/>
    <dgm:cxn modelId="{575F28BA-5141-4713-9A6F-394273AD0D6A}" type="presParOf" srcId="{66B8D790-537D-41D6-91DF-CC68A9B5F76F}" destId="{0A81B869-E3B6-4AFB-B3DE-3A05895F844B}" srcOrd="1" destOrd="0" presId="urn:microsoft.com/office/officeart/2005/8/layout/hierarchy1"/>
    <dgm:cxn modelId="{1076A3E2-B56D-40CE-8BB4-37727520938E}" type="presParOf" srcId="{B263C743-5613-4BC1-B377-896D654EAEE4}" destId="{04F1F0EC-7547-4665-85D6-22E078BE78EB}" srcOrd="1" destOrd="0" presId="urn:microsoft.com/office/officeart/2005/8/layout/hierarchy1"/>
    <dgm:cxn modelId="{C4D3A989-E643-4C18-AAD8-C979062DED32}" type="presParOf" srcId="{9E4578B9-908E-4E85-8E80-CE19064A60DF}" destId="{D5F8D33F-49A0-4C6A-8E85-E0F2D1739392}" srcOrd="2" destOrd="0" presId="urn:microsoft.com/office/officeart/2005/8/layout/hierarchy1"/>
    <dgm:cxn modelId="{BC215370-0ACF-487A-8E21-37596B8D4563}" type="presParOf" srcId="{9E4578B9-908E-4E85-8E80-CE19064A60DF}" destId="{91599B39-B128-4EB6-A35D-9BA2B849181C}" srcOrd="3" destOrd="0" presId="urn:microsoft.com/office/officeart/2005/8/layout/hierarchy1"/>
    <dgm:cxn modelId="{3D10C403-E732-4EF5-BF59-1E03E0806F1E}" type="presParOf" srcId="{91599B39-B128-4EB6-A35D-9BA2B849181C}" destId="{935B059E-CDDE-4E9C-A0BE-F57B91A58184}" srcOrd="0" destOrd="0" presId="urn:microsoft.com/office/officeart/2005/8/layout/hierarchy1"/>
    <dgm:cxn modelId="{A96B9BD1-3A25-4D88-A913-853F9BA8B1AE}" type="presParOf" srcId="{935B059E-CDDE-4E9C-A0BE-F57B91A58184}" destId="{ADFB483E-FD23-44F4-9411-3C6B1B89B171}" srcOrd="0" destOrd="0" presId="urn:microsoft.com/office/officeart/2005/8/layout/hierarchy1"/>
    <dgm:cxn modelId="{2E412DED-1BA1-4360-BF76-2803DD537F5B}" type="presParOf" srcId="{935B059E-CDDE-4E9C-A0BE-F57B91A58184}" destId="{5126C5CD-DCA7-4EE7-9EA3-9098FBE1248D}" srcOrd="1" destOrd="0" presId="urn:microsoft.com/office/officeart/2005/8/layout/hierarchy1"/>
    <dgm:cxn modelId="{4EEDFECD-432B-4C24-A515-99D7F69BE25D}" type="presParOf" srcId="{91599B39-B128-4EB6-A35D-9BA2B849181C}" destId="{2D10DA0A-8F07-4582-A177-9FD2FE8B315B}" srcOrd="1" destOrd="0" presId="urn:microsoft.com/office/officeart/2005/8/layout/hierarchy1"/>
    <dgm:cxn modelId="{5427826B-214B-473F-BE8F-EEEE3E6A3D65}" type="presParOf" srcId="{9E4578B9-908E-4E85-8E80-CE19064A60DF}" destId="{4E2CA5E0-CD72-421D-AD8D-FE46E6043C3F}" srcOrd="4" destOrd="0" presId="urn:microsoft.com/office/officeart/2005/8/layout/hierarchy1"/>
    <dgm:cxn modelId="{E0A19449-EFAE-493E-8CE3-96A75AF5AD20}" type="presParOf" srcId="{9E4578B9-908E-4E85-8E80-CE19064A60DF}" destId="{E8039A09-9B46-48E5-87EA-D5AAC7E36E7F}" srcOrd="5" destOrd="0" presId="urn:microsoft.com/office/officeart/2005/8/layout/hierarchy1"/>
    <dgm:cxn modelId="{FBC407B4-2D3E-4AA8-9D16-6894F3DB7353}" type="presParOf" srcId="{E8039A09-9B46-48E5-87EA-D5AAC7E36E7F}" destId="{CF2962AD-B3F8-4A62-99C4-C30525E33E8D}" srcOrd="0" destOrd="0" presId="urn:microsoft.com/office/officeart/2005/8/layout/hierarchy1"/>
    <dgm:cxn modelId="{DA0E03D1-64F8-46B1-975E-2DF6C85F1A47}" type="presParOf" srcId="{CF2962AD-B3F8-4A62-99C4-C30525E33E8D}" destId="{E56FD96C-C0CA-4667-9FD8-AD6C516885C0}" srcOrd="0" destOrd="0" presId="urn:microsoft.com/office/officeart/2005/8/layout/hierarchy1"/>
    <dgm:cxn modelId="{6897D3DE-F0F1-4672-865F-81B62ED3372F}" type="presParOf" srcId="{CF2962AD-B3F8-4A62-99C4-C30525E33E8D}" destId="{E2FB099A-0339-4E5F-AD9A-9445D320CA0C}" srcOrd="1" destOrd="0" presId="urn:microsoft.com/office/officeart/2005/8/layout/hierarchy1"/>
    <dgm:cxn modelId="{F68AF461-41B4-4CC6-858E-95A2370301E6}" type="presParOf" srcId="{E8039A09-9B46-48E5-87EA-D5AAC7E36E7F}" destId="{34DECE55-F208-42F3-AE27-E4E97A32338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E35729-6B01-49A3-AA62-5623CB85D953}" type="doc">
      <dgm:prSet loTypeId="urn:microsoft.com/office/officeart/2005/8/layout/radial1" loCatId="cycle" qsTypeId="urn:microsoft.com/office/officeart/2005/8/quickstyle/3d2" qsCatId="3D" csTypeId="urn:microsoft.com/office/officeart/2005/8/colors/colorful1#1" csCatId="colorful" phldr="1"/>
      <dgm:spPr/>
      <dgm:t>
        <a:bodyPr/>
        <a:lstStyle/>
        <a:p>
          <a:endParaRPr lang="en-US"/>
        </a:p>
      </dgm:t>
    </dgm:pt>
    <dgm:pt modelId="{6616F3D9-2BA3-494A-B6D7-7B85DFF573CF}">
      <dgm:prSet phldrT="[Text]" custT="1"/>
      <dgm:spPr>
        <a:solidFill>
          <a:srgbClr val="92D050"/>
        </a:solidFill>
      </dgm:spPr>
      <dgm:t>
        <a:bodyPr/>
        <a:lstStyle/>
        <a:p>
          <a:r>
            <a:rPr lang="en-US" sz="1400" dirty="0"/>
            <a:t>FMOH</a:t>
          </a:r>
        </a:p>
        <a:p>
          <a:endParaRPr lang="en-US" sz="1400" dirty="0"/>
        </a:p>
      </dgm:t>
    </dgm:pt>
    <dgm:pt modelId="{FC71D99A-2F2A-4BD3-9AFA-09FB325C0226}" type="sibTrans" cxnId="{54A01AF9-3990-433C-B1F2-1073164F426B}">
      <dgm:prSet/>
      <dgm:spPr/>
      <dgm:t>
        <a:bodyPr/>
        <a:lstStyle/>
        <a:p>
          <a:endParaRPr lang="en-US" sz="1400"/>
        </a:p>
      </dgm:t>
    </dgm:pt>
    <dgm:pt modelId="{956B85ED-F63A-4248-87B1-05A27E6E2C56}" type="parTrans" cxnId="{54A01AF9-3990-433C-B1F2-1073164F426B}">
      <dgm:prSet custT="1"/>
      <dgm:spPr/>
      <dgm:t>
        <a:bodyPr/>
        <a:lstStyle/>
        <a:p>
          <a:endParaRPr lang="en-US" sz="1400"/>
        </a:p>
      </dgm:t>
    </dgm:pt>
    <dgm:pt modelId="{EA759D71-7315-47FA-85FA-30883F4EF193}">
      <dgm:prSet phldrT="[Text]" custT="1"/>
      <dgm:spPr>
        <a:solidFill>
          <a:srgbClr val="00B0F0"/>
        </a:solidFill>
      </dgm:spPr>
      <dgm:t>
        <a:bodyPr/>
        <a:lstStyle/>
        <a:p>
          <a:r>
            <a:rPr lang="en-US" sz="1400" dirty="0"/>
            <a:t>FMA&amp;SD</a:t>
          </a:r>
        </a:p>
      </dgm:t>
    </dgm:pt>
    <dgm:pt modelId="{F5620110-8C02-49DA-AB05-7F9473DDBA23}" type="sibTrans" cxnId="{02B6BCD3-E722-41FD-A3ED-47FB82143026}">
      <dgm:prSet/>
      <dgm:spPr/>
      <dgm:t>
        <a:bodyPr/>
        <a:lstStyle/>
        <a:p>
          <a:endParaRPr lang="en-US" sz="1400"/>
        </a:p>
      </dgm:t>
    </dgm:pt>
    <dgm:pt modelId="{8A8509F8-00A0-4AAD-AA51-B4BCE294A827}" type="parTrans" cxnId="{02B6BCD3-E722-41FD-A3ED-47FB82143026}">
      <dgm:prSet custT="1"/>
      <dgm:spPr/>
      <dgm:t>
        <a:bodyPr/>
        <a:lstStyle/>
        <a:p>
          <a:endParaRPr lang="en-US" sz="1400"/>
        </a:p>
      </dgm:t>
    </dgm:pt>
    <dgm:pt modelId="{3A009718-90B3-44A9-952C-F14B0E84F68C}">
      <dgm:prSet custT="1"/>
      <dgm:spPr>
        <a:solidFill>
          <a:srgbClr val="FFC000"/>
        </a:solidFill>
      </dgm:spPr>
      <dgm:t>
        <a:bodyPr/>
        <a:lstStyle/>
        <a:p>
          <a:r>
            <a:rPr lang="en-US" sz="1400" dirty="0"/>
            <a:t>FMWR</a:t>
          </a:r>
        </a:p>
      </dgm:t>
    </dgm:pt>
    <dgm:pt modelId="{2678D47A-55FD-4003-A1DE-3162C2F09603}" type="sibTrans" cxnId="{011809FA-1B9F-4B2D-98DC-D0789F59E2B4}">
      <dgm:prSet/>
      <dgm:spPr/>
      <dgm:t>
        <a:bodyPr/>
        <a:lstStyle/>
        <a:p>
          <a:endParaRPr lang="en-US" sz="1400"/>
        </a:p>
      </dgm:t>
    </dgm:pt>
    <dgm:pt modelId="{53907D23-C03D-421A-AF12-6620FF575228}" type="parTrans" cxnId="{011809FA-1B9F-4B2D-98DC-D0789F59E2B4}">
      <dgm:prSet custT="1"/>
      <dgm:spPr/>
      <dgm:t>
        <a:bodyPr/>
        <a:lstStyle/>
        <a:p>
          <a:endParaRPr lang="en-US" sz="1400"/>
        </a:p>
      </dgm:t>
    </dgm:pt>
    <dgm:pt modelId="{BBCCCB3F-626A-4247-8DFD-D120EBA31E4E}">
      <dgm:prSet custT="1"/>
      <dgm:spPr>
        <a:solidFill>
          <a:srgbClr val="7030A0"/>
        </a:solidFill>
      </dgm:spPr>
      <dgm:t>
        <a:bodyPr/>
        <a:lstStyle/>
        <a:p>
          <a:r>
            <a:rPr lang="en-US" sz="1400" dirty="0"/>
            <a:t>FMITI</a:t>
          </a:r>
        </a:p>
      </dgm:t>
    </dgm:pt>
    <dgm:pt modelId="{E2887BE6-2B7C-4F7A-9893-E9E1C5B03BD9}" type="sibTrans" cxnId="{1C80B0EA-F6F5-4DDD-8709-6B0D786D531D}">
      <dgm:prSet/>
      <dgm:spPr/>
      <dgm:t>
        <a:bodyPr/>
        <a:lstStyle/>
        <a:p>
          <a:endParaRPr lang="en-US" sz="1400"/>
        </a:p>
      </dgm:t>
    </dgm:pt>
    <dgm:pt modelId="{2B976625-C2D3-4975-976F-CD5DF307A719}" type="parTrans" cxnId="{1C80B0EA-F6F5-4DDD-8709-6B0D786D531D}">
      <dgm:prSet custT="1"/>
      <dgm:spPr/>
      <dgm:t>
        <a:bodyPr/>
        <a:lstStyle/>
        <a:p>
          <a:endParaRPr lang="en-US" sz="1400"/>
        </a:p>
      </dgm:t>
    </dgm:pt>
    <dgm:pt modelId="{084439D5-2604-4D0A-AD7B-D6C673AA764E}">
      <dgm:prSet phldrT="[Text]" custT="1"/>
      <dgm:spPr>
        <a:solidFill>
          <a:srgbClr val="FF0000"/>
        </a:solidFill>
      </dgm:spPr>
      <dgm:t>
        <a:bodyPr/>
        <a:lstStyle/>
        <a:p>
          <a:r>
            <a:rPr lang="en-US" sz="1400" dirty="0"/>
            <a:t>MBNP</a:t>
          </a:r>
        </a:p>
        <a:p>
          <a:r>
            <a:rPr lang="en-US" sz="1400" dirty="0"/>
            <a:t>Coordination</a:t>
          </a:r>
        </a:p>
      </dgm:t>
    </dgm:pt>
    <dgm:pt modelId="{F719A877-52BC-427B-BD66-A9518E161D2F}" type="sibTrans" cxnId="{53D22DBC-CD7E-4392-8BB0-F389B6189A2F}">
      <dgm:prSet/>
      <dgm:spPr/>
      <dgm:t>
        <a:bodyPr/>
        <a:lstStyle/>
        <a:p>
          <a:endParaRPr lang="en-US" sz="1400"/>
        </a:p>
      </dgm:t>
    </dgm:pt>
    <dgm:pt modelId="{F3FB0944-3D65-47CC-90BC-4EE3F4C7328F}" type="parTrans" cxnId="{53D22DBC-CD7E-4392-8BB0-F389B6189A2F}">
      <dgm:prSet custT="1"/>
      <dgm:spPr/>
      <dgm:t>
        <a:bodyPr/>
        <a:lstStyle/>
        <a:p>
          <a:endParaRPr lang="en-US" sz="1400"/>
        </a:p>
      </dgm:t>
    </dgm:pt>
    <dgm:pt modelId="{FCCDD8A4-866D-49DF-8DE2-CD7588AF0561}">
      <dgm:prSet phldrT="[Text]" custT="1"/>
      <dgm:spPr>
        <a:solidFill>
          <a:srgbClr val="0070C0"/>
        </a:solidFill>
      </dgm:spPr>
      <dgm:t>
        <a:bodyPr/>
        <a:lstStyle/>
        <a:p>
          <a:r>
            <a:rPr lang="en-US" sz="1400" dirty="0"/>
            <a:t>Sectors involved in Nutrition issues in Nigeria</a:t>
          </a:r>
        </a:p>
      </dgm:t>
    </dgm:pt>
    <dgm:pt modelId="{34BAAE16-440E-42B3-B83F-4EC00503DE0F}" type="sibTrans" cxnId="{92632C32-041C-419A-B064-966F6D06C43E}">
      <dgm:prSet/>
      <dgm:spPr/>
      <dgm:t>
        <a:bodyPr/>
        <a:lstStyle/>
        <a:p>
          <a:endParaRPr lang="en-US" sz="1400"/>
        </a:p>
      </dgm:t>
    </dgm:pt>
    <dgm:pt modelId="{7288FF02-1F82-4247-BC5E-CC982B1AEC6E}" type="parTrans" cxnId="{92632C32-041C-419A-B064-966F6D06C43E}">
      <dgm:prSet/>
      <dgm:spPr/>
      <dgm:t>
        <a:bodyPr/>
        <a:lstStyle/>
        <a:p>
          <a:endParaRPr lang="en-US" sz="1400"/>
        </a:p>
      </dgm:t>
    </dgm:pt>
    <dgm:pt modelId="{B298C09A-0538-4634-AD57-DC93375D8A91}">
      <dgm:prSet custT="1"/>
      <dgm:spPr/>
      <dgm:t>
        <a:bodyPr/>
        <a:lstStyle/>
        <a:p>
          <a:r>
            <a:rPr lang="en-US" sz="1400" dirty="0"/>
            <a:t>FMST</a:t>
          </a:r>
        </a:p>
      </dgm:t>
    </dgm:pt>
    <dgm:pt modelId="{06898333-AC9E-4BCC-9C6D-B4EE03B69369}" type="sibTrans" cxnId="{386B518E-E878-492D-8120-43A1D3521EDD}">
      <dgm:prSet/>
      <dgm:spPr/>
      <dgm:t>
        <a:bodyPr/>
        <a:lstStyle/>
        <a:p>
          <a:endParaRPr lang="en-US" sz="1400"/>
        </a:p>
      </dgm:t>
    </dgm:pt>
    <dgm:pt modelId="{E67C6DB2-EC8B-4423-A75B-D1B74AFF6E46}" type="parTrans" cxnId="{386B518E-E878-492D-8120-43A1D3521EDD}">
      <dgm:prSet custT="1"/>
      <dgm:spPr/>
      <dgm:t>
        <a:bodyPr/>
        <a:lstStyle/>
        <a:p>
          <a:endParaRPr lang="en-US" sz="1400"/>
        </a:p>
      </dgm:t>
    </dgm:pt>
    <dgm:pt modelId="{131D0B7B-556B-4682-9211-BF5C2B0C1BB2}">
      <dgm:prSet custT="1"/>
      <dgm:spPr/>
      <dgm:t>
        <a:bodyPr/>
        <a:lstStyle/>
        <a:p>
          <a:r>
            <a:rPr lang="en-GB" sz="1400" dirty="0"/>
            <a:t>FMARD</a:t>
          </a:r>
        </a:p>
      </dgm:t>
    </dgm:pt>
    <dgm:pt modelId="{04110EE6-1340-4F5D-90FA-9C57C1D5B7D1}" type="parTrans" cxnId="{EAD25F1E-BCE2-4E55-BB9D-3CEA09AE2C17}">
      <dgm:prSet custT="1"/>
      <dgm:spPr/>
      <dgm:t>
        <a:bodyPr/>
        <a:lstStyle/>
        <a:p>
          <a:endParaRPr lang="en-GB" sz="1400"/>
        </a:p>
      </dgm:t>
    </dgm:pt>
    <dgm:pt modelId="{FFD56595-8F53-44CA-A133-6B7401A6B07B}" type="sibTrans" cxnId="{EAD25F1E-BCE2-4E55-BB9D-3CEA09AE2C17}">
      <dgm:prSet/>
      <dgm:spPr/>
      <dgm:t>
        <a:bodyPr/>
        <a:lstStyle/>
        <a:p>
          <a:endParaRPr lang="en-GB" sz="1400"/>
        </a:p>
      </dgm:t>
    </dgm:pt>
    <dgm:pt modelId="{AFD6C7CC-A137-4401-ADE3-59D4BDA7D054}">
      <dgm:prSet custT="1"/>
      <dgm:spPr>
        <a:solidFill>
          <a:srgbClr val="FFC000"/>
        </a:solidFill>
      </dgm:spPr>
      <dgm:t>
        <a:bodyPr/>
        <a:lstStyle/>
        <a:p>
          <a:r>
            <a:rPr lang="en-US" sz="1400" dirty="0"/>
            <a:t>FME</a:t>
          </a:r>
        </a:p>
      </dgm:t>
    </dgm:pt>
    <dgm:pt modelId="{DC8C98DF-ABB2-49D3-BAA3-7E11B002AAE4}" type="sibTrans" cxnId="{392944D6-AFA7-4F48-A880-0B715A52DD4A}">
      <dgm:prSet/>
      <dgm:spPr/>
      <dgm:t>
        <a:bodyPr/>
        <a:lstStyle/>
        <a:p>
          <a:endParaRPr lang="en-US" sz="1400"/>
        </a:p>
      </dgm:t>
    </dgm:pt>
    <dgm:pt modelId="{2831550F-4C0A-42F7-92B7-6BB574F63E2D}" type="parTrans" cxnId="{392944D6-AFA7-4F48-A880-0B715A52DD4A}">
      <dgm:prSet custT="1"/>
      <dgm:spPr/>
      <dgm:t>
        <a:bodyPr/>
        <a:lstStyle/>
        <a:p>
          <a:endParaRPr lang="en-US" sz="1400"/>
        </a:p>
      </dgm:t>
    </dgm:pt>
    <dgm:pt modelId="{F4BC9963-C2D7-4331-92CB-7ADCE1684564}">
      <dgm:prSet custT="1"/>
      <dgm:spPr/>
      <dgm:t>
        <a:bodyPr/>
        <a:lstStyle/>
        <a:p>
          <a:r>
            <a:rPr lang="en-US" sz="1400" dirty="0"/>
            <a:t>FMI&amp;C</a:t>
          </a:r>
        </a:p>
      </dgm:t>
    </dgm:pt>
    <dgm:pt modelId="{E05BA6F8-C0F1-4017-82BB-30687AB6362F}" type="sibTrans" cxnId="{09A3DBDD-E7F2-4ED8-B7AF-C938CD757E92}">
      <dgm:prSet/>
      <dgm:spPr/>
      <dgm:t>
        <a:bodyPr/>
        <a:lstStyle/>
        <a:p>
          <a:endParaRPr lang="en-US" sz="1400"/>
        </a:p>
      </dgm:t>
    </dgm:pt>
    <dgm:pt modelId="{5258A3E7-D92E-4A0A-BC7D-99112C763C49}" type="parTrans" cxnId="{09A3DBDD-E7F2-4ED8-B7AF-C938CD757E92}">
      <dgm:prSet custT="1"/>
      <dgm:spPr/>
      <dgm:t>
        <a:bodyPr/>
        <a:lstStyle/>
        <a:p>
          <a:endParaRPr lang="en-US" sz="1400"/>
        </a:p>
      </dgm:t>
    </dgm:pt>
    <dgm:pt modelId="{39EF686E-3D9C-4A8E-896A-4C0E2D3FD96C}">
      <dgm:prSet custT="1"/>
      <dgm:spPr>
        <a:solidFill>
          <a:srgbClr val="FF0000"/>
        </a:solidFill>
      </dgm:spPr>
      <dgm:t>
        <a:bodyPr/>
        <a:lstStyle/>
        <a:p>
          <a:r>
            <a:rPr lang="en-GB" sz="1400" dirty="0"/>
            <a:t>SON</a:t>
          </a:r>
        </a:p>
      </dgm:t>
    </dgm:pt>
    <dgm:pt modelId="{CBCC23C4-E3AA-44E8-A566-49592DB72391}" type="parTrans" cxnId="{BA1840B7-DF9D-44DC-BD4E-BB18D3986AF1}">
      <dgm:prSet custT="1"/>
      <dgm:spPr/>
      <dgm:t>
        <a:bodyPr/>
        <a:lstStyle/>
        <a:p>
          <a:endParaRPr lang="en-GB" sz="1400"/>
        </a:p>
      </dgm:t>
    </dgm:pt>
    <dgm:pt modelId="{1359372C-AA71-4B5F-A5C0-8BD5DC3D52AC}" type="sibTrans" cxnId="{BA1840B7-DF9D-44DC-BD4E-BB18D3986AF1}">
      <dgm:prSet/>
      <dgm:spPr/>
      <dgm:t>
        <a:bodyPr/>
        <a:lstStyle/>
        <a:p>
          <a:endParaRPr lang="en-GB" sz="1400"/>
        </a:p>
      </dgm:t>
    </dgm:pt>
    <dgm:pt modelId="{50EC8292-4F3C-49AD-8663-574F5F06EBFC}">
      <dgm:prSet custT="1"/>
      <dgm:spPr>
        <a:solidFill>
          <a:srgbClr val="92D050"/>
        </a:solidFill>
      </dgm:spPr>
      <dgm:t>
        <a:bodyPr/>
        <a:lstStyle/>
        <a:p>
          <a:r>
            <a:rPr lang="en-GB" sz="1400" dirty="0"/>
            <a:t>NAFDAC</a:t>
          </a:r>
        </a:p>
      </dgm:t>
    </dgm:pt>
    <dgm:pt modelId="{09AF6FE1-AA63-4669-B85D-1CAD4AD4889C}" type="parTrans" cxnId="{48446EDC-5F7B-4855-835B-12CADB94BE04}">
      <dgm:prSet custT="1"/>
      <dgm:spPr/>
      <dgm:t>
        <a:bodyPr/>
        <a:lstStyle/>
        <a:p>
          <a:endParaRPr lang="en-GB" sz="1400"/>
        </a:p>
      </dgm:t>
    </dgm:pt>
    <dgm:pt modelId="{77E0967F-876A-43ED-B2B9-BF5D1DF46FAB}" type="sibTrans" cxnId="{48446EDC-5F7B-4855-835B-12CADB94BE04}">
      <dgm:prSet/>
      <dgm:spPr/>
      <dgm:t>
        <a:bodyPr/>
        <a:lstStyle/>
        <a:p>
          <a:endParaRPr lang="en-GB" sz="1400"/>
        </a:p>
      </dgm:t>
    </dgm:pt>
    <dgm:pt modelId="{6DB6F204-EFC1-4BF9-BFAF-4CD06F44D24F}">
      <dgm:prSet custT="1"/>
      <dgm:spPr>
        <a:solidFill>
          <a:srgbClr val="FFC000"/>
        </a:solidFill>
      </dgm:spPr>
      <dgm:t>
        <a:bodyPr/>
        <a:lstStyle/>
        <a:p>
          <a:r>
            <a:rPr lang="en-GB" sz="1400" dirty="0"/>
            <a:t>NPHCDA</a:t>
          </a:r>
        </a:p>
      </dgm:t>
    </dgm:pt>
    <dgm:pt modelId="{B2E842A9-AFC4-4963-AF0F-1B07EB62A5AA}" type="parTrans" cxnId="{CB90EE24-0590-4B05-8756-46287ECC544A}">
      <dgm:prSet custT="1"/>
      <dgm:spPr/>
      <dgm:t>
        <a:bodyPr/>
        <a:lstStyle/>
        <a:p>
          <a:endParaRPr lang="en-GB" sz="1400"/>
        </a:p>
      </dgm:t>
    </dgm:pt>
    <dgm:pt modelId="{987C9E00-3E35-4088-8EE0-C1B31EECA843}" type="sibTrans" cxnId="{CB90EE24-0590-4B05-8756-46287ECC544A}">
      <dgm:prSet/>
      <dgm:spPr/>
      <dgm:t>
        <a:bodyPr/>
        <a:lstStyle/>
        <a:p>
          <a:endParaRPr lang="en-GB" sz="1400"/>
        </a:p>
      </dgm:t>
    </dgm:pt>
    <dgm:pt modelId="{F69C6EF6-17B8-4FCB-B843-75CDE9BFDDCA}">
      <dgm:prSet custT="1"/>
      <dgm:spPr/>
      <dgm:t>
        <a:bodyPr/>
        <a:lstStyle/>
        <a:p>
          <a:r>
            <a:rPr lang="en-GB" sz="1400" dirty="0"/>
            <a:t>Academia</a:t>
          </a:r>
        </a:p>
      </dgm:t>
    </dgm:pt>
    <dgm:pt modelId="{3F9053FE-629D-4832-B20F-719A68C89998}" type="parTrans" cxnId="{DE39B9AD-DAD0-4362-AFA7-380812F55937}">
      <dgm:prSet custT="1"/>
      <dgm:spPr/>
      <dgm:t>
        <a:bodyPr/>
        <a:lstStyle/>
        <a:p>
          <a:endParaRPr lang="en-GB" sz="1400"/>
        </a:p>
      </dgm:t>
    </dgm:pt>
    <dgm:pt modelId="{11FFD9A9-C18C-4508-82D1-A5CE7B003BD2}" type="sibTrans" cxnId="{DE39B9AD-DAD0-4362-AFA7-380812F55937}">
      <dgm:prSet/>
      <dgm:spPr/>
      <dgm:t>
        <a:bodyPr/>
        <a:lstStyle/>
        <a:p>
          <a:endParaRPr lang="en-GB" sz="1400"/>
        </a:p>
      </dgm:t>
    </dgm:pt>
    <dgm:pt modelId="{F050E68F-E3D6-45B9-9E5E-0FC9A11E95E8}" type="pres">
      <dgm:prSet presAssocID="{9BE35729-6B01-49A3-AA62-5623CB85D953}" presName="cycle" presStyleCnt="0">
        <dgm:presLayoutVars>
          <dgm:chMax val="1"/>
          <dgm:dir/>
          <dgm:animLvl val="ctr"/>
          <dgm:resizeHandles val="exact"/>
        </dgm:presLayoutVars>
      </dgm:prSet>
      <dgm:spPr/>
    </dgm:pt>
    <dgm:pt modelId="{1DFD2EF5-0AA3-41C3-A207-1AD81F1F379A}" type="pres">
      <dgm:prSet presAssocID="{FCCDD8A4-866D-49DF-8DE2-CD7588AF0561}" presName="centerShape" presStyleLbl="node0" presStyleIdx="0" presStyleCnt="1" custScaleX="277666" custScaleY="210801" custLinFactNeighborX="283"/>
      <dgm:spPr/>
    </dgm:pt>
    <dgm:pt modelId="{67E27A90-081B-42B8-8CC3-75317A423E9D}" type="pres">
      <dgm:prSet presAssocID="{F3FB0944-3D65-47CC-90BC-4EE3F4C7328F}" presName="Name9" presStyleLbl="parChTrans1D2" presStyleIdx="0" presStyleCnt="13"/>
      <dgm:spPr/>
    </dgm:pt>
    <dgm:pt modelId="{57B3CD8B-9F7D-4FE5-AA28-86F5B99FB0CF}" type="pres">
      <dgm:prSet presAssocID="{F3FB0944-3D65-47CC-90BC-4EE3F4C7328F}" presName="connTx" presStyleLbl="parChTrans1D2" presStyleIdx="0" presStyleCnt="13"/>
      <dgm:spPr/>
    </dgm:pt>
    <dgm:pt modelId="{E5F94A62-2E5C-40A8-93E3-3188F106610D}" type="pres">
      <dgm:prSet presAssocID="{084439D5-2604-4D0A-AD7B-D6C673AA764E}" presName="node" presStyleLbl="node1" presStyleIdx="0" presStyleCnt="13" custScaleX="226013" custScaleY="134577" custRadScaleRad="95104" custRadScaleInc="42872">
        <dgm:presLayoutVars>
          <dgm:bulletEnabled val="1"/>
        </dgm:presLayoutVars>
      </dgm:prSet>
      <dgm:spPr/>
    </dgm:pt>
    <dgm:pt modelId="{209C2143-D822-4A90-BFBB-1B8046725B3C}" type="pres">
      <dgm:prSet presAssocID="{956B85ED-F63A-4248-87B1-05A27E6E2C56}" presName="Name9" presStyleLbl="parChTrans1D2" presStyleIdx="1" presStyleCnt="13"/>
      <dgm:spPr/>
    </dgm:pt>
    <dgm:pt modelId="{4291BF18-367B-4505-A225-230F2FA55EB1}" type="pres">
      <dgm:prSet presAssocID="{956B85ED-F63A-4248-87B1-05A27E6E2C56}" presName="connTx" presStyleLbl="parChTrans1D2" presStyleIdx="1" presStyleCnt="13"/>
      <dgm:spPr/>
    </dgm:pt>
    <dgm:pt modelId="{77BDBE35-FE89-40F4-8953-D40AD29FB0DD}" type="pres">
      <dgm:prSet presAssocID="{6616F3D9-2BA3-494A-B6D7-7B85DFF573CF}" presName="node" presStyleLbl="node1" presStyleIdx="1" presStyleCnt="13" custScaleX="165678" custScaleY="120348" custRadScaleRad="111086" custRadScaleInc="120245">
        <dgm:presLayoutVars>
          <dgm:bulletEnabled val="1"/>
        </dgm:presLayoutVars>
      </dgm:prSet>
      <dgm:spPr/>
    </dgm:pt>
    <dgm:pt modelId="{F2C4671D-9A37-4C1D-BB0F-CE5272A2A185}" type="pres">
      <dgm:prSet presAssocID="{8A8509F8-00A0-4AAD-AA51-B4BCE294A827}" presName="Name9" presStyleLbl="parChTrans1D2" presStyleIdx="2" presStyleCnt="13"/>
      <dgm:spPr/>
    </dgm:pt>
    <dgm:pt modelId="{7985BC1C-876F-4513-9D48-9CC72F18E37E}" type="pres">
      <dgm:prSet presAssocID="{8A8509F8-00A0-4AAD-AA51-B4BCE294A827}" presName="connTx" presStyleLbl="parChTrans1D2" presStyleIdx="2" presStyleCnt="13"/>
      <dgm:spPr/>
    </dgm:pt>
    <dgm:pt modelId="{170A5BFA-550B-469A-959D-F307972107F5}" type="pres">
      <dgm:prSet presAssocID="{EA759D71-7315-47FA-85FA-30883F4EF193}" presName="node" presStyleLbl="node1" presStyleIdx="2" presStyleCnt="13" custScaleX="153528" custScaleY="121047" custRadScaleRad="102230" custRadScaleInc="64796">
        <dgm:presLayoutVars>
          <dgm:bulletEnabled val="1"/>
        </dgm:presLayoutVars>
      </dgm:prSet>
      <dgm:spPr/>
    </dgm:pt>
    <dgm:pt modelId="{1B317CAF-FA0A-4E95-9BAE-DD1E1A7D5646}" type="pres">
      <dgm:prSet presAssocID="{E67C6DB2-EC8B-4423-A75B-D1B74AFF6E46}" presName="Name9" presStyleLbl="parChTrans1D2" presStyleIdx="3" presStyleCnt="13"/>
      <dgm:spPr/>
    </dgm:pt>
    <dgm:pt modelId="{E8ED1E16-7A48-494D-B953-5375611400CB}" type="pres">
      <dgm:prSet presAssocID="{E67C6DB2-EC8B-4423-A75B-D1B74AFF6E46}" presName="connTx" presStyleLbl="parChTrans1D2" presStyleIdx="3" presStyleCnt="13"/>
      <dgm:spPr/>
    </dgm:pt>
    <dgm:pt modelId="{9EA8A412-6F1D-4E3D-9D6B-BD682F7DADC5}" type="pres">
      <dgm:prSet presAssocID="{B298C09A-0538-4634-AD57-DC93375D8A91}" presName="node" presStyleLbl="node1" presStyleIdx="3" presStyleCnt="13" custScaleX="197010" custRadScaleRad="98994" custRadScaleInc="34893">
        <dgm:presLayoutVars>
          <dgm:bulletEnabled val="1"/>
        </dgm:presLayoutVars>
      </dgm:prSet>
      <dgm:spPr/>
    </dgm:pt>
    <dgm:pt modelId="{BBE6FE7D-A1D0-4AB9-881E-276272618AB3}" type="pres">
      <dgm:prSet presAssocID="{53907D23-C03D-421A-AF12-6620FF575228}" presName="Name9" presStyleLbl="parChTrans1D2" presStyleIdx="4" presStyleCnt="13"/>
      <dgm:spPr/>
    </dgm:pt>
    <dgm:pt modelId="{280A8FC9-602D-4180-9A57-948225FC55A5}" type="pres">
      <dgm:prSet presAssocID="{53907D23-C03D-421A-AF12-6620FF575228}" presName="connTx" presStyleLbl="parChTrans1D2" presStyleIdx="4" presStyleCnt="13"/>
      <dgm:spPr/>
    </dgm:pt>
    <dgm:pt modelId="{762C14C7-EAAA-4E85-B260-5EAA4B67B635}" type="pres">
      <dgm:prSet presAssocID="{3A009718-90B3-44A9-952C-F14B0E84F68C}" presName="node" presStyleLbl="node1" presStyleIdx="4" presStyleCnt="13" custScaleX="194478" custScaleY="119510" custRadScaleRad="103522" custRadScaleInc="-5762">
        <dgm:presLayoutVars>
          <dgm:bulletEnabled val="1"/>
        </dgm:presLayoutVars>
      </dgm:prSet>
      <dgm:spPr/>
    </dgm:pt>
    <dgm:pt modelId="{9994DECB-B109-41F7-AD37-063383F263F2}" type="pres">
      <dgm:prSet presAssocID="{2B976625-C2D3-4975-976F-CD5DF307A719}" presName="Name9" presStyleLbl="parChTrans1D2" presStyleIdx="5" presStyleCnt="13"/>
      <dgm:spPr/>
    </dgm:pt>
    <dgm:pt modelId="{FCCE0B06-FCDC-4465-B75C-FB184FC69E0B}" type="pres">
      <dgm:prSet presAssocID="{2B976625-C2D3-4975-976F-CD5DF307A719}" presName="connTx" presStyleLbl="parChTrans1D2" presStyleIdx="5" presStyleCnt="13"/>
      <dgm:spPr/>
    </dgm:pt>
    <dgm:pt modelId="{8F038060-400A-467F-9B02-7BED71C26572}" type="pres">
      <dgm:prSet presAssocID="{BBCCCB3F-626A-4247-8DFD-D120EBA31E4E}" presName="node" presStyleLbl="node1" presStyleIdx="5" presStyleCnt="13" custScaleX="148867" custScaleY="95919" custRadScaleRad="104209" custRadScaleInc="-28308">
        <dgm:presLayoutVars>
          <dgm:bulletEnabled val="1"/>
        </dgm:presLayoutVars>
      </dgm:prSet>
      <dgm:spPr/>
    </dgm:pt>
    <dgm:pt modelId="{8CC59695-6261-4469-B0DA-7E6573FF6FB7}" type="pres">
      <dgm:prSet presAssocID="{CBCC23C4-E3AA-44E8-A566-49592DB72391}" presName="Name9" presStyleLbl="parChTrans1D2" presStyleIdx="6" presStyleCnt="13"/>
      <dgm:spPr/>
    </dgm:pt>
    <dgm:pt modelId="{A37C14E6-FB47-4F4A-93FF-A1369168FBB1}" type="pres">
      <dgm:prSet presAssocID="{CBCC23C4-E3AA-44E8-A566-49592DB72391}" presName="connTx" presStyleLbl="parChTrans1D2" presStyleIdx="6" presStyleCnt="13"/>
      <dgm:spPr/>
    </dgm:pt>
    <dgm:pt modelId="{3326DDB0-BA4A-4531-80AD-EE54A20E66DA}" type="pres">
      <dgm:prSet presAssocID="{39EF686E-3D9C-4A8E-896A-4C0E2D3FD96C}" presName="node" presStyleLbl="node1" presStyleIdx="6" presStyleCnt="13" custScaleX="122434" custRadScaleRad="101795" custRadScaleInc="-53856">
        <dgm:presLayoutVars>
          <dgm:bulletEnabled val="1"/>
        </dgm:presLayoutVars>
      </dgm:prSet>
      <dgm:spPr/>
    </dgm:pt>
    <dgm:pt modelId="{9FD0BFC5-BA8D-46AE-BCBF-292180F99449}" type="pres">
      <dgm:prSet presAssocID="{09AF6FE1-AA63-4669-B85D-1CAD4AD4889C}" presName="Name9" presStyleLbl="parChTrans1D2" presStyleIdx="7" presStyleCnt="13"/>
      <dgm:spPr/>
    </dgm:pt>
    <dgm:pt modelId="{1F734A9A-77FB-4D36-99DD-4AD2C21CF3C8}" type="pres">
      <dgm:prSet presAssocID="{09AF6FE1-AA63-4669-B85D-1CAD4AD4889C}" presName="connTx" presStyleLbl="parChTrans1D2" presStyleIdx="7" presStyleCnt="13"/>
      <dgm:spPr/>
    </dgm:pt>
    <dgm:pt modelId="{A4C1C4F0-1E44-4BDA-AD51-0D4214F5C0AB}" type="pres">
      <dgm:prSet presAssocID="{50EC8292-4F3C-49AD-8663-574F5F06EBFC}" presName="node" presStyleLbl="node1" presStyleIdx="7" presStyleCnt="13" custScaleX="117302" custRadScaleRad="95123" custRadScaleInc="-68054">
        <dgm:presLayoutVars>
          <dgm:bulletEnabled val="1"/>
        </dgm:presLayoutVars>
      </dgm:prSet>
      <dgm:spPr/>
    </dgm:pt>
    <dgm:pt modelId="{0E4075EB-9BF7-42EB-B167-52F9C6EADC5E}" type="pres">
      <dgm:prSet presAssocID="{3F9053FE-629D-4832-B20F-719A68C89998}" presName="Name9" presStyleLbl="parChTrans1D2" presStyleIdx="8" presStyleCnt="13"/>
      <dgm:spPr/>
    </dgm:pt>
    <dgm:pt modelId="{F0B2DA69-BFCD-4FC5-92FD-126C14400416}" type="pres">
      <dgm:prSet presAssocID="{3F9053FE-629D-4832-B20F-719A68C89998}" presName="connTx" presStyleLbl="parChTrans1D2" presStyleIdx="8" presStyleCnt="13"/>
      <dgm:spPr/>
    </dgm:pt>
    <dgm:pt modelId="{532C6334-31D1-4FFF-A404-5962CA30C29E}" type="pres">
      <dgm:prSet presAssocID="{F69C6EF6-17B8-4FCB-B843-75CDE9BFDDCA}" presName="node" presStyleLbl="node1" presStyleIdx="8" presStyleCnt="13" custScaleX="187716" custRadScaleRad="94248" custRadScaleInc="44483">
        <dgm:presLayoutVars>
          <dgm:bulletEnabled val="1"/>
        </dgm:presLayoutVars>
      </dgm:prSet>
      <dgm:spPr/>
    </dgm:pt>
    <dgm:pt modelId="{04C64ECC-894F-4D6F-9381-B9D80106DC79}" type="pres">
      <dgm:prSet presAssocID="{B2E842A9-AFC4-4963-AF0F-1B07EB62A5AA}" presName="Name9" presStyleLbl="parChTrans1D2" presStyleIdx="9" presStyleCnt="13"/>
      <dgm:spPr/>
    </dgm:pt>
    <dgm:pt modelId="{155A0712-866F-41C6-875B-411447EB8FE9}" type="pres">
      <dgm:prSet presAssocID="{B2E842A9-AFC4-4963-AF0F-1B07EB62A5AA}" presName="connTx" presStyleLbl="parChTrans1D2" presStyleIdx="9" presStyleCnt="13"/>
      <dgm:spPr/>
    </dgm:pt>
    <dgm:pt modelId="{84476EB3-6084-498C-867A-7BCF89E9B10C}" type="pres">
      <dgm:prSet presAssocID="{6DB6F204-EFC1-4BF9-BFAF-4CD06F44D24F}" presName="node" presStyleLbl="node1" presStyleIdx="9" presStyleCnt="13" custScaleX="164787" custRadScaleRad="94877" custRadScaleInc="17371">
        <dgm:presLayoutVars>
          <dgm:bulletEnabled val="1"/>
        </dgm:presLayoutVars>
      </dgm:prSet>
      <dgm:spPr/>
    </dgm:pt>
    <dgm:pt modelId="{B081B1F0-A2D5-4EE3-A728-410C1A29D5AF}" type="pres">
      <dgm:prSet presAssocID="{5258A3E7-D92E-4A0A-BC7D-99112C763C49}" presName="Name9" presStyleLbl="parChTrans1D2" presStyleIdx="10" presStyleCnt="13"/>
      <dgm:spPr/>
    </dgm:pt>
    <dgm:pt modelId="{06F4CF44-A1E9-4650-9D6A-00FD825E4A53}" type="pres">
      <dgm:prSet presAssocID="{5258A3E7-D92E-4A0A-BC7D-99112C763C49}" presName="connTx" presStyleLbl="parChTrans1D2" presStyleIdx="10" presStyleCnt="13"/>
      <dgm:spPr/>
    </dgm:pt>
    <dgm:pt modelId="{A99CDCE6-7487-4A15-A1CD-538C9E94CD30}" type="pres">
      <dgm:prSet presAssocID="{F4BC9963-C2D7-4331-92CB-7ADCE1684564}" presName="node" presStyleLbl="node1" presStyleIdx="10" presStyleCnt="13" custScaleX="178154" custScaleY="122436" custRadScaleRad="101938" custRadScaleInc="-18039">
        <dgm:presLayoutVars>
          <dgm:bulletEnabled val="1"/>
        </dgm:presLayoutVars>
      </dgm:prSet>
      <dgm:spPr/>
    </dgm:pt>
    <dgm:pt modelId="{E9198ABE-6802-4E19-8A6E-7C424C7A1AB0}" type="pres">
      <dgm:prSet presAssocID="{2831550F-4C0A-42F7-92B7-6BB574F63E2D}" presName="Name9" presStyleLbl="parChTrans1D2" presStyleIdx="11" presStyleCnt="13"/>
      <dgm:spPr/>
    </dgm:pt>
    <dgm:pt modelId="{0FF2E411-0C08-4BB3-B7DB-6D3A1015246B}" type="pres">
      <dgm:prSet presAssocID="{2831550F-4C0A-42F7-92B7-6BB574F63E2D}" presName="connTx" presStyleLbl="parChTrans1D2" presStyleIdx="11" presStyleCnt="13"/>
      <dgm:spPr/>
    </dgm:pt>
    <dgm:pt modelId="{61746AB2-D3BF-466F-86D7-7693BAFD39CD}" type="pres">
      <dgm:prSet presAssocID="{AFD6C7CC-A137-4401-ADE3-59D4BDA7D054}" presName="node" presStyleLbl="node1" presStyleIdx="11" presStyleCnt="13" custScaleX="186510" custRadScaleRad="103013" custRadScaleInc="-41747">
        <dgm:presLayoutVars>
          <dgm:bulletEnabled val="1"/>
        </dgm:presLayoutVars>
      </dgm:prSet>
      <dgm:spPr/>
    </dgm:pt>
    <dgm:pt modelId="{E09D389B-164A-426B-B4D8-ADB6169EE056}" type="pres">
      <dgm:prSet presAssocID="{04110EE6-1340-4F5D-90FA-9C57C1D5B7D1}" presName="Name9" presStyleLbl="parChTrans1D2" presStyleIdx="12" presStyleCnt="13"/>
      <dgm:spPr/>
    </dgm:pt>
    <dgm:pt modelId="{FAF438D1-BA8E-4D55-87F2-7A49F2492DE3}" type="pres">
      <dgm:prSet presAssocID="{04110EE6-1340-4F5D-90FA-9C57C1D5B7D1}" presName="connTx" presStyleLbl="parChTrans1D2" presStyleIdx="12" presStyleCnt="13"/>
      <dgm:spPr/>
    </dgm:pt>
    <dgm:pt modelId="{D9A2AE39-D981-469E-AD82-F1B3A7089C56}" type="pres">
      <dgm:prSet presAssocID="{131D0B7B-556B-4682-9211-BF5C2B0C1BB2}" presName="node" presStyleLbl="node1" presStyleIdx="12" presStyleCnt="13" custScaleX="167790" custScaleY="114318" custRadScaleRad="95773" custRadScaleInc="-36476">
        <dgm:presLayoutVars>
          <dgm:bulletEnabled val="1"/>
        </dgm:presLayoutVars>
      </dgm:prSet>
      <dgm:spPr/>
    </dgm:pt>
  </dgm:ptLst>
  <dgm:cxnLst>
    <dgm:cxn modelId="{69728600-9326-4B45-9117-ABCE0C88FB2D}" type="presOf" srcId="{AFD6C7CC-A137-4401-ADE3-59D4BDA7D054}" destId="{61746AB2-D3BF-466F-86D7-7693BAFD39CD}" srcOrd="0" destOrd="0" presId="urn:microsoft.com/office/officeart/2005/8/layout/radial1"/>
    <dgm:cxn modelId="{6DB10701-A0E4-4360-97B8-1A03A24339BD}" type="presOf" srcId="{8A8509F8-00A0-4AAD-AA51-B4BCE294A827}" destId="{F2C4671D-9A37-4C1D-BB0F-CE5272A2A185}" srcOrd="0" destOrd="0" presId="urn:microsoft.com/office/officeart/2005/8/layout/radial1"/>
    <dgm:cxn modelId="{34197409-DAD3-40DB-844C-51B38DCD7C52}" type="presOf" srcId="{E67C6DB2-EC8B-4423-A75B-D1B74AFF6E46}" destId="{E8ED1E16-7A48-494D-B953-5375611400CB}" srcOrd="1" destOrd="0" presId="urn:microsoft.com/office/officeart/2005/8/layout/radial1"/>
    <dgm:cxn modelId="{C646E011-FDCC-4331-BD06-EB0093920457}" type="presOf" srcId="{E67C6DB2-EC8B-4423-A75B-D1B74AFF6E46}" destId="{1B317CAF-FA0A-4E95-9BAE-DD1E1A7D5646}" srcOrd="0" destOrd="0" presId="urn:microsoft.com/office/officeart/2005/8/layout/radial1"/>
    <dgm:cxn modelId="{C400C616-1210-4F6C-959D-ECE6B7D8DFD2}" type="presOf" srcId="{B2E842A9-AFC4-4963-AF0F-1B07EB62A5AA}" destId="{155A0712-866F-41C6-875B-411447EB8FE9}" srcOrd="1" destOrd="0" presId="urn:microsoft.com/office/officeart/2005/8/layout/radial1"/>
    <dgm:cxn modelId="{EAD25F1E-BCE2-4E55-BB9D-3CEA09AE2C17}" srcId="{FCCDD8A4-866D-49DF-8DE2-CD7588AF0561}" destId="{131D0B7B-556B-4682-9211-BF5C2B0C1BB2}" srcOrd="12" destOrd="0" parTransId="{04110EE6-1340-4F5D-90FA-9C57C1D5B7D1}" sibTransId="{FFD56595-8F53-44CA-A133-6B7401A6B07B}"/>
    <dgm:cxn modelId="{CB90EE24-0590-4B05-8756-46287ECC544A}" srcId="{FCCDD8A4-866D-49DF-8DE2-CD7588AF0561}" destId="{6DB6F204-EFC1-4BF9-BFAF-4CD06F44D24F}" srcOrd="9" destOrd="0" parTransId="{B2E842A9-AFC4-4963-AF0F-1B07EB62A5AA}" sibTransId="{987C9E00-3E35-4088-8EE0-C1B31EECA843}"/>
    <dgm:cxn modelId="{553D1F27-2240-4FC3-8245-8140994236B5}" type="presOf" srcId="{131D0B7B-556B-4682-9211-BF5C2B0C1BB2}" destId="{D9A2AE39-D981-469E-AD82-F1B3A7089C56}" srcOrd="0" destOrd="0" presId="urn:microsoft.com/office/officeart/2005/8/layout/radial1"/>
    <dgm:cxn modelId="{EDBF8227-6310-4D24-BCCF-8C35794717AE}" type="presOf" srcId="{084439D5-2604-4D0A-AD7B-D6C673AA764E}" destId="{E5F94A62-2E5C-40A8-93E3-3188F106610D}" srcOrd="0" destOrd="0" presId="urn:microsoft.com/office/officeart/2005/8/layout/radial1"/>
    <dgm:cxn modelId="{390E562B-D163-452E-AF94-F4EC01E86A7F}" type="presOf" srcId="{EA759D71-7315-47FA-85FA-30883F4EF193}" destId="{170A5BFA-550B-469A-959D-F307972107F5}" srcOrd="0" destOrd="0" presId="urn:microsoft.com/office/officeart/2005/8/layout/radial1"/>
    <dgm:cxn modelId="{92632C32-041C-419A-B064-966F6D06C43E}" srcId="{9BE35729-6B01-49A3-AA62-5623CB85D953}" destId="{FCCDD8A4-866D-49DF-8DE2-CD7588AF0561}" srcOrd="0" destOrd="0" parTransId="{7288FF02-1F82-4247-BC5E-CC982B1AEC6E}" sibTransId="{34BAAE16-440E-42B3-B83F-4EC00503DE0F}"/>
    <dgm:cxn modelId="{727F4533-6958-4857-A82A-0F484ABCEA32}" type="presOf" srcId="{6616F3D9-2BA3-494A-B6D7-7B85DFF573CF}" destId="{77BDBE35-FE89-40F4-8953-D40AD29FB0DD}" srcOrd="0" destOrd="0" presId="urn:microsoft.com/office/officeart/2005/8/layout/radial1"/>
    <dgm:cxn modelId="{BA6DED42-559E-415C-A3FC-0EB0F6F67B9E}" type="presOf" srcId="{BBCCCB3F-626A-4247-8DFD-D120EBA31E4E}" destId="{8F038060-400A-467F-9B02-7BED71C26572}" srcOrd="0" destOrd="0" presId="urn:microsoft.com/office/officeart/2005/8/layout/radial1"/>
    <dgm:cxn modelId="{1DCB1547-9A7A-49F4-99B6-F7B1FF6C9BA8}" type="presOf" srcId="{5258A3E7-D92E-4A0A-BC7D-99112C763C49}" destId="{06F4CF44-A1E9-4650-9D6A-00FD825E4A53}" srcOrd="1" destOrd="0" presId="urn:microsoft.com/office/officeart/2005/8/layout/radial1"/>
    <dgm:cxn modelId="{58F17D67-E2A3-4008-B7B9-8E90DF84877E}" type="presOf" srcId="{956B85ED-F63A-4248-87B1-05A27E6E2C56}" destId="{209C2143-D822-4A90-BFBB-1B8046725B3C}" srcOrd="0" destOrd="0" presId="urn:microsoft.com/office/officeart/2005/8/layout/radial1"/>
    <dgm:cxn modelId="{F8C09A6C-E6CB-4F34-B326-359697981435}" type="presOf" srcId="{B298C09A-0538-4634-AD57-DC93375D8A91}" destId="{9EA8A412-6F1D-4E3D-9D6B-BD682F7DADC5}" srcOrd="0" destOrd="0" presId="urn:microsoft.com/office/officeart/2005/8/layout/radial1"/>
    <dgm:cxn modelId="{FA61BB4E-BF71-4580-BB17-0D64FFFA2D05}" type="presOf" srcId="{04110EE6-1340-4F5D-90FA-9C57C1D5B7D1}" destId="{FAF438D1-BA8E-4D55-87F2-7A49F2492DE3}" srcOrd="1" destOrd="0" presId="urn:microsoft.com/office/officeart/2005/8/layout/radial1"/>
    <dgm:cxn modelId="{F4CBC04E-2058-4AD7-AA5B-19109E413F07}" type="presOf" srcId="{3A009718-90B3-44A9-952C-F14B0E84F68C}" destId="{762C14C7-EAAA-4E85-B260-5EAA4B67B635}" srcOrd="0" destOrd="0" presId="urn:microsoft.com/office/officeart/2005/8/layout/radial1"/>
    <dgm:cxn modelId="{2381C96F-A45B-4824-8EE2-E1565EA6C327}" type="presOf" srcId="{2831550F-4C0A-42F7-92B7-6BB574F63E2D}" destId="{E9198ABE-6802-4E19-8A6E-7C424C7A1AB0}" srcOrd="0" destOrd="0" presId="urn:microsoft.com/office/officeart/2005/8/layout/radial1"/>
    <dgm:cxn modelId="{DB6B3670-AEB8-4C9C-9411-E5709220C661}" type="presOf" srcId="{3F9053FE-629D-4832-B20F-719A68C89998}" destId="{F0B2DA69-BFCD-4FC5-92FD-126C14400416}" srcOrd="1" destOrd="0" presId="urn:microsoft.com/office/officeart/2005/8/layout/radial1"/>
    <dgm:cxn modelId="{C8ACD150-76C9-4564-B37A-02314CA2B860}" type="presOf" srcId="{2831550F-4C0A-42F7-92B7-6BB574F63E2D}" destId="{0FF2E411-0C08-4BB3-B7DB-6D3A1015246B}" srcOrd="1" destOrd="0" presId="urn:microsoft.com/office/officeart/2005/8/layout/radial1"/>
    <dgm:cxn modelId="{04435052-9D8F-45D5-A599-F43879CF17AE}" type="presOf" srcId="{CBCC23C4-E3AA-44E8-A566-49592DB72391}" destId="{A37C14E6-FB47-4F4A-93FF-A1369168FBB1}" srcOrd="1" destOrd="0" presId="urn:microsoft.com/office/officeart/2005/8/layout/radial1"/>
    <dgm:cxn modelId="{0C711753-2455-4D9B-8259-803A6C8D34E8}" type="presOf" srcId="{F4BC9963-C2D7-4331-92CB-7ADCE1684564}" destId="{A99CDCE6-7487-4A15-A1CD-538C9E94CD30}" srcOrd="0" destOrd="0" presId="urn:microsoft.com/office/officeart/2005/8/layout/radial1"/>
    <dgm:cxn modelId="{83DA9258-480A-45F3-9133-11C9A3C7CB6E}" type="presOf" srcId="{09AF6FE1-AA63-4669-B85D-1CAD4AD4889C}" destId="{9FD0BFC5-BA8D-46AE-BCBF-292180F99449}" srcOrd="0" destOrd="0" presId="urn:microsoft.com/office/officeart/2005/8/layout/radial1"/>
    <dgm:cxn modelId="{5EB8F47B-F54B-41EA-A123-ADD2F943368D}" type="presOf" srcId="{04110EE6-1340-4F5D-90FA-9C57C1D5B7D1}" destId="{E09D389B-164A-426B-B4D8-ADB6169EE056}" srcOrd="0" destOrd="0" presId="urn:microsoft.com/office/officeart/2005/8/layout/radial1"/>
    <dgm:cxn modelId="{B0234186-3707-4816-A53D-1EE948DBAABB}" type="presOf" srcId="{50EC8292-4F3C-49AD-8663-574F5F06EBFC}" destId="{A4C1C4F0-1E44-4BDA-AD51-0D4214F5C0AB}" srcOrd="0" destOrd="0" presId="urn:microsoft.com/office/officeart/2005/8/layout/radial1"/>
    <dgm:cxn modelId="{386B518E-E878-492D-8120-43A1D3521EDD}" srcId="{FCCDD8A4-866D-49DF-8DE2-CD7588AF0561}" destId="{B298C09A-0538-4634-AD57-DC93375D8A91}" srcOrd="3" destOrd="0" parTransId="{E67C6DB2-EC8B-4423-A75B-D1B74AFF6E46}" sibTransId="{06898333-AC9E-4BCC-9C6D-B4EE03B69369}"/>
    <dgm:cxn modelId="{CC182899-DC32-4655-810D-9DF1A9D2BEDA}" type="presOf" srcId="{09AF6FE1-AA63-4669-B85D-1CAD4AD4889C}" destId="{1F734A9A-77FB-4D36-99DD-4AD2C21CF3C8}" srcOrd="1" destOrd="0" presId="urn:microsoft.com/office/officeart/2005/8/layout/radial1"/>
    <dgm:cxn modelId="{2DC17F9B-809F-4E10-B17C-AB2DF81165F4}" type="presOf" srcId="{39EF686E-3D9C-4A8E-896A-4C0E2D3FD96C}" destId="{3326DDB0-BA4A-4531-80AD-EE54A20E66DA}" srcOrd="0" destOrd="0" presId="urn:microsoft.com/office/officeart/2005/8/layout/radial1"/>
    <dgm:cxn modelId="{D671BE9E-EBA1-4EB5-8D55-AD15735B72E8}" type="presOf" srcId="{8A8509F8-00A0-4AAD-AA51-B4BCE294A827}" destId="{7985BC1C-876F-4513-9D48-9CC72F18E37E}" srcOrd="1" destOrd="0" presId="urn:microsoft.com/office/officeart/2005/8/layout/radial1"/>
    <dgm:cxn modelId="{8BCFE39F-E74D-44DE-A949-2E00A7104985}" type="presOf" srcId="{9BE35729-6B01-49A3-AA62-5623CB85D953}" destId="{F050E68F-E3D6-45B9-9E5E-0FC9A11E95E8}" srcOrd="0" destOrd="0" presId="urn:microsoft.com/office/officeart/2005/8/layout/radial1"/>
    <dgm:cxn modelId="{14DCA0A6-786E-4558-889B-CFA2BAFD11C3}" type="presOf" srcId="{3F9053FE-629D-4832-B20F-719A68C89998}" destId="{0E4075EB-9BF7-42EB-B167-52F9C6EADC5E}" srcOrd="0" destOrd="0" presId="urn:microsoft.com/office/officeart/2005/8/layout/radial1"/>
    <dgm:cxn modelId="{DE39B9AD-DAD0-4362-AFA7-380812F55937}" srcId="{FCCDD8A4-866D-49DF-8DE2-CD7588AF0561}" destId="{F69C6EF6-17B8-4FCB-B843-75CDE9BFDDCA}" srcOrd="8" destOrd="0" parTransId="{3F9053FE-629D-4832-B20F-719A68C89998}" sibTransId="{11FFD9A9-C18C-4508-82D1-A5CE7B003BD2}"/>
    <dgm:cxn modelId="{84C0F9AD-9A4C-43C9-A463-3515D1FAC01C}" type="presOf" srcId="{B2E842A9-AFC4-4963-AF0F-1B07EB62A5AA}" destId="{04C64ECC-894F-4D6F-9381-B9D80106DC79}" srcOrd="0" destOrd="0" presId="urn:microsoft.com/office/officeart/2005/8/layout/radial1"/>
    <dgm:cxn modelId="{B4FC8CAE-F1A7-42E2-9A1B-7BAA9D049C2C}" type="presOf" srcId="{CBCC23C4-E3AA-44E8-A566-49592DB72391}" destId="{8CC59695-6261-4469-B0DA-7E6573FF6FB7}" srcOrd="0" destOrd="0" presId="urn:microsoft.com/office/officeart/2005/8/layout/radial1"/>
    <dgm:cxn modelId="{EDAC02B0-E1CB-41BC-ABAC-C7090C515B35}" type="presOf" srcId="{53907D23-C03D-421A-AF12-6620FF575228}" destId="{280A8FC9-602D-4180-9A57-948225FC55A5}" srcOrd="1" destOrd="0" presId="urn:microsoft.com/office/officeart/2005/8/layout/radial1"/>
    <dgm:cxn modelId="{3090FCB6-2ACF-4A5F-B54C-8F2046ECB072}" type="presOf" srcId="{F69C6EF6-17B8-4FCB-B843-75CDE9BFDDCA}" destId="{532C6334-31D1-4FFF-A404-5962CA30C29E}" srcOrd="0" destOrd="0" presId="urn:microsoft.com/office/officeart/2005/8/layout/radial1"/>
    <dgm:cxn modelId="{BA1840B7-DF9D-44DC-BD4E-BB18D3986AF1}" srcId="{FCCDD8A4-866D-49DF-8DE2-CD7588AF0561}" destId="{39EF686E-3D9C-4A8E-896A-4C0E2D3FD96C}" srcOrd="6" destOrd="0" parTransId="{CBCC23C4-E3AA-44E8-A566-49592DB72391}" sibTransId="{1359372C-AA71-4B5F-A5C0-8BD5DC3D52AC}"/>
    <dgm:cxn modelId="{E90BE9B7-D19A-4BB6-B228-3F09F571F772}" type="presOf" srcId="{F3FB0944-3D65-47CC-90BC-4EE3F4C7328F}" destId="{67E27A90-081B-42B8-8CC3-75317A423E9D}" srcOrd="0" destOrd="0" presId="urn:microsoft.com/office/officeart/2005/8/layout/radial1"/>
    <dgm:cxn modelId="{53D22DBC-CD7E-4392-8BB0-F389B6189A2F}" srcId="{FCCDD8A4-866D-49DF-8DE2-CD7588AF0561}" destId="{084439D5-2604-4D0A-AD7B-D6C673AA764E}" srcOrd="0" destOrd="0" parTransId="{F3FB0944-3D65-47CC-90BC-4EE3F4C7328F}" sibTransId="{F719A877-52BC-427B-BD66-A9518E161D2F}"/>
    <dgm:cxn modelId="{1672DAC2-15E3-4288-B986-ECDBC932D450}" type="presOf" srcId="{F3FB0944-3D65-47CC-90BC-4EE3F4C7328F}" destId="{57B3CD8B-9F7D-4FE5-AA28-86F5B99FB0CF}" srcOrd="1" destOrd="0" presId="urn:microsoft.com/office/officeart/2005/8/layout/radial1"/>
    <dgm:cxn modelId="{D4E58CCC-6976-4373-974D-AC16C22A3388}" type="presOf" srcId="{53907D23-C03D-421A-AF12-6620FF575228}" destId="{BBE6FE7D-A1D0-4AB9-881E-276272618AB3}" srcOrd="0" destOrd="0" presId="urn:microsoft.com/office/officeart/2005/8/layout/radial1"/>
    <dgm:cxn modelId="{804B5ED3-B794-4EC5-85C7-1147ADD52A1E}" type="presOf" srcId="{2B976625-C2D3-4975-976F-CD5DF307A719}" destId="{FCCE0B06-FCDC-4465-B75C-FB184FC69E0B}" srcOrd="1" destOrd="0" presId="urn:microsoft.com/office/officeart/2005/8/layout/radial1"/>
    <dgm:cxn modelId="{02B6BCD3-E722-41FD-A3ED-47FB82143026}" srcId="{FCCDD8A4-866D-49DF-8DE2-CD7588AF0561}" destId="{EA759D71-7315-47FA-85FA-30883F4EF193}" srcOrd="2" destOrd="0" parTransId="{8A8509F8-00A0-4AAD-AA51-B4BCE294A827}" sibTransId="{F5620110-8C02-49DA-AB05-7F9473DDBA23}"/>
    <dgm:cxn modelId="{392944D6-AFA7-4F48-A880-0B715A52DD4A}" srcId="{FCCDD8A4-866D-49DF-8DE2-CD7588AF0561}" destId="{AFD6C7CC-A137-4401-ADE3-59D4BDA7D054}" srcOrd="11" destOrd="0" parTransId="{2831550F-4C0A-42F7-92B7-6BB574F63E2D}" sibTransId="{DC8C98DF-ABB2-49D3-BAA3-7E11B002AAE4}"/>
    <dgm:cxn modelId="{625178D7-9286-4BDE-898A-A383328CEB9E}" type="presOf" srcId="{956B85ED-F63A-4248-87B1-05A27E6E2C56}" destId="{4291BF18-367B-4505-A225-230F2FA55EB1}" srcOrd="1" destOrd="0" presId="urn:microsoft.com/office/officeart/2005/8/layout/radial1"/>
    <dgm:cxn modelId="{4A7235D8-40D5-4B97-9760-B0468A552C97}" type="presOf" srcId="{6DB6F204-EFC1-4BF9-BFAF-4CD06F44D24F}" destId="{84476EB3-6084-498C-867A-7BCF89E9B10C}" srcOrd="0" destOrd="0" presId="urn:microsoft.com/office/officeart/2005/8/layout/radial1"/>
    <dgm:cxn modelId="{48446EDC-5F7B-4855-835B-12CADB94BE04}" srcId="{FCCDD8A4-866D-49DF-8DE2-CD7588AF0561}" destId="{50EC8292-4F3C-49AD-8663-574F5F06EBFC}" srcOrd="7" destOrd="0" parTransId="{09AF6FE1-AA63-4669-B85D-1CAD4AD4889C}" sibTransId="{77E0967F-876A-43ED-B2B9-BF5D1DF46FAB}"/>
    <dgm:cxn modelId="{09A3DBDD-E7F2-4ED8-B7AF-C938CD757E92}" srcId="{FCCDD8A4-866D-49DF-8DE2-CD7588AF0561}" destId="{F4BC9963-C2D7-4331-92CB-7ADCE1684564}" srcOrd="10" destOrd="0" parTransId="{5258A3E7-D92E-4A0A-BC7D-99112C763C49}" sibTransId="{E05BA6F8-C0F1-4017-82BB-30687AB6362F}"/>
    <dgm:cxn modelId="{D0D916E4-A622-4435-B26B-A012084168EA}" type="presOf" srcId="{5258A3E7-D92E-4A0A-BC7D-99112C763C49}" destId="{B081B1F0-A2D5-4EE3-A728-410C1A29D5AF}" srcOrd="0" destOrd="0" presId="urn:microsoft.com/office/officeart/2005/8/layout/radial1"/>
    <dgm:cxn modelId="{18FE85E6-76D1-4B4E-8004-79B1B077A8F4}" type="presOf" srcId="{FCCDD8A4-866D-49DF-8DE2-CD7588AF0561}" destId="{1DFD2EF5-0AA3-41C3-A207-1AD81F1F379A}" srcOrd="0" destOrd="0" presId="urn:microsoft.com/office/officeart/2005/8/layout/radial1"/>
    <dgm:cxn modelId="{1C80B0EA-F6F5-4DDD-8709-6B0D786D531D}" srcId="{FCCDD8A4-866D-49DF-8DE2-CD7588AF0561}" destId="{BBCCCB3F-626A-4247-8DFD-D120EBA31E4E}" srcOrd="5" destOrd="0" parTransId="{2B976625-C2D3-4975-976F-CD5DF307A719}" sibTransId="{E2887BE6-2B7C-4F7A-9893-E9E1C5B03BD9}"/>
    <dgm:cxn modelId="{AE3495EF-8ED9-479A-AB3C-7E7ABCEA2F1F}" type="presOf" srcId="{2B976625-C2D3-4975-976F-CD5DF307A719}" destId="{9994DECB-B109-41F7-AD37-063383F263F2}" srcOrd="0" destOrd="0" presId="urn:microsoft.com/office/officeart/2005/8/layout/radial1"/>
    <dgm:cxn modelId="{54A01AF9-3990-433C-B1F2-1073164F426B}" srcId="{FCCDD8A4-866D-49DF-8DE2-CD7588AF0561}" destId="{6616F3D9-2BA3-494A-B6D7-7B85DFF573CF}" srcOrd="1" destOrd="0" parTransId="{956B85ED-F63A-4248-87B1-05A27E6E2C56}" sibTransId="{FC71D99A-2F2A-4BD3-9AFA-09FB325C0226}"/>
    <dgm:cxn modelId="{011809FA-1B9F-4B2D-98DC-D0789F59E2B4}" srcId="{FCCDD8A4-866D-49DF-8DE2-CD7588AF0561}" destId="{3A009718-90B3-44A9-952C-F14B0E84F68C}" srcOrd="4" destOrd="0" parTransId="{53907D23-C03D-421A-AF12-6620FF575228}" sibTransId="{2678D47A-55FD-4003-A1DE-3162C2F09603}"/>
    <dgm:cxn modelId="{097EC615-A809-4F5C-8C51-FBD4ABDE5E7C}" type="presParOf" srcId="{F050E68F-E3D6-45B9-9E5E-0FC9A11E95E8}" destId="{1DFD2EF5-0AA3-41C3-A207-1AD81F1F379A}" srcOrd="0" destOrd="0" presId="urn:microsoft.com/office/officeart/2005/8/layout/radial1"/>
    <dgm:cxn modelId="{4FB86801-1868-4F7A-845F-62211A5F249D}" type="presParOf" srcId="{F050E68F-E3D6-45B9-9E5E-0FC9A11E95E8}" destId="{67E27A90-081B-42B8-8CC3-75317A423E9D}" srcOrd="1" destOrd="0" presId="urn:microsoft.com/office/officeart/2005/8/layout/radial1"/>
    <dgm:cxn modelId="{84D9E935-E63E-48E4-9F10-44590F964BDB}" type="presParOf" srcId="{67E27A90-081B-42B8-8CC3-75317A423E9D}" destId="{57B3CD8B-9F7D-4FE5-AA28-86F5B99FB0CF}" srcOrd="0" destOrd="0" presId="urn:microsoft.com/office/officeart/2005/8/layout/radial1"/>
    <dgm:cxn modelId="{5936D383-92EE-47CF-B1CA-A5B22EE65AE9}" type="presParOf" srcId="{F050E68F-E3D6-45B9-9E5E-0FC9A11E95E8}" destId="{E5F94A62-2E5C-40A8-93E3-3188F106610D}" srcOrd="2" destOrd="0" presId="urn:microsoft.com/office/officeart/2005/8/layout/radial1"/>
    <dgm:cxn modelId="{6C237F96-4FEB-490C-814A-F9D169A9271A}" type="presParOf" srcId="{F050E68F-E3D6-45B9-9E5E-0FC9A11E95E8}" destId="{209C2143-D822-4A90-BFBB-1B8046725B3C}" srcOrd="3" destOrd="0" presId="urn:microsoft.com/office/officeart/2005/8/layout/radial1"/>
    <dgm:cxn modelId="{7EFDE0D5-4486-43D4-B430-E9005EDDF46C}" type="presParOf" srcId="{209C2143-D822-4A90-BFBB-1B8046725B3C}" destId="{4291BF18-367B-4505-A225-230F2FA55EB1}" srcOrd="0" destOrd="0" presId="urn:microsoft.com/office/officeart/2005/8/layout/radial1"/>
    <dgm:cxn modelId="{759AC8C5-1569-4D74-8FE1-D071DA16D241}" type="presParOf" srcId="{F050E68F-E3D6-45B9-9E5E-0FC9A11E95E8}" destId="{77BDBE35-FE89-40F4-8953-D40AD29FB0DD}" srcOrd="4" destOrd="0" presId="urn:microsoft.com/office/officeart/2005/8/layout/radial1"/>
    <dgm:cxn modelId="{4D5F4C10-CA8C-4F44-8695-B406796170C3}" type="presParOf" srcId="{F050E68F-E3D6-45B9-9E5E-0FC9A11E95E8}" destId="{F2C4671D-9A37-4C1D-BB0F-CE5272A2A185}" srcOrd="5" destOrd="0" presId="urn:microsoft.com/office/officeart/2005/8/layout/radial1"/>
    <dgm:cxn modelId="{AEEC5E17-26B3-4246-A3C8-0E8F97FBF8D1}" type="presParOf" srcId="{F2C4671D-9A37-4C1D-BB0F-CE5272A2A185}" destId="{7985BC1C-876F-4513-9D48-9CC72F18E37E}" srcOrd="0" destOrd="0" presId="urn:microsoft.com/office/officeart/2005/8/layout/radial1"/>
    <dgm:cxn modelId="{2A71A704-7A8E-43C0-871D-8EE895BBD971}" type="presParOf" srcId="{F050E68F-E3D6-45B9-9E5E-0FC9A11E95E8}" destId="{170A5BFA-550B-469A-959D-F307972107F5}" srcOrd="6" destOrd="0" presId="urn:microsoft.com/office/officeart/2005/8/layout/radial1"/>
    <dgm:cxn modelId="{D7FA1118-805E-4020-A595-89CA0BE727EA}" type="presParOf" srcId="{F050E68F-E3D6-45B9-9E5E-0FC9A11E95E8}" destId="{1B317CAF-FA0A-4E95-9BAE-DD1E1A7D5646}" srcOrd="7" destOrd="0" presId="urn:microsoft.com/office/officeart/2005/8/layout/radial1"/>
    <dgm:cxn modelId="{717B49A2-CEBC-46D7-943C-55CF14F80073}" type="presParOf" srcId="{1B317CAF-FA0A-4E95-9BAE-DD1E1A7D5646}" destId="{E8ED1E16-7A48-494D-B953-5375611400CB}" srcOrd="0" destOrd="0" presId="urn:microsoft.com/office/officeart/2005/8/layout/radial1"/>
    <dgm:cxn modelId="{678C073B-9BE5-401B-99F7-7C2748D1663F}" type="presParOf" srcId="{F050E68F-E3D6-45B9-9E5E-0FC9A11E95E8}" destId="{9EA8A412-6F1D-4E3D-9D6B-BD682F7DADC5}" srcOrd="8" destOrd="0" presId="urn:microsoft.com/office/officeart/2005/8/layout/radial1"/>
    <dgm:cxn modelId="{B9AF52FF-46E1-4B84-8DC3-E4012F1CE0B1}" type="presParOf" srcId="{F050E68F-E3D6-45B9-9E5E-0FC9A11E95E8}" destId="{BBE6FE7D-A1D0-4AB9-881E-276272618AB3}" srcOrd="9" destOrd="0" presId="urn:microsoft.com/office/officeart/2005/8/layout/radial1"/>
    <dgm:cxn modelId="{402E812B-A826-4E73-918B-D2BA5306FF6D}" type="presParOf" srcId="{BBE6FE7D-A1D0-4AB9-881E-276272618AB3}" destId="{280A8FC9-602D-4180-9A57-948225FC55A5}" srcOrd="0" destOrd="0" presId="urn:microsoft.com/office/officeart/2005/8/layout/radial1"/>
    <dgm:cxn modelId="{0D6F2C1A-18E9-4131-917C-43E2798AD945}" type="presParOf" srcId="{F050E68F-E3D6-45B9-9E5E-0FC9A11E95E8}" destId="{762C14C7-EAAA-4E85-B260-5EAA4B67B635}" srcOrd="10" destOrd="0" presId="urn:microsoft.com/office/officeart/2005/8/layout/radial1"/>
    <dgm:cxn modelId="{9D30F996-731F-45B3-8F65-1E94B16050DF}" type="presParOf" srcId="{F050E68F-E3D6-45B9-9E5E-0FC9A11E95E8}" destId="{9994DECB-B109-41F7-AD37-063383F263F2}" srcOrd="11" destOrd="0" presId="urn:microsoft.com/office/officeart/2005/8/layout/radial1"/>
    <dgm:cxn modelId="{4434C616-025E-4A9A-B21D-1531351D2A93}" type="presParOf" srcId="{9994DECB-B109-41F7-AD37-063383F263F2}" destId="{FCCE0B06-FCDC-4465-B75C-FB184FC69E0B}" srcOrd="0" destOrd="0" presId="urn:microsoft.com/office/officeart/2005/8/layout/radial1"/>
    <dgm:cxn modelId="{E93749D1-6323-4E5D-98BE-F267F3E15192}" type="presParOf" srcId="{F050E68F-E3D6-45B9-9E5E-0FC9A11E95E8}" destId="{8F038060-400A-467F-9B02-7BED71C26572}" srcOrd="12" destOrd="0" presId="urn:microsoft.com/office/officeart/2005/8/layout/radial1"/>
    <dgm:cxn modelId="{1157882F-04F9-4E78-A032-18B5955F6E57}" type="presParOf" srcId="{F050E68F-E3D6-45B9-9E5E-0FC9A11E95E8}" destId="{8CC59695-6261-4469-B0DA-7E6573FF6FB7}" srcOrd="13" destOrd="0" presId="urn:microsoft.com/office/officeart/2005/8/layout/radial1"/>
    <dgm:cxn modelId="{08FA798F-8A9E-4254-910D-48293489A7F8}" type="presParOf" srcId="{8CC59695-6261-4469-B0DA-7E6573FF6FB7}" destId="{A37C14E6-FB47-4F4A-93FF-A1369168FBB1}" srcOrd="0" destOrd="0" presId="urn:microsoft.com/office/officeart/2005/8/layout/radial1"/>
    <dgm:cxn modelId="{B5637385-692B-4061-91C3-E4ACCCA7D916}" type="presParOf" srcId="{F050E68F-E3D6-45B9-9E5E-0FC9A11E95E8}" destId="{3326DDB0-BA4A-4531-80AD-EE54A20E66DA}" srcOrd="14" destOrd="0" presId="urn:microsoft.com/office/officeart/2005/8/layout/radial1"/>
    <dgm:cxn modelId="{E4747D7F-A5B7-43B2-AA64-C7F6DD3E90FD}" type="presParOf" srcId="{F050E68F-E3D6-45B9-9E5E-0FC9A11E95E8}" destId="{9FD0BFC5-BA8D-46AE-BCBF-292180F99449}" srcOrd="15" destOrd="0" presId="urn:microsoft.com/office/officeart/2005/8/layout/radial1"/>
    <dgm:cxn modelId="{9A2D376D-6FA2-4E25-9933-8AD8CB6CB844}" type="presParOf" srcId="{9FD0BFC5-BA8D-46AE-BCBF-292180F99449}" destId="{1F734A9A-77FB-4D36-99DD-4AD2C21CF3C8}" srcOrd="0" destOrd="0" presId="urn:microsoft.com/office/officeart/2005/8/layout/radial1"/>
    <dgm:cxn modelId="{3FBB7DA7-AA30-4728-8D31-8C111FC17976}" type="presParOf" srcId="{F050E68F-E3D6-45B9-9E5E-0FC9A11E95E8}" destId="{A4C1C4F0-1E44-4BDA-AD51-0D4214F5C0AB}" srcOrd="16" destOrd="0" presId="urn:microsoft.com/office/officeart/2005/8/layout/radial1"/>
    <dgm:cxn modelId="{6308C875-ED32-486D-AF20-D261AD72D4D3}" type="presParOf" srcId="{F050E68F-E3D6-45B9-9E5E-0FC9A11E95E8}" destId="{0E4075EB-9BF7-42EB-B167-52F9C6EADC5E}" srcOrd="17" destOrd="0" presId="urn:microsoft.com/office/officeart/2005/8/layout/radial1"/>
    <dgm:cxn modelId="{00E4EB95-E66D-4794-9D65-9CF9AAC0E5F0}" type="presParOf" srcId="{0E4075EB-9BF7-42EB-B167-52F9C6EADC5E}" destId="{F0B2DA69-BFCD-4FC5-92FD-126C14400416}" srcOrd="0" destOrd="0" presId="urn:microsoft.com/office/officeart/2005/8/layout/radial1"/>
    <dgm:cxn modelId="{65AEDDAE-9446-4F69-A3B3-D92D2D824B43}" type="presParOf" srcId="{F050E68F-E3D6-45B9-9E5E-0FC9A11E95E8}" destId="{532C6334-31D1-4FFF-A404-5962CA30C29E}" srcOrd="18" destOrd="0" presId="urn:microsoft.com/office/officeart/2005/8/layout/radial1"/>
    <dgm:cxn modelId="{35A44425-A9B7-4581-99C0-E8D7CA496F0D}" type="presParOf" srcId="{F050E68F-E3D6-45B9-9E5E-0FC9A11E95E8}" destId="{04C64ECC-894F-4D6F-9381-B9D80106DC79}" srcOrd="19" destOrd="0" presId="urn:microsoft.com/office/officeart/2005/8/layout/radial1"/>
    <dgm:cxn modelId="{CAF424A7-E63A-49DA-A7D0-5A066AC5158A}" type="presParOf" srcId="{04C64ECC-894F-4D6F-9381-B9D80106DC79}" destId="{155A0712-866F-41C6-875B-411447EB8FE9}" srcOrd="0" destOrd="0" presId="urn:microsoft.com/office/officeart/2005/8/layout/radial1"/>
    <dgm:cxn modelId="{1764E56E-3B12-493D-B182-5B8430E2DDE9}" type="presParOf" srcId="{F050E68F-E3D6-45B9-9E5E-0FC9A11E95E8}" destId="{84476EB3-6084-498C-867A-7BCF89E9B10C}" srcOrd="20" destOrd="0" presId="urn:microsoft.com/office/officeart/2005/8/layout/radial1"/>
    <dgm:cxn modelId="{E3E89D6B-6828-4DF4-896E-CC755CF855EF}" type="presParOf" srcId="{F050E68F-E3D6-45B9-9E5E-0FC9A11E95E8}" destId="{B081B1F0-A2D5-4EE3-A728-410C1A29D5AF}" srcOrd="21" destOrd="0" presId="urn:microsoft.com/office/officeart/2005/8/layout/radial1"/>
    <dgm:cxn modelId="{1F7EE178-7016-43FE-9C98-C00EE5A611C2}" type="presParOf" srcId="{B081B1F0-A2D5-4EE3-A728-410C1A29D5AF}" destId="{06F4CF44-A1E9-4650-9D6A-00FD825E4A53}" srcOrd="0" destOrd="0" presId="urn:microsoft.com/office/officeart/2005/8/layout/radial1"/>
    <dgm:cxn modelId="{F655DAF5-0E55-47FE-9301-C5E1E1616AFC}" type="presParOf" srcId="{F050E68F-E3D6-45B9-9E5E-0FC9A11E95E8}" destId="{A99CDCE6-7487-4A15-A1CD-538C9E94CD30}" srcOrd="22" destOrd="0" presId="urn:microsoft.com/office/officeart/2005/8/layout/radial1"/>
    <dgm:cxn modelId="{FB8B0A30-AF2C-41F2-8EFD-E4A4FA9D3783}" type="presParOf" srcId="{F050E68F-E3D6-45B9-9E5E-0FC9A11E95E8}" destId="{E9198ABE-6802-4E19-8A6E-7C424C7A1AB0}" srcOrd="23" destOrd="0" presId="urn:microsoft.com/office/officeart/2005/8/layout/radial1"/>
    <dgm:cxn modelId="{5A2B49D1-0EAC-4BD6-B076-1901D2F3303C}" type="presParOf" srcId="{E9198ABE-6802-4E19-8A6E-7C424C7A1AB0}" destId="{0FF2E411-0C08-4BB3-B7DB-6D3A1015246B}" srcOrd="0" destOrd="0" presId="urn:microsoft.com/office/officeart/2005/8/layout/radial1"/>
    <dgm:cxn modelId="{ED289057-58E0-4705-9BD7-86AF164E73FA}" type="presParOf" srcId="{F050E68F-E3D6-45B9-9E5E-0FC9A11E95E8}" destId="{61746AB2-D3BF-466F-86D7-7693BAFD39CD}" srcOrd="24" destOrd="0" presId="urn:microsoft.com/office/officeart/2005/8/layout/radial1"/>
    <dgm:cxn modelId="{A5DBB1C6-AE1C-47BD-B757-B12EFFE2E233}" type="presParOf" srcId="{F050E68F-E3D6-45B9-9E5E-0FC9A11E95E8}" destId="{E09D389B-164A-426B-B4D8-ADB6169EE056}" srcOrd="25" destOrd="0" presId="urn:microsoft.com/office/officeart/2005/8/layout/radial1"/>
    <dgm:cxn modelId="{D4C4BE32-BB09-4917-87B3-E0B16F46A4AC}" type="presParOf" srcId="{E09D389B-164A-426B-B4D8-ADB6169EE056}" destId="{FAF438D1-BA8E-4D55-87F2-7A49F2492DE3}" srcOrd="0" destOrd="0" presId="urn:microsoft.com/office/officeart/2005/8/layout/radial1"/>
    <dgm:cxn modelId="{B9A48317-D7F7-49E6-A3F3-B368236EB0B9}" type="presParOf" srcId="{F050E68F-E3D6-45B9-9E5E-0FC9A11E95E8}" destId="{D9A2AE39-D981-469E-AD82-F1B3A7089C56}" srcOrd="26" destOrd="0" presId="urn:microsoft.com/office/officeart/2005/8/layout/radial1"/>
  </dgm:cxnLst>
  <dgm:bg>
    <a:solidFill>
      <a:schemeClr val="accent3">
        <a:lumMod val="60000"/>
        <a:lumOff val="4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CA5E0-CD72-421D-AD8D-FE46E6043C3F}">
      <dsp:nvSpPr>
        <dsp:cNvPr id="0" name=""/>
        <dsp:cNvSpPr/>
      </dsp:nvSpPr>
      <dsp:spPr>
        <a:xfrm>
          <a:off x="3099160" y="2399478"/>
          <a:ext cx="2082003" cy="526104"/>
        </a:xfrm>
        <a:custGeom>
          <a:avLst/>
          <a:gdLst/>
          <a:ahLst/>
          <a:cxnLst/>
          <a:rect l="0" t="0" r="0" b="0"/>
          <a:pathLst>
            <a:path>
              <a:moveTo>
                <a:pt x="0" y="0"/>
              </a:moveTo>
              <a:lnTo>
                <a:pt x="0" y="376976"/>
              </a:lnTo>
              <a:lnTo>
                <a:pt x="2082003" y="376976"/>
              </a:lnTo>
              <a:lnTo>
                <a:pt x="2082003" y="52610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F8D33F-49A0-4C6A-8E85-E0F2D1739392}">
      <dsp:nvSpPr>
        <dsp:cNvPr id="0" name=""/>
        <dsp:cNvSpPr/>
      </dsp:nvSpPr>
      <dsp:spPr>
        <a:xfrm>
          <a:off x="3099160" y="2399478"/>
          <a:ext cx="114503" cy="526104"/>
        </a:xfrm>
        <a:custGeom>
          <a:avLst/>
          <a:gdLst/>
          <a:ahLst/>
          <a:cxnLst/>
          <a:rect l="0" t="0" r="0" b="0"/>
          <a:pathLst>
            <a:path>
              <a:moveTo>
                <a:pt x="0" y="0"/>
              </a:moveTo>
              <a:lnTo>
                <a:pt x="0" y="376976"/>
              </a:lnTo>
              <a:lnTo>
                <a:pt x="114503" y="376976"/>
              </a:lnTo>
              <a:lnTo>
                <a:pt x="114503" y="52610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8CEA6F-EB76-4046-9AFB-59074D7D0870}">
      <dsp:nvSpPr>
        <dsp:cNvPr id="0" name=""/>
        <dsp:cNvSpPr/>
      </dsp:nvSpPr>
      <dsp:spPr>
        <a:xfrm>
          <a:off x="935540" y="2399478"/>
          <a:ext cx="2163619" cy="517803"/>
        </a:xfrm>
        <a:custGeom>
          <a:avLst/>
          <a:gdLst/>
          <a:ahLst/>
          <a:cxnLst/>
          <a:rect l="0" t="0" r="0" b="0"/>
          <a:pathLst>
            <a:path>
              <a:moveTo>
                <a:pt x="2163619" y="0"/>
              </a:moveTo>
              <a:lnTo>
                <a:pt x="2163619" y="368676"/>
              </a:lnTo>
              <a:lnTo>
                <a:pt x="0" y="368676"/>
              </a:lnTo>
              <a:lnTo>
                <a:pt x="0" y="51780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FBC404-0F13-4D1B-9394-00850FB08A5A}">
      <dsp:nvSpPr>
        <dsp:cNvPr id="0" name=""/>
        <dsp:cNvSpPr/>
      </dsp:nvSpPr>
      <dsp:spPr>
        <a:xfrm>
          <a:off x="2294273" y="1377272"/>
          <a:ext cx="1609773" cy="10222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4F9E86-346A-4DE3-B653-66A8AE37B952}">
      <dsp:nvSpPr>
        <dsp:cNvPr id="0" name=""/>
        <dsp:cNvSpPr/>
      </dsp:nvSpPr>
      <dsp:spPr>
        <a:xfrm>
          <a:off x="2473137" y="1547193"/>
          <a:ext cx="1609773" cy="102220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t>MALNUTRITION</a:t>
          </a:r>
        </a:p>
      </dsp:txBody>
      <dsp:txXfrm>
        <a:off x="2503076" y="1577132"/>
        <a:ext cx="1549895" cy="962328"/>
      </dsp:txXfrm>
    </dsp:sp>
    <dsp:sp modelId="{C78D5E0D-D0D2-457C-A760-A696C4C9E764}">
      <dsp:nvSpPr>
        <dsp:cNvPr id="0" name=""/>
        <dsp:cNvSpPr/>
      </dsp:nvSpPr>
      <dsp:spPr>
        <a:xfrm>
          <a:off x="-88999" y="2917282"/>
          <a:ext cx="2049080" cy="102220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81B869-E3B6-4AFB-B3DE-3A05895F844B}">
      <dsp:nvSpPr>
        <dsp:cNvPr id="0" name=""/>
        <dsp:cNvSpPr/>
      </dsp:nvSpPr>
      <dsp:spPr>
        <a:xfrm>
          <a:off x="89864" y="3087203"/>
          <a:ext cx="2049080" cy="1022206"/>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t>UNDERNUTRITION</a:t>
          </a:r>
        </a:p>
      </dsp:txBody>
      <dsp:txXfrm>
        <a:off x="119803" y="3117142"/>
        <a:ext cx="1989202" cy="962328"/>
      </dsp:txXfrm>
    </dsp:sp>
    <dsp:sp modelId="{ADFB483E-FD23-44F4-9411-3C6B1B89B171}">
      <dsp:nvSpPr>
        <dsp:cNvPr id="0" name=""/>
        <dsp:cNvSpPr/>
      </dsp:nvSpPr>
      <dsp:spPr>
        <a:xfrm>
          <a:off x="2408776" y="2925583"/>
          <a:ext cx="1609773" cy="102220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26C5CD-DCA7-4EE7-9EA3-9098FBE1248D}">
      <dsp:nvSpPr>
        <dsp:cNvPr id="0" name=""/>
        <dsp:cNvSpPr/>
      </dsp:nvSpPr>
      <dsp:spPr>
        <a:xfrm>
          <a:off x="2587640" y="3095503"/>
          <a:ext cx="1609773" cy="1022206"/>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t>MICRONUTRIENT DEFICIENCY</a:t>
          </a:r>
        </a:p>
      </dsp:txBody>
      <dsp:txXfrm>
        <a:off x="2617579" y="3125442"/>
        <a:ext cx="1549895" cy="962328"/>
      </dsp:txXfrm>
    </dsp:sp>
    <dsp:sp modelId="{E56FD96C-C0CA-4667-9FD8-AD6C516885C0}">
      <dsp:nvSpPr>
        <dsp:cNvPr id="0" name=""/>
        <dsp:cNvSpPr/>
      </dsp:nvSpPr>
      <dsp:spPr>
        <a:xfrm>
          <a:off x="4376277" y="2925583"/>
          <a:ext cx="1609773" cy="102220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FB099A-0339-4E5F-AD9A-9445D320CA0C}">
      <dsp:nvSpPr>
        <dsp:cNvPr id="0" name=""/>
        <dsp:cNvSpPr/>
      </dsp:nvSpPr>
      <dsp:spPr>
        <a:xfrm>
          <a:off x="4555140" y="3095503"/>
          <a:ext cx="1609773" cy="1022206"/>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t>OVERNUTRITION</a:t>
          </a:r>
        </a:p>
      </dsp:txBody>
      <dsp:txXfrm>
        <a:off x="4585079" y="3125442"/>
        <a:ext cx="1549895" cy="9623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FD2EF5-0AA3-41C3-A207-1AD81F1F379A}">
      <dsp:nvSpPr>
        <dsp:cNvPr id="0" name=""/>
        <dsp:cNvSpPr/>
      </dsp:nvSpPr>
      <dsp:spPr>
        <a:xfrm>
          <a:off x="1800973" y="1759034"/>
          <a:ext cx="2143562" cy="1627369"/>
        </a:xfrm>
        <a:prstGeom prst="ellipse">
          <a:avLst/>
        </a:prstGeom>
        <a:solidFill>
          <a:srgbClr val="0070C0"/>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Sectors involved in Nutrition issues in Nigeria</a:t>
          </a:r>
        </a:p>
      </dsp:txBody>
      <dsp:txXfrm>
        <a:off x="2114890" y="1997357"/>
        <a:ext cx="1515728" cy="1150723"/>
      </dsp:txXfrm>
    </dsp:sp>
    <dsp:sp modelId="{67E27A90-081B-42B8-8CC3-75317A423E9D}">
      <dsp:nvSpPr>
        <dsp:cNvPr id="0" name=""/>
        <dsp:cNvSpPr/>
      </dsp:nvSpPr>
      <dsp:spPr>
        <a:xfrm rot="16535805">
          <a:off x="2654372" y="1420769"/>
          <a:ext cx="660180" cy="23981"/>
        </a:xfrm>
        <a:custGeom>
          <a:avLst/>
          <a:gdLst/>
          <a:ahLst/>
          <a:cxnLst/>
          <a:rect l="0" t="0" r="0" b="0"/>
          <a:pathLst>
            <a:path>
              <a:moveTo>
                <a:pt x="0" y="11990"/>
              </a:moveTo>
              <a:lnTo>
                <a:pt x="660180" y="11990"/>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967958" y="1416255"/>
        <a:ext cx="33009" cy="33009"/>
      </dsp:txXfrm>
    </dsp:sp>
    <dsp:sp modelId="{E5F94A62-2E5C-40A8-93E3-3188F106610D}">
      <dsp:nvSpPr>
        <dsp:cNvPr id="0" name=""/>
        <dsp:cNvSpPr/>
      </dsp:nvSpPr>
      <dsp:spPr>
        <a:xfrm>
          <a:off x="2195070" y="66199"/>
          <a:ext cx="1744804" cy="1038925"/>
        </a:xfrm>
        <a:prstGeom prst="ellipse">
          <a:avLst/>
        </a:prstGeom>
        <a:solidFill>
          <a:srgbClr val="FF0000"/>
        </a:soli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MBNP</a:t>
          </a:r>
        </a:p>
        <a:p>
          <a:pPr marL="0" lvl="0" indent="0" algn="ctr" defTabSz="622300">
            <a:lnSpc>
              <a:spcPct val="90000"/>
            </a:lnSpc>
            <a:spcBef>
              <a:spcPct val="0"/>
            </a:spcBef>
            <a:spcAft>
              <a:spcPct val="35000"/>
            </a:spcAft>
            <a:buNone/>
          </a:pPr>
          <a:r>
            <a:rPr lang="en-US" sz="1400" kern="1200" dirty="0"/>
            <a:t>Coordination</a:t>
          </a:r>
        </a:p>
      </dsp:txBody>
      <dsp:txXfrm>
        <a:off x="2450591" y="218346"/>
        <a:ext cx="1233762" cy="734631"/>
      </dsp:txXfrm>
    </dsp:sp>
    <dsp:sp modelId="{209C2143-D822-4A90-BFBB-1B8046725B3C}">
      <dsp:nvSpPr>
        <dsp:cNvPr id="0" name=""/>
        <dsp:cNvSpPr/>
      </dsp:nvSpPr>
      <dsp:spPr>
        <a:xfrm rot="18847925">
          <a:off x="3374232" y="1588571"/>
          <a:ext cx="883327" cy="23981"/>
        </a:xfrm>
        <a:custGeom>
          <a:avLst/>
          <a:gdLst/>
          <a:ahLst/>
          <a:cxnLst/>
          <a:rect l="0" t="0" r="0" b="0"/>
          <a:pathLst>
            <a:path>
              <a:moveTo>
                <a:pt x="0" y="11990"/>
              </a:moveTo>
              <a:lnTo>
                <a:pt x="883327" y="11990"/>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793813" y="1578478"/>
        <a:ext cx="44166" cy="44166"/>
      </dsp:txXfrm>
    </dsp:sp>
    <dsp:sp modelId="{77BDBE35-FE89-40F4-8953-D40AD29FB0DD}">
      <dsp:nvSpPr>
        <dsp:cNvPr id="0" name=""/>
        <dsp:cNvSpPr/>
      </dsp:nvSpPr>
      <dsp:spPr>
        <a:xfrm>
          <a:off x="3852310" y="439302"/>
          <a:ext cx="1279022" cy="929078"/>
        </a:xfrm>
        <a:prstGeom prst="ellipse">
          <a:avLst/>
        </a:prstGeom>
        <a:solidFill>
          <a:srgbClr val="92D050"/>
        </a:soli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FMOH</a:t>
          </a:r>
        </a:p>
        <a:p>
          <a:pPr marL="0" lvl="0" indent="0" algn="ctr" defTabSz="622300">
            <a:lnSpc>
              <a:spcPct val="90000"/>
            </a:lnSpc>
            <a:spcBef>
              <a:spcPct val="0"/>
            </a:spcBef>
            <a:spcAft>
              <a:spcPct val="35000"/>
            </a:spcAft>
            <a:buNone/>
          </a:pPr>
          <a:endParaRPr lang="en-US" sz="1400" kern="1200" dirty="0"/>
        </a:p>
      </dsp:txBody>
      <dsp:txXfrm>
        <a:off x="4039618" y="575362"/>
        <a:ext cx="904406" cy="656958"/>
      </dsp:txXfrm>
    </dsp:sp>
    <dsp:sp modelId="{F2C4671D-9A37-4C1D-BB0F-CE5272A2A185}">
      <dsp:nvSpPr>
        <dsp:cNvPr id="0" name=""/>
        <dsp:cNvSpPr/>
      </dsp:nvSpPr>
      <dsp:spPr>
        <a:xfrm rot="20053104">
          <a:off x="3748592" y="1999697"/>
          <a:ext cx="571326" cy="23981"/>
        </a:xfrm>
        <a:custGeom>
          <a:avLst/>
          <a:gdLst/>
          <a:ahLst/>
          <a:cxnLst/>
          <a:rect l="0" t="0" r="0" b="0"/>
          <a:pathLst>
            <a:path>
              <a:moveTo>
                <a:pt x="0" y="11990"/>
              </a:moveTo>
              <a:lnTo>
                <a:pt x="571326" y="11990"/>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019971" y="1997404"/>
        <a:ext cx="28566" cy="28566"/>
      </dsp:txXfrm>
    </dsp:sp>
    <dsp:sp modelId="{170A5BFA-550B-469A-959D-F307972107F5}">
      <dsp:nvSpPr>
        <dsp:cNvPr id="0" name=""/>
        <dsp:cNvSpPr/>
      </dsp:nvSpPr>
      <dsp:spPr>
        <a:xfrm>
          <a:off x="4204192" y="1176120"/>
          <a:ext cx="1185225" cy="934474"/>
        </a:xfrm>
        <a:prstGeom prst="ellipse">
          <a:avLst/>
        </a:prstGeom>
        <a:solidFill>
          <a:srgbClr val="00B0F0"/>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FMA&amp;SD</a:t>
          </a:r>
        </a:p>
      </dsp:txBody>
      <dsp:txXfrm>
        <a:off x="4377764" y="1312971"/>
        <a:ext cx="838081" cy="660772"/>
      </dsp:txXfrm>
    </dsp:sp>
    <dsp:sp modelId="{1B317CAF-FA0A-4E95-9BAE-DD1E1A7D5646}">
      <dsp:nvSpPr>
        <dsp:cNvPr id="0" name=""/>
        <dsp:cNvSpPr/>
      </dsp:nvSpPr>
      <dsp:spPr>
        <a:xfrm rot="21473774">
          <a:off x="3943203" y="2517046"/>
          <a:ext cx="237370" cy="23981"/>
        </a:xfrm>
        <a:custGeom>
          <a:avLst/>
          <a:gdLst/>
          <a:ahLst/>
          <a:cxnLst/>
          <a:rect l="0" t="0" r="0" b="0"/>
          <a:pathLst>
            <a:path>
              <a:moveTo>
                <a:pt x="0" y="11990"/>
              </a:moveTo>
              <a:lnTo>
                <a:pt x="237370" y="11990"/>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055954" y="2523102"/>
        <a:ext cx="11868" cy="11868"/>
      </dsp:txXfrm>
    </dsp:sp>
    <dsp:sp modelId="{9EA8A412-6F1D-4E3D-9D6B-BD682F7DADC5}">
      <dsp:nvSpPr>
        <dsp:cNvPr id="0" name=""/>
        <dsp:cNvSpPr/>
      </dsp:nvSpPr>
      <dsp:spPr>
        <a:xfrm>
          <a:off x="4178510" y="2110822"/>
          <a:ext cx="1520903" cy="771993"/>
        </a:xfrm>
        <a:prstGeom prst="ellipse">
          <a:avLst/>
        </a:prstGeom>
        <a:gradFill rotWithShape="0">
          <a:gsLst>
            <a:gs pos="0">
              <a:schemeClr val="accent5">
                <a:hueOff val="0"/>
                <a:satOff val="0"/>
                <a:lumOff val="0"/>
                <a:alphaOff val="0"/>
                <a:tint val="98000"/>
                <a:shade val="25000"/>
                <a:satMod val="250000"/>
              </a:schemeClr>
            </a:gs>
            <a:gs pos="68000">
              <a:schemeClr val="accent5">
                <a:hueOff val="0"/>
                <a:satOff val="0"/>
                <a:lumOff val="0"/>
                <a:alphaOff val="0"/>
                <a:tint val="86000"/>
                <a:satMod val="115000"/>
              </a:schemeClr>
            </a:gs>
            <a:gs pos="100000">
              <a:schemeClr val="accent5">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FMST</a:t>
          </a:r>
        </a:p>
      </dsp:txBody>
      <dsp:txXfrm>
        <a:off x="4401241" y="2223878"/>
        <a:ext cx="1075441" cy="545881"/>
      </dsp:txXfrm>
    </dsp:sp>
    <dsp:sp modelId="{BBE6FE7D-A1D0-4AB9-881E-276272618AB3}">
      <dsp:nvSpPr>
        <dsp:cNvPr id="0" name=""/>
        <dsp:cNvSpPr/>
      </dsp:nvSpPr>
      <dsp:spPr>
        <a:xfrm rot="1204738">
          <a:off x="3824807" y="2990675"/>
          <a:ext cx="448338" cy="23981"/>
        </a:xfrm>
        <a:custGeom>
          <a:avLst/>
          <a:gdLst/>
          <a:ahLst/>
          <a:cxnLst/>
          <a:rect l="0" t="0" r="0" b="0"/>
          <a:pathLst>
            <a:path>
              <a:moveTo>
                <a:pt x="0" y="11990"/>
              </a:moveTo>
              <a:lnTo>
                <a:pt x="448338" y="11990"/>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037768" y="2991457"/>
        <a:ext cx="22416" cy="22416"/>
      </dsp:txXfrm>
    </dsp:sp>
    <dsp:sp modelId="{762C14C7-EAAA-4E85-B260-5EAA4B67B635}">
      <dsp:nvSpPr>
        <dsp:cNvPr id="0" name=""/>
        <dsp:cNvSpPr/>
      </dsp:nvSpPr>
      <dsp:spPr>
        <a:xfrm>
          <a:off x="4154011" y="2854151"/>
          <a:ext cx="1501356" cy="922608"/>
        </a:xfrm>
        <a:prstGeom prst="ellipse">
          <a:avLst/>
        </a:prstGeom>
        <a:solidFill>
          <a:srgbClr val="FFC000"/>
        </a:solidFill>
        <a:ln>
          <a:noFill/>
        </a:ln>
        <a:effectLst>
          <a:outerShdw blurRad="57150" dist="38100" dir="5400000" algn="ctr" rotWithShape="0">
            <a:schemeClr val="accent6">
              <a:hueOff val="0"/>
              <a:satOff val="0"/>
              <a:lumOff val="0"/>
              <a:alphaOff val="0"/>
              <a:shade val="9000"/>
              <a:alpha val="48000"/>
              <a:satMod val="105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FMWR</a:t>
          </a:r>
        </a:p>
      </dsp:txBody>
      <dsp:txXfrm>
        <a:off x="4373879" y="2989264"/>
        <a:ext cx="1061620" cy="652382"/>
      </dsp:txXfrm>
    </dsp:sp>
    <dsp:sp modelId="{9994DECB-B109-41F7-AD37-063383F263F2}">
      <dsp:nvSpPr>
        <dsp:cNvPr id="0" name=""/>
        <dsp:cNvSpPr/>
      </dsp:nvSpPr>
      <dsp:spPr>
        <a:xfrm rot="2685666">
          <a:off x="3405073" y="3496269"/>
          <a:ext cx="822111" cy="23981"/>
        </a:xfrm>
        <a:custGeom>
          <a:avLst/>
          <a:gdLst/>
          <a:ahLst/>
          <a:cxnLst/>
          <a:rect l="0" t="0" r="0" b="0"/>
          <a:pathLst>
            <a:path>
              <a:moveTo>
                <a:pt x="0" y="11990"/>
              </a:moveTo>
              <a:lnTo>
                <a:pt x="822111" y="11990"/>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795576" y="3487706"/>
        <a:ext cx="41105" cy="41105"/>
      </dsp:txXfrm>
    </dsp:sp>
    <dsp:sp modelId="{8F038060-400A-467F-9B02-7BED71C26572}">
      <dsp:nvSpPr>
        <dsp:cNvPr id="0" name=""/>
        <dsp:cNvSpPr/>
      </dsp:nvSpPr>
      <dsp:spPr>
        <a:xfrm>
          <a:off x="3846445" y="3737929"/>
          <a:ext cx="1149243" cy="740488"/>
        </a:xfrm>
        <a:prstGeom prst="ellipse">
          <a:avLst/>
        </a:prstGeom>
        <a:solidFill>
          <a:srgbClr val="7030A0"/>
        </a:soli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FMITI</a:t>
          </a:r>
        </a:p>
      </dsp:txBody>
      <dsp:txXfrm>
        <a:off x="4014748" y="3846371"/>
        <a:ext cx="812637" cy="523604"/>
      </dsp:txXfrm>
    </dsp:sp>
    <dsp:sp modelId="{8CC59695-6261-4469-B0DA-7E6573FF6FB7}">
      <dsp:nvSpPr>
        <dsp:cNvPr id="0" name=""/>
        <dsp:cNvSpPr/>
      </dsp:nvSpPr>
      <dsp:spPr>
        <a:xfrm rot="4139656">
          <a:off x="2883140" y="3763265"/>
          <a:ext cx="902725" cy="23981"/>
        </a:xfrm>
        <a:custGeom>
          <a:avLst/>
          <a:gdLst/>
          <a:ahLst/>
          <a:cxnLst/>
          <a:rect l="0" t="0" r="0" b="0"/>
          <a:pathLst>
            <a:path>
              <a:moveTo>
                <a:pt x="0" y="11990"/>
              </a:moveTo>
              <a:lnTo>
                <a:pt x="902725" y="11990"/>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3311934" y="3752687"/>
        <a:ext cx="45136" cy="45136"/>
      </dsp:txXfrm>
    </dsp:sp>
    <dsp:sp modelId="{3326DDB0-BA4A-4531-80AD-EE54A20E66DA}">
      <dsp:nvSpPr>
        <dsp:cNvPr id="0" name=""/>
        <dsp:cNvSpPr/>
      </dsp:nvSpPr>
      <dsp:spPr>
        <a:xfrm>
          <a:off x="3165130" y="4178934"/>
          <a:ext cx="945182" cy="771993"/>
        </a:xfrm>
        <a:prstGeom prst="ellipse">
          <a:avLst/>
        </a:prstGeom>
        <a:solidFill>
          <a:srgbClr val="FF0000"/>
        </a:soli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SON</a:t>
          </a:r>
        </a:p>
      </dsp:txBody>
      <dsp:txXfrm>
        <a:off x="3303549" y="4291990"/>
        <a:ext cx="668344" cy="545881"/>
      </dsp:txXfrm>
    </dsp:sp>
    <dsp:sp modelId="{9FD0BFC5-BA8D-46AE-BCBF-292180F99449}">
      <dsp:nvSpPr>
        <dsp:cNvPr id="0" name=""/>
        <dsp:cNvSpPr/>
      </dsp:nvSpPr>
      <dsp:spPr>
        <a:xfrm rot="5685782">
          <a:off x="2373022" y="3770354"/>
          <a:ext cx="797883" cy="23981"/>
        </a:xfrm>
        <a:custGeom>
          <a:avLst/>
          <a:gdLst/>
          <a:ahLst/>
          <a:cxnLst/>
          <a:rect l="0" t="0" r="0" b="0"/>
          <a:pathLst>
            <a:path>
              <a:moveTo>
                <a:pt x="0" y="11990"/>
              </a:moveTo>
              <a:lnTo>
                <a:pt x="797883" y="11990"/>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rot="10800000">
        <a:off x="2752017" y="3762397"/>
        <a:ext cx="39894" cy="39894"/>
      </dsp:txXfrm>
    </dsp:sp>
    <dsp:sp modelId="{A4C1C4F0-1E44-4BDA-AD51-0D4214F5C0AB}">
      <dsp:nvSpPr>
        <dsp:cNvPr id="0" name=""/>
        <dsp:cNvSpPr/>
      </dsp:nvSpPr>
      <dsp:spPr>
        <a:xfrm>
          <a:off x="2253975" y="4178938"/>
          <a:ext cx="905563" cy="771993"/>
        </a:xfrm>
        <a:prstGeom prst="ellipse">
          <a:avLst/>
        </a:prstGeom>
        <a:solidFill>
          <a:srgbClr val="92D050"/>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NAFDAC</a:t>
          </a:r>
        </a:p>
      </dsp:txBody>
      <dsp:txXfrm>
        <a:off x="2386592" y="4291994"/>
        <a:ext cx="640329" cy="545881"/>
      </dsp:txXfrm>
    </dsp:sp>
    <dsp:sp modelId="{0E4075EB-9BF7-42EB-B167-52F9C6EADC5E}">
      <dsp:nvSpPr>
        <dsp:cNvPr id="0" name=""/>
        <dsp:cNvSpPr/>
      </dsp:nvSpPr>
      <dsp:spPr>
        <a:xfrm rot="8275692">
          <a:off x="1692313" y="3372118"/>
          <a:ext cx="563135" cy="23981"/>
        </a:xfrm>
        <a:custGeom>
          <a:avLst/>
          <a:gdLst/>
          <a:ahLst/>
          <a:cxnLst/>
          <a:rect l="0" t="0" r="0" b="0"/>
          <a:pathLst>
            <a:path>
              <a:moveTo>
                <a:pt x="0" y="11990"/>
              </a:moveTo>
              <a:lnTo>
                <a:pt x="563135" y="11990"/>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rot="10800000">
        <a:off x="1959803" y="3370030"/>
        <a:ext cx="28156" cy="28156"/>
      </dsp:txXfrm>
    </dsp:sp>
    <dsp:sp modelId="{532C6334-31D1-4FFF-A404-5962CA30C29E}">
      <dsp:nvSpPr>
        <dsp:cNvPr id="0" name=""/>
        <dsp:cNvSpPr/>
      </dsp:nvSpPr>
      <dsp:spPr>
        <a:xfrm>
          <a:off x="672029" y="3519204"/>
          <a:ext cx="1449154" cy="771993"/>
        </a:xfrm>
        <a:prstGeom prst="ellipse">
          <a:avLst/>
        </a:prstGeom>
        <a:gradFill rotWithShape="0">
          <a:gsLst>
            <a:gs pos="0">
              <a:schemeClr val="accent5">
                <a:hueOff val="0"/>
                <a:satOff val="0"/>
                <a:lumOff val="0"/>
                <a:alphaOff val="0"/>
                <a:tint val="98000"/>
                <a:shade val="25000"/>
                <a:satMod val="250000"/>
              </a:schemeClr>
            </a:gs>
            <a:gs pos="68000">
              <a:schemeClr val="accent5">
                <a:hueOff val="0"/>
                <a:satOff val="0"/>
                <a:lumOff val="0"/>
                <a:alphaOff val="0"/>
                <a:tint val="86000"/>
                <a:satMod val="115000"/>
              </a:schemeClr>
            </a:gs>
            <a:gs pos="100000">
              <a:schemeClr val="accent5">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Academia</a:t>
          </a:r>
        </a:p>
      </dsp:txBody>
      <dsp:txXfrm>
        <a:off x="884253" y="3632260"/>
        <a:ext cx="1024706" cy="545881"/>
      </dsp:txXfrm>
    </dsp:sp>
    <dsp:sp modelId="{04C64ECC-894F-4D6F-9381-B9D80106DC79}">
      <dsp:nvSpPr>
        <dsp:cNvPr id="0" name=""/>
        <dsp:cNvSpPr/>
      </dsp:nvSpPr>
      <dsp:spPr>
        <a:xfrm rot="9704584">
          <a:off x="1518615" y="2944639"/>
          <a:ext cx="380729" cy="23981"/>
        </a:xfrm>
        <a:custGeom>
          <a:avLst/>
          <a:gdLst/>
          <a:ahLst/>
          <a:cxnLst/>
          <a:rect l="0" t="0" r="0" b="0"/>
          <a:pathLst>
            <a:path>
              <a:moveTo>
                <a:pt x="0" y="11990"/>
              </a:moveTo>
              <a:lnTo>
                <a:pt x="380729" y="11990"/>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rot="10800000">
        <a:off x="1699461" y="2947112"/>
        <a:ext cx="19036" cy="19036"/>
      </dsp:txXfrm>
    </dsp:sp>
    <dsp:sp modelId="{84476EB3-6084-498C-867A-7BCF89E9B10C}">
      <dsp:nvSpPr>
        <dsp:cNvPr id="0" name=""/>
        <dsp:cNvSpPr/>
      </dsp:nvSpPr>
      <dsp:spPr>
        <a:xfrm>
          <a:off x="333287" y="2814623"/>
          <a:ext cx="1272144" cy="771993"/>
        </a:xfrm>
        <a:prstGeom prst="ellipse">
          <a:avLst/>
        </a:prstGeom>
        <a:solidFill>
          <a:srgbClr val="FFC000"/>
        </a:solidFill>
        <a:ln>
          <a:noFill/>
        </a:ln>
        <a:effectLst>
          <a:outerShdw blurRad="57150" dist="38100" dir="5400000" algn="ctr" rotWithShape="0">
            <a:schemeClr val="accent6">
              <a:hueOff val="0"/>
              <a:satOff val="0"/>
              <a:lumOff val="0"/>
              <a:alphaOff val="0"/>
              <a:shade val="9000"/>
              <a:alpha val="48000"/>
              <a:satMod val="105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NPHCDA</a:t>
          </a:r>
        </a:p>
      </dsp:txBody>
      <dsp:txXfrm>
        <a:off x="519588" y="2927679"/>
        <a:ext cx="899542" cy="545881"/>
      </dsp:txXfrm>
    </dsp:sp>
    <dsp:sp modelId="{B081B1F0-A2D5-4EE3-A728-410C1A29D5AF}">
      <dsp:nvSpPr>
        <dsp:cNvPr id="0" name=""/>
        <dsp:cNvSpPr/>
      </dsp:nvSpPr>
      <dsp:spPr>
        <a:xfrm rot="11064057">
          <a:off x="1408732" y="2463380"/>
          <a:ext cx="398292" cy="23981"/>
        </a:xfrm>
        <a:custGeom>
          <a:avLst/>
          <a:gdLst/>
          <a:ahLst/>
          <a:cxnLst/>
          <a:rect l="0" t="0" r="0" b="0"/>
          <a:pathLst>
            <a:path>
              <a:moveTo>
                <a:pt x="0" y="11990"/>
              </a:moveTo>
              <a:lnTo>
                <a:pt x="398292" y="11990"/>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1597921" y="2465413"/>
        <a:ext cx="19914" cy="19914"/>
      </dsp:txXfrm>
    </dsp:sp>
    <dsp:sp modelId="{A99CDCE6-7487-4A15-A1CD-538C9E94CD30}">
      <dsp:nvSpPr>
        <dsp:cNvPr id="0" name=""/>
        <dsp:cNvSpPr/>
      </dsp:nvSpPr>
      <dsp:spPr>
        <a:xfrm>
          <a:off x="38255" y="1934894"/>
          <a:ext cx="1375336" cy="945197"/>
        </a:xfrm>
        <a:prstGeom prst="ellipse">
          <a:avLst/>
        </a:prstGeom>
        <a:gradFill rotWithShape="0">
          <a:gsLst>
            <a:gs pos="0">
              <a:schemeClr val="accent2">
                <a:hueOff val="0"/>
                <a:satOff val="0"/>
                <a:lumOff val="0"/>
                <a:alphaOff val="0"/>
                <a:tint val="98000"/>
                <a:shade val="25000"/>
                <a:satMod val="250000"/>
              </a:schemeClr>
            </a:gs>
            <a:gs pos="68000">
              <a:schemeClr val="accent2">
                <a:hueOff val="0"/>
                <a:satOff val="0"/>
                <a:lumOff val="0"/>
                <a:alphaOff val="0"/>
                <a:tint val="86000"/>
                <a:satMod val="115000"/>
              </a:schemeClr>
            </a:gs>
            <a:gs pos="100000">
              <a:schemeClr val="accent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FMI&amp;C</a:t>
          </a:r>
        </a:p>
      </dsp:txBody>
      <dsp:txXfrm>
        <a:off x="239668" y="2073315"/>
        <a:ext cx="972510" cy="668355"/>
      </dsp:txXfrm>
    </dsp:sp>
    <dsp:sp modelId="{E9198ABE-6802-4E19-8A6E-7C424C7A1AB0}">
      <dsp:nvSpPr>
        <dsp:cNvPr id="0" name=""/>
        <dsp:cNvSpPr/>
      </dsp:nvSpPr>
      <dsp:spPr>
        <a:xfrm rot="12521036">
          <a:off x="1431788" y="1938893"/>
          <a:ext cx="608808" cy="23981"/>
        </a:xfrm>
        <a:custGeom>
          <a:avLst/>
          <a:gdLst/>
          <a:ahLst/>
          <a:cxnLst/>
          <a:rect l="0" t="0" r="0" b="0"/>
          <a:pathLst>
            <a:path>
              <a:moveTo>
                <a:pt x="0" y="11990"/>
              </a:moveTo>
              <a:lnTo>
                <a:pt x="608808" y="11990"/>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1720972" y="1935663"/>
        <a:ext cx="30440" cy="30440"/>
      </dsp:txXfrm>
    </dsp:sp>
    <dsp:sp modelId="{61746AB2-D3BF-466F-86D7-7693BAFD39CD}">
      <dsp:nvSpPr>
        <dsp:cNvPr id="0" name=""/>
        <dsp:cNvSpPr/>
      </dsp:nvSpPr>
      <dsp:spPr>
        <a:xfrm>
          <a:off x="245334" y="1143093"/>
          <a:ext cx="1439844" cy="771993"/>
        </a:xfrm>
        <a:prstGeom prst="ellipse">
          <a:avLst/>
        </a:prstGeom>
        <a:solidFill>
          <a:srgbClr val="FFC000"/>
        </a:soli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FME</a:t>
          </a:r>
        </a:p>
      </dsp:txBody>
      <dsp:txXfrm>
        <a:off x="456194" y="1256149"/>
        <a:ext cx="1018124" cy="545881"/>
      </dsp:txXfrm>
    </dsp:sp>
    <dsp:sp modelId="{E09D389B-164A-426B-B4D8-ADB6169EE056}">
      <dsp:nvSpPr>
        <dsp:cNvPr id="0" name=""/>
        <dsp:cNvSpPr/>
      </dsp:nvSpPr>
      <dsp:spPr>
        <a:xfrm rot="14218396">
          <a:off x="1883330" y="1551550"/>
          <a:ext cx="666773" cy="23981"/>
        </a:xfrm>
        <a:custGeom>
          <a:avLst/>
          <a:gdLst/>
          <a:ahLst/>
          <a:cxnLst/>
          <a:rect l="0" t="0" r="0" b="0"/>
          <a:pathLst>
            <a:path>
              <a:moveTo>
                <a:pt x="0" y="11990"/>
              </a:moveTo>
              <a:lnTo>
                <a:pt x="666773" y="11990"/>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rot="10800000">
        <a:off x="2200047" y="1546871"/>
        <a:ext cx="33338" cy="33338"/>
      </dsp:txXfrm>
    </dsp:sp>
    <dsp:sp modelId="{D9A2AE39-D981-469E-AD82-F1B3A7089C56}">
      <dsp:nvSpPr>
        <dsp:cNvPr id="0" name=""/>
        <dsp:cNvSpPr/>
      </dsp:nvSpPr>
      <dsp:spPr>
        <a:xfrm>
          <a:off x="1125068" y="439298"/>
          <a:ext cx="1295327" cy="882527"/>
        </a:xfrm>
        <a:prstGeom prst="ellipse">
          <a:avLst/>
        </a:prstGeom>
        <a:gradFill rotWithShape="0">
          <a:gsLst>
            <a:gs pos="0">
              <a:schemeClr val="accent4">
                <a:hueOff val="0"/>
                <a:satOff val="0"/>
                <a:lumOff val="0"/>
                <a:alphaOff val="0"/>
                <a:tint val="98000"/>
                <a:shade val="25000"/>
                <a:satMod val="250000"/>
              </a:schemeClr>
            </a:gs>
            <a:gs pos="68000">
              <a:schemeClr val="accent4">
                <a:hueOff val="0"/>
                <a:satOff val="0"/>
                <a:lumOff val="0"/>
                <a:alphaOff val="0"/>
                <a:tint val="86000"/>
                <a:satMod val="115000"/>
              </a:schemeClr>
            </a:gs>
            <a:gs pos="100000">
              <a:schemeClr val="accent4">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FMARD</a:t>
          </a:r>
        </a:p>
      </dsp:txBody>
      <dsp:txXfrm>
        <a:off x="1314764" y="568541"/>
        <a:ext cx="915935" cy="62404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40E73D-76D6-45ED-A339-87B0D277984A}" type="datetimeFigureOut">
              <a:rPr lang="en-US" smtClean="0"/>
              <a:t>9/19/2022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62FA9C-C155-4582-8C87-E7635E621BB5}" type="slidenum">
              <a:rPr lang="en-US" smtClean="0"/>
              <a:t>‹#›</a:t>
            </a:fld>
            <a:endParaRPr lang="en-US"/>
          </a:p>
        </p:txBody>
      </p:sp>
    </p:spTree>
    <p:extLst>
      <p:ext uri="{BB962C8B-B14F-4D97-AF65-F5344CB8AC3E}">
        <p14:creationId xmlns:p14="http://schemas.microsoft.com/office/powerpoint/2010/main" val="4194591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86E56945-26B1-4AB6-A01F-681EF75D89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88925">
              <a:spcBef>
                <a:spcPct val="30000"/>
              </a:spcBef>
              <a:defRPr sz="1200">
                <a:solidFill>
                  <a:schemeClr val="tx1"/>
                </a:solidFill>
                <a:latin typeface="Calibri" panose="020F0502020204030204" pitchFamily="34" charset="0"/>
              </a:defRPr>
            </a:lvl2pPr>
            <a:lvl3pPr marL="1160463" indent="-231775">
              <a:spcBef>
                <a:spcPct val="30000"/>
              </a:spcBef>
              <a:defRPr sz="1200">
                <a:solidFill>
                  <a:schemeClr val="tx1"/>
                </a:solidFill>
                <a:latin typeface="Calibri" panose="020F0502020204030204" pitchFamily="34" charset="0"/>
              </a:defRPr>
            </a:lvl3pPr>
            <a:lvl4pPr marL="1625600" indent="-231775">
              <a:spcBef>
                <a:spcPct val="30000"/>
              </a:spcBef>
              <a:defRPr sz="1200">
                <a:solidFill>
                  <a:schemeClr val="tx1"/>
                </a:solidFill>
                <a:latin typeface="Calibri" panose="020F0502020204030204" pitchFamily="34" charset="0"/>
              </a:defRPr>
            </a:lvl4pPr>
            <a:lvl5pPr marL="2090738" indent="-231775">
              <a:spcBef>
                <a:spcPct val="30000"/>
              </a:spcBef>
              <a:defRPr sz="1200">
                <a:solidFill>
                  <a:schemeClr val="tx1"/>
                </a:solidFill>
                <a:latin typeface="Calibri" panose="020F0502020204030204" pitchFamily="34" charset="0"/>
              </a:defRPr>
            </a:lvl5pPr>
            <a:lvl6pPr marL="2547938" indent="-231775" eaLnBrk="0" fontAlgn="base" hangingPunct="0">
              <a:spcBef>
                <a:spcPct val="30000"/>
              </a:spcBef>
              <a:spcAft>
                <a:spcPct val="0"/>
              </a:spcAft>
              <a:defRPr sz="1200">
                <a:solidFill>
                  <a:schemeClr val="tx1"/>
                </a:solidFill>
                <a:latin typeface="Calibri" panose="020F0502020204030204" pitchFamily="34" charset="0"/>
              </a:defRPr>
            </a:lvl6pPr>
            <a:lvl7pPr marL="3005138" indent="-231775" eaLnBrk="0" fontAlgn="base" hangingPunct="0">
              <a:spcBef>
                <a:spcPct val="30000"/>
              </a:spcBef>
              <a:spcAft>
                <a:spcPct val="0"/>
              </a:spcAft>
              <a:defRPr sz="1200">
                <a:solidFill>
                  <a:schemeClr val="tx1"/>
                </a:solidFill>
                <a:latin typeface="Calibri" panose="020F0502020204030204" pitchFamily="34" charset="0"/>
              </a:defRPr>
            </a:lvl7pPr>
            <a:lvl8pPr marL="3462338" indent="-231775" eaLnBrk="0" fontAlgn="base" hangingPunct="0">
              <a:spcBef>
                <a:spcPct val="30000"/>
              </a:spcBef>
              <a:spcAft>
                <a:spcPct val="0"/>
              </a:spcAft>
              <a:defRPr sz="1200">
                <a:solidFill>
                  <a:schemeClr val="tx1"/>
                </a:solidFill>
                <a:latin typeface="Calibri" panose="020F0502020204030204" pitchFamily="34" charset="0"/>
              </a:defRPr>
            </a:lvl8pPr>
            <a:lvl9pPr marL="3919538" indent="-2317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E9EBBA3-D832-4399-BF68-6A9ACC85E440}"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1987" name="Rectangle 2">
            <a:extLst>
              <a:ext uri="{FF2B5EF4-FFF2-40B4-BE49-F238E27FC236}">
                <a16:creationId xmlns:a16="http://schemas.microsoft.com/office/drawing/2014/main" id="{1DD9B8AA-38A3-4D56-A9C8-CC7EABDF7E05}"/>
              </a:ext>
            </a:extLst>
          </p:cNvPr>
          <p:cNvSpPr>
            <a:spLocks noGrp="1" noRot="1" noChangeAspect="1" noChangeArrowheads="1" noTextEdit="1"/>
          </p:cNvSpPr>
          <p:nvPr>
            <p:ph type="sldImg"/>
          </p:nvPr>
        </p:nvSpPr>
        <p:spPr bwMode="auto">
          <a:xfrm>
            <a:off x="-869950" y="688975"/>
            <a:ext cx="8583613" cy="48291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a:extLst>
              <a:ext uri="{FF2B5EF4-FFF2-40B4-BE49-F238E27FC236}">
                <a16:creationId xmlns:a16="http://schemas.microsoft.com/office/drawing/2014/main" id="{967C0035-0D33-495F-B231-9546043AEBEB}"/>
              </a:ext>
            </a:extLst>
          </p:cNvPr>
          <p:cNvSpPr>
            <a:spLocks noGrp="1" noChangeArrowheads="1"/>
          </p:cNvSpPr>
          <p:nvPr>
            <p:ph type="body" idx="1"/>
          </p:nvPr>
        </p:nvSpPr>
        <p:spPr bwMode="auto">
          <a:xfrm>
            <a:off x="554038" y="5895975"/>
            <a:ext cx="5822950" cy="269875"/>
          </a:xfrm>
        </p:spPr>
        <p:txBody>
          <a:bodyPr wrap="square" numCol="1" anchor="t" anchorCtr="0" compatLnSpc="1">
            <a:prstTxWarp prst="textNoShape">
              <a:avLst/>
            </a:prstTxWarp>
          </a:bodyPr>
          <a:lstStyle/>
          <a:p>
            <a:pPr>
              <a:defRPr/>
            </a:pPr>
            <a:r>
              <a:rPr lang="en-US" dirty="0"/>
              <a:t>Policies in place that need to be enforced and implemented to address malnutrition </a:t>
            </a:r>
            <a:r>
              <a:rPr lang="en-US" dirty="0" err="1"/>
              <a:t>are:National</a:t>
            </a:r>
            <a:r>
              <a:rPr lang="en-US" dirty="0"/>
              <a:t> Policy on food and nutrition in Nigeria- MBNP 2016</a:t>
            </a:r>
          </a:p>
          <a:p>
            <a:pPr marL="348489" indent="-348489">
              <a:buFontTx/>
              <a:buAutoNum type="arabicPeriod"/>
              <a:defRPr/>
            </a:pPr>
            <a:r>
              <a:rPr lang="en-US" dirty="0"/>
              <a:t>National Social and </a:t>
            </a:r>
            <a:r>
              <a:rPr lang="en-US" dirty="0" err="1"/>
              <a:t>Behavioural</a:t>
            </a:r>
            <a:r>
              <a:rPr lang="en-US" dirty="0"/>
              <a:t> Change Communication (SBCC) strategy for infant and young child feeding (IYCF) in Nigeria (2016-2020)</a:t>
            </a:r>
          </a:p>
          <a:p>
            <a:pPr marL="348489" indent="-348489">
              <a:buFontTx/>
              <a:buAutoNum type="arabicPeriod"/>
              <a:defRPr/>
            </a:pPr>
            <a:r>
              <a:rPr lang="en-US" dirty="0"/>
              <a:t>Food Fortification Policy- NAFDAC</a:t>
            </a:r>
          </a:p>
          <a:p>
            <a:pPr eaLnBrk="1" hangingPunct="1">
              <a:spcBef>
                <a:spcPct val="0"/>
              </a:spcBef>
              <a:defRPr/>
            </a:pPr>
            <a:endParaRPr lang="en-GB"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Speaking of learning, one learning is clear that the health system on which we rely as a primary lever for nutrition specific interventions is failing to deliver essential nutrition services. If we take a look at Iron Folic Acid supplementation which women get during their ante natal care visits, we see that while ANC coverage is at 50%, IFA supplementation is only at 20%. This is both a gap and an opportunity.</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itchFamily="34" charset="0"/>
                <a:ea typeface="+mn-ea"/>
                <a:cs typeface="Arial" pitchFamily="34" charset="0"/>
              </a:rPr>
              <a:t>© Bill &amp; Melinda Gates Foundation</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A5C9E8-9674-4350-989A-CBF182CF309F}" type="slidenum">
              <a:rPr kumimoji="0" lang="en-US"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65947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62FA9C-C155-4582-8C87-E7635E621BB5}" type="slidenum">
              <a:rPr lang="en-US" smtClean="0"/>
              <a:t>33</a:t>
            </a:fld>
            <a:endParaRPr lang="en-US"/>
          </a:p>
        </p:txBody>
      </p:sp>
    </p:spTree>
    <p:extLst>
      <p:ext uri="{BB962C8B-B14F-4D97-AF65-F5344CB8AC3E}">
        <p14:creationId xmlns:p14="http://schemas.microsoft.com/office/powerpoint/2010/main" val="2591804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3131C258-50BC-4024-AE5A-DB2FA0DE39AE}" type="datetime1">
              <a:rPr lang="en-US" smtClean="0"/>
              <a:t>9/19/2022</a:t>
            </a:fld>
            <a:endParaRPr lang="en-US"/>
          </a:p>
        </p:txBody>
      </p:sp>
      <p:sp>
        <p:nvSpPr>
          <p:cNvPr id="19" name="Footer Placeholder 18"/>
          <p:cNvSpPr>
            <a:spLocks noGrp="1"/>
          </p:cNvSpPr>
          <p:nvPr>
            <p:ph type="ftr" sz="quarter" idx="11"/>
          </p:nvPr>
        </p:nvSpPr>
        <p:spPr/>
        <p:txBody>
          <a:bodyPr/>
          <a:lstStyle/>
          <a:p>
            <a:r>
              <a:rPr lang="en-US"/>
              <a:t>The 52nd Annual General Meeting &amp; Scientific Conference </a:t>
            </a:r>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28663817"/>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4CFE2F5-4DE6-406E-84CB-175C4DCAFF0E}" type="datetime1">
              <a:rPr lang="en-US" smtClean="0"/>
              <a:t>9/19/2022</a:t>
            </a:fld>
            <a:endParaRPr lang="en-US"/>
          </a:p>
        </p:txBody>
      </p:sp>
      <p:sp>
        <p:nvSpPr>
          <p:cNvPr id="5" name="Footer Placeholder 4"/>
          <p:cNvSpPr>
            <a:spLocks noGrp="1"/>
          </p:cNvSpPr>
          <p:nvPr>
            <p:ph type="ftr" sz="quarter" idx="11"/>
          </p:nvPr>
        </p:nvSpPr>
        <p:spPr/>
        <p:txBody>
          <a:bodyPr/>
          <a:lstStyle/>
          <a:p>
            <a:r>
              <a:rPr lang="en-US"/>
              <a:t>The 52nd Annual General Meeting &amp; Scientific Conference </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12761000"/>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75FA650-3BB5-4E5E-B2F9-D082E1FCF46D}" type="datetime1">
              <a:rPr lang="en-US" smtClean="0"/>
              <a:t>9/19/2022</a:t>
            </a:fld>
            <a:endParaRPr lang="en-US"/>
          </a:p>
        </p:txBody>
      </p:sp>
      <p:sp>
        <p:nvSpPr>
          <p:cNvPr id="5" name="Footer Placeholder 4"/>
          <p:cNvSpPr>
            <a:spLocks noGrp="1"/>
          </p:cNvSpPr>
          <p:nvPr>
            <p:ph type="ftr" sz="quarter" idx="11"/>
          </p:nvPr>
        </p:nvSpPr>
        <p:spPr/>
        <p:txBody>
          <a:bodyPr/>
          <a:lstStyle/>
          <a:p>
            <a:r>
              <a:rPr lang="en-US"/>
              <a:t>The 52nd Annual General Meeting &amp; Scientific Conference </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30931506"/>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6881B0E-C2CA-4476-B290-447EB5B609E8}" type="datetime1">
              <a:rPr lang="en-US" smtClean="0">
                <a:solidFill>
                  <a:prstClr val="black">
                    <a:tint val="75000"/>
                  </a:prstClr>
                </a:solidFill>
              </a:rPr>
              <a:t>9/19/2022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The 52nd Annual General Meeting &amp; Scientific Conference </a:t>
            </a:r>
          </a:p>
        </p:txBody>
      </p:sp>
      <p:sp>
        <p:nvSpPr>
          <p:cNvPr id="5" name="Slide Number Placeholder 4"/>
          <p:cNvSpPr>
            <a:spLocks noGrp="1"/>
          </p:cNvSpPr>
          <p:nvPr>
            <p:ph type="sldNum" sz="quarter" idx="12"/>
          </p:nvPr>
        </p:nvSpPr>
        <p:spPr/>
        <p:txBody>
          <a:bodyPr/>
          <a:lstStyle/>
          <a:p>
            <a:fld id="{20E72F2D-B2AC-6244-8A61-4DB2981BEBB5}" type="slidenum">
              <a:rPr lang="en-US" smtClean="0">
                <a:solidFill>
                  <a:prstClr val="black">
                    <a:tint val="75000"/>
                  </a:prstClr>
                </a:solidFill>
              </a:rPr>
              <a:pPr/>
              <a:t>‹#›</a:t>
            </a:fld>
            <a:endParaRPr lang="en-US" dirty="0">
              <a:solidFill>
                <a:prstClr val="black">
                  <a:tint val="75000"/>
                </a:prstClr>
              </a:solidFill>
            </a:endParaRPr>
          </a:p>
        </p:txBody>
      </p:sp>
      <p:sp>
        <p:nvSpPr>
          <p:cNvPr id="6" name="Rectangle 2"/>
          <p:cNvSpPr>
            <a:spLocks noChangeArrowheads="1"/>
          </p:cNvSpPr>
          <p:nvPr userDrawn="1"/>
        </p:nvSpPr>
        <p:spPr bwMode="auto">
          <a:xfrm>
            <a:off x="0" y="0"/>
            <a:ext cx="12192000" cy="1143000"/>
          </a:xfrm>
          <a:prstGeom prst="rect">
            <a:avLst/>
          </a:prstGeom>
          <a:solidFill>
            <a:srgbClr val="0099FF"/>
          </a:solidFill>
          <a:ln w="9525">
            <a:noFill/>
            <a:miter lim="800000"/>
            <a:headEnd/>
            <a:tailEnd/>
          </a:ln>
        </p:spPr>
        <p:txBody>
          <a:bodyPr wrap="none" anchor="ctr">
            <a:prstTxWarp prst="textNoShape">
              <a:avLst/>
            </a:prstTxWarp>
          </a:bodyPr>
          <a:lstStyle/>
          <a:p>
            <a:endParaRPr lang="en-US" sz="1800">
              <a:solidFill>
                <a:prstClr val="black"/>
              </a:solidFill>
            </a:endParaRPr>
          </a:p>
        </p:txBody>
      </p:sp>
      <p:sp>
        <p:nvSpPr>
          <p:cNvPr id="7" name="Title 1"/>
          <p:cNvSpPr>
            <a:spLocks noGrp="1"/>
          </p:cNvSpPr>
          <p:nvPr>
            <p:ph type="ctrTitle"/>
          </p:nvPr>
        </p:nvSpPr>
        <p:spPr>
          <a:xfrm>
            <a:off x="773291" y="408034"/>
            <a:ext cx="10363200" cy="506413"/>
          </a:xfrm>
          <a:prstGeom prst="rect">
            <a:avLst/>
          </a:prstGeom>
        </p:spPr>
        <p:txBody>
          <a:bodyPr/>
          <a:lstStyle>
            <a:lvl1pPr algn="l">
              <a:defRPr sz="2800" b="0">
                <a:solidFill>
                  <a:schemeClr val="bg1"/>
                </a:solidFill>
                <a:latin typeface="Arial"/>
                <a:cs typeface="Arial"/>
              </a:defRPr>
            </a:lvl1pPr>
          </a:lstStyle>
          <a:p>
            <a:r>
              <a:rPr lang="en-US" dirty="0"/>
              <a:t>Click to edit Master title style</a:t>
            </a:r>
          </a:p>
        </p:txBody>
      </p:sp>
      <p:sp>
        <p:nvSpPr>
          <p:cNvPr id="8" name="Text Placeholder 10"/>
          <p:cNvSpPr>
            <a:spLocks noGrp="1"/>
          </p:cNvSpPr>
          <p:nvPr>
            <p:ph type="body" sz="quarter" idx="14"/>
          </p:nvPr>
        </p:nvSpPr>
        <p:spPr>
          <a:xfrm>
            <a:off x="772617" y="2362200"/>
            <a:ext cx="10606615" cy="2794000"/>
          </a:xfrm>
          <a:prstGeom prst="rect">
            <a:avLst/>
          </a:prstGeom>
        </p:spPr>
        <p:txBody>
          <a:bodyPr vert="horz"/>
          <a:lstStyle>
            <a:lvl1pPr>
              <a:defRPr sz="2800">
                <a:latin typeface="Arial"/>
                <a:cs typeface="Arial"/>
              </a:defRPr>
            </a:lvl1pPr>
            <a:lvl2pPr>
              <a:defRPr sz="2400">
                <a:latin typeface="Arial"/>
                <a:cs typeface="Arial"/>
              </a:defRPr>
            </a:lvl2pPr>
            <a:lvl3pPr>
              <a:defRPr>
                <a:latin typeface="Arial"/>
                <a:cs typeface="Arial"/>
              </a:defRPr>
            </a:lvl3pPr>
          </a:lstStyle>
          <a:p>
            <a:pPr lvl="0"/>
            <a:r>
              <a:rPr lang="en-US" dirty="0"/>
              <a:t>Click to edit Master text styles</a:t>
            </a:r>
          </a:p>
          <a:p>
            <a:pPr lvl="1"/>
            <a:r>
              <a:rPr lang="en-US" dirty="0"/>
              <a:t>Second level</a:t>
            </a:r>
          </a:p>
        </p:txBody>
      </p:sp>
      <p:sp>
        <p:nvSpPr>
          <p:cNvPr id="12" name="Text Placeholder 11"/>
          <p:cNvSpPr>
            <a:spLocks noGrp="1"/>
          </p:cNvSpPr>
          <p:nvPr>
            <p:ph type="body" sz="quarter" idx="15" hasCustomPrompt="1"/>
          </p:nvPr>
        </p:nvSpPr>
        <p:spPr>
          <a:xfrm>
            <a:off x="772584" y="1665288"/>
            <a:ext cx="10606616" cy="696912"/>
          </a:xfrm>
          <a:prstGeom prst="rect">
            <a:avLst/>
          </a:prstGeom>
        </p:spPr>
        <p:txBody>
          <a:bodyPr vert="horz"/>
          <a:lstStyle>
            <a:lvl1pPr marL="0">
              <a:spcBef>
                <a:spcPts val="0"/>
              </a:spcBef>
              <a:buFontTx/>
              <a:buNone/>
              <a:defRPr sz="2800" b="1">
                <a:latin typeface="Arial"/>
                <a:cs typeface="Arial"/>
              </a:defRPr>
            </a:lvl1pPr>
            <a:lvl2pPr marL="0">
              <a:spcBef>
                <a:spcPts val="0"/>
              </a:spcBef>
              <a:buFontTx/>
              <a:buNone/>
              <a:defRPr sz="2800" b="1">
                <a:latin typeface="Arial"/>
                <a:cs typeface="Arial"/>
              </a:defRPr>
            </a:lvl2pPr>
            <a:lvl3pPr marL="0">
              <a:spcBef>
                <a:spcPts val="0"/>
              </a:spcBef>
              <a:buFontTx/>
              <a:buNone/>
              <a:defRPr sz="2800" b="1">
                <a:latin typeface="Arial"/>
                <a:cs typeface="Arial"/>
              </a:defRPr>
            </a:lvl3pPr>
            <a:lvl4pPr marL="0">
              <a:spcBef>
                <a:spcPts val="0"/>
              </a:spcBef>
              <a:buFontTx/>
              <a:buNone/>
              <a:defRPr sz="2800" b="1">
                <a:latin typeface="Arial"/>
                <a:cs typeface="Arial"/>
              </a:defRPr>
            </a:lvl4pPr>
            <a:lvl5pPr marL="0">
              <a:spcBef>
                <a:spcPts val="0"/>
              </a:spcBef>
              <a:buFontTx/>
              <a:buNone/>
              <a:defRPr sz="2800" b="1">
                <a:latin typeface="Arial"/>
                <a:cs typeface="Arial"/>
              </a:defRPr>
            </a:lvl5pPr>
          </a:lstStyle>
          <a:p>
            <a:pPr lvl="0"/>
            <a:r>
              <a:rPr lang="en-US" dirty="0"/>
              <a:t>Click to add subtitle</a:t>
            </a:r>
          </a:p>
        </p:txBody>
      </p:sp>
    </p:spTree>
    <p:extLst>
      <p:ext uri="{BB962C8B-B14F-4D97-AF65-F5344CB8AC3E}">
        <p14:creationId xmlns:p14="http://schemas.microsoft.com/office/powerpoint/2010/main" val="1198345544"/>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751BA0B-27CE-444C-BD6B-750C09B1E977}" type="datetime1">
              <a:rPr lang="en-US" smtClean="0">
                <a:solidFill>
                  <a:prstClr val="black">
                    <a:tint val="75000"/>
                  </a:prstClr>
                </a:solidFill>
              </a:rPr>
              <a:t>9/19/2022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The 52nd Annual General Meeting &amp; Scientific Conference </a:t>
            </a:r>
          </a:p>
        </p:txBody>
      </p:sp>
      <p:sp>
        <p:nvSpPr>
          <p:cNvPr id="5" name="Slide Number Placeholder 4"/>
          <p:cNvSpPr>
            <a:spLocks noGrp="1"/>
          </p:cNvSpPr>
          <p:nvPr>
            <p:ph type="sldNum" sz="quarter" idx="12"/>
          </p:nvPr>
        </p:nvSpPr>
        <p:spPr/>
        <p:txBody>
          <a:bodyPr/>
          <a:lstStyle/>
          <a:p>
            <a:fld id="{20E72F2D-B2AC-6244-8A61-4DB2981BEBB5}" type="slidenum">
              <a:rPr lang="en-US" smtClean="0">
                <a:solidFill>
                  <a:prstClr val="black">
                    <a:tint val="75000"/>
                  </a:prstClr>
                </a:solidFill>
              </a:rPr>
              <a:pPr/>
              <a:t>‹#›</a:t>
            </a:fld>
            <a:endParaRPr lang="en-US" dirty="0">
              <a:solidFill>
                <a:prstClr val="black">
                  <a:tint val="75000"/>
                </a:prstClr>
              </a:solidFill>
            </a:endParaRPr>
          </a:p>
        </p:txBody>
      </p:sp>
      <p:sp>
        <p:nvSpPr>
          <p:cNvPr id="6" name="Rectangle 2"/>
          <p:cNvSpPr>
            <a:spLocks noChangeArrowheads="1"/>
          </p:cNvSpPr>
          <p:nvPr userDrawn="1"/>
        </p:nvSpPr>
        <p:spPr bwMode="auto">
          <a:xfrm>
            <a:off x="0" y="0"/>
            <a:ext cx="12192000" cy="1143000"/>
          </a:xfrm>
          <a:prstGeom prst="rect">
            <a:avLst/>
          </a:prstGeom>
          <a:solidFill>
            <a:srgbClr val="0099FF"/>
          </a:solidFill>
          <a:ln w="9525">
            <a:noFill/>
            <a:miter lim="800000"/>
            <a:headEnd/>
            <a:tailEnd/>
          </a:ln>
        </p:spPr>
        <p:txBody>
          <a:bodyPr wrap="none" anchor="ctr">
            <a:prstTxWarp prst="textNoShape">
              <a:avLst/>
            </a:prstTxWarp>
          </a:bodyPr>
          <a:lstStyle/>
          <a:p>
            <a:endParaRPr lang="en-US" sz="1800">
              <a:solidFill>
                <a:prstClr val="black"/>
              </a:solidFill>
            </a:endParaRPr>
          </a:p>
        </p:txBody>
      </p:sp>
      <p:sp>
        <p:nvSpPr>
          <p:cNvPr id="7" name="Title 1"/>
          <p:cNvSpPr>
            <a:spLocks noGrp="1"/>
          </p:cNvSpPr>
          <p:nvPr>
            <p:ph type="ctrTitle"/>
          </p:nvPr>
        </p:nvSpPr>
        <p:spPr>
          <a:xfrm>
            <a:off x="773291" y="408028"/>
            <a:ext cx="10363200" cy="506413"/>
          </a:xfrm>
          <a:prstGeom prst="rect">
            <a:avLst/>
          </a:prstGeom>
        </p:spPr>
        <p:txBody>
          <a:bodyPr/>
          <a:lstStyle>
            <a:lvl1pPr algn="l">
              <a:defRPr sz="2800" b="0">
                <a:solidFill>
                  <a:schemeClr val="bg1"/>
                </a:solidFill>
                <a:latin typeface="Arial"/>
                <a:cs typeface="Arial"/>
              </a:defRPr>
            </a:lvl1pPr>
          </a:lstStyle>
          <a:p>
            <a:r>
              <a:rPr lang="en-US" dirty="0"/>
              <a:t>Click to edit Master title style</a:t>
            </a:r>
          </a:p>
        </p:txBody>
      </p:sp>
      <p:sp>
        <p:nvSpPr>
          <p:cNvPr id="8" name="Text Placeholder 10"/>
          <p:cNvSpPr>
            <a:spLocks noGrp="1"/>
          </p:cNvSpPr>
          <p:nvPr>
            <p:ph type="body" sz="quarter" idx="14"/>
          </p:nvPr>
        </p:nvSpPr>
        <p:spPr>
          <a:xfrm>
            <a:off x="772613" y="2362200"/>
            <a:ext cx="10606615" cy="2794000"/>
          </a:xfrm>
          <a:prstGeom prst="rect">
            <a:avLst/>
          </a:prstGeom>
        </p:spPr>
        <p:txBody>
          <a:bodyPr vert="horz"/>
          <a:lstStyle>
            <a:lvl1pPr>
              <a:defRPr sz="2800">
                <a:latin typeface="Arial"/>
                <a:cs typeface="Arial"/>
              </a:defRPr>
            </a:lvl1pPr>
            <a:lvl2pPr>
              <a:defRPr sz="2400">
                <a:latin typeface="Arial"/>
                <a:cs typeface="Arial"/>
              </a:defRPr>
            </a:lvl2pPr>
            <a:lvl3pPr>
              <a:defRPr>
                <a:latin typeface="Arial"/>
                <a:cs typeface="Arial"/>
              </a:defRPr>
            </a:lvl3pPr>
          </a:lstStyle>
          <a:p>
            <a:pPr lvl="0"/>
            <a:r>
              <a:rPr lang="en-US" dirty="0"/>
              <a:t>Click to edit Master text styles</a:t>
            </a:r>
          </a:p>
          <a:p>
            <a:pPr lvl="1"/>
            <a:r>
              <a:rPr lang="en-US" dirty="0"/>
              <a:t>Second level</a:t>
            </a:r>
          </a:p>
        </p:txBody>
      </p:sp>
      <p:sp>
        <p:nvSpPr>
          <p:cNvPr id="12" name="Text Placeholder 11"/>
          <p:cNvSpPr>
            <a:spLocks noGrp="1"/>
          </p:cNvSpPr>
          <p:nvPr>
            <p:ph type="body" sz="quarter" idx="15" hasCustomPrompt="1"/>
          </p:nvPr>
        </p:nvSpPr>
        <p:spPr>
          <a:xfrm>
            <a:off x="772584" y="1665288"/>
            <a:ext cx="10606616" cy="696912"/>
          </a:xfrm>
          <a:prstGeom prst="rect">
            <a:avLst/>
          </a:prstGeom>
        </p:spPr>
        <p:txBody>
          <a:bodyPr vert="horz"/>
          <a:lstStyle>
            <a:lvl1pPr marL="0">
              <a:spcBef>
                <a:spcPts val="0"/>
              </a:spcBef>
              <a:buFontTx/>
              <a:buNone/>
              <a:defRPr sz="2800" b="1">
                <a:latin typeface="Arial"/>
                <a:cs typeface="Arial"/>
              </a:defRPr>
            </a:lvl1pPr>
            <a:lvl2pPr marL="0">
              <a:spcBef>
                <a:spcPts val="0"/>
              </a:spcBef>
              <a:buFontTx/>
              <a:buNone/>
              <a:defRPr sz="2800" b="1">
                <a:latin typeface="Arial"/>
                <a:cs typeface="Arial"/>
              </a:defRPr>
            </a:lvl2pPr>
            <a:lvl3pPr marL="0">
              <a:spcBef>
                <a:spcPts val="0"/>
              </a:spcBef>
              <a:buFontTx/>
              <a:buNone/>
              <a:defRPr sz="2800" b="1">
                <a:latin typeface="Arial"/>
                <a:cs typeface="Arial"/>
              </a:defRPr>
            </a:lvl3pPr>
            <a:lvl4pPr marL="0">
              <a:spcBef>
                <a:spcPts val="0"/>
              </a:spcBef>
              <a:buFontTx/>
              <a:buNone/>
              <a:defRPr sz="2800" b="1">
                <a:latin typeface="Arial"/>
                <a:cs typeface="Arial"/>
              </a:defRPr>
            </a:lvl4pPr>
            <a:lvl5pPr marL="0">
              <a:spcBef>
                <a:spcPts val="0"/>
              </a:spcBef>
              <a:buFontTx/>
              <a:buNone/>
              <a:defRPr sz="2800" b="1">
                <a:latin typeface="Arial"/>
                <a:cs typeface="Arial"/>
              </a:defRPr>
            </a:lvl5pPr>
          </a:lstStyle>
          <a:p>
            <a:pPr lvl="0"/>
            <a:r>
              <a:rPr lang="en-US" dirty="0"/>
              <a:t>Click to add subtitle</a:t>
            </a:r>
          </a:p>
        </p:txBody>
      </p:sp>
    </p:spTree>
    <p:extLst>
      <p:ext uri="{BB962C8B-B14F-4D97-AF65-F5344CB8AC3E}">
        <p14:creationId xmlns:p14="http://schemas.microsoft.com/office/powerpoint/2010/main" val="867979118"/>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236BE5D-2775-4A4F-9135-30856F283787}" type="datetime1">
              <a:rPr lang="en-US" smtClean="0">
                <a:solidFill>
                  <a:prstClr val="black">
                    <a:tint val="75000"/>
                  </a:prstClr>
                </a:solidFill>
              </a:rPr>
              <a:t>9/19/2022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The 52nd Annual General Meeting &amp; Scientific Conference </a:t>
            </a:r>
          </a:p>
        </p:txBody>
      </p:sp>
      <p:sp>
        <p:nvSpPr>
          <p:cNvPr id="5" name="Slide Number Placeholder 4"/>
          <p:cNvSpPr>
            <a:spLocks noGrp="1"/>
          </p:cNvSpPr>
          <p:nvPr>
            <p:ph type="sldNum" sz="quarter" idx="12"/>
          </p:nvPr>
        </p:nvSpPr>
        <p:spPr/>
        <p:txBody>
          <a:bodyPr/>
          <a:lstStyle/>
          <a:p>
            <a:fld id="{20E72F2D-B2AC-6244-8A61-4DB2981BEBB5}" type="slidenum">
              <a:rPr lang="en-US" smtClean="0">
                <a:solidFill>
                  <a:prstClr val="black">
                    <a:tint val="75000"/>
                  </a:prstClr>
                </a:solidFill>
              </a:rPr>
              <a:pPr/>
              <a:t>‹#›</a:t>
            </a:fld>
            <a:endParaRPr lang="en-US" dirty="0">
              <a:solidFill>
                <a:prstClr val="black">
                  <a:tint val="75000"/>
                </a:prstClr>
              </a:solidFill>
            </a:endParaRPr>
          </a:p>
        </p:txBody>
      </p:sp>
      <p:sp>
        <p:nvSpPr>
          <p:cNvPr id="6" name="Rectangle 2"/>
          <p:cNvSpPr>
            <a:spLocks noChangeArrowheads="1"/>
          </p:cNvSpPr>
          <p:nvPr userDrawn="1"/>
        </p:nvSpPr>
        <p:spPr bwMode="auto">
          <a:xfrm>
            <a:off x="0" y="0"/>
            <a:ext cx="12192000" cy="1143000"/>
          </a:xfrm>
          <a:prstGeom prst="rect">
            <a:avLst/>
          </a:prstGeom>
          <a:solidFill>
            <a:srgbClr val="0099FF"/>
          </a:solidFill>
          <a:ln w="9525">
            <a:noFill/>
            <a:miter lim="800000"/>
            <a:headEnd/>
            <a:tailEnd/>
          </a:ln>
        </p:spPr>
        <p:txBody>
          <a:bodyPr wrap="none" anchor="ctr">
            <a:prstTxWarp prst="textNoShape">
              <a:avLst/>
            </a:prstTxWarp>
          </a:bodyPr>
          <a:lstStyle/>
          <a:p>
            <a:endParaRPr lang="en-US" sz="1800">
              <a:solidFill>
                <a:prstClr val="black"/>
              </a:solidFill>
            </a:endParaRPr>
          </a:p>
        </p:txBody>
      </p:sp>
      <p:sp>
        <p:nvSpPr>
          <p:cNvPr id="7" name="Title 1"/>
          <p:cNvSpPr>
            <a:spLocks noGrp="1"/>
          </p:cNvSpPr>
          <p:nvPr>
            <p:ph type="ctrTitle"/>
          </p:nvPr>
        </p:nvSpPr>
        <p:spPr>
          <a:xfrm>
            <a:off x="773291" y="408014"/>
            <a:ext cx="10363200" cy="506413"/>
          </a:xfrm>
          <a:prstGeom prst="rect">
            <a:avLst/>
          </a:prstGeom>
        </p:spPr>
        <p:txBody>
          <a:bodyPr/>
          <a:lstStyle>
            <a:lvl1pPr algn="l">
              <a:defRPr sz="2800" b="0">
                <a:solidFill>
                  <a:schemeClr val="bg1"/>
                </a:solidFill>
                <a:latin typeface="Arial"/>
                <a:cs typeface="Arial"/>
              </a:defRPr>
            </a:lvl1pPr>
          </a:lstStyle>
          <a:p>
            <a:r>
              <a:rPr lang="en-US" dirty="0"/>
              <a:t>Click to edit Master title style</a:t>
            </a:r>
          </a:p>
        </p:txBody>
      </p:sp>
      <p:sp>
        <p:nvSpPr>
          <p:cNvPr id="8" name="Text Placeholder 10"/>
          <p:cNvSpPr>
            <a:spLocks noGrp="1"/>
          </p:cNvSpPr>
          <p:nvPr>
            <p:ph type="body" sz="quarter" idx="14"/>
          </p:nvPr>
        </p:nvSpPr>
        <p:spPr>
          <a:xfrm>
            <a:off x="772603" y="2362200"/>
            <a:ext cx="10606615" cy="2794000"/>
          </a:xfrm>
          <a:prstGeom prst="rect">
            <a:avLst/>
          </a:prstGeom>
        </p:spPr>
        <p:txBody>
          <a:bodyPr vert="horz"/>
          <a:lstStyle>
            <a:lvl1pPr>
              <a:defRPr sz="2800">
                <a:latin typeface="Arial"/>
                <a:cs typeface="Arial"/>
              </a:defRPr>
            </a:lvl1pPr>
            <a:lvl2pPr>
              <a:defRPr sz="2400">
                <a:latin typeface="Arial"/>
                <a:cs typeface="Arial"/>
              </a:defRPr>
            </a:lvl2pPr>
            <a:lvl3pPr>
              <a:defRPr>
                <a:latin typeface="Arial"/>
                <a:cs typeface="Arial"/>
              </a:defRPr>
            </a:lvl3pPr>
          </a:lstStyle>
          <a:p>
            <a:pPr lvl="0"/>
            <a:r>
              <a:rPr lang="en-US" dirty="0"/>
              <a:t>Click to edit Master text styles</a:t>
            </a:r>
          </a:p>
          <a:p>
            <a:pPr lvl="1"/>
            <a:r>
              <a:rPr lang="en-US" dirty="0"/>
              <a:t>Second level</a:t>
            </a:r>
          </a:p>
        </p:txBody>
      </p:sp>
      <p:sp>
        <p:nvSpPr>
          <p:cNvPr id="12" name="Text Placeholder 11"/>
          <p:cNvSpPr>
            <a:spLocks noGrp="1"/>
          </p:cNvSpPr>
          <p:nvPr>
            <p:ph type="body" sz="quarter" idx="15" hasCustomPrompt="1"/>
          </p:nvPr>
        </p:nvSpPr>
        <p:spPr>
          <a:xfrm>
            <a:off x="772584" y="1665288"/>
            <a:ext cx="10606616" cy="696912"/>
          </a:xfrm>
          <a:prstGeom prst="rect">
            <a:avLst/>
          </a:prstGeom>
        </p:spPr>
        <p:txBody>
          <a:bodyPr vert="horz"/>
          <a:lstStyle>
            <a:lvl1pPr marL="0">
              <a:spcBef>
                <a:spcPts val="0"/>
              </a:spcBef>
              <a:buFontTx/>
              <a:buNone/>
              <a:defRPr sz="2800" b="1">
                <a:latin typeface="Arial"/>
                <a:cs typeface="Arial"/>
              </a:defRPr>
            </a:lvl1pPr>
            <a:lvl2pPr marL="0">
              <a:spcBef>
                <a:spcPts val="0"/>
              </a:spcBef>
              <a:buFontTx/>
              <a:buNone/>
              <a:defRPr sz="2800" b="1">
                <a:latin typeface="Arial"/>
                <a:cs typeface="Arial"/>
              </a:defRPr>
            </a:lvl2pPr>
            <a:lvl3pPr marL="0">
              <a:spcBef>
                <a:spcPts val="0"/>
              </a:spcBef>
              <a:buFontTx/>
              <a:buNone/>
              <a:defRPr sz="2800" b="1">
                <a:latin typeface="Arial"/>
                <a:cs typeface="Arial"/>
              </a:defRPr>
            </a:lvl3pPr>
            <a:lvl4pPr marL="0">
              <a:spcBef>
                <a:spcPts val="0"/>
              </a:spcBef>
              <a:buFontTx/>
              <a:buNone/>
              <a:defRPr sz="2800" b="1">
                <a:latin typeface="Arial"/>
                <a:cs typeface="Arial"/>
              </a:defRPr>
            </a:lvl4pPr>
            <a:lvl5pPr marL="0">
              <a:spcBef>
                <a:spcPts val="0"/>
              </a:spcBef>
              <a:buFontTx/>
              <a:buNone/>
              <a:defRPr sz="2800" b="1">
                <a:latin typeface="Arial"/>
                <a:cs typeface="Arial"/>
              </a:defRPr>
            </a:lvl5pPr>
          </a:lstStyle>
          <a:p>
            <a:pPr lvl="0"/>
            <a:r>
              <a:rPr lang="en-US" dirty="0"/>
              <a:t>Click to add subtitle</a:t>
            </a:r>
          </a:p>
        </p:txBody>
      </p:sp>
    </p:spTree>
    <p:extLst>
      <p:ext uri="{BB962C8B-B14F-4D97-AF65-F5344CB8AC3E}">
        <p14:creationId xmlns:p14="http://schemas.microsoft.com/office/powerpoint/2010/main" val="2543557975"/>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A6265A-917C-4B82-AED1-9645C2A1CDB9}" type="datetime1">
              <a:rPr lang="en-US" smtClean="0">
                <a:solidFill>
                  <a:prstClr val="black">
                    <a:tint val="75000"/>
                  </a:prstClr>
                </a:solidFill>
              </a:rPr>
              <a:t>9/19/2022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The 52nd Annual General Meeting &amp; Scientific Conference </a:t>
            </a:r>
          </a:p>
        </p:txBody>
      </p:sp>
      <p:sp>
        <p:nvSpPr>
          <p:cNvPr id="5" name="Slide Number Placeholder 4"/>
          <p:cNvSpPr>
            <a:spLocks noGrp="1"/>
          </p:cNvSpPr>
          <p:nvPr>
            <p:ph type="sldNum" sz="quarter" idx="12"/>
          </p:nvPr>
        </p:nvSpPr>
        <p:spPr/>
        <p:txBody>
          <a:bodyPr/>
          <a:lstStyle/>
          <a:p>
            <a:fld id="{20E72F2D-B2AC-6244-8A61-4DB2981BEBB5}" type="slidenum">
              <a:rPr lang="en-US" smtClean="0">
                <a:solidFill>
                  <a:prstClr val="black">
                    <a:tint val="75000"/>
                  </a:prstClr>
                </a:solidFill>
              </a:rPr>
              <a:pPr/>
              <a:t>‹#›</a:t>
            </a:fld>
            <a:endParaRPr lang="en-US" dirty="0">
              <a:solidFill>
                <a:prstClr val="black">
                  <a:tint val="75000"/>
                </a:prstClr>
              </a:solidFill>
            </a:endParaRPr>
          </a:p>
        </p:txBody>
      </p:sp>
      <p:sp>
        <p:nvSpPr>
          <p:cNvPr id="6" name="Rectangle 2"/>
          <p:cNvSpPr>
            <a:spLocks noChangeArrowheads="1"/>
          </p:cNvSpPr>
          <p:nvPr userDrawn="1"/>
        </p:nvSpPr>
        <p:spPr bwMode="auto">
          <a:xfrm>
            <a:off x="0" y="0"/>
            <a:ext cx="12192000" cy="1143000"/>
          </a:xfrm>
          <a:prstGeom prst="rect">
            <a:avLst/>
          </a:prstGeom>
          <a:solidFill>
            <a:srgbClr val="0099FF"/>
          </a:solidFill>
          <a:ln w="9525">
            <a:noFill/>
            <a:miter lim="800000"/>
            <a:headEnd/>
            <a:tailEnd/>
          </a:ln>
        </p:spPr>
        <p:txBody>
          <a:bodyPr wrap="none" anchor="ctr">
            <a:prstTxWarp prst="textNoShape">
              <a:avLst/>
            </a:prstTxWarp>
          </a:bodyPr>
          <a:lstStyle/>
          <a:p>
            <a:endParaRPr lang="en-US" sz="1800">
              <a:solidFill>
                <a:prstClr val="black"/>
              </a:solidFill>
            </a:endParaRPr>
          </a:p>
        </p:txBody>
      </p:sp>
      <p:sp>
        <p:nvSpPr>
          <p:cNvPr id="7" name="Title 1"/>
          <p:cNvSpPr>
            <a:spLocks noGrp="1"/>
          </p:cNvSpPr>
          <p:nvPr>
            <p:ph type="ctrTitle"/>
          </p:nvPr>
        </p:nvSpPr>
        <p:spPr>
          <a:xfrm>
            <a:off x="773291" y="408002"/>
            <a:ext cx="10363200" cy="506413"/>
          </a:xfrm>
          <a:prstGeom prst="rect">
            <a:avLst/>
          </a:prstGeom>
        </p:spPr>
        <p:txBody>
          <a:bodyPr/>
          <a:lstStyle>
            <a:lvl1pPr algn="l">
              <a:defRPr sz="2800" b="0">
                <a:solidFill>
                  <a:schemeClr val="bg1"/>
                </a:solidFill>
                <a:latin typeface="Arial"/>
                <a:cs typeface="Arial"/>
              </a:defRPr>
            </a:lvl1pPr>
          </a:lstStyle>
          <a:p>
            <a:r>
              <a:rPr lang="en-US" dirty="0"/>
              <a:t>Click to edit Master title style</a:t>
            </a:r>
          </a:p>
        </p:txBody>
      </p:sp>
      <p:sp>
        <p:nvSpPr>
          <p:cNvPr id="8" name="Text Placeholder 10"/>
          <p:cNvSpPr>
            <a:spLocks noGrp="1"/>
          </p:cNvSpPr>
          <p:nvPr>
            <p:ph type="body" sz="quarter" idx="14"/>
          </p:nvPr>
        </p:nvSpPr>
        <p:spPr>
          <a:xfrm>
            <a:off x="772595" y="2362200"/>
            <a:ext cx="10606615" cy="2794000"/>
          </a:xfrm>
          <a:prstGeom prst="rect">
            <a:avLst/>
          </a:prstGeom>
        </p:spPr>
        <p:txBody>
          <a:bodyPr vert="horz"/>
          <a:lstStyle>
            <a:lvl1pPr>
              <a:defRPr sz="2800">
                <a:latin typeface="Arial"/>
                <a:cs typeface="Arial"/>
              </a:defRPr>
            </a:lvl1pPr>
            <a:lvl2pPr>
              <a:defRPr sz="2400">
                <a:latin typeface="Arial"/>
                <a:cs typeface="Arial"/>
              </a:defRPr>
            </a:lvl2pPr>
            <a:lvl3pPr>
              <a:defRPr>
                <a:latin typeface="Arial"/>
                <a:cs typeface="Arial"/>
              </a:defRPr>
            </a:lvl3pPr>
          </a:lstStyle>
          <a:p>
            <a:pPr lvl="0"/>
            <a:r>
              <a:rPr lang="en-US" dirty="0"/>
              <a:t>Click to edit Master text styles</a:t>
            </a:r>
          </a:p>
          <a:p>
            <a:pPr lvl="1"/>
            <a:r>
              <a:rPr lang="en-US" dirty="0"/>
              <a:t>Second level</a:t>
            </a:r>
          </a:p>
        </p:txBody>
      </p:sp>
      <p:sp>
        <p:nvSpPr>
          <p:cNvPr id="12" name="Text Placeholder 11"/>
          <p:cNvSpPr>
            <a:spLocks noGrp="1"/>
          </p:cNvSpPr>
          <p:nvPr>
            <p:ph type="body" sz="quarter" idx="15" hasCustomPrompt="1"/>
          </p:nvPr>
        </p:nvSpPr>
        <p:spPr>
          <a:xfrm>
            <a:off x="772584" y="1665288"/>
            <a:ext cx="10606616" cy="696912"/>
          </a:xfrm>
          <a:prstGeom prst="rect">
            <a:avLst/>
          </a:prstGeom>
        </p:spPr>
        <p:txBody>
          <a:bodyPr vert="horz"/>
          <a:lstStyle>
            <a:lvl1pPr marL="0">
              <a:spcBef>
                <a:spcPts val="0"/>
              </a:spcBef>
              <a:buFontTx/>
              <a:buNone/>
              <a:defRPr sz="2800" b="1">
                <a:latin typeface="Arial"/>
                <a:cs typeface="Arial"/>
              </a:defRPr>
            </a:lvl1pPr>
            <a:lvl2pPr marL="0">
              <a:spcBef>
                <a:spcPts val="0"/>
              </a:spcBef>
              <a:buFontTx/>
              <a:buNone/>
              <a:defRPr sz="2800" b="1">
                <a:latin typeface="Arial"/>
                <a:cs typeface="Arial"/>
              </a:defRPr>
            </a:lvl2pPr>
            <a:lvl3pPr marL="0">
              <a:spcBef>
                <a:spcPts val="0"/>
              </a:spcBef>
              <a:buFontTx/>
              <a:buNone/>
              <a:defRPr sz="2800" b="1">
                <a:latin typeface="Arial"/>
                <a:cs typeface="Arial"/>
              </a:defRPr>
            </a:lvl3pPr>
            <a:lvl4pPr marL="0">
              <a:spcBef>
                <a:spcPts val="0"/>
              </a:spcBef>
              <a:buFontTx/>
              <a:buNone/>
              <a:defRPr sz="2800" b="1">
                <a:latin typeface="Arial"/>
                <a:cs typeface="Arial"/>
              </a:defRPr>
            </a:lvl4pPr>
            <a:lvl5pPr marL="0">
              <a:spcBef>
                <a:spcPts val="0"/>
              </a:spcBef>
              <a:buFontTx/>
              <a:buNone/>
              <a:defRPr sz="2800" b="1">
                <a:latin typeface="Arial"/>
                <a:cs typeface="Arial"/>
              </a:defRPr>
            </a:lvl5pPr>
          </a:lstStyle>
          <a:p>
            <a:pPr lvl="0"/>
            <a:r>
              <a:rPr lang="en-US" dirty="0"/>
              <a:t>Click to add subtitle</a:t>
            </a:r>
          </a:p>
        </p:txBody>
      </p:sp>
    </p:spTree>
    <p:extLst>
      <p:ext uri="{BB962C8B-B14F-4D97-AF65-F5344CB8AC3E}">
        <p14:creationId xmlns:p14="http://schemas.microsoft.com/office/powerpoint/2010/main" val="4171302993"/>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Full Width Head + Copy - Text Onl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3" y="1718734"/>
            <a:ext cx="11106151" cy="4519084"/>
          </a:xfrm>
        </p:spPr>
        <p:txBody>
          <a:bodyPr/>
          <a:lstStyle>
            <a:lvl1pPr>
              <a:spcBef>
                <a:spcPts val="800"/>
              </a:spcBef>
              <a:spcAft>
                <a:spcPts val="0"/>
              </a:spcAft>
              <a:defRPr sz="1867" b="0" baseline="0"/>
            </a:lvl1pPr>
            <a:lvl2pPr marL="228594" indent="-228594">
              <a:spcBef>
                <a:spcPts val="800"/>
              </a:spcBef>
              <a:spcAft>
                <a:spcPts val="0"/>
              </a:spcAft>
              <a:buClr>
                <a:schemeClr val="accent3">
                  <a:lumMod val="75000"/>
                </a:schemeClr>
              </a:buClr>
              <a:buFont typeface="Wingdings" panose="05000000000000000000" pitchFamily="2" charset="2"/>
              <a:buChar char="§"/>
              <a:defRPr sz="1733"/>
            </a:lvl2pPr>
            <a:lvl3pPr marL="457189" indent="-228594">
              <a:spcBef>
                <a:spcPts val="800"/>
              </a:spcBef>
              <a:spcAft>
                <a:spcPts val="0"/>
              </a:spcAft>
              <a:buClr>
                <a:srgbClr val="3086AB"/>
              </a:buClr>
              <a:buFont typeface="Arial" panose="020B0604020202020204" pitchFamily="34" charset="0"/>
              <a:buChar char="•"/>
              <a:tabLst/>
              <a:defRPr sz="1600" baseline="0"/>
            </a:lvl3pPr>
            <a:lvl4pPr marL="687900" indent="-230712">
              <a:spcBef>
                <a:spcPts val="800"/>
              </a:spcBef>
              <a:spcAft>
                <a:spcPts val="0"/>
              </a:spcAft>
              <a:buFont typeface="Arial" panose="020B0604020202020204" pitchFamily="34" charset="0"/>
              <a:buChar char="-"/>
              <a:tabLst/>
              <a:defRPr baseline="0"/>
            </a:lvl4pPr>
            <a:lvl5pPr marL="916494" indent="-228594">
              <a:spcBef>
                <a:spcPts val="800"/>
              </a:spcBef>
              <a:spcAft>
                <a:spcPts val="0"/>
              </a:spcAft>
              <a:defRPr baseline="0"/>
            </a:lvl5pPr>
          </a:lstStyle>
          <a:p>
            <a:pPr lvl="0"/>
            <a:r>
              <a:rPr lang="en-US"/>
              <a:t>Insert bullet list at full-width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5" name="Footer Placeholder 4"/>
          <p:cNvSpPr>
            <a:spLocks noGrp="1"/>
          </p:cNvSpPr>
          <p:nvPr>
            <p:ph type="ftr" sz="quarter" idx="14"/>
          </p:nvPr>
        </p:nvSpPr>
        <p:spPr/>
        <p:txBody>
          <a:bodyPr/>
          <a:lstStyle/>
          <a:p>
            <a:pPr algn="r"/>
            <a:r>
              <a:rPr lang="en-US">
                <a:solidFill>
                  <a:srgbClr val="000000"/>
                </a:solidFill>
              </a:rPr>
              <a:t>The 52nd Annual General Meeting &amp; Scientific Conference </a:t>
            </a: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2" name="Title 1"/>
          <p:cNvSpPr>
            <a:spLocks noGrp="1"/>
          </p:cNvSpPr>
          <p:nvPr>
            <p:ph type="title" hasCustomPrompt="1"/>
          </p:nvPr>
        </p:nvSpPr>
        <p:spPr>
          <a:xfrm>
            <a:off x="486833" y="646256"/>
            <a:ext cx="11106151" cy="697577"/>
          </a:xfrm>
        </p:spPr>
        <p:txBody>
          <a:bodyPr/>
          <a:lstStyle>
            <a:lvl1pPr>
              <a:defRPr baseline="0"/>
            </a:lvl1pPr>
          </a:lstStyle>
          <a:p>
            <a:r>
              <a:rPr lang="en-US"/>
              <a:t>INSERT HEADLINE HERE – UP TO 2 FULL WIDTH LINES (ALL CAPS)</a:t>
            </a:r>
          </a:p>
        </p:txBody>
      </p:sp>
    </p:spTree>
    <p:extLst>
      <p:ext uri="{BB962C8B-B14F-4D97-AF65-F5344CB8AC3E}">
        <p14:creationId xmlns:p14="http://schemas.microsoft.com/office/powerpoint/2010/main" val="719100757"/>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C14222A-DF1C-4FBB-A9FE-B8D44343D9AA}" type="datetime1">
              <a:rPr lang="en-US" smtClean="0"/>
              <a:t>9/19/2022</a:t>
            </a:fld>
            <a:endParaRPr lang="en-US"/>
          </a:p>
        </p:txBody>
      </p:sp>
      <p:sp>
        <p:nvSpPr>
          <p:cNvPr id="5" name="Footer Placeholder 4"/>
          <p:cNvSpPr>
            <a:spLocks noGrp="1"/>
          </p:cNvSpPr>
          <p:nvPr>
            <p:ph type="ftr" sz="quarter" idx="11"/>
          </p:nvPr>
        </p:nvSpPr>
        <p:spPr/>
        <p:txBody>
          <a:bodyPr/>
          <a:lstStyle/>
          <a:p>
            <a:r>
              <a:rPr lang="en-US"/>
              <a:t>The 52nd Annual General Meeting &amp; Scientific Conference </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40072204"/>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3F0282B-C26C-4F79-BDB1-6311C4EB200D}" type="datetime1">
              <a:rPr lang="en-US" smtClean="0"/>
              <a:t>9/19/2022</a:t>
            </a:fld>
            <a:endParaRPr lang="en-US"/>
          </a:p>
        </p:txBody>
      </p:sp>
      <p:sp>
        <p:nvSpPr>
          <p:cNvPr id="5" name="Footer Placeholder 4"/>
          <p:cNvSpPr>
            <a:spLocks noGrp="1"/>
          </p:cNvSpPr>
          <p:nvPr>
            <p:ph type="ftr" sz="quarter" idx="11"/>
          </p:nvPr>
        </p:nvSpPr>
        <p:spPr/>
        <p:txBody>
          <a:bodyPr/>
          <a:lstStyle/>
          <a:p>
            <a:r>
              <a:rPr lang="en-US"/>
              <a:t>The 52nd Annual General Meeting &amp; Scientific Conference </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87862312"/>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3433667-693D-42C0-A605-E25ED0582FF3}" type="datetime1">
              <a:rPr lang="en-US" smtClean="0"/>
              <a:t>9/19/2022</a:t>
            </a:fld>
            <a:endParaRPr lang="en-US"/>
          </a:p>
        </p:txBody>
      </p:sp>
      <p:sp>
        <p:nvSpPr>
          <p:cNvPr id="6" name="Footer Placeholder 5"/>
          <p:cNvSpPr>
            <a:spLocks noGrp="1"/>
          </p:cNvSpPr>
          <p:nvPr>
            <p:ph type="ftr" sz="quarter" idx="11"/>
          </p:nvPr>
        </p:nvSpPr>
        <p:spPr/>
        <p:txBody>
          <a:bodyPr/>
          <a:lstStyle/>
          <a:p>
            <a:r>
              <a:rPr lang="en-US"/>
              <a:t>The 52nd Annual General Meeting &amp; Scientific Conference </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1312187"/>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7F95677-D073-44AE-9A74-A7D74246E8EA}" type="datetime1">
              <a:rPr lang="en-US" smtClean="0"/>
              <a:t>9/19/2022</a:t>
            </a:fld>
            <a:endParaRPr lang="en-US"/>
          </a:p>
        </p:txBody>
      </p:sp>
      <p:sp>
        <p:nvSpPr>
          <p:cNvPr id="8" name="Footer Placeholder 7"/>
          <p:cNvSpPr>
            <a:spLocks noGrp="1"/>
          </p:cNvSpPr>
          <p:nvPr>
            <p:ph type="ftr" sz="quarter" idx="11"/>
          </p:nvPr>
        </p:nvSpPr>
        <p:spPr/>
        <p:txBody>
          <a:bodyPr/>
          <a:lstStyle/>
          <a:p>
            <a:r>
              <a:rPr lang="en-US"/>
              <a:t>The 52nd Annual General Meeting &amp; Scientific Conference </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5469644"/>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B94C3CFA-365C-4CBD-AF8D-893D2BEF3A97}" type="datetime1">
              <a:rPr lang="en-US" smtClean="0"/>
              <a:t>9/19/2022</a:t>
            </a:fld>
            <a:endParaRPr lang="en-US"/>
          </a:p>
        </p:txBody>
      </p:sp>
      <p:sp>
        <p:nvSpPr>
          <p:cNvPr id="4" name="Footer Placeholder 3"/>
          <p:cNvSpPr>
            <a:spLocks noGrp="1"/>
          </p:cNvSpPr>
          <p:nvPr>
            <p:ph type="ftr" sz="quarter" idx="11"/>
          </p:nvPr>
        </p:nvSpPr>
        <p:spPr/>
        <p:txBody>
          <a:bodyPr/>
          <a:lstStyle/>
          <a:p>
            <a:r>
              <a:rPr lang="en-US"/>
              <a:t>The 52nd Annual General Meeting &amp; Scientific Conference </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80550204"/>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D1CCB-DCB4-4A2C-889B-561344CE88BE}" type="datetime1">
              <a:rPr lang="en-US" smtClean="0"/>
              <a:t>9/19/2022</a:t>
            </a:fld>
            <a:endParaRPr lang="en-US"/>
          </a:p>
        </p:txBody>
      </p:sp>
      <p:sp>
        <p:nvSpPr>
          <p:cNvPr id="3" name="Footer Placeholder 2"/>
          <p:cNvSpPr>
            <a:spLocks noGrp="1"/>
          </p:cNvSpPr>
          <p:nvPr>
            <p:ph type="ftr" sz="quarter" idx="11"/>
          </p:nvPr>
        </p:nvSpPr>
        <p:spPr/>
        <p:txBody>
          <a:bodyPr/>
          <a:lstStyle/>
          <a:p>
            <a:r>
              <a:rPr lang="en-US"/>
              <a:t>The 52nd Annual General Meeting &amp; Scientific Conference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54960655"/>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41B223A-3055-42AD-BA3C-FF4334A9DD6B}" type="datetime1">
              <a:rPr lang="en-US" smtClean="0"/>
              <a:t>9/19/2022</a:t>
            </a:fld>
            <a:endParaRPr lang="en-US"/>
          </a:p>
        </p:txBody>
      </p:sp>
      <p:sp>
        <p:nvSpPr>
          <p:cNvPr id="6" name="Footer Placeholder 5"/>
          <p:cNvSpPr>
            <a:spLocks noGrp="1"/>
          </p:cNvSpPr>
          <p:nvPr>
            <p:ph type="ftr" sz="quarter" idx="11"/>
          </p:nvPr>
        </p:nvSpPr>
        <p:spPr/>
        <p:txBody>
          <a:bodyPr/>
          <a:lstStyle/>
          <a:p>
            <a:r>
              <a:rPr lang="en-US"/>
              <a:t>The 52nd Annual General Meeting &amp; Scientific Conference </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58601166"/>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C37D917-6755-4DD6-B518-13F4FE23AC07}" type="datetime1">
              <a:rPr lang="en-US" smtClean="0"/>
              <a:t>9/19/2022</a:t>
            </a:fld>
            <a:endParaRPr lang="en-US"/>
          </a:p>
        </p:txBody>
      </p:sp>
      <p:sp>
        <p:nvSpPr>
          <p:cNvPr id="6" name="Footer Placeholder 5"/>
          <p:cNvSpPr>
            <a:spLocks noGrp="1"/>
          </p:cNvSpPr>
          <p:nvPr>
            <p:ph type="ftr" sz="quarter" idx="11"/>
          </p:nvPr>
        </p:nvSpPr>
        <p:spPr/>
        <p:txBody>
          <a:bodyPr/>
          <a:lstStyle/>
          <a:p>
            <a:r>
              <a:rPr lang="en-US"/>
              <a:t>The 52nd Annual General Meeting &amp; Scientific Conference </a:t>
            </a:r>
          </a:p>
        </p:txBody>
      </p:sp>
      <p:sp>
        <p:nvSpPr>
          <p:cNvPr id="7" name="Slide Number Placeholder 6"/>
          <p:cNvSpPr>
            <a:spLocks noGrp="1"/>
          </p:cNvSpPr>
          <p:nvPr>
            <p:ph type="sldNum" sz="quarter" idx="12"/>
          </p:nvPr>
        </p:nvSpPr>
        <p:spPr>
          <a:xfrm>
            <a:off x="10769600" y="6356351"/>
            <a:ext cx="8128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Tree>
    <p:extLst>
      <p:ext uri="{BB962C8B-B14F-4D97-AF65-F5344CB8AC3E}">
        <p14:creationId xmlns:p14="http://schemas.microsoft.com/office/powerpoint/2010/main" val="206520684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734D647-7348-4477-AB87-B4D810D62595}" type="datetime1">
              <a:rPr lang="en-US" smtClean="0">
                <a:solidFill>
                  <a:prstClr val="black">
                    <a:tint val="75000"/>
                  </a:prstClr>
                </a:solidFill>
              </a:rPr>
              <a:t>9/19/2022</a:t>
            </a:fld>
            <a:endParaRPr lang="en-US">
              <a:solidFill>
                <a:prstClr val="black">
                  <a:tint val="75000"/>
                </a:prstClr>
              </a:solidFill>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a:solidFill>
                  <a:prstClr val="black">
                    <a:tint val="75000"/>
                  </a:prstClr>
                </a:solidFill>
              </a:rPr>
              <a:t>The 52nd Annual General Meeting &amp; Scientific Conference </a:t>
            </a: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2BC4792-8AAB-4392-A13F-CBD1E113E460}" type="slidenum">
              <a:rPr lang="en-US" smtClean="0">
                <a:solidFill>
                  <a:prstClr val="black">
                    <a:tint val="75000"/>
                  </a:prstClr>
                </a:solidFill>
              </a:rPr>
              <a:pPr/>
              <a:t>‹#›</a:t>
            </a:fld>
            <a:endParaRPr lang="en-US">
              <a:solidFill>
                <a:prstClr val="black">
                  <a:tint val="75000"/>
                </a:prstClr>
              </a:solidFill>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spTree>
    <p:extLst>
      <p:ext uri="{BB962C8B-B14F-4D97-AF65-F5344CB8AC3E}">
        <p14:creationId xmlns:p14="http://schemas.microsoft.com/office/powerpoint/2010/main" val="161767868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91" r:id="rId16"/>
  </p:sldLayoutIdLst>
  <p:transition spd="slow">
    <p:push dir="u"/>
  </p:transition>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tags" Target="../tags/tag12.xml"/><Relationship Id="rId18" Type="http://schemas.openxmlformats.org/officeDocument/2006/relationships/image" Target="../media/image9.emf"/><Relationship Id="rId3" Type="http://schemas.openxmlformats.org/officeDocument/2006/relationships/tags" Target="../tags/tag2.xml"/><Relationship Id="rId7" Type="http://schemas.openxmlformats.org/officeDocument/2006/relationships/tags" Target="../tags/tag6.xml"/><Relationship Id="rId12" Type="http://schemas.openxmlformats.org/officeDocument/2006/relationships/tags" Target="../tags/tag11.xml"/><Relationship Id="rId17" Type="http://schemas.openxmlformats.org/officeDocument/2006/relationships/oleObject" Target="../embeddings/oleObject1.bin"/><Relationship Id="rId2" Type="http://schemas.openxmlformats.org/officeDocument/2006/relationships/tags" Target="../tags/tag1.xml"/><Relationship Id="rId16" Type="http://schemas.openxmlformats.org/officeDocument/2006/relationships/notesSlide" Target="../notesSlides/notesSlide1.xml"/><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tags" Target="../tags/tag10.xml"/><Relationship Id="rId5" Type="http://schemas.openxmlformats.org/officeDocument/2006/relationships/tags" Target="../tags/tag4.xml"/><Relationship Id="rId15" Type="http://schemas.openxmlformats.org/officeDocument/2006/relationships/slideLayout" Target="../slideLayouts/slideLayout6.xml"/><Relationship Id="rId10" Type="http://schemas.openxmlformats.org/officeDocument/2006/relationships/tags" Target="../tags/tag9.xml"/><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6.jpeg"/><Relationship Id="rId2" Type="http://schemas.openxmlformats.org/officeDocument/2006/relationships/image" Target="../media/image11.emf"/><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web.facebook.com/kofiannanofficial?__cft__%5b0%5d=AZVvIMOb5sD4sleNMBgp1dUxIe6D7FBa6L4yVAGHvodudypsM9BPH89rRJ5UJAAsMpcpltcPsEpG1n3316btA8wThNJ17nT76gzZ5DqE__XoIBYLmzAFAjKz4BVM35eIaC5FAqbSJESe87NXSW8t1I2_&amp;__tn__=-%5dK-R" TargetMode="Externa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DA21F-FC2B-4FF2-9C1F-2616445CF517}"/>
              </a:ext>
            </a:extLst>
          </p:cNvPr>
          <p:cNvSpPr>
            <a:spLocks noGrp="1"/>
          </p:cNvSpPr>
          <p:nvPr>
            <p:ph type="title"/>
          </p:nvPr>
        </p:nvSpPr>
        <p:spPr>
          <a:xfrm>
            <a:off x="544201" y="1149626"/>
            <a:ext cx="6003235" cy="3349486"/>
          </a:xfrm>
        </p:spPr>
        <p:txBody>
          <a:bodyPr>
            <a:noAutofit/>
          </a:bodyPr>
          <a:lstStyle/>
          <a:p>
            <a:pPr algn="ctr"/>
            <a:r>
              <a:rPr lang="en-US" sz="4000" b="1" dirty="0"/>
              <a:t>BRIDGING THE MALNUTRITION GAP: </a:t>
            </a:r>
            <a:r>
              <a:rPr lang="en-US" sz="4000" dirty="0"/>
              <a:t>Nurturing Multisectoral Commitments for Sustainable Nutrition in Nigeria</a:t>
            </a:r>
          </a:p>
        </p:txBody>
      </p:sp>
      <p:sp>
        <p:nvSpPr>
          <p:cNvPr id="4" name="Text Placeholder 3">
            <a:extLst>
              <a:ext uri="{FF2B5EF4-FFF2-40B4-BE49-F238E27FC236}">
                <a16:creationId xmlns:a16="http://schemas.microsoft.com/office/drawing/2014/main" id="{7F614CFD-0FA1-4D89-B38D-8F10DFF2B651}"/>
              </a:ext>
            </a:extLst>
          </p:cNvPr>
          <p:cNvSpPr>
            <a:spLocks noGrp="1"/>
          </p:cNvSpPr>
          <p:nvPr>
            <p:ph type="body" idx="2"/>
          </p:nvPr>
        </p:nvSpPr>
        <p:spPr>
          <a:xfrm>
            <a:off x="685800" y="5031648"/>
            <a:ext cx="5720038" cy="1674675"/>
          </a:xfrm>
        </p:spPr>
        <p:txBody>
          <a:bodyPr>
            <a:normAutofit lnSpcReduction="10000"/>
          </a:bodyPr>
          <a:lstStyle/>
          <a:p>
            <a:pPr algn="ctr">
              <a:spcBef>
                <a:spcPts val="0"/>
              </a:spcBef>
            </a:pPr>
            <a:r>
              <a:rPr lang="en-US" sz="2000" dirty="0"/>
              <a:t>Keynote Address at The 52</a:t>
            </a:r>
            <a:r>
              <a:rPr lang="en-US" sz="2000" baseline="30000" dirty="0"/>
              <a:t>nd</a:t>
            </a:r>
            <a:r>
              <a:rPr lang="en-US" sz="2000" dirty="0"/>
              <a:t> Annual General Meeting &amp; Scientific Conference </a:t>
            </a:r>
          </a:p>
          <a:p>
            <a:pPr algn="ctr">
              <a:spcBef>
                <a:spcPts val="0"/>
              </a:spcBef>
            </a:pPr>
            <a:r>
              <a:rPr lang="en-US" sz="2000" dirty="0"/>
              <a:t>Nutrition Society Of Nigeria</a:t>
            </a:r>
          </a:p>
          <a:p>
            <a:pPr algn="ctr"/>
            <a:r>
              <a:rPr lang="en-US" sz="2000" dirty="0"/>
              <a:t>By</a:t>
            </a:r>
          </a:p>
          <a:p>
            <a:pPr algn="ctr"/>
            <a:r>
              <a:rPr lang="en-US" sz="2000" b="1" dirty="0"/>
              <a:t>K.M. ANIGO</a:t>
            </a:r>
            <a:endParaRPr lang="en-US" b="1" dirty="0"/>
          </a:p>
        </p:txBody>
      </p:sp>
      <p:pic>
        <p:nvPicPr>
          <p:cNvPr id="2052" name="Picture 4" descr="Image result for Healthy Diet Foods">
            <a:extLst>
              <a:ext uri="{FF2B5EF4-FFF2-40B4-BE49-F238E27FC236}">
                <a16:creationId xmlns:a16="http://schemas.microsoft.com/office/drawing/2014/main" id="{E50F1D58-9267-D508-18EF-8D48BC81AF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1" r="4667" b="-15"/>
          <a:stretch/>
        </p:blipFill>
        <p:spPr bwMode="auto">
          <a:xfrm>
            <a:off x="6689035" y="1538513"/>
            <a:ext cx="5484774" cy="433047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7CB31F99-FFEE-441D-A877-2EA7536D796F}"/>
              </a:ext>
            </a:extLst>
          </p:cNvPr>
          <p:cNvSpPr>
            <a:spLocks noGrp="1"/>
          </p:cNvSpPr>
          <p:nvPr>
            <p:ph type="sldNum" sz="quarter" idx="12"/>
          </p:nvPr>
        </p:nvSpPr>
        <p:spPr/>
        <p:txBody>
          <a:bodyPr/>
          <a:lstStyle/>
          <a:p>
            <a:fld id="{B6F15528-21DE-4FAA-801E-634DDDAF4B2B}" type="slidenum">
              <a:rPr lang="en-US" smtClean="0"/>
              <a:pPr/>
              <a:t>1</a:t>
            </a:fld>
            <a:endParaRPr lang="en-US"/>
          </a:p>
        </p:txBody>
      </p:sp>
      <p:sp>
        <p:nvSpPr>
          <p:cNvPr id="5" name="Footer Placeholder 4">
            <a:extLst>
              <a:ext uri="{FF2B5EF4-FFF2-40B4-BE49-F238E27FC236}">
                <a16:creationId xmlns:a16="http://schemas.microsoft.com/office/drawing/2014/main" id="{842FCF04-EC44-46DA-98D7-354583C65988}"/>
              </a:ext>
            </a:extLst>
          </p:cNvPr>
          <p:cNvSpPr>
            <a:spLocks noGrp="1"/>
          </p:cNvSpPr>
          <p:nvPr>
            <p:ph type="ftr" sz="quarter" idx="11"/>
          </p:nvPr>
        </p:nvSpPr>
        <p:spPr/>
        <p:txBody>
          <a:bodyPr/>
          <a:lstStyle/>
          <a:p>
            <a:r>
              <a:rPr lang="en-US"/>
              <a:t>The 52nd Annual General Meeting &amp; Scientific Conference </a:t>
            </a:r>
          </a:p>
        </p:txBody>
      </p:sp>
    </p:spTree>
    <p:extLst>
      <p:ext uri="{BB962C8B-B14F-4D97-AF65-F5344CB8AC3E}">
        <p14:creationId xmlns:p14="http://schemas.microsoft.com/office/powerpoint/2010/main" val="2347334235"/>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4DC0225-A42D-4B13-86A6-C6961A169365}"/>
              </a:ext>
            </a:extLst>
          </p:cNvPr>
          <p:cNvPicPr>
            <a:picLocks noGrp="1" noChangeAspect="1"/>
          </p:cNvPicPr>
          <p:nvPr>
            <p:ph sz="half" idx="1"/>
          </p:nvPr>
        </p:nvPicPr>
        <p:blipFill rotWithShape="1">
          <a:blip r:embed="rId2"/>
          <a:srcRect r="3469"/>
          <a:stretch/>
        </p:blipFill>
        <p:spPr>
          <a:xfrm>
            <a:off x="546652" y="411163"/>
            <a:ext cx="6585668" cy="6035674"/>
          </a:xfrm>
          <a:prstGeom prst="rect">
            <a:avLst/>
          </a:prstGeom>
        </p:spPr>
      </p:pic>
      <p:sp>
        <p:nvSpPr>
          <p:cNvPr id="4" name="Content Placeholder 3">
            <a:extLst>
              <a:ext uri="{FF2B5EF4-FFF2-40B4-BE49-F238E27FC236}">
                <a16:creationId xmlns:a16="http://schemas.microsoft.com/office/drawing/2014/main" id="{B01B0D70-ACFE-4CB2-8D40-BA2853DBB642}"/>
              </a:ext>
            </a:extLst>
          </p:cNvPr>
          <p:cNvSpPr>
            <a:spLocks noGrp="1"/>
          </p:cNvSpPr>
          <p:nvPr>
            <p:ph sz="half" idx="2"/>
          </p:nvPr>
        </p:nvSpPr>
        <p:spPr>
          <a:xfrm>
            <a:off x="7132320" y="777794"/>
            <a:ext cx="5059680" cy="5973416"/>
          </a:xfrm>
        </p:spPr>
        <p:txBody>
          <a:bodyPr>
            <a:normAutofit fontScale="92500" lnSpcReduction="20000"/>
          </a:bodyPr>
          <a:lstStyle/>
          <a:p>
            <a:r>
              <a:rPr lang="en-US" sz="3600" dirty="0">
                <a:solidFill>
                  <a:srgbClr val="00B050"/>
                </a:solidFill>
              </a:rPr>
              <a:t>NATIONAL TARGETS</a:t>
            </a:r>
          </a:p>
          <a:p>
            <a:pPr marL="0" indent="0">
              <a:buNone/>
            </a:pPr>
            <a:endParaRPr lang="en-US" sz="3600" b="1" dirty="0">
              <a:solidFill>
                <a:srgbClr val="00B050"/>
              </a:solidFill>
            </a:endParaRPr>
          </a:p>
          <a:p>
            <a:pPr marL="285744" indent="-285744">
              <a:buFont typeface="Arial" panose="020B0604020202020204" pitchFamily="34" charset="0"/>
              <a:buChar char="•"/>
            </a:pPr>
            <a:r>
              <a:rPr lang="en-US" dirty="0"/>
              <a:t>Reduce stunting rate among under-five children from </a:t>
            </a:r>
            <a:r>
              <a:rPr lang="en-US" dirty="0">
                <a:solidFill>
                  <a:srgbClr val="FF0000"/>
                </a:solidFill>
              </a:rPr>
              <a:t>37% </a:t>
            </a:r>
            <a:r>
              <a:rPr lang="en-US" dirty="0"/>
              <a:t>in 2013 to </a:t>
            </a:r>
            <a:r>
              <a:rPr lang="en-US" dirty="0">
                <a:solidFill>
                  <a:srgbClr val="00B050"/>
                </a:solidFill>
              </a:rPr>
              <a:t>18%</a:t>
            </a:r>
          </a:p>
          <a:p>
            <a:pPr marL="285744" indent="-285744">
              <a:buFont typeface="Arial" panose="020B0604020202020204" pitchFamily="34" charset="0"/>
              <a:buChar char="•"/>
            </a:pPr>
            <a:r>
              <a:rPr lang="en-US" dirty="0"/>
              <a:t>Reduce child wasting including Severe Acute Malnutrition from </a:t>
            </a:r>
            <a:r>
              <a:rPr lang="en-US" dirty="0">
                <a:solidFill>
                  <a:srgbClr val="FF0000"/>
                </a:solidFill>
              </a:rPr>
              <a:t>18% </a:t>
            </a:r>
            <a:r>
              <a:rPr lang="en-US" dirty="0"/>
              <a:t>in 2013 to </a:t>
            </a:r>
            <a:r>
              <a:rPr lang="en-US" dirty="0">
                <a:solidFill>
                  <a:srgbClr val="00B050"/>
                </a:solidFill>
              </a:rPr>
              <a:t>10%</a:t>
            </a:r>
          </a:p>
          <a:p>
            <a:pPr marL="285744" indent="-285744">
              <a:buFont typeface="Arial" panose="020B0604020202020204" pitchFamily="34" charset="0"/>
              <a:buChar char="•"/>
            </a:pPr>
            <a:r>
              <a:rPr lang="en-US" dirty="0"/>
              <a:t>Reduction in </a:t>
            </a:r>
            <a:r>
              <a:rPr lang="en-US" dirty="0" err="1"/>
              <a:t>anaemia</a:t>
            </a:r>
            <a:r>
              <a:rPr lang="en-US" dirty="0"/>
              <a:t> among pregnant women from </a:t>
            </a:r>
            <a:r>
              <a:rPr lang="en-US" dirty="0">
                <a:solidFill>
                  <a:srgbClr val="FF0000"/>
                </a:solidFill>
              </a:rPr>
              <a:t>67% </a:t>
            </a:r>
            <a:r>
              <a:rPr lang="en-US" dirty="0"/>
              <a:t>in 2003 to </a:t>
            </a:r>
            <a:r>
              <a:rPr lang="en-US" dirty="0">
                <a:solidFill>
                  <a:srgbClr val="00B050"/>
                </a:solidFill>
              </a:rPr>
              <a:t>33%</a:t>
            </a:r>
          </a:p>
          <a:p>
            <a:pPr marL="285744" indent="-285744">
              <a:buFont typeface="Arial" panose="020B0604020202020204" pitchFamily="34" charset="0"/>
              <a:buChar char="•"/>
            </a:pPr>
            <a:r>
              <a:rPr lang="en-US" dirty="0"/>
              <a:t>Increase exclusive breastfeeding rate from </a:t>
            </a:r>
            <a:r>
              <a:rPr lang="en-US" dirty="0">
                <a:solidFill>
                  <a:srgbClr val="FF0000"/>
                </a:solidFill>
              </a:rPr>
              <a:t>17% </a:t>
            </a:r>
            <a:r>
              <a:rPr lang="en-US" dirty="0"/>
              <a:t>in 2013 to </a:t>
            </a:r>
            <a:r>
              <a:rPr lang="en-US" dirty="0">
                <a:solidFill>
                  <a:srgbClr val="00B050"/>
                </a:solidFill>
              </a:rPr>
              <a:t>65%</a:t>
            </a:r>
          </a:p>
          <a:p>
            <a:pPr marL="285744" indent="-285744">
              <a:buFont typeface="Arial" panose="020B0604020202020204" pitchFamily="34" charset="0"/>
              <a:buChar char="•"/>
            </a:pPr>
            <a:r>
              <a:rPr lang="en-US" dirty="0"/>
              <a:t>To halt the increase in obesity prevalence in adolescents and adults</a:t>
            </a:r>
            <a:endParaRPr lang="en-US" dirty="0">
              <a:solidFill>
                <a:schemeClr val="accent6">
                  <a:lumMod val="75000"/>
                </a:schemeClr>
              </a:solidFill>
            </a:endParaRPr>
          </a:p>
          <a:p>
            <a:endParaRPr lang="en-US" dirty="0"/>
          </a:p>
        </p:txBody>
      </p:sp>
      <p:sp>
        <p:nvSpPr>
          <p:cNvPr id="2" name="Slide Number Placeholder 1">
            <a:extLst>
              <a:ext uri="{FF2B5EF4-FFF2-40B4-BE49-F238E27FC236}">
                <a16:creationId xmlns:a16="http://schemas.microsoft.com/office/drawing/2014/main" id="{917385FC-BC9F-4218-8EBD-EF44B54B008D}"/>
              </a:ext>
            </a:extLst>
          </p:cNvPr>
          <p:cNvSpPr>
            <a:spLocks noGrp="1"/>
          </p:cNvSpPr>
          <p:nvPr>
            <p:ph type="sldNum" sz="quarter" idx="12"/>
          </p:nvPr>
        </p:nvSpPr>
        <p:spPr/>
        <p:txBody>
          <a:bodyPr/>
          <a:lstStyle/>
          <a:p>
            <a:fld id="{B6F15528-21DE-4FAA-801E-634DDDAF4B2B}" type="slidenum">
              <a:rPr lang="en-US" smtClean="0"/>
              <a:pPr/>
              <a:t>10</a:t>
            </a:fld>
            <a:endParaRPr lang="en-US"/>
          </a:p>
        </p:txBody>
      </p:sp>
      <p:sp>
        <p:nvSpPr>
          <p:cNvPr id="3" name="Footer Placeholder 2">
            <a:extLst>
              <a:ext uri="{FF2B5EF4-FFF2-40B4-BE49-F238E27FC236}">
                <a16:creationId xmlns:a16="http://schemas.microsoft.com/office/drawing/2014/main" id="{068FC371-3CA7-4869-8F5B-A2989B519842}"/>
              </a:ext>
            </a:extLst>
          </p:cNvPr>
          <p:cNvSpPr>
            <a:spLocks noGrp="1"/>
          </p:cNvSpPr>
          <p:nvPr>
            <p:ph type="ftr" sz="quarter" idx="11"/>
          </p:nvPr>
        </p:nvSpPr>
        <p:spPr>
          <a:xfrm>
            <a:off x="3556000" y="6342670"/>
            <a:ext cx="4470400" cy="365125"/>
          </a:xfrm>
        </p:spPr>
        <p:txBody>
          <a:bodyPr/>
          <a:lstStyle/>
          <a:p>
            <a:r>
              <a:rPr lang="en-US" dirty="0"/>
              <a:t>The 52nd Annual General Meeting &amp; Scientific Conference </a:t>
            </a:r>
          </a:p>
        </p:txBody>
      </p:sp>
    </p:spTree>
    <p:extLst>
      <p:ext uri="{BB962C8B-B14F-4D97-AF65-F5344CB8AC3E}">
        <p14:creationId xmlns:p14="http://schemas.microsoft.com/office/powerpoint/2010/main" val="3070349322"/>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7CECA-8061-4C7E-8FF5-1532EDC6C638}"/>
              </a:ext>
            </a:extLst>
          </p:cNvPr>
          <p:cNvSpPr>
            <a:spLocks noGrp="1"/>
          </p:cNvSpPr>
          <p:nvPr>
            <p:ph type="title"/>
          </p:nvPr>
        </p:nvSpPr>
        <p:spPr/>
        <p:txBody>
          <a:bodyPr/>
          <a:lstStyle/>
          <a:p>
            <a:r>
              <a:rPr lang="en-US" b="1" dirty="0"/>
              <a:t>Issues of Nutrition Concern in Nigeria </a:t>
            </a:r>
            <a:endParaRPr lang="en-US" dirty="0"/>
          </a:p>
        </p:txBody>
      </p:sp>
      <p:sp>
        <p:nvSpPr>
          <p:cNvPr id="3" name="Content Placeholder 2">
            <a:extLst>
              <a:ext uri="{FF2B5EF4-FFF2-40B4-BE49-F238E27FC236}">
                <a16:creationId xmlns:a16="http://schemas.microsoft.com/office/drawing/2014/main" id="{798CB026-9235-4484-AB33-F37BA45BE8E2}"/>
              </a:ext>
            </a:extLst>
          </p:cNvPr>
          <p:cNvSpPr>
            <a:spLocks noGrp="1"/>
          </p:cNvSpPr>
          <p:nvPr>
            <p:ph sz="half" idx="1"/>
          </p:nvPr>
        </p:nvSpPr>
        <p:spPr/>
        <p:txBody>
          <a:bodyPr>
            <a:normAutofit fontScale="85000" lnSpcReduction="10000"/>
          </a:bodyPr>
          <a:lstStyle/>
          <a:p>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The average annual rate of reduction for stunting is only  </a:t>
            </a:r>
            <a:r>
              <a:rPr kumimoji="0" lang="en-US" sz="2800" b="1" i="0" u="none" strike="noStrike" kern="1200" cap="none" spc="0" normalizeH="0" baseline="0" noProof="0" dirty="0">
                <a:ln>
                  <a:noFill/>
                </a:ln>
                <a:solidFill>
                  <a:srgbClr val="C00000"/>
                </a:solidFill>
                <a:effectLst/>
                <a:uLnTx/>
                <a:uFillTx/>
                <a:latin typeface="Calibri" panose="020F0502020204030204"/>
                <a:ea typeface="+mn-ea"/>
                <a:cs typeface="+mn-cs"/>
              </a:rPr>
              <a:t>0.4 per cent points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per year</a:t>
            </a:r>
          </a:p>
          <a:p>
            <a:r>
              <a:rPr lang="en-US" sz="2800" b="1" dirty="0">
                <a:solidFill>
                  <a:srgbClr val="CC0000"/>
                </a:solidFill>
              </a:rPr>
              <a:t>&lt;20% </a:t>
            </a:r>
            <a:r>
              <a:rPr lang="en-US" sz="2800" dirty="0"/>
              <a:t>of children 6-24 months receive adequate diet </a:t>
            </a:r>
          </a:p>
          <a:p>
            <a:r>
              <a:rPr lang="en-US" sz="2800" dirty="0"/>
              <a:t>Inadequate Nutrition contributes </a:t>
            </a:r>
            <a:r>
              <a:rPr lang="en-US" sz="2800" b="1" dirty="0">
                <a:solidFill>
                  <a:srgbClr val="CC0000"/>
                </a:solidFill>
              </a:rPr>
              <a:t>45%</a:t>
            </a:r>
            <a:r>
              <a:rPr lang="en-US" sz="2800" dirty="0"/>
              <a:t> of child morbidity and mortality </a:t>
            </a:r>
          </a:p>
          <a:p>
            <a:r>
              <a:rPr lang="en-US" sz="2800" dirty="0"/>
              <a:t>Leading causes of child mortality are Malaria, Diarrhoea and Pneumonia which can all be addressed by Nutrition </a:t>
            </a:r>
          </a:p>
          <a:p>
            <a:r>
              <a:rPr lang="en-US" sz="2800" b="1" dirty="0">
                <a:solidFill>
                  <a:srgbClr val="C00000"/>
                </a:solidFill>
              </a:rPr>
              <a:t>25 million </a:t>
            </a:r>
            <a:r>
              <a:rPr lang="en-US" sz="2800" b="1" dirty="0">
                <a:solidFill>
                  <a:schemeClr val="tx1"/>
                </a:solidFill>
              </a:rPr>
              <a:t>people are hungry</a:t>
            </a:r>
          </a:p>
          <a:p>
            <a:endParaRPr lang="en-US" dirty="0"/>
          </a:p>
        </p:txBody>
      </p:sp>
      <p:sp>
        <p:nvSpPr>
          <p:cNvPr id="4" name="Content Placeholder 3">
            <a:extLst>
              <a:ext uri="{FF2B5EF4-FFF2-40B4-BE49-F238E27FC236}">
                <a16:creationId xmlns:a16="http://schemas.microsoft.com/office/drawing/2014/main" id="{F3A522B9-F1B7-48A6-9DC0-2AE44C04CF02}"/>
              </a:ext>
            </a:extLst>
          </p:cNvPr>
          <p:cNvSpPr>
            <a:spLocks noGrp="1"/>
          </p:cNvSpPr>
          <p:nvPr>
            <p:ph sz="half" idx="2"/>
          </p:nvPr>
        </p:nvSpPr>
        <p:spPr/>
        <p:txBody>
          <a:bodyPr>
            <a:normAutofit fontScale="85000" lnSpcReduction="10000"/>
          </a:bodyPr>
          <a:lstStyle/>
          <a:p>
            <a:endParaRPr lang="en-US" dirty="0"/>
          </a:p>
          <a:p>
            <a:endParaRPr lang="en-US" dirty="0"/>
          </a:p>
        </p:txBody>
      </p:sp>
      <p:graphicFrame>
        <p:nvGraphicFramePr>
          <p:cNvPr id="5" name="Content Placeholder 7">
            <a:extLst>
              <a:ext uri="{FF2B5EF4-FFF2-40B4-BE49-F238E27FC236}">
                <a16:creationId xmlns:a16="http://schemas.microsoft.com/office/drawing/2014/main" id="{2927B1DF-8DDF-4DAC-B673-CD0503ABD6C8}"/>
              </a:ext>
            </a:extLst>
          </p:cNvPr>
          <p:cNvGraphicFramePr>
            <a:graphicFrameLocks/>
          </p:cNvGraphicFramePr>
          <p:nvPr>
            <p:extLst>
              <p:ext uri="{D42A27DB-BD31-4B8C-83A1-F6EECF244321}">
                <p14:modId xmlns:p14="http://schemas.microsoft.com/office/powerpoint/2010/main" val="2025100515"/>
              </p:ext>
            </p:extLst>
          </p:nvPr>
        </p:nvGraphicFramePr>
        <p:xfrm>
          <a:off x="6172200" y="2604052"/>
          <a:ext cx="5157787" cy="339353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2">
            <a:extLst>
              <a:ext uri="{FF2B5EF4-FFF2-40B4-BE49-F238E27FC236}">
                <a16:creationId xmlns:a16="http://schemas.microsoft.com/office/drawing/2014/main" id="{E973D6AC-1803-4494-B701-B9D27516998B}"/>
              </a:ext>
            </a:extLst>
          </p:cNvPr>
          <p:cNvSpPr txBox="1">
            <a:spLocks/>
          </p:cNvSpPr>
          <p:nvPr/>
        </p:nvSpPr>
        <p:spPr>
          <a:xfrm>
            <a:off x="6172200" y="1600761"/>
            <a:ext cx="4584953" cy="823912"/>
          </a:xfrm>
          <a:prstGeom prst="rect">
            <a:avLst/>
          </a:prstGeom>
        </p:spPr>
        <p:txBody>
          <a:bodyPr vert="horz" lIns="91440" tIns="45720" rIns="91440" bIns="45720" rtlCol="0">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a:p>
            <a:r>
              <a:rPr lang="en-GB" sz="6000" b="1"/>
              <a:t>Minimum Acceptable Diet</a:t>
            </a:r>
          </a:p>
          <a:p>
            <a:r>
              <a:rPr lang="en-US" i="1"/>
              <a:t>Percent of children age 6-23 months</a:t>
            </a:r>
          </a:p>
          <a:p>
            <a:endParaRPr lang="en-US" dirty="0"/>
          </a:p>
        </p:txBody>
      </p:sp>
      <p:sp>
        <p:nvSpPr>
          <p:cNvPr id="7" name="Slide Number Placeholder 6">
            <a:extLst>
              <a:ext uri="{FF2B5EF4-FFF2-40B4-BE49-F238E27FC236}">
                <a16:creationId xmlns:a16="http://schemas.microsoft.com/office/drawing/2014/main" id="{5BD7DA3A-ED15-4B51-91FD-07457134D71A}"/>
              </a:ext>
            </a:extLst>
          </p:cNvPr>
          <p:cNvSpPr>
            <a:spLocks noGrp="1"/>
          </p:cNvSpPr>
          <p:nvPr>
            <p:ph type="sldNum" sz="quarter" idx="12"/>
          </p:nvPr>
        </p:nvSpPr>
        <p:spPr/>
        <p:txBody>
          <a:bodyPr/>
          <a:lstStyle/>
          <a:p>
            <a:fld id="{B6F15528-21DE-4FAA-801E-634DDDAF4B2B}" type="slidenum">
              <a:rPr lang="en-US" smtClean="0"/>
              <a:pPr/>
              <a:t>11</a:t>
            </a:fld>
            <a:endParaRPr lang="en-US"/>
          </a:p>
        </p:txBody>
      </p:sp>
      <p:sp>
        <p:nvSpPr>
          <p:cNvPr id="8" name="Footer Placeholder 7">
            <a:extLst>
              <a:ext uri="{FF2B5EF4-FFF2-40B4-BE49-F238E27FC236}">
                <a16:creationId xmlns:a16="http://schemas.microsoft.com/office/drawing/2014/main" id="{63FE580E-0095-4CB1-896B-2C330992726C}"/>
              </a:ext>
            </a:extLst>
          </p:cNvPr>
          <p:cNvSpPr>
            <a:spLocks noGrp="1"/>
          </p:cNvSpPr>
          <p:nvPr>
            <p:ph type="ftr" sz="quarter" idx="11"/>
          </p:nvPr>
        </p:nvSpPr>
        <p:spPr/>
        <p:txBody>
          <a:bodyPr/>
          <a:lstStyle/>
          <a:p>
            <a:r>
              <a:rPr lang="en-US"/>
              <a:t>The 52nd Annual General Meeting &amp; Scientific Conference </a:t>
            </a:r>
          </a:p>
        </p:txBody>
      </p:sp>
    </p:spTree>
    <p:extLst>
      <p:ext uri="{BB962C8B-B14F-4D97-AF65-F5344CB8AC3E}">
        <p14:creationId xmlns:p14="http://schemas.microsoft.com/office/powerpoint/2010/main" val="3386187888"/>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62" name="Object 4" hidden="1">
            <a:extLst>
              <a:ext uri="{FF2B5EF4-FFF2-40B4-BE49-F238E27FC236}">
                <a16:creationId xmlns:a16="http://schemas.microsoft.com/office/drawing/2014/main" id="{0B98B473-57B8-44A8-8815-4120564BD677}"/>
              </a:ext>
            </a:extLst>
          </p:cNvPr>
          <p:cNvGraphicFramePr>
            <a:graphicFrameLocks noChangeAspect="1"/>
          </p:cNvGraphicFramePr>
          <p:nvPr>
            <p:custDataLst>
              <p:tags r:id="rId2"/>
            </p:custDataLst>
          </p:nvPr>
        </p:nvGraphicFramePr>
        <p:xfrm>
          <a:off x="1525588" y="1588"/>
          <a:ext cx="1587" cy="1587"/>
        </p:xfrm>
        <a:graphic>
          <a:graphicData uri="http://schemas.openxmlformats.org/presentationml/2006/ole">
            <mc:AlternateContent xmlns:mc="http://schemas.openxmlformats.org/markup-compatibility/2006">
              <mc:Choice xmlns:v="urn:schemas-microsoft-com:vml" Requires="v">
                <p:oleObj spid="_x0000_s1032" name="think-cell Slide" r:id="rId17" imgW="360" imgH="360" progId="">
                  <p:embed/>
                </p:oleObj>
              </mc:Choice>
              <mc:Fallback>
                <p:oleObj name="think-cell Slide" r:id="rId17" imgW="360" imgH="360" progId="">
                  <p:embed/>
                  <p:pic>
                    <p:nvPicPr>
                      <p:cNvPr id="40962" name="Object 4" hidden="1">
                        <a:extLst>
                          <a:ext uri="{FF2B5EF4-FFF2-40B4-BE49-F238E27FC236}">
                            <a16:creationId xmlns:a16="http://schemas.microsoft.com/office/drawing/2014/main" id="{0B98B473-57B8-44A8-8815-4120564BD67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25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3" hidden="1">
            <a:extLst>
              <a:ext uri="{FF2B5EF4-FFF2-40B4-BE49-F238E27FC236}">
                <a16:creationId xmlns:a16="http://schemas.microsoft.com/office/drawing/2014/main" id="{2A0CD374-DD8C-473F-98D3-22D6DE144650}"/>
              </a:ext>
            </a:extLst>
          </p:cNvPr>
          <p:cNvSpPr/>
          <p:nvPr>
            <p:custDataLst>
              <p:tags r:id="rId3"/>
            </p:custDataLst>
          </p:nvPr>
        </p:nvSpPr>
        <p:spPr>
          <a:xfrm>
            <a:off x="1524000" y="0"/>
            <a:ext cx="158750"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GB" sz="2000" b="1" i="0" u="none" strike="noStrike" kern="1200" cap="none" spc="0" normalizeH="0" baseline="0" noProof="0" dirty="0" err="1">
              <a:ln>
                <a:noFill/>
              </a:ln>
              <a:solidFill>
                <a:srgbClr val="1F1F1F"/>
              </a:solidFill>
              <a:effectLst/>
              <a:uLnTx/>
              <a:uFillTx/>
              <a:latin typeface="Calibri"/>
              <a:ea typeface="+mn-ea"/>
              <a:cs typeface="+mn-cs"/>
              <a:sym typeface="Arial" panose="020B0604020202020204" pitchFamily="34" charset="0"/>
            </a:endParaRPr>
          </a:p>
        </p:txBody>
      </p:sp>
      <p:sp>
        <p:nvSpPr>
          <p:cNvPr id="976898" name="Rectangle 2">
            <a:extLst>
              <a:ext uri="{FF2B5EF4-FFF2-40B4-BE49-F238E27FC236}">
                <a16:creationId xmlns:a16="http://schemas.microsoft.com/office/drawing/2014/main" id="{8844D536-15BC-474C-B980-ADE69548F1FB}"/>
              </a:ext>
            </a:extLst>
          </p:cNvPr>
          <p:cNvSpPr>
            <a:spLocks noGrp="1" noChangeArrowheads="1"/>
          </p:cNvSpPr>
          <p:nvPr>
            <p:ph type="title"/>
            <p:custDataLst>
              <p:tags r:id="rId4"/>
            </p:custDataLst>
          </p:nvPr>
        </p:nvSpPr>
        <p:spPr>
          <a:xfrm>
            <a:off x="111738" y="162319"/>
            <a:ext cx="11968523" cy="415498"/>
          </a:xfrm>
        </p:spPr>
        <p:txBody>
          <a:bodyPr wrap="square" lIns="0" tIns="0" rIns="0" bIns="0" rtlCol="0" anchor="t">
            <a:spAutoFit/>
          </a:bodyPr>
          <a:lstStyle/>
          <a:p>
            <a:pPr marL="3570" eaLnBrk="1" fontAlgn="auto" hangingPunct="1">
              <a:spcAft>
                <a:spcPts val="0"/>
              </a:spcAft>
              <a:defRPr/>
            </a:pPr>
            <a:r>
              <a:rPr lang="en-US" sz="3000" b="1" dirty="0">
                <a:solidFill>
                  <a:srgbClr val="0070C0"/>
                </a:solidFill>
                <a:ea typeface="Gill Sans MT" charset="0"/>
                <a:cs typeface="Calibri Light" panose="020F0302020204030204" pitchFamily="34" charset="0"/>
              </a:rPr>
              <a:t>Fundamental Challenges</a:t>
            </a:r>
            <a:endParaRPr lang="en-GB" altLang="en-US" sz="3000" dirty="0">
              <a:solidFill>
                <a:schemeClr val="accent6">
                  <a:lumMod val="50000"/>
                </a:schemeClr>
              </a:solidFill>
              <a:cs typeface="Calibri"/>
            </a:endParaRPr>
          </a:p>
        </p:txBody>
      </p:sp>
      <p:grpSp>
        <p:nvGrpSpPr>
          <p:cNvPr id="40965" name="Group 2">
            <a:extLst>
              <a:ext uri="{FF2B5EF4-FFF2-40B4-BE49-F238E27FC236}">
                <a16:creationId xmlns:a16="http://schemas.microsoft.com/office/drawing/2014/main" id="{BDD70A22-584E-44F8-B74F-D0B09C7F5F4E}"/>
              </a:ext>
            </a:extLst>
          </p:cNvPr>
          <p:cNvGrpSpPr>
            <a:grpSpLocks/>
          </p:cNvGrpSpPr>
          <p:nvPr/>
        </p:nvGrpSpPr>
        <p:grpSpPr bwMode="auto">
          <a:xfrm>
            <a:off x="85725" y="762000"/>
            <a:ext cx="11925300" cy="5775434"/>
            <a:chOff x="163068" y="945787"/>
            <a:chExt cx="7491179" cy="5175210"/>
          </a:xfrm>
        </p:grpSpPr>
        <p:sp>
          <p:nvSpPr>
            <p:cNvPr id="976900" name="Rectangle 4">
              <a:extLst>
                <a:ext uri="{FF2B5EF4-FFF2-40B4-BE49-F238E27FC236}">
                  <a16:creationId xmlns:a16="http://schemas.microsoft.com/office/drawing/2014/main" id="{BF0E289B-279A-4AE9-99DA-65F770B55536}"/>
                </a:ext>
              </a:extLst>
            </p:cNvPr>
            <p:cNvSpPr>
              <a:spLocks noChangeArrowheads="1"/>
            </p:cNvSpPr>
            <p:nvPr>
              <p:custDataLst>
                <p:tags r:id="rId5"/>
              </p:custDataLst>
            </p:nvPr>
          </p:nvSpPr>
          <p:spPr bwMode="gray">
            <a:xfrm>
              <a:off x="2099775" y="945787"/>
              <a:ext cx="5554472" cy="802294"/>
            </a:xfrm>
            <a:prstGeom prst="rect">
              <a:avLst/>
            </a:prstGeom>
            <a:solidFill>
              <a:schemeClr val="bg1">
                <a:lumMod val="95000"/>
              </a:schemeClr>
            </a:solidFill>
            <a:ln>
              <a:noFill/>
            </a:ln>
            <a:effectLst/>
          </p:spPr>
          <p:txBody>
            <a:bodyPr lIns="54875" tIns="34297" rIns="54875" bIns="34297"/>
            <a:lstStyle>
              <a:lvl1pPr defTabSz="895350">
                <a:buClr>
                  <a:schemeClr val="tx2"/>
                </a:buClr>
                <a:defRPr sz="1600">
                  <a:solidFill>
                    <a:schemeClr val="tx1"/>
                  </a:solidFill>
                  <a:latin typeface="Arial" panose="020B0604020202020204" pitchFamily="34" charset="0"/>
                </a:defRPr>
              </a:lvl1pPr>
              <a:lvl2pPr marL="193675" indent="-192088" defTabSz="895350">
                <a:buClr>
                  <a:schemeClr val="tx2"/>
                </a:buClr>
                <a:buSzPct val="125000"/>
                <a:buFont typeface="Arial" panose="020B0604020202020204" pitchFamily="34" charset="0"/>
                <a:buChar char="▪"/>
                <a:defRPr sz="1600">
                  <a:solidFill>
                    <a:schemeClr val="tx1"/>
                  </a:solidFill>
                  <a:latin typeface="Arial" panose="020B0604020202020204" pitchFamily="34" charset="0"/>
                </a:defRPr>
              </a:lvl2pPr>
              <a:lvl3pPr marL="457200" indent="-261938"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3pPr>
              <a:lvl4pPr marL="614363" indent="-155575"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4pPr>
              <a:lvl5pPr marL="746125" indent="-130175" defTabSz="895350">
                <a:buClr>
                  <a:schemeClr val="tx2"/>
                </a:buClr>
                <a:buSzPct val="89000"/>
                <a:buFont typeface="Arial" panose="020B0604020202020204" pitchFamily="34" charset="0"/>
                <a:buChar char="-"/>
                <a:defRPr sz="1600">
                  <a:solidFill>
                    <a:schemeClr val="tx1"/>
                  </a:solidFill>
                  <a:latin typeface="Arial" panose="020B0604020202020204" pitchFamily="34" charset="0"/>
                </a:defRPr>
              </a:lvl5pPr>
              <a:lvl6pPr marL="12033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6pPr>
              <a:lvl7pPr marL="16605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7pPr>
              <a:lvl8pPr marL="21177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8pPr>
              <a:lvl9pPr marL="25749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9pPr>
            </a:lstStyle>
            <a:p>
              <a:pPr marL="197544" marR="0" lvl="1" indent="-195925" algn="l" defTabSz="913235" rtl="0" eaLnBrk="1" fontAlgn="base" latinLnBrk="0" hangingPunct="1">
                <a:lnSpc>
                  <a:spcPct val="100000"/>
                </a:lnSpc>
                <a:spcBef>
                  <a:spcPts val="450"/>
                </a:spcBef>
                <a:spcAft>
                  <a:spcPct val="0"/>
                </a:spcAft>
                <a:buClr>
                  <a:srgbClr val="339966"/>
                </a:buClr>
                <a:buSzPct val="125000"/>
                <a:buFont typeface="Arial" panose="020B0604020202020204" pitchFamily="34" charset="0"/>
                <a:buChar char="▪"/>
                <a:tabLst/>
                <a:defRPr/>
              </a:pPr>
              <a:r>
                <a:rPr kumimoji="0" lang="en-GB" altLang="en-US" sz="1800" b="0" i="0" u="none" strike="noStrike" kern="1200" cap="none" spc="0" normalizeH="0" baseline="0" noProof="0" dirty="0">
                  <a:ln>
                    <a:noFill/>
                  </a:ln>
                  <a:solidFill>
                    <a:srgbClr val="1F1F1F"/>
                  </a:solidFill>
                  <a:effectLst/>
                  <a:uLnTx/>
                  <a:uFillTx/>
                  <a:latin typeface="Arial" panose="020B0604020202020204" pitchFamily="34" charset="0"/>
                  <a:ea typeface="+mn-ea"/>
                  <a:cs typeface="Arial" panose="020B0604020202020204" pitchFamily="34" charset="0"/>
                </a:rPr>
                <a:t>Limited </a:t>
              </a:r>
              <a:r>
                <a:rPr kumimoji="0" lang="en-GB" altLang="en-US" sz="1800" b="1" i="0" u="none" strike="noStrike" kern="1200" cap="none" spc="0" normalizeH="0" baseline="0" noProof="0" dirty="0">
                  <a:ln>
                    <a:noFill/>
                  </a:ln>
                  <a:solidFill>
                    <a:srgbClr val="1F1F1F"/>
                  </a:solidFill>
                  <a:effectLst/>
                  <a:uLnTx/>
                  <a:uFillTx/>
                  <a:latin typeface="Arial" panose="020B0604020202020204" pitchFamily="34" charset="0"/>
                  <a:ea typeface="+mn-ea"/>
                  <a:cs typeface="Arial" panose="020B0604020202020204" pitchFamily="34" charset="0"/>
                </a:rPr>
                <a:t>political will </a:t>
              </a:r>
              <a:r>
                <a:rPr kumimoji="0" lang="en-GB" altLang="en-US" sz="1800" b="0" i="0" u="none" strike="noStrike" kern="1200" cap="none" spc="0" normalizeH="0" baseline="0" noProof="0" dirty="0">
                  <a:ln>
                    <a:noFill/>
                  </a:ln>
                  <a:solidFill>
                    <a:srgbClr val="1F1F1F"/>
                  </a:solidFill>
                  <a:effectLst/>
                  <a:uLnTx/>
                  <a:uFillTx/>
                  <a:latin typeface="Arial" panose="020B0604020202020204" pitchFamily="34" charset="0"/>
                  <a:ea typeface="+mn-ea"/>
                  <a:cs typeface="Arial" panose="020B0604020202020204" pitchFamily="34" charset="0"/>
                </a:rPr>
                <a:t>and </a:t>
              </a:r>
              <a:r>
                <a:rPr kumimoji="0" lang="en-GB" altLang="en-US" sz="1800" b="1" i="0" u="none" strike="noStrike" kern="1200" cap="none" spc="0" normalizeH="0" baseline="0" noProof="0" dirty="0">
                  <a:ln>
                    <a:noFill/>
                  </a:ln>
                  <a:solidFill>
                    <a:srgbClr val="1F1F1F"/>
                  </a:solidFill>
                  <a:effectLst/>
                  <a:uLnTx/>
                  <a:uFillTx/>
                  <a:latin typeface="Arial" panose="020B0604020202020204" pitchFamily="34" charset="0"/>
                  <a:ea typeface="+mn-ea"/>
                  <a:cs typeface="Arial" panose="020B0604020202020204" pitchFamily="34" charset="0"/>
                </a:rPr>
                <a:t>visibility</a:t>
              </a:r>
              <a:r>
                <a:rPr kumimoji="0" lang="en-GB" altLang="en-US" sz="1800" b="0" i="0" u="none" strike="noStrike" kern="1200" cap="none" spc="0" normalizeH="0" baseline="0" noProof="0" dirty="0">
                  <a:ln>
                    <a:noFill/>
                  </a:ln>
                  <a:solidFill>
                    <a:srgbClr val="1F1F1F"/>
                  </a:solidFill>
                  <a:effectLst/>
                  <a:uLnTx/>
                  <a:uFillTx/>
                  <a:latin typeface="Arial" panose="020B0604020202020204" pitchFamily="34" charset="0"/>
                  <a:ea typeface="+mn-ea"/>
                  <a:cs typeface="Arial" panose="020B0604020202020204" pitchFamily="34" charset="0"/>
                </a:rPr>
                <a:t> for nutrition</a:t>
              </a:r>
            </a:p>
            <a:p>
              <a:pPr marL="197544" marR="0" lvl="1" indent="-195925" algn="l" defTabSz="913235" rtl="0" eaLnBrk="1" fontAlgn="base" latinLnBrk="0" hangingPunct="1">
                <a:lnSpc>
                  <a:spcPct val="100000"/>
                </a:lnSpc>
                <a:spcBef>
                  <a:spcPts val="450"/>
                </a:spcBef>
                <a:spcAft>
                  <a:spcPct val="0"/>
                </a:spcAft>
                <a:buClr>
                  <a:srgbClr val="339966"/>
                </a:buClr>
                <a:buSzPct val="125000"/>
                <a:buFont typeface="Arial" panose="020B0604020202020204" pitchFamily="34" charset="0"/>
                <a:buChar char="▪"/>
                <a:tabLst/>
                <a:defRPr/>
              </a:pPr>
              <a:r>
                <a:rPr kumimoji="0" lang="en-GB" altLang="en-US" sz="1800" b="0" i="0" u="none" strike="noStrike" kern="1200" cap="none" spc="0" normalizeH="0" baseline="0" noProof="0" dirty="0">
                  <a:ln>
                    <a:noFill/>
                  </a:ln>
                  <a:solidFill>
                    <a:srgbClr val="1F1F1F"/>
                  </a:solidFill>
                  <a:effectLst/>
                  <a:uLnTx/>
                  <a:uFillTx/>
                  <a:latin typeface="Arial" panose="020B0604020202020204" pitchFamily="34" charset="0"/>
                  <a:ea typeface="+mn-ea"/>
                  <a:cs typeface="Arial" panose="020B0604020202020204" pitchFamily="34" charset="0"/>
                </a:rPr>
                <a:t>Lack of delineation of </a:t>
              </a:r>
              <a:r>
                <a:rPr kumimoji="0" lang="en-GB" altLang="en-US" sz="1800" b="1" i="0" u="none" strike="noStrike" kern="1200" cap="none" spc="0" normalizeH="0" baseline="0" noProof="0" dirty="0">
                  <a:ln>
                    <a:noFill/>
                  </a:ln>
                  <a:solidFill>
                    <a:srgbClr val="1F1F1F"/>
                  </a:solidFill>
                  <a:effectLst/>
                  <a:uLnTx/>
                  <a:uFillTx/>
                  <a:latin typeface="Arial" panose="020B0604020202020204" pitchFamily="34" charset="0"/>
                  <a:ea typeface="+mn-ea"/>
                  <a:cs typeface="Arial" panose="020B0604020202020204" pitchFamily="34" charset="0"/>
                </a:rPr>
                <a:t>roles </a:t>
              </a:r>
              <a:r>
                <a:rPr kumimoji="0" lang="en-GB" altLang="en-US" sz="1800" b="0" i="0" u="none" strike="noStrike" kern="1200" cap="none" spc="0" normalizeH="0" baseline="0" noProof="0" dirty="0">
                  <a:ln>
                    <a:noFill/>
                  </a:ln>
                  <a:solidFill>
                    <a:srgbClr val="1F1F1F"/>
                  </a:solidFill>
                  <a:effectLst/>
                  <a:uLnTx/>
                  <a:uFillTx/>
                  <a:latin typeface="Arial" panose="020B0604020202020204" pitchFamily="34" charset="0"/>
                  <a:ea typeface="+mn-ea"/>
                  <a:cs typeface="Arial" panose="020B0604020202020204" pitchFamily="34" charset="0"/>
                </a:rPr>
                <a:t>and </a:t>
              </a:r>
              <a:r>
                <a:rPr kumimoji="0" lang="en-GB" altLang="en-US" sz="1800" b="1" i="0" u="none" strike="noStrike" kern="1200" cap="none" spc="0" normalizeH="0" baseline="0" noProof="0" dirty="0">
                  <a:ln>
                    <a:noFill/>
                  </a:ln>
                  <a:solidFill>
                    <a:srgbClr val="1F1F1F"/>
                  </a:solidFill>
                  <a:effectLst/>
                  <a:uLnTx/>
                  <a:uFillTx/>
                  <a:latin typeface="Arial" panose="020B0604020202020204" pitchFamily="34" charset="0"/>
                  <a:ea typeface="+mn-ea"/>
                  <a:cs typeface="Arial" panose="020B0604020202020204" pitchFamily="34" charset="0"/>
                </a:rPr>
                <a:t>responsibilities </a:t>
              </a:r>
              <a:r>
                <a:rPr kumimoji="0" lang="en-GB" altLang="en-US" sz="1800" b="0" i="0" u="none" strike="noStrike" kern="1200" cap="none" spc="0" normalizeH="0" baseline="0" noProof="0" dirty="0">
                  <a:ln>
                    <a:noFill/>
                  </a:ln>
                  <a:solidFill>
                    <a:srgbClr val="1F1F1F"/>
                  </a:solidFill>
                  <a:effectLst/>
                  <a:uLnTx/>
                  <a:uFillTx/>
                  <a:latin typeface="Arial" panose="020B0604020202020204" pitchFamily="34" charset="0"/>
                  <a:ea typeface="+mn-ea"/>
                  <a:cs typeface="Arial" panose="020B0604020202020204" pitchFamily="34" charset="0"/>
                </a:rPr>
                <a:t>and </a:t>
              </a:r>
              <a:r>
                <a:rPr kumimoji="0" lang="en-GB" altLang="en-US" sz="1800" b="1" i="0" u="none" strike="noStrike" kern="1200" cap="none" spc="0" normalizeH="0" baseline="0" noProof="0" dirty="0">
                  <a:ln>
                    <a:noFill/>
                  </a:ln>
                  <a:solidFill>
                    <a:srgbClr val="1F1F1F"/>
                  </a:solidFill>
                  <a:effectLst/>
                  <a:uLnTx/>
                  <a:uFillTx/>
                  <a:latin typeface="Arial" panose="020B0604020202020204" pitchFamily="34" charset="0"/>
                  <a:ea typeface="+mn-ea"/>
                  <a:cs typeface="Arial" panose="020B0604020202020204" pitchFamily="34" charset="0"/>
                </a:rPr>
                <a:t>accountability</a:t>
              </a:r>
            </a:p>
          </p:txBody>
        </p:sp>
        <p:sp>
          <p:nvSpPr>
            <p:cNvPr id="40967" name="Rectangle 5">
              <a:extLst>
                <a:ext uri="{FF2B5EF4-FFF2-40B4-BE49-F238E27FC236}">
                  <a16:creationId xmlns:a16="http://schemas.microsoft.com/office/drawing/2014/main" id="{BF592CCF-64C5-48C3-81DD-CFB01F465D0E}"/>
                </a:ext>
              </a:extLst>
            </p:cNvPr>
            <p:cNvSpPr>
              <a:spLocks noChangeArrowheads="1"/>
            </p:cNvSpPr>
            <p:nvPr>
              <p:custDataLst>
                <p:tags r:id="rId6"/>
              </p:custDataLst>
            </p:nvPr>
          </p:nvSpPr>
          <p:spPr bwMode="gray">
            <a:xfrm>
              <a:off x="177800" y="945788"/>
              <a:ext cx="1801260" cy="80308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5115" tIns="55115" rIns="55115" bIns="55115" anchor="ct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193675" indent="-192088"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457200" indent="-261938"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614363" indent="-155575"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746125" indent="-130175"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1203325" indent="-130175"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1660525" indent="-130175"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2117725" indent="-130175"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2574925" indent="-130175"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2813" rtl="0" eaLnBrk="1" fontAlgn="base" latinLnBrk="0" hangingPunct="1">
                <a:lnSpc>
                  <a:spcPct val="100000"/>
                </a:lnSpc>
                <a:spcBef>
                  <a:spcPct val="0"/>
                </a:spcBef>
                <a:spcAft>
                  <a:spcPct val="0"/>
                </a:spcAft>
                <a:buClr>
                  <a:srgbClr val="339966"/>
                </a:buClr>
                <a:buSzTx/>
                <a:buFontTx/>
                <a:buNone/>
                <a:tabLst/>
                <a:defRPr/>
              </a:pPr>
              <a:r>
                <a:rPr kumimoji="0" lang="en-GB" alt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Accountability &amp; Coordination</a:t>
              </a:r>
            </a:p>
          </p:txBody>
        </p:sp>
        <p:sp>
          <p:nvSpPr>
            <p:cNvPr id="40968" name="Rectangle 6">
              <a:extLst>
                <a:ext uri="{FF2B5EF4-FFF2-40B4-BE49-F238E27FC236}">
                  <a16:creationId xmlns:a16="http://schemas.microsoft.com/office/drawing/2014/main" id="{1CBDED16-742F-432C-B161-2EE06B90938C}"/>
                </a:ext>
              </a:extLst>
            </p:cNvPr>
            <p:cNvSpPr>
              <a:spLocks noChangeArrowheads="1"/>
            </p:cNvSpPr>
            <p:nvPr>
              <p:custDataLst>
                <p:tags r:id="rId7"/>
              </p:custDataLst>
            </p:nvPr>
          </p:nvSpPr>
          <p:spPr bwMode="gray">
            <a:xfrm>
              <a:off x="177800" y="1895390"/>
              <a:ext cx="1801260" cy="77308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5115" tIns="55115" rIns="55115" bIns="55115" anchor="ct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193675" indent="-192088"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457200" indent="-261938"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614363" indent="-155575"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746125" indent="-130175"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1203325" indent="-130175"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1660525" indent="-130175"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2117725" indent="-130175"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2574925" indent="-130175"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2813" rtl="0" eaLnBrk="1" fontAlgn="base" latinLnBrk="0" hangingPunct="1">
                <a:lnSpc>
                  <a:spcPct val="100000"/>
                </a:lnSpc>
                <a:spcBef>
                  <a:spcPct val="0"/>
                </a:spcBef>
                <a:spcAft>
                  <a:spcPct val="0"/>
                </a:spcAft>
                <a:buClr>
                  <a:srgbClr val="339966"/>
                </a:buClr>
                <a:buSzTx/>
                <a:buFontTx/>
                <a:buNone/>
                <a:tabLst/>
                <a:defRPr/>
              </a:pPr>
              <a:r>
                <a:rPr kumimoji="0" lang="en-GB" alt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Funding</a:t>
              </a:r>
              <a:endParaRPr kumimoji="0" lang="en-GB" altLang="en-US" sz="2000" b="1" i="0" u="none" strike="noStrike" kern="1200" cap="none" spc="0" normalizeH="0" baseline="0" noProof="0">
                <a:ln>
                  <a:noFill/>
                </a:ln>
                <a:solidFill>
                  <a:srgbClr val="339966"/>
                </a:solidFill>
                <a:effectLst/>
                <a:uLnTx/>
                <a:uFillTx/>
                <a:latin typeface="Arial" panose="020B0604020202020204" pitchFamily="34" charset="0"/>
                <a:ea typeface="+mn-ea"/>
                <a:cs typeface="Arial" panose="020B0604020202020204" pitchFamily="34" charset="0"/>
              </a:endParaRPr>
            </a:p>
          </p:txBody>
        </p:sp>
        <p:sp>
          <p:nvSpPr>
            <p:cNvPr id="976903" name="Rectangle 7">
              <a:extLst>
                <a:ext uri="{FF2B5EF4-FFF2-40B4-BE49-F238E27FC236}">
                  <a16:creationId xmlns:a16="http://schemas.microsoft.com/office/drawing/2014/main" id="{AE90C8B9-1B4B-417C-85B5-4E955D56CEA8}"/>
                </a:ext>
              </a:extLst>
            </p:cNvPr>
            <p:cNvSpPr>
              <a:spLocks noChangeArrowheads="1"/>
            </p:cNvSpPr>
            <p:nvPr>
              <p:custDataLst>
                <p:tags r:id="rId8"/>
              </p:custDataLst>
            </p:nvPr>
          </p:nvSpPr>
          <p:spPr bwMode="gray">
            <a:xfrm>
              <a:off x="2099775" y="1854769"/>
              <a:ext cx="5554472" cy="854320"/>
            </a:xfrm>
            <a:prstGeom prst="rect">
              <a:avLst/>
            </a:prstGeom>
            <a:solidFill>
              <a:schemeClr val="bg1">
                <a:lumMod val="95000"/>
              </a:schemeClr>
            </a:solidFill>
            <a:ln>
              <a:noFill/>
            </a:ln>
            <a:effectLst/>
          </p:spPr>
          <p:txBody>
            <a:bodyPr lIns="54875" tIns="34297" rIns="54875" bIns="34297"/>
            <a:lstStyle>
              <a:lvl1pPr defTabSz="895350">
                <a:buClr>
                  <a:schemeClr val="tx2"/>
                </a:buClr>
                <a:defRPr sz="1600">
                  <a:solidFill>
                    <a:schemeClr val="tx1"/>
                  </a:solidFill>
                  <a:latin typeface="Arial" panose="020B0604020202020204" pitchFamily="34" charset="0"/>
                </a:defRPr>
              </a:lvl1pPr>
              <a:lvl2pPr marL="193675" indent="-192088" defTabSz="895350">
                <a:buClr>
                  <a:schemeClr val="tx2"/>
                </a:buClr>
                <a:buSzPct val="125000"/>
                <a:buFont typeface="Arial" panose="020B0604020202020204" pitchFamily="34" charset="0"/>
                <a:buChar char="▪"/>
                <a:defRPr sz="1600">
                  <a:solidFill>
                    <a:schemeClr val="tx1"/>
                  </a:solidFill>
                  <a:latin typeface="Arial" panose="020B0604020202020204" pitchFamily="34" charset="0"/>
                </a:defRPr>
              </a:lvl2pPr>
              <a:lvl3pPr marL="457200" indent="-261938"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3pPr>
              <a:lvl4pPr marL="614363" indent="-155575"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4pPr>
              <a:lvl5pPr marL="746125" indent="-130175" defTabSz="895350">
                <a:buClr>
                  <a:schemeClr val="tx2"/>
                </a:buClr>
                <a:buSzPct val="89000"/>
                <a:buFont typeface="Arial" panose="020B0604020202020204" pitchFamily="34" charset="0"/>
                <a:buChar char="-"/>
                <a:defRPr sz="1600">
                  <a:solidFill>
                    <a:schemeClr val="tx1"/>
                  </a:solidFill>
                  <a:latin typeface="Arial" panose="020B0604020202020204" pitchFamily="34" charset="0"/>
                </a:defRPr>
              </a:lvl5pPr>
              <a:lvl6pPr marL="12033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6pPr>
              <a:lvl7pPr marL="16605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7pPr>
              <a:lvl8pPr marL="21177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8pPr>
              <a:lvl9pPr marL="25749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9pPr>
            </a:lstStyle>
            <a:p>
              <a:pPr marL="197544" marR="0" lvl="1" indent="-195925" algn="l" defTabSz="913235" rtl="0" eaLnBrk="1" fontAlgn="base" latinLnBrk="0" hangingPunct="1">
                <a:lnSpc>
                  <a:spcPct val="100000"/>
                </a:lnSpc>
                <a:spcBef>
                  <a:spcPts val="450"/>
                </a:spcBef>
                <a:spcAft>
                  <a:spcPct val="0"/>
                </a:spcAft>
                <a:buClr>
                  <a:srgbClr val="339966"/>
                </a:buClr>
                <a:buSzPct val="125000"/>
                <a:buFont typeface="Arial" panose="020B0604020202020204" pitchFamily="34" charset="0"/>
                <a:buChar char="▪"/>
                <a:tabLst/>
                <a:defRPr/>
              </a:pPr>
              <a:r>
                <a:rPr kumimoji="0" lang="en-GB" altLang="en-US" sz="1800" b="1" i="0" u="none" strike="noStrike" kern="1200" cap="none" spc="0" normalizeH="0" baseline="0" noProof="0" dirty="0">
                  <a:ln>
                    <a:noFill/>
                  </a:ln>
                  <a:solidFill>
                    <a:srgbClr val="1F1F1F"/>
                  </a:solidFill>
                  <a:effectLst/>
                  <a:uLnTx/>
                  <a:uFillTx/>
                  <a:latin typeface="Arial" panose="020B0604020202020204" pitchFamily="34" charset="0"/>
                  <a:ea typeface="+mn-ea"/>
                  <a:cs typeface="Arial" panose="020B0604020202020204" pitchFamily="34" charset="0"/>
                </a:rPr>
                <a:t>Inadequate/lack of Budget line </a:t>
              </a:r>
              <a:r>
                <a:rPr kumimoji="0" lang="en-GB" altLang="en-US" sz="1800" b="0" i="0" u="none" strike="noStrike" kern="1200" cap="none" spc="0" normalizeH="0" baseline="0" noProof="0" dirty="0">
                  <a:ln>
                    <a:noFill/>
                  </a:ln>
                  <a:solidFill>
                    <a:srgbClr val="1F1F1F"/>
                  </a:solidFill>
                  <a:effectLst/>
                  <a:uLnTx/>
                  <a:uFillTx/>
                  <a:latin typeface="Arial" panose="020B0604020202020204" pitchFamily="34" charset="0"/>
                  <a:ea typeface="+mn-ea"/>
                  <a:cs typeface="Arial" panose="020B0604020202020204" pitchFamily="34" charset="0"/>
                </a:rPr>
                <a:t>for nutrition at all levels </a:t>
              </a:r>
            </a:p>
            <a:p>
              <a:pPr marL="197544" marR="0" lvl="1" indent="-195925" algn="l" defTabSz="913235" rtl="0" eaLnBrk="1" fontAlgn="base" latinLnBrk="0" hangingPunct="1">
                <a:lnSpc>
                  <a:spcPct val="100000"/>
                </a:lnSpc>
                <a:spcBef>
                  <a:spcPts val="450"/>
                </a:spcBef>
                <a:spcAft>
                  <a:spcPct val="0"/>
                </a:spcAft>
                <a:buClr>
                  <a:srgbClr val="339966"/>
                </a:buClr>
                <a:buSzPct val="125000"/>
                <a:buFont typeface="Arial" panose="020B0604020202020204" pitchFamily="34" charset="0"/>
                <a:buChar char="▪"/>
                <a:tabLst/>
                <a:defRPr/>
              </a:pPr>
              <a:r>
                <a:rPr kumimoji="0" lang="en-GB" altLang="en-US" sz="1800" b="1" i="0" u="none" strike="noStrike" kern="1200" cap="none" spc="0" normalizeH="0" baseline="0" noProof="0" dirty="0">
                  <a:ln>
                    <a:noFill/>
                  </a:ln>
                  <a:solidFill>
                    <a:srgbClr val="1F1F1F"/>
                  </a:solidFill>
                  <a:effectLst/>
                  <a:uLnTx/>
                  <a:uFillTx/>
                  <a:latin typeface="Arial" panose="020B0604020202020204" pitchFamily="34" charset="0"/>
                  <a:ea typeface="+mn-ea"/>
                  <a:cs typeface="Arial" panose="020B0604020202020204" pitchFamily="34" charset="0"/>
                </a:rPr>
                <a:t>Funding commitments </a:t>
              </a:r>
              <a:r>
                <a:rPr kumimoji="0" lang="en-GB" altLang="en-US" sz="1800" b="0" i="0" u="none" strike="noStrike" kern="1200" cap="none" spc="0" normalizeH="0" baseline="0" noProof="0" dirty="0">
                  <a:ln>
                    <a:noFill/>
                  </a:ln>
                  <a:solidFill>
                    <a:srgbClr val="1F1F1F"/>
                  </a:solidFill>
                  <a:effectLst/>
                  <a:uLnTx/>
                  <a:uFillTx/>
                  <a:latin typeface="Arial" panose="020B0604020202020204" pitchFamily="34" charset="0"/>
                  <a:ea typeface="+mn-ea"/>
                  <a:cs typeface="Arial" panose="020B0604020202020204" pitchFamily="34" charset="0"/>
                </a:rPr>
                <a:t>are not in sync with </a:t>
              </a:r>
              <a:r>
                <a:rPr kumimoji="0" lang="en-GB" altLang="en-US" sz="1800" b="1" i="0" u="none" strike="noStrike" kern="1200" cap="none" spc="0" normalizeH="0" baseline="0" noProof="0" dirty="0">
                  <a:ln>
                    <a:noFill/>
                  </a:ln>
                  <a:solidFill>
                    <a:srgbClr val="1F1F1F"/>
                  </a:solidFill>
                  <a:effectLst/>
                  <a:uLnTx/>
                  <a:uFillTx/>
                  <a:latin typeface="Arial" panose="020B0604020202020204" pitchFamily="34" charset="0"/>
                  <a:ea typeface="+mn-ea"/>
                  <a:cs typeface="Arial" panose="020B0604020202020204" pitchFamily="34" charset="0"/>
                </a:rPr>
                <a:t>Global nutrition efforts</a:t>
              </a:r>
            </a:p>
          </p:txBody>
        </p:sp>
        <p:sp>
          <p:nvSpPr>
            <p:cNvPr id="40970" name="Rectangle 8">
              <a:extLst>
                <a:ext uri="{FF2B5EF4-FFF2-40B4-BE49-F238E27FC236}">
                  <a16:creationId xmlns:a16="http://schemas.microsoft.com/office/drawing/2014/main" id="{245B0470-50BC-415D-A671-781132FAA72A}"/>
                </a:ext>
              </a:extLst>
            </p:cNvPr>
            <p:cNvSpPr>
              <a:spLocks noChangeArrowheads="1"/>
            </p:cNvSpPr>
            <p:nvPr>
              <p:custDataLst>
                <p:tags r:id="rId9"/>
              </p:custDataLst>
            </p:nvPr>
          </p:nvSpPr>
          <p:spPr bwMode="gray">
            <a:xfrm>
              <a:off x="177800" y="5558293"/>
              <a:ext cx="1801260" cy="56270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5115" tIns="55115" rIns="55115" bIns="55115" anchor="ct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193675" indent="-192088"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457200" indent="-261938"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614363" indent="-155575"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746125" indent="-130175"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1203325" indent="-130175"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1660525" indent="-130175"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2117725" indent="-130175"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2574925" indent="-130175"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2813" rtl="0" eaLnBrk="1" fontAlgn="base" latinLnBrk="0" hangingPunct="1">
                <a:lnSpc>
                  <a:spcPct val="100000"/>
                </a:lnSpc>
                <a:spcBef>
                  <a:spcPct val="0"/>
                </a:spcBef>
                <a:spcAft>
                  <a:spcPct val="0"/>
                </a:spcAft>
                <a:buClr>
                  <a:srgbClr val="339966"/>
                </a:buClr>
                <a:buSzTx/>
                <a:buFontTx/>
                <a:buNone/>
                <a:tabLst/>
                <a:defRPr/>
              </a:pPr>
              <a:r>
                <a:rPr kumimoji="0" lang="en-GB" alt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Human Resources </a:t>
              </a:r>
            </a:p>
          </p:txBody>
        </p:sp>
        <p:sp>
          <p:nvSpPr>
            <p:cNvPr id="976905" name="Rectangle 9">
              <a:extLst>
                <a:ext uri="{FF2B5EF4-FFF2-40B4-BE49-F238E27FC236}">
                  <a16:creationId xmlns:a16="http://schemas.microsoft.com/office/drawing/2014/main" id="{2DF541EF-5A62-49D7-B249-47A934CDB29D}"/>
                </a:ext>
              </a:extLst>
            </p:cNvPr>
            <p:cNvSpPr>
              <a:spLocks noChangeArrowheads="1"/>
            </p:cNvSpPr>
            <p:nvPr>
              <p:custDataLst>
                <p:tags r:id="rId10"/>
              </p:custDataLst>
            </p:nvPr>
          </p:nvSpPr>
          <p:spPr bwMode="gray">
            <a:xfrm>
              <a:off x="2099775" y="5410433"/>
              <a:ext cx="5554472" cy="710564"/>
            </a:xfrm>
            <a:prstGeom prst="rect">
              <a:avLst/>
            </a:prstGeom>
            <a:solidFill>
              <a:schemeClr val="bg1">
                <a:lumMod val="95000"/>
              </a:schemeClr>
            </a:solidFill>
            <a:ln>
              <a:noFill/>
            </a:ln>
            <a:effectLst/>
          </p:spPr>
          <p:txBody>
            <a:bodyPr lIns="54875" tIns="34297" rIns="54875" bIns="34297"/>
            <a:lstStyle>
              <a:lvl1pPr defTabSz="895350">
                <a:buClr>
                  <a:schemeClr val="tx2"/>
                </a:buClr>
                <a:defRPr sz="1600">
                  <a:solidFill>
                    <a:schemeClr val="tx1"/>
                  </a:solidFill>
                  <a:latin typeface="Arial" panose="020B0604020202020204" pitchFamily="34" charset="0"/>
                </a:defRPr>
              </a:lvl1pPr>
              <a:lvl2pPr marL="193675" indent="-192088" defTabSz="895350">
                <a:buClr>
                  <a:schemeClr val="tx2"/>
                </a:buClr>
                <a:buSzPct val="125000"/>
                <a:buFont typeface="Arial" panose="020B0604020202020204" pitchFamily="34" charset="0"/>
                <a:buChar char="▪"/>
                <a:defRPr sz="1600">
                  <a:solidFill>
                    <a:schemeClr val="tx1"/>
                  </a:solidFill>
                  <a:latin typeface="Arial" panose="020B0604020202020204" pitchFamily="34" charset="0"/>
                </a:defRPr>
              </a:lvl2pPr>
              <a:lvl3pPr marL="457200" indent="-261938"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3pPr>
              <a:lvl4pPr marL="614363" indent="-155575"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4pPr>
              <a:lvl5pPr marL="746125" indent="-130175" defTabSz="895350">
                <a:buClr>
                  <a:schemeClr val="tx2"/>
                </a:buClr>
                <a:buSzPct val="89000"/>
                <a:buFont typeface="Arial" panose="020B0604020202020204" pitchFamily="34" charset="0"/>
                <a:buChar char="-"/>
                <a:defRPr sz="1600">
                  <a:solidFill>
                    <a:schemeClr val="tx1"/>
                  </a:solidFill>
                  <a:latin typeface="Arial" panose="020B0604020202020204" pitchFamily="34" charset="0"/>
                </a:defRPr>
              </a:lvl5pPr>
              <a:lvl6pPr marL="12033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6pPr>
              <a:lvl7pPr marL="16605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7pPr>
              <a:lvl8pPr marL="21177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8pPr>
              <a:lvl9pPr marL="25749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9pPr>
            </a:lstStyle>
            <a:p>
              <a:pPr marL="197544" marR="0" lvl="1" indent="-195925" algn="l" defTabSz="913235" rtl="0" eaLnBrk="1" fontAlgn="base" latinLnBrk="0" hangingPunct="1">
                <a:lnSpc>
                  <a:spcPct val="100000"/>
                </a:lnSpc>
                <a:spcBef>
                  <a:spcPts val="450"/>
                </a:spcBef>
                <a:spcAft>
                  <a:spcPct val="0"/>
                </a:spcAft>
                <a:buClr>
                  <a:srgbClr val="339966"/>
                </a:buClr>
                <a:buSzPct val="125000"/>
                <a:buFont typeface="Arial" panose="020B0604020202020204" pitchFamily="34" charset="0"/>
                <a:buChar char="▪"/>
                <a:tabLst/>
                <a:defRPr/>
              </a:pPr>
              <a:r>
                <a:rPr kumimoji="0" lang="en-GB" altLang="en-US" sz="1800" i="0" u="none" strike="noStrike" kern="1200" cap="none" spc="0" normalizeH="0" baseline="0" noProof="0" dirty="0">
                  <a:ln>
                    <a:noFill/>
                  </a:ln>
                  <a:solidFill>
                    <a:srgbClr val="1F1F1F"/>
                  </a:solidFill>
                  <a:effectLst/>
                  <a:uLnTx/>
                  <a:uFillTx/>
                  <a:latin typeface="Arial" panose="020B0604020202020204" pitchFamily="34" charset="0"/>
                  <a:ea typeface="+mn-ea"/>
                  <a:cs typeface="Arial" panose="020B0604020202020204" pitchFamily="34" charset="0"/>
                </a:rPr>
                <a:t>Non engagement of nutrition workers – availability? </a:t>
              </a:r>
            </a:p>
            <a:p>
              <a:pPr marL="197544" marR="0" lvl="1" indent="-195925" algn="l" defTabSz="913235" rtl="0" eaLnBrk="1" fontAlgn="base" latinLnBrk="0" hangingPunct="1">
                <a:lnSpc>
                  <a:spcPct val="100000"/>
                </a:lnSpc>
                <a:spcBef>
                  <a:spcPts val="450"/>
                </a:spcBef>
                <a:spcAft>
                  <a:spcPct val="0"/>
                </a:spcAft>
                <a:buClr>
                  <a:srgbClr val="339966"/>
                </a:buClr>
                <a:buSzPct val="125000"/>
                <a:buFont typeface="Arial" panose="020B0604020202020204" pitchFamily="34" charset="0"/>
                <a:buChar char="▪"/>
                <a:tabLst/>
                <a:defRPr/>
              </a:pPr>
              <a:r>
                <a:rPr kumimoji="0" lang="en-GB" altLang="en-US" sz="1800" i="0" u="none" strike="noStrike" kern="1200" cap="none" spc="0" normalizeH="0" baseline="0" noProof="0" dirty="0">
                  <a:ln>
                    <a:noFill/>
                  </a:ln>
                  <a:solidFill>
                    <a:srgbClr val="1F1F1F"/>
                  </a:solidFill>
                  <a:effectLst/>
                  <a:uLnTx/>
                  <a:uFillTx/>
                  <a:latin typeface="Arial" panose="020B0604020202020204" pitchFamily="34" charset="0"/>
                  <a:ea typeface="+mn-ea"/>
                  <a:cs typeface="Arial" panose="020B0604020202020204" pitchFamily="34" charset="0"/>
                </a:rPr>
                <a:t>Poor training of health workers to effectively provide nutrition services</a:t>
              </a:r>
            </a:p>
          </p:txBody>
        </p:sp>
        <p:sp>
          <p:nvSpPr>
            <p:cNvPr id="40972" name="Rectangle 10">
              <a:extLst>
                <a:ext uri="{FF2B5EF4-FFF2-40B4-BE49-F238E27FC236}">
                  <a16:creationId xmlns:a16="http://schemas.microsoft.com/office/drawing/2014/main" id="{A1C51BB3-D628-4770-9651-4868EC43E7A3}"/>
                </a:ext>
              </a:extLst>
            </p:cNvPr>
            <p:cNvSpPr>
              <a:spLocks noChangeArrowheads="1"/>
            </p:cNvSpPr>
            <p:nvPr>
              <p:custDataLst>
                <p:tags r:id="rId11"/>
              </p:custDataLst>
            </p:nvPr>
          </p:nvSpPr>
          <p:spPr bwMode="gray">
            <a:xfrm>
              <a:off x="163068" y="4490735"/>
              <a:ext cx="1801260" cy="89469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5115" tIns="55115" rIns="55115" bIns="55115" anchor="ct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193675" indent="-192088"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457200" indent="-261938"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614363" indent="-155575"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746125" indent="-130175"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1203325" indent="-130175"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1660525" indent="-130175"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2117725" indent="-130175"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2574925" indent="-130175"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2813" rtl="0" eaLnBrk="1" fontAlgn="base" latinLnBrk="0" hangingPunct="1">
                <a:lnSpc>
                  <a:spcPct val="100000"/>
                </a:lnSpc>
                <a:spcBef>
                  <a:spcPct val="0"/>
                </a:spcBef>
                <a:spcAft>
                  <a:spcPct val="0"/>
                </a:spcAft>
                <a:buClr>
                  <a:srgbClr val="339966"/>
                </a:buClr>
                <a:buSzTx/>
                <a:buFontTx/>
                <a:buNone/>
                <a:tabLst/>
                <a:defRPr/>
              </a:pPr>
              <a:r>
                <a:rPr kumimoji="0" lang="en-GB" alt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Food System</a:t>
              </a:r>
            </a:p>
          </p:txBody>
        </p:sp>
        <p:sp>
          <p:nvSpPr>
            <p:cNvPr id="976907" name="Rectangle 11">
              <a:extLst>
                <a:ext uri="{FF2B5EF4-FFF2-40B4-BE49-F238E27FC236}">
                  <a16:creationId xmlns:a16="http://schemas.microsoft.com/office/drawing/2014/main" id="{5BF370F6-D77E-4003-BBC0-3DAE7DDA0472}"/>
                </a:ext>
              </a:extLst>
            </p:cNvPr>
            <p:cNvSpPr>
              <a:spLocks noChangeArrowheads="1"/>
            </p:cNvSpPr>
            <p:nvPr>
              <p:custDataLst>
                <p:tags r:id="rId12"/>
              </p:custDataLst>
            </p:nvPr>
          </p:nvSpPr>
          <p:spPr bwMode="gray">
            <a:xfrm>
              <a:off x="2099775" y="4302785"/>
              <a:ext cx="5554472" cy="894690"/>
            </a:xfrm>
            <a:prstGeom prst="rect">
              <a:avLst/>
            </a:prstGeom>
            <a:solidFill>
              <a:schemeClr val="bg1">
                <a:lumMod val="95000"/>
              </a:schemeClr>
            </a:solidFill>
            <a:ln>
              <a:noFill/>
            </a:ln>
            <a:effectLst/>
          </p:spPr>
          <p:txBody>
            <a:bodyPr lIns="54875" tIns="34297" rIns="54875" bIns="34297"/>
            <a:lstStyle>
              <a:lvl1pPr defTabSz="895350">
                <a:buClr>
                  <a:schemeClr val="tx2"/>
                </a:buClr>
                <a:defRPr sz="1600">
                  <a:solidFill>
                    <a:schemeClr val="tx1"/>
                  </a:solidFill>
                  <a:latin typeface="Arial" panose="020B0604020202020204" pitchFamily="34" charset="0"/>
                </a:defRPr>
              </a:lvl1pPr>
              <a:lvl2pPr marL="193675" indent="-192088" defTabSz="895350">
                <a:buClr>
                  <a:schemeClr val="tx2"/>
                </a:buClr>
                <a:buSzPct val="125000"/>
                <a:buFont typeface="Arial" panose="020B0604020202020204" pitchFamily="34" charset="0"/>
                <a:buChar char="▪"/>
                <a:defRPr sz="1600">
                  <a:solidFill>
                    <a:schemeClr val="tx1"/>
                  </a:solidFill>
                  <a:latin typeface="Arial" panose="020B0604020202020204" pitchFamily="34" charset="0"/>
                </a:defRPr>
              </a:lvl2pPr>
              <a:lvl3pPr marL="457200" indent="-261938"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3pPr>
              <a:lvl4pPr marL="614363" indent="-155575"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4pPr>
              <a:lvl5pPr marL="746125" indent="-130175" defTabSz="895350">
                <a:buClr>
                  <a:schemeClr val="tx2"/>
                </a:buClr>
                <a:buSzPct val="89000"/>
                <a:buFont typeface="Arial" panose="020B0604020202020204" pitchFamily="34" charset="0"/>
                <a:buChar char="-"/>
                <a:defRPr sz="1600">
                  <a:solidFill>
                    <a:schemeClr val="tx1"/>
                  </a:solidFill>
                  <a:latin typeface="Arial" panose="020B0604020202020204" pitchFamily="34" charset="0"/>
                </a:defRPr>
              </a:lvl5pPr>
              <a:lvl6pPr marL="12033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6pPr>
              <a:lvl7pPr marL="16605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7pPr>
              <a:lvl8pPr marL="21177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8pPr>
              <a:lvl9pPr marL="25749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9pPr>
            </a:lstStyle>
            <a:p>
              <a:pPr marL="197544" marR="0" lvl="1" indent="-195925" algn="l" defTabSz="913235" rtl="0" eaLnBrk="1" fontAlgn="base" latinLnBrk="0" hangingPunct="1">
                <a:lnSpc>
                  <a:spcPct val="100000"/>
                </a:lnSpc>
                <a:spcBef>
                  <a:spcPts val="450"/>
                </a:spcBef>
                <a:spcAft>
                  <a:spcPct val="0"/>
                </a:spcAft>
                <a:buClr>
                  <a:srgbClr val="339966"/>
                </a:buClr>
                <a:buSzPct val="125000"/>
                <a:buFont typeface="Arial" panose="020B0604020202020204" pitchFamily="34" charset="0"/>
                <a:buChar char="▪"/>
                <a:tabLst/>
                <a:defRPr/>
              </a:pPr>
              <a:endParaRPr kumimoji="0" lang="en-GB" altLang="en-US" sz="1400" b="0" i="0" u="none" strike="noStrike" kern="1200" cap="none" spc="0" normalizeH="0" baseline="0" noProof="0" dirty="0">
                <a:ln>
                  <a:noFill/>
                </a:ln>
                <a:solidFill>
                  <a:srgbClr val="1F1F1F"/>
                </a:solidFill>
                <a:effectLst/>
                <a:uLnTx/>
                <a:uFillTx/>
                <a:latin typeface="Arial" panose="020B0604020202020204" pitchFamily="34" charset="0"/>
                <a:ea typeface="+mn-ea"/>
                <a:cs typeface="Arial" panose="020B0604020202020204" pitchFamily="34" charset="0"/>
              </a:endParaRPr>
            </a:p>
          </p:txBody>
        </p:sp>
        <p:sp>
          <p:nvSpPr>
            <p:cNvPr id="40974" name="Rectangle 12">
              <a:extLst>
                <a:ext uri="{FF2B5EF4-FFF2-40B4-BE49-F238E27FC236}">
                  <a16:creationId xmlns:a16="http://schemas.microsoft.com/office/drawing/2014/main" id="{BFD6ECF4-95B2-4784-ACB0-0EF3ABDA908F}"/>
                </a:ext>
              </a:extLst>
            </p:cNvPr>
            <p:cNvSpPr>
              <a:spLocks noChangeArrowheads="1"/>
            </p:cNvSpPr>
            <p:nvPr>
              <p:custDataLst>
                <p:tags r:id="rId13"/>
              </p:custDataLst>
            </p:nvPr>
          </p:nvSpPr>
          <p:spPr bwMode="gray">
            <a:xfrm>
              <a:off x="177800" y="2887599"/>
              <a:ext cx="1801260" cy="141113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5115" tIns="55115" rIns="55115" bIns="55115" anchor="ct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193675" indent="-192088"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457200" indent="-261938"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614363" indent="-155575"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746125" indent="-130175"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1203325" indent="-130175"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1660525" indent="-130175"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2117725" indent="-130175"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2574925" indent="-130175"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2813" rtl="0" eaLnBrk="1" fontAlgn="base" latinLnBrk="0" hangingPunct="1">
                <a:lnSpc>
                  <a:spcPct val="100000"/>
                </a:lnSpc>
                <a:spcBef>
                  <a:spcPct val="0"/>
                </a:spcBef>
                <a:spcAft>
                  <a:spcPct val="0"/>
                </a:spcAft>
                <a:buClr>
                  <a:srgbClr val="339966"/>
                </a:buClr>
                <a:buSzTx/>
                <a:buFontTx/>
                <a:buNone/>
                <a:tabLst/>
                <a:defRPr/>
              </a:pPr>
              <a:r>
                <a:rPr kumimoji="0" lang="en-GB" alt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Service Delivery and SBCC</a:t>
              </a:r>
            </a:p>
          </p:txBody>
        </p:sp>
        <p:sp>
          <p:nvSpPr>
            <p:cNvPr id="976909" name="Rectangle 13">
              <a:extLst>
                <a:ext uri="{FF2B5EF4-FFF2-40B4-BE49-F238E27FC236}">
                  <a16:creationId xmlns:a16="http://schemas.microsoft.com/office/drawing/2014/main" id="{33B709A3-57F7-4D79-A820-6F63E7B9D69B}"/>
                </a:ext>
              </a:extLst>
            </p:cNvPr>
            <p:cNvSpPr>
              <a:spLocks noChangeArrowheads="1"/>
            </p:cNvSpPr>
            <p:nvPr>
              <p:custDataLst>
                <p:tags r:id="rId14"/>
              </p:custDataLst>
            </p:nvPr>
          </p:nvSpPr>
          <p:spPr bwMode="gray">
            <a:xfrm>
              <a:off x="2099775" y="2944162"/>
              <a:ext cx="5554472" cy="1270528"/>
            </a:xfrm>
            <a:prstGeom prst="rect">
              <a:avLst/>
            </a:prstGeom>
            <a:solidFill>
              <a:schemeClr val="bg1">
                <a:lumMod val="95000"/>
              </a:schemeClr>
            </a:solidFill>
            <a:ln>
              <a:noFill/>
            </a:ln>
            <a:effectLst/>
          </p:spPr>
          <p:txBody>
            <a:bodyPr lIns="54875" tIns="34297" rIns="54875" bIns="34297"/>
            <a:lstStyle>
              <a:lvl1pPr defTabSz="895350">
                <a:buClr>
                  <a:schemeClr val="tx2"/>
                </a:buClr>
                <a:defRPr sz="1600">
                  <a:solidFill>
                    <a:schemeClr val="tx1"/>
                  </a:solidFill>
                  <a:latin typeface="Arial" panose="020B0604020202020204" pitchFamily="34" charset="0"/>
                </a:defRPr>
              </a:lvl1pPr>
              <a:lvl2pPr marL="193675" indent="-192088" defTabSz="895350">
                <a:buClr>
                  <a:schemeClr val="tx2"/>
                </a:buClr>
                <a:buSzPct val="125000"/>
                <a:buFont typeface="Arial" panose="020B0604020202020204" pitchFamily="34" charset="0"/>
                <a:buChar char="▪"/>
                <a:defRPr sz="1600">
                  <a:solidFill>
                    <a:schemeClr val="tx1"/>
                  </a:solidFill>
                  <a:latin typeface="Arial" panose="020B0604020202020204" pitchFamily="34" charset="0"/>
                </a:defRPr>
              </a:lvl2pPr>
              <a:lvl3pPr marL="457200" indent="-261938"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3pPr>
              <a:lvl4pPr marL="614363" indent="-155575"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4pPr>
              <a:lvl5pPr marL="746125" indent="-130175" defTabSz="895350">
                <a:buClr>
                  <a:schemeClr val="tx2"/>
                </a:buClr>
                <a:buSzPct val="89000"/>
                <a:buFont typeface="Arial" panose="020B0604020202020204" pitchFamily="34" charset="0"/>
                <a:buChar char="-"/>
                <a:defRPr sz="1600">
                  <a:solidFill>
                    <a:schemeClr val="tx1"/>
                  </a:solidFill>
                  <a:latin typeface="Arial" panose="020B0604020202020204" pitchFamily="34" charset="0"/>
                </a:defRPr>
              </a:lvl5pPr>
              <a:lvl6pPr marL="12033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6pPr>
              <a:lvl7pPr marL="16605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7pPr>
              <a:lvl8pPr marL="21177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8pPr>
              <a:lvl9pPr marL="25749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9pPr>
            </a:lstStyle>
            <a:p>
              <a:pPr marL="197544" marR="0" lvl="1" indent="-195925" algn="l" defTabSz="913235" rtl="0" eaLnBrk="1" fontAlgn="base" latinLnBrk="0" hangingPunct="1">
                <a:lnSpc>
                  <a:spcPct val="100000"/>
                </a:lnSpc>
                <a:spcBef>
                  <a:spcPts val="450"/>
                </a:spcBef>
                <a:spcAft>
                  <a:spcPct val="0"/>
                </a:spcAft>
                <a:buClr>
                  <a:srgbClr val="339966"/>
                </a:buClr>
                <a:buSzPct val="125000"/>
                <a:buFont typeface="Arial" panose="020B0604020202020204" pitchFamily="34" charset="0"/>
                <a:buChar char="▪"/>
                <a:tabLst/>
                <a:defRPr/>
              </a:pPr>
              <a:r>
                <a:rPr kumimoji="0" lang="en-GB" altLang="en-US" b="1" i="0" u="none" strike="noStrike" kern="1200" cap="none" spc="0" normalizeH="0" baseline="0" noProof="0" dirty="0">
                  <a:ln>
                    <a:noFill/>
                  </a:ln>
                  <a:solidFill>
                    <a:srgbClr val="1F1F1F"/>
                  </a:solidFill>
                  <a:effectLst/>
                  <a:uLnTx/>
                  <a:uFillTx/>
                  <a:latin typeface="Arial" panose="020B0604020202020204" pitchFamily="34" charset="0"/>
                  <a:ea typeface="+mn-ea"/>
                  <a:cs typeface="Arial" panose="020B0604020202020204" pitchFamily="34" charset="0"/>
                </a:rPr>
                <a:t>Fragmentation</a:t>
              </a:r>
              <a:r>
                <a:rPr kumimoji="0" lang="en-GB" altLang="en-US" b="0" i="0" u="none" strike="noStrike" kern="1200" cap="none" spc="0" normalizeH="0" baseline="0" noProof="0" dirty="0">
                  <a:ln>
                    <a:noFill/>
                  </a:ln>
                  <a:solidFill>
                    <a:srgbClr val="1F1F1F"/>
                  </a:solidFill>
                  <a:effectLst/>
                  <a:uLnTx/>
                  <a:uFillTx/>
                  <a:latin typeface="Arial" panose="020B0604020202020204" pitchFamily="34" charset="0"/>
                  <a:ea typeface="+mn-ea"/>
                  <a:cs typeface="Arial" panose="020B0604020202020204" pitchFamily="34" charset="0"/>
                </a:rPr>
                <a:t> and </a:t>
              </a:r>
              <a:r>
                <a:rPr kumimoji="0" lang="en-GB" altLang="en-US" b="1" i="0" u="none" strike="noStrike" kern="1200" cap="none" spc="0" normalizeH="0" baseline="0" noProof="0" dirty="0">
                  <a:ln>
                    <a:noFill/>
                  </a:ln>
                  <a:solidFill>
                    <a:srgbClr val="1F1F1F"/>
                  </a:solidFill>
                  <a:effectLst/>
                  <a:uLnTx/>
                  <a:uFillTx/>
                  <a:latin typeface="Arial" panose="020B0604020202020204" pitchFamily="34" charset="0"/>
                  <a:ea typeface="+mn-ea"/>
                  <a:cs typeface="Arial" panose="020B0604020202020204" pitchFamily="34" charset="0"/>
                </a:rPr>
                <a:t>verticalization</a:t>
              </a:r>
              <a:r>
                <a:rPr kumimoji="0" lang="en-GB" altLang="en-US" b="0" i="0" u="none" strike="noStrike" kern="1200" cap="none" spc="0" normalizeH="0" baseline="0" noProof="0" dirty="0">
                  <a:ln>
                    <a:noFill/>
                  </a:ln>
                  <a:solidFill>
                    <a:srgbClr val="1F1F1F"/>
                  </a:solidFill>
                  <a:effectLst/>
                  <a:uLnTx/>
                  <a:uFillTx/>
                  <a:latin typeface="Arial" panose="020B0604020202020204" pitchFamily="34" charset="0"/>
                  <a:ea typeface="+mn-ea"/>
                  <a:cs typeface="Arial" panose="020B0604020202020204" pitchFamily="34" charset="0"/>
                </a:rPr>
                <a:t> of nutrition programs and interventions </a:t>
              </a:r>
            </a:p>
            <a:p>
              <a:pPr marL="197544" marR="0" lvl="1" indent="-195925" algn="l" defTabSz="913235" rtl="0" eaLnBrk="1" fontAlgn="base" latinLnBrk="0" hangingPunct="1">
                <a:lnSpc>
                  <a:spcPct val="100000"/>
                </a:lnSpc>
                <a:spcBef>
                  <a:spcPts val="450"/>
                </a:spcBef>
                <a:spcAft>
                  <a:spcPct val="0"/>
                </a:spcAft>
                <a:buClr>
                  <a:srgbClr val="339966"/>
                </a:buClr>
                <a:buSzPct val="125000"/>
                <a:buFont typeface="Arial" panose="020B0604020202020204" pitchFamily="34" charset="0"/>
                <a:buChar char="▪"/>
                <a:tabLst/>
                <a:defRPr/>
              </a:pPr>
              <a:r>
                <a:rPr kumimoji="0" lang="en-GB" altLang="en-US" b="0" i="0" u="none" strike="noStrike" kern="1200" cap="none" spc="0" normalizeH="0" baseline="0" noProof="0" dirty="0">
                  <a:ln>
                    <a:noFill/>
                  </a:ln>
                  <a:solidFill>
                    <a:srgbClr val="1F1F1F"/>
                  </a:solidFill>
                  <a:effectLst/>
                  <a:uLnTx/>
                  <a:uFillTx/>
                  <a:latin typeface="Arial" panose="020B0604020202020204" pitchFamily="34" charset="0"/>
                  <a:ea typeface="+mn-ea"/>
                  <a:cs typeface="Arial" panose="020B0604020202020204" pitchFamily="34" charset="0"/>
                </a:rPr>
                <a:t>Health facilities are </a:t>
              </a:r>
              <a:r>
                <a:rPr kumimoji="0" lang="en-GB" altLang="en-US" b="1" i="0" u="none" strike="noStrike" kern="1200" cap="none" spc="0" normalizeH="0" baseline="0" noProof="0" dirty="0">
                  <a:ln>
                    <a:noFill/>
                  </a:ln>
                  <a:solidFill>
                    <a:srgbClr val="1F1F1F"/>
                  </a:solidFill>
                  <a:effectLst/>
                  <a:uLnTx/>
                  <a:uFillTx/>
                  <a:latin typeface="Arial" panose="020B0604020202020204" pitchFamily="34" charset="0"/>
                  <a:ea typeface="+mn-ea"/>
                  <a:cs typeface="Arial" panose="020B0604020202020204" pitchFamily="34" charset="0"/>
                </a:rPr>
                <a:t>not equipped with essential nutrition materials </a:t>
              </a:r>
              <a:r>
                <a:rPr kumimoji="0" lang="en-GB" altLang="en-US" b="0" i="0" u="none" strike="noStrike" kern="1200" cap="none" spc="0" normalizeH="0" baseline="0" noProof="0" dirty="0">
                  <a:ln>
                    <a:noFill/>
                  </a:ln>
                  <a:solidFill>
                    <a:srgbClr val="1F1F1F"/>
                  </a:solidFill>
                  <a:effectLst/>
                  <a:uLnTx/>
                  <a:uFillTx/>
                  <a:latin typeface="Arial" panose="020B0604020202020204" pitchFamily="34" charset="0"/>
                  <a:ea typeface="+mn-ea"/>
                  <a:cs typeface="Arial" panose="020B0604020202020204" pitchFamily="34" charset="0"/>
                </a:rPr>
                <a:t>e.g. Vita. A, Iron, Zinc/ORS, Deworming tablets, MUAC tapes, Weighing scale</a:t>
              </a:r>
            </a:p>
            <a:p>
              <a:pPr marL="197544" marR="0" lvl="1" indent="-195925" algn="l" defTabSz="913235" rtl="0" eaLnBrk="1" fontAlgn="base" latinLnBrk="0" hangingPunct="1">
                <a:lnSpc>
                  <a:spcPct val="100000"/>
                </a:lnSpc>
                <a:spcBef>
                  <a:spcPts val="450"/>
                </a:spcBef>
                <a:spcAft>
                  <a:spcPct val="0"/>
                </a:spcAft>
                <a:buClr>
                  <a:srgbClr val="339966"/>
                </a:buClr>
                <a:buSzPct val="125000"/>
                <a:buFont typeface="Arial" panose="020B0604020202020204" pitchFamily="34" charset="0"/>
                <a:buChar char="▪"/>
                <a:tabLst/>
                <a:defRPr/>
              </a:pPr>
              <a:r>
                <a:rPr kumimoji="0" lang="en-GB" altLang="en-US" b="1" i="0" u="none" strike="noStrike" kern="1200" cap="none" spc="0" normalizeH="0" baseline="0" noProof="0" dirty="0">
                  <a:ln>
                    <a:noFill/>
                  </a:ln>
                  <a:solidFill>
                    <a:srgbClr val="1F1F1F"/>
                  </a:solidFill>
                  <a:effectLst/>
                  <a:uLnTx/>
                  <a:uFillTx/>
                  <a:latin typeface="Arial" panose="020B0604020202020204" pitchFamily="34" charset="0"/>
                  <a:ea typeface="+mn-ea"/>
                  <a:cs typeface="Arial" panose="020B0604020202020204" pitchFamily="34" charset="0"/>
                </a:rPr>
                <a:t>Poor knowledge, attitude and practices </a:t>
              </a:r>
              <a:r>
                <a:rPr kumimoji="0" lang="en-GB" altLang="en-US" b="0" i="0" u="none" strike="noStrike" kern="1200" cap="none" spc="0" normalizeH="0" baseline="0" noProof="0" dirty="0">
                  <a:ln>
                    <a:noFill/>
                  </a:ln>
                  <a:solidFill>
                    <a:srgbClr val="1F1F1F"/>
                  </a:solidFill>
                  <a:effectLst/>
                  <a:uLnTx/>
                  <a:uFillTx/>
                  <a:latin typeface="Arial" panose="020B0604020202020204" pitchFamily="34" charset="0"/>
                  <a:ea typeface="+mn-ea"/>
                  <a:cs typeface="Arial" panose="020B0604020202020204" pitchFamily="34" charset="0"/>
                </a:rPr>
                <a:t>of infant and young child feeding </a:t>
              </a:r>
            </a:p>
            <a:p>
              <a:pPr marL="1619" marR="0" lvl="1" indent="0" algn="l" defTabSz="913235" rtl="0" eaLnBrk="1" fontAlgn="base" latinLnBrk="0" hangingPunct="1">
                <a:lnSpc>
                  <a:spcPct val="100000"/>
                </a:lnSpc>
                <a:spcBef>
                  <a:spcPts val="450"/>
                </a:spcBef>
                <a:spcAft>
                  <a:spcPct val="0"/>
                </a:spcAft>
                <a:buClr>
                  <a:srgbClr val="339966"/>
                </a:buClr>
                <a:buSzPct val="125000"/>
                <a:buFont typeface="Arial" panose="020B0604020202020204" pitchFamily="34" charset="0"/>
                <a:buNone/>
                <a:tabLst/>
                <a:defRPr/>
              </a:pPr>
              <a:endParaRPr kumimoji="0" lang="en-GB" altLang="en-US" sz="1400" b="0" i="0" u="none" strike="noStrike" kern="1200" cap="none" spc="0" normalizeH="0" baseline="0" noProof="0" dirty="0">
                <a:ln>
                  <a:noFill/>
                </a:ln>
                <a:solidFill>
                  <a:srgbClr val="1F1F1F"/>
                </a:solidFill>
                <a:effectLst/>
                <a:uLnTx/>
                <a:uFillTx/>
                <a:latin typeface="Arial" panose="020B0604020202020204" pitchFamily="34" charset="0"/>
                <a:ea typeface="+mn-ea"/>
                <a:cs typeface="Arial" panose="020B0604020202020204" pitchFamily="34" charset="0"/>
              </a:endParaRPr>
            </a:p>
            <a:p>
              <a:pPr marL="197544" marR="0" lvl="1" indent="-195925" algn="l" defTabSz="913235" rtl="0" eaLnBrk="1" fontAlgn="base" latinLnBrk="0" hangingPunct="1">
                <a:lnSpc>
                  <a:spcPct val="100000"/>
                </a:lnSpc>
                <a:spcBef>
                  <a:spcPts val="300"/>
                </a:spcBef>
                <a:spcAft>
                  <a:spcPct val="0"/>
                </a:spcAft>
                <a:buClr>
                  <a:srgbClr val="339966"/>
                </a:buClr>
                <a:buSzPct val="125000"/>
                <a:buFont typeface="Arial" panose="020B0604020202020204" pitchFamily="34" charset="0"/>
                <a:buChar char="▪"/>
                <a:tabLst/>
                <a:defRPr/>
              </a:pPr>
              <a:endParaRPr kumimoji="0" lang="en-US" altLang="en-US" sz="1400" b="1" i="0" u="none" strike="noStrike" kern="1200" cap="none" spc="0" normalizeH="0" baseline="0" noProof="0" dirty="0">
                <a:ln>
                  <a:noFill/>
                </a:ln>
                <a:solidFill>
                  <a:srgbClr val="1F1F1F"/>
                </a:solidFill>
                <a:effectLst/>
                <a:uLnTx/>
                <a:uFillTx/>
                <a:latin typeface="Arial" panose="020B0604020202020204" pitchFamily="34" charset="0"/>
                <a:ea typeface="+mn-ea"/>
                <a:cs typeface="Arial" panose="020B0604020202020204" pitchFamily="34" charset="0"/>
              </a:endParaRPr>
            </a:p>
            <a:p>
              <a:pPr marL="197544" marR="0" lvl="1" indent="-195925" algn="l" defTabSz="913235" rtl="0" eaLnBrk="1" fontAlgn="base" latinLnBrk="0" hangingPunct="1">
                <a:lnSpc>
                  <a:spcPct val="100000"/>
                </a:lnSpc>
                <a:spcBef>
                  <a:spcPts val="300"/>
                </a:spcBef>
                <a:spcAft>
                  <a:spcPct val="0"/>
                </a:spcAft>
                <a:buClr>
                  <a:srgbClr val="339966"/>
                </a:buClr>
                <a:buSzPct val="125000"/>
                <a:buFont typeface="Arial" panose="020B0604020202020204" pitchFamily="34" charset="0"/>
                <a:buChar char="▪"/>
                <a:tabLst/>
                <a:defRPr/>
              </a:pPr>
              <a:r>
                <a:rPr kumimoji="0" lang="en-US" altLang="en-US" sz="1800" b="1" i="0" u="none" strike="noStrike" kern="1200" cap="none" spc="0" normalizeH="0" baseline="0" noProof="0" dirty="0">
                  <a:ln>
                    <a:noFill/>
                  </a:ln>
                  <a:solidFill>
                    <a:srgbClr val="1F1F1F"/>
                  </a:solidFill>
                  <a:effectLst/>
                  <a:uLnTx/>
                  <a:uFillTx/>
                  <a:latin typeface="Arial" panose="020B0604020202020204" pitchFamily="34" charset="0"/>
                  <a:ea typeface="+mn-ea"/>
                  <a:cs typeface="Arial" panose="020B0604020202020204" pitchFamily="34" charset="0"/>
                </a:rPr>
                <a:t>Not focused on Nutritious foods</a:t>
              </a:r>
            </a:p>
            <a:p>
              <a:pPr marL="197544" marR="0" lvl="1" indent="-195925" algn="l" defTabSz="913235" rtl="0" eaLnBrk="1" fontAlgn="base" latinLnBrk="0" hangingPunct="1">
                <a:lnSpc>
                  <a:spcPct val="100000"/>
                </a:lnSpc>
                <a:spcBef>
                  <a:spcPts val="300"/>
                </a:spcBef>
                <a:spcAft>
                  <a:spcPct val="0"/>
                </a:spcAft>
                <a:buClr>
                  <a:srgbClr val="339966"/>
                </a:buClr>
                <a:buSzPct val="125000"/>
                <a:buFont typeface="Arial" panose="020B0604020202020204" pitchFamily="34" charset="0"/>
                <a:buChar char="▪"/>
                <a:tabLst/>
                <a:defRPr/>
              </a:pPr>
              <a:r>
                <a:rPr kumimoji="0" lang="en-US" altLang="en-US" sz="1800" b="1" i="0" u="none" strike="noStrike" kern="1200" cap="none" spc="0" normalizeH="0" baseline="0" noProof="0" dirty="0">
                  <a:ln>
                    <a:noFill/>
                  </a:ln>
                  <a:solidFill>
                    <a:srgbClr val="1F1F1F"/>
                  </a:solidFill>
                  <a:effectLst/>
                  <a:uLnTx/>
                  <a:uFillTx/>
                  <a:latin typeface="Arial" panose="020B0604020202020204" pitchFamily="34" charset="0"/>
                  <a:ea typeface="+mn-ea"/>
                  <a:cs typeface="Arial" panose="020B0604020202020204" pitchFamily="34" charset="0"/>
                </a:rPr>
                <a:t>Heavy marketing </a:t>
              </a:r>
              <a:r>
                <a:rPr kumimoji="0" lang="en-US" altLang="en-US" sz="1800" b="0" i="0" u="none" strike="noStrike" kern="1200" cap="none" spc="0" normalizeH="0" baseline="0" noProof="0" dirty="0">
                  <a:ln>
                    <a:noFill/>
                  </a:ln>
                  <a:solidFill>
                    <a:srgbClr val="1F1F1F"/>
                  </a:solidFill>
                  <a:effectLst/>
                  <a:uLnTx/>
                  <a:uFillTx/>
                  <a:latin typeface="Arial" panose="020B0604020202020204" pitchFamily="34" charset="0"/>
                  <a:ea typeface="+mn-ea"/>
                  <a:cs typeface="Arial" panose="020B0604020202020204" pitchFamily="34" charset="0"/>
                </a:rPr>
                <a:t>of low nutrient foods </a:t>
              </a:r>
            </a:p>
            <a:p>
              <a:pPr marL="197544" marR="0" lvl="1" indent="-195925" algn="l" defTabSz="913235" rtl="0" eaLnBrk="1" fontAlgn="base" latinLnBrk="0" hangingPunct="1">
                <a:lnSpc>
                  <a:spcPct val="100000"/>
                </a:lnSpc>
                <a:spcBef>
                  <a:spcPts val="300"/>
                </a:spcBef>
                <a:spcAft>
                  <a:spcPct val="0"/>
                </a:spcAft>
                <a:buClr>
                  <a:srgbClr val="339966"/>
                </a:buClr>
                <a:buSzPct val="125000"/>
                <a:buFont typeface="Arial" panose="020B0604020202020204" pitchFamily="34" charset="0"/>
                <a:buChar char="▪"/>
                <a:tabLst/>
                <a:defRPr/>
              </a:pPr>
              <a:r>
                <a:rPr kumimoji="0" lang="en-US" altLang="en-US" sz="1800" b="0" i="0" u="none" strike="noStrike" kern="1200" cap="none" spc="0" normalizeH="0" baseline="0" noProof="0" dirty="0">
                  <a:ln>
                    <a:noFill/>
                  </a:ln>
                  <a:solidFill>
                    <a:srgbClr val="1F1F1F"/>
                  </a:solidFill>
                  <a:effectLst/>
                  <a:uLnTx/>
                  <a:uFillTx/>
                  <a:latin typeface="Arial" panose="020B0604020202020204" pitchFamily="34" charset="0"/>
                  <a:ea typeface="+mn-ea"/>
                  <a:cs typeface="Arial" panose="020B0604020202020204" pitchFamily="34" charset="0"/>
                </a:rPr>
                <a:t>Agric commodities </a:t>
              </a:r>
              <a:r>
                <a:rPr kumimoji="0" lang="en-US" altLang="en-US" sz="1800" b="1" i="0" u="none" strike="noStrike" kern="1200" cap="none" spc="0" normalizeH="0" baseline="0" noProof="0" dirty="0">
                  <a:ln>
                    <a:noFill/>
                  </a:ln>
                  <a:solidFill>
                    <a:srgbClr val="1F1F1F"/>
                  </a:solidFill>
                  <a:effectLst/>
                  <a:uLnTx/>
                  <a:uFillTx/>
                  <a:latin typeface="Arial" panose="020B0604020202020204" pitchFamily="34" charset="0"/>
                  <a:ea typeface="+mn-ea"/>
                  <a:cs typeface="Arial" panose="020B0604020202020204" pitchFamily="34" charset="0"/>
                </a:rPr>
                <a:t>processed into foods with low fiber, high salt, fat and sugar</a:t>
              </a:r>
              <a:r>
                <a:rPr kumimoji="0" lang="en-US" altLang="en-US" sz="1800" b="0" i="0" u="none" strike="noStrike" kern="1200" cap="none" spc="0" normalizeH="0" baseline="0" noProof="0" dirty="0">
                  <a:ln>
                    <a:noFill/>
                  </a:ln>
                  <a:solidFill>
                    <a:srgbClr val="1F1F1F"/>
                  </a:solidFill>
                  <a:effectLst/>
                  <a:uLnTx/>
                  <a:uFillTx/>
                  <a:latin typeface="Arial" panose="020B0604020202020204" pitchFamily="34" charset="0"/>
                  <a:ea typeface="+mn-ea"/>
                  <a:cs typeface="Arial" panose="020B0604020202020204" pitchFamily="34" charset="0"/>
                </a:rPr>
                <a:t>.</a:t>
              </a:r>
            </a:p>
          </p:txBody>
        </p:sp>
      </p:grpSp>
      <p:sp>
        <p:nvSpPr>
          <p:cNvPr id="2" name="Slide Number Placeholder 1">
            <a:extLst>
              <a:ext uri="{FF2B5EF4-FFF2-40B4-BE49-F238E27FC236}">
                <a16:creationId xmlns:a16="http://schemas.microsoft.com/office/drawing/2014/main" id="{27926EFD-3490-42B5-B4DC-026D62810E39}"/>
              </a:ext>
            </a:extLst>
          </p:cNvPr>
          <p:cNvSpPr>
            <a:spLocks noGrp="1"/>
          </p:cNvSpPr>
          <p:nvPr>
            <p:ph type="sldNum" sz="quarter" idx="12"/>
          </p:nvPr>
        </p:nvSpPr>
        <p:spPr/>
        <p:txBody>
          <a:bodyPr/>
          <a:lstStyle/>
          <a:p>
            <a:fld id="{B6F15528-21DE-4FAA-801E-634DDDAF4B2B}" type="slidenum">
              <a:rPr lang="en-US" smtClean="0"/>
              <a:pPr/>
              <a:t>12</a:t>
            </a:fld>
            <a:endParaRPr lang="en-US"/>
          </a:p>
        </p:txBody>
      </p:sp>
      <p:sp>
        <p:nvSpPr>
          <p:cNvPr id="3" name="Footer Placeholder 2">
            <a:extLst>
              <a:ext uri="{FF2B5EF4-FFF2-40B4-BE49-F238E27FC236}">
                <a16:creationId xmlns:a16="http://schemas.microsoft.com/office/drawing/2014/main" id="{8A3079C8-D465-497B-ACDF-F8E995232F6A}"/>
              </a:ext>
            </a:extLst>
          </p:cNvPr>
          <p:cNvSpPr>
            <a:spLocks noGrp="1"/>
          </p:cNvSpPr>
          <p:nvPr>
            <p:ph type="ftr" sz="quarter" idx="11"/>
          </p:nvPr>
        </p:nvSpPr>
        <p:spPr/>
        <p:txBody>
          <a:bodyPr/>
          <a:lstStyle/>
          <a:p>
            <a:r>
              <a:rPr lang="en-US"/>
              <a:t>The 52nd Annual General Meeting &amp; Scientific Conference </a:t>
            </a:r>
          </a:p>
        </p:txBody>
      </p:sp>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633D686-AB9D-6B6B-3BD1-635771B779B9}"/>
              </a:ext>
            </a:extLst>
          </p:cNvPr>
          <p:cNvSpPr>
            <a:spLocks noGrp="1"/>
          </p:cNvSpPr>
          <p:nvPr>
            <p:ph type="title"/>
          </p:nvPr>
        </p:nvSpPr>
        <p:spPr>
          <a:xfrm>
            <a:off x="894920" y="180459"/>
            <a:ext cx="9720072" cy="1052918"/>
          </a:xfrm>
        </p:spPr>
        <p:txBody>
          <a:bodyPr>
            <a:normAutofit/>
          </a:bodyPr>
          <a:lstStyle/>
          <a:p>
            <a:r>
              <a:rPr lang="en-US" sz="3600" dirty="0"/>
              <a:t> </a:t>
            </a:r>
            <a:r>
              <a:rPr lang="en-US" sz="3100" b="1" dirty="0"/>
              <a:t>Multisectoral, Multifactorial causes of Malnutrition</a:t>
            </a:r>
            <a:endParaRPr lang="en-US" sz="3600" b="1" dirty="0"/>
          </a:p>
        </p:txBody>
      </p:sp>
      <p:sp>
        <p:nvSpPr>
          <p:cNvPr id="2" name="Slide Number Placeholder 1">
            <a:extLst>
              <a:ext uri="{FF2B5EF4-FFF2-40B4-BE49-F238E27FC236}">
                <a16:creationId xmlns:a16="http://schemas.microsoft.com/office/drawing/2014/main" id="{0A0ED8BE-D81C-45A4-99A2-7578D6B90C76}"/>
              </a:ext>
            </a:extLst>
          </p:cNvPr>
          <p:cNvSpPr>
            <a:spLocks noGrp="1"/>
          </p:cNvSpPr>
          <p:nvPr>
            <p:ph type="sldNum" sz="quarter" idx="12"/>
          </p:nvPr>
        </p:nvSpPr>
        <p:spPr/>
        <p:txBody>
          <a:bodyPr/>
          <a:lstStyle/>
          <a:p>
            <a:fld id="{00387A91-7F62-4DD8-BB75-E296C1C83816}" type="slidenum">
              <a:rPr lang="en-US" smtClean="0"/>
              <a:t>13</a:t>
            </a:fld>
            <a:endParaRPr lang="en-US"/>
          </a:p>
        </p:txBody>
      </p:sp>
      <p:sp>
        <p:nvSpPr>
          <p:cNvPr id="7" name="TextBox 6">
            <a:extLst>
              <a:ext uri="{FF2B5EF4-FFF2-40B4-BE49-F238E27FC236}">
                <a16:creationId xmlns:a16="http://schemas.microsoft.com/office/drawing/2014/main" id="{529E8A1D-5638-33E4-81FD-45157E8FC8E8}"/>
              </a:ext>
            </a:extLst>
          </p:cNvPr>
          <p:cNvSpPr txBox="1"/>
          <p:nvPr/>
        </p:nvSpPr>
        <p:spPr>
          <a:xfrm>
            <a:off x="1791688" y="6163560"/>
            <a:ext cx="6096000" cy="369332"/>
          </a:xfrm>
          <a:prstGeom prst="rect">
            <a:avLst/>
          </a:prstGeom>
          <a:noFill/>
        </p:spPr>
        <p:txBody>
          <a:bodyPr wrap="square">
            <a:spAutoFit/>
          </a:bodyPr>
          <a:lstStyle/>
          <a:p>
            <a:r>
              <a:rPr lang="en-US" b="1" dirty="0"/>
              <a:t>UNICEF Nutrition Conceptual Framework </a:t>
            </a:r>
            <a:r>
              <a:rPr lang="en-US" sz="800" b="1" dirty="0"/>
              <a:t>(UNICEF 1990)</a:t>
            </a:r>
            <a:endParaRPr lang="en-US" dirty="0"/>
          </a:p>
        </p:txBody>
      </p:sp>
      <p:pic>
        <p:nvPicPr>
          <p:cNvPr id="9" name="New picture">
            <a:extLst>
              <a:ext uri="{FF2B5EF4-FFF2-40B4-BE49-F238E27FC236}">
                <a16:creationId xmlns:a16="http://schemas.microsoft.com/office/drawing/2014/main" id="{A9E885D8-1921-8970-F041-9C6321AD2F8B}"/>
              </a:ext>
            </a:extLst>
          </p:cNvPr>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894920" y="1127051"/>
            <a:ext cx="10800894" cy="497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
        <p:nvSpPr>
          <p:cNvPr id="3" name="Footer Placeholder 2">
            <a:extLst>
              <a:ext uri="{FF2B5EF4-FFF2-40B4-BE49-F238E27FC236}">
                <a16:creationId xmlns:a16="http://schemas.microsoft.com/office/drawing/2014/main" id="{F1E3C597-03CB-44F2-9958-E73CB14ED2B0}"/>
              </a:ext>
            </a:extLst>
          </p:cNvPr>
          <p:cNvSpPr>
            <a:spLocks noGrp="1"/>
          </p:cNvSpPr>
          <p:nvPr>
            <p:ph type="ftr" sz="quarter" idx="11"/>
          </p:nvPr>
        </p:nvSpPr>
        <p:spPr/>
        <p:txBody>
          <a:bodyPr/>
          <a:lstStyle/>
          <a:p>
            <a:r>
              <a:rPr lang="en-US"/>
              <a:t>The 52nd Annual General Meeting &amp; Scientific Conference </a:t>
            </a:r>
          </a:p>
        </p:txBody>
      </p:sp>
    </p:spTree>
    <p:extLst>
      <p:ext uri="{BB962C8B-B14F-4D97-AF65-F5344CB8AC3E}">
        <p14:creationId xmlns:p14="http://schemas.microsoft.com/office/powerpoint/2010/main" val="1613209835"/>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008D3-5E7F-4395-BF38-D1B833D30A33}"/>
              </a:ext>
            </a:extLst>
          </p:cNvPr>
          <p:cNvSpPr>
            <a:spLocks noGrp="1"/>
          </p:cNvSpPr>
          <p:nvPr>
            <p:ph type="title"/>
          </p:nvPr>
        </p:nvSpPr>
        <p:spPr>
          <a:xfrm>
            <a:off x="838200" y="1597577"/>
            <a:ext cx="10515600" cy="1325563"/>
          </a:xfrm>
        </p:spPr>
        <p:txBody>
          <a:bodyPr/>
          <a:lstStyle/>
          <a:p>
            <a:r>
              <a:rPr lang="en-US" b="1" dirty="0"/>
              <a:t>Sectoral Efforts – Does it work alone?</a:t>
            </a:r>
          </a:p>
        </p:txBody>
      </p:sp>
      <p:sp>
        <p:nvSpPr>
          <p:cNvPr id="3" name="Title 1">
            <a:extLst>
              <a:ext uri="{FF2B5EF4-FFF2-40B4-BE49-F238E27FC236}">
                <a16:creationId xmlns:a16="http://schemas.microsoft.com/office/drawing/2014/main" id="{E1E3DEEF-F60D-2095-32E8-58C417BCC628}"/>
              </a:ext>
            </a:extLst>
          </p:cNvPr>
          <p:cNvSpPr txBox="1">
            <a:spLocks/>
          </p:cNvSpPr>
          <p:nvPr/>
        </p:nvSpPr>
        <p:spPr>
          <a:xfrm>
            <a:off x="838200" y="371288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sp>
        <p:nvSpPr>
          <p:cNvPr id="4" name="Title 1">
            <a:extLst>
              <a:ext uri="{FF2B5EF4-FFF2-40B4-BE49-F238E27FC236}">
                <a16:creationId xmlns:a16="http://schemas.microsoft.com/office/drawing/2014/main" id="{BDDA8B0E-B388-4972-F319-458584619D91}"/>
              </a:ext>
            </a:extLst>
          </p:cNvPr>
          <p:cNvSpPr txBox="1">
            <a:spLocks/>
          </p:cNvSpPr>
          <p:nvPr/>
        </p:nvSpPr>
        <p:spPr>
          <a:xfrm>
            <a:off x="838200" y="3530009"/>
            <a:ext cx="10515600" cy="1325563"/>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a:p>
            <a:r>
              <a:rPr lang="en-US" b="1" dirty="0"/>
              <a:t>NSPAN, FMARD, HUMANITARIAN, EDUCATION EFFORTS</a:t>
            </a:r>
          </a:p>
          <a:p>
            <a:endParaRPr lang="en-US" dirty="0"/>
          </a:p>
        </p:txBody>
      </p:sp>
      <p:sp>
        <p:nvSpPr>
          <p:cNvPr id="5" name="Slide Number Placeholder 4">
            <a:extLst>
              <a:ext uri="{FF2B5EF4-FFF2-40B4-BE49-F238E27FC236}">
                <a16:creationId xmlns:a16="http://schemas.microsoft.com/office/drawing/2014/main" id="{DD0A834F-10FB-46CF-8DF6-CC4FFD4BB6E8}"/>
              </a:ext>
            </a:extLst>
          </p:cNvPr>
          <p:cNvSpPr>
            <a:spLocks noGrp="1"/>
          </p:cNvSpPr>
          <p:nvPr>
            <p:ph type="sldNum" sz="quarter" idx="12"/>
          </p:nvPr>
        </p:nvSpPr>
        <p:spPr/>
        <p:txBody>
          <a:bodyPr/>
          <a:lstStyle/>
          <a:p>
            <a:fld id="{B6F15528-21DE-4FAA-801E-634DDDAF4B2B}" type="slidenum">
              <a:rPr lang="en-US" smtClean="0"/>
              <a:pPr/>
              <a:t>14</a:t>
            </a:fld>
            <a:endParaRPr lang="en-US"/>
          </a:p>
        </p:txBody>
      </p:sp>
      <p:sp>
        <p:nvSpPr>
          <p:cNvPr id="6" name="Footer Placeholder 5">
            <a:extLst>
              <a:ext uri="{FF2B5EF4-FFF2-40B4-BE49-F238E27FC236}">
                <a16:creationId xmlns:a16="http://schemas.microsoft.com/office/drawing/2014/main" id="{0FB2E4C4-83C0-43E5-B680-8E33685E1CED}"/>
              </a:ext>
            </a:extLst>
          </p:cNvPr>
          <p:cNvSpPr>
            <a:spLocks noGrp="1"/>
          </p:cNvSpPr>
          <p:nvPr>
            <p:ph type="ftr" sz="quarter" idx="11"/>
          </p:nvPr>
        </p:nvSpPr>
        <p:spPr/>
        <p:txBody>
          <a:bodyPr/>
          <a:lstStyle/>
          <a:p>
            <a:r>
              <a:rPr lang="en-US"/>
              <a:t>The 52nd Annual General Meeting &amp; Scientific Conference </a:t>
            </a:r>
          </a:p>
        </p:txBody>
      </p:sp>
    </p:spTree>
    <p:extLst>
      <p:ext uri="{BB962C8B-B14F-4D97-AF65-F5344CB8AC3E}">
        <p14:creationId xmlns:p14="http://schemas.microsoft.com/office/powerpoint/2010/main" val="1859712517"/>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6A6D3-6D76-4E85-96C7-9FFD8717A84B}"/>
              </a:ext>
            </a:extLst>
          </p:cNvPr>
          <p:cNvSpPr>
            <a:spLocks noGrp="1"/>
          </p:cNvSpPr>
          <p:nvPr>
            <p:ph type="title"/>
          </p:nvPr>
        </p:nvSpPr>
        <p:spPr/>
        <p:txBody>
          <a:bodyPr>
            <a:normAutofit fontScale="90000"/>
          </a:bodyPr>
          <a:lstStyle/>
          <a:p>
            <a:pPr algn="ctr"/>
            <a:r>
              <a:rPr lang="en-US" b="1" dirty="0"/>
              <a:t>MANY POLICIES AND PROGRAMMES BUT POOR IMPLEMENTATION!!!</a:t>
            </a:r>
          </a:p>
        </p:txBody>
      </p:sp>
      <p:pic>
        <p:nvPicPr>
          <p:cNvPr id="4" name="Picture 3">
            <a:extLst>
              <a:ext uri="{FF2B5EF4-FFF2-40B4-BE49-F238E27FC236}">
                <a16:creationId xmlns:a16="http://schemas.microsoft.com/office/drawing/2014/main" id="{E9A62DA8-004E-42A0-AC54-0295AEA69CFB}"/>
              </a:ext>
            </a:extLst>
          </p:cNvPr>
          <p:cNvPicPr>
            <a:picLocks noChangeAspect="1"/>
          </p:cNvPicPr>
          <p:nvPr/>
        </p:nvPicPr>
        <p:blipFill>
          <a:blip r:embed="rId2"/>
          <a:stretch>
            <a:fillRect/>
          </a:stretch>
        </p:blipFill>
        <p:spPr>
          <a:xfrm>
            <a:off x="606056" y="2064545"/>
            <a:ext cx="2669585" cy="2145948"/>
          </a:xfrm>
          <a:prstGeom prst="rect">
            <a:avLst/>
          </a:prstGeom>
        </p:spPr>
      </p:pic>
      <p:pic>
        <p:nvPicPr>
          <p:cNvPr id="5" name="Picture 4">
            <a:extLst>
              <a:ext uri="{FF2B5EF4-FFF2-40B4-BE49-F238E27FC236}">
                <a16:creationId xmlns:a16="http://schemas.microsoft.com/office/drawing/2014/main" id="{9883F730-2D64-4430-936E-63EC89294142}"/>
              </a:ext>
            </a:extLst>
          </p:cNvPr>
          <p:cNvPicPr>
            <a:picLocks noChangeAspect="1"/>
          </p:cNvPicPr>
          <p:nvPr/>
        </p:nvPicPr>
        <p:blipFill>
          <a:blip r:embed="rId3"/>
          <a:stretch>
            <a:fillRect/>
          </a:stretch>
        </p:blipFill>
        <p:spPr>
          <a:xfrm>
            <a:off x="6326074" y="2064544"/>
            <a:ext cx="2341909" cy="1590582"/>
          </a:xfrm>
          <a:prstGeom prst="rect">
            <a:avLst/>
          </a:prstGeom>
        </p:spPr>
      </p:pic>
      <p:pic>
        <p:nvPicPr>
          <p:cNvPr id="6" name="Picture 5">
            <a:extLst>
              <a:ext uri="{FF2B5EF4-FFF2-40B4-BE49-F238E27FC236}">
                <a16:creationId xmlns:a16="http://schemas.microsoft.com/office/drawing/2014/main" id="{87F8B765-C66F-4722-B1A6-47BFD7641C28}"/>
              </a:ext>
            </a:extLst>
          </p:cNvPr>
          <p:cNvPicPr>
            <a:picLocks noChangeAspect="1"/>
          </p:cNvPicPr>
          <p:nvPr/>
        </p:nvPicPr>
        <p:blipFill>
          <a:blip r:embed="rId4"/>
          <a:stretch>
            <a:fillRect/>
          </a:stretch>
        </p:blipFill>
        <p:spPr>
          <a:xfrm>
            <a:off x="3343987" y="2169073"/>
            <a:ext cx="2982087" cy="4198167"/>
          </a:xfrm>
          <a:prstGeom prst="rect">
            <a:avLst/>
          </a:prstGeom>
        </p:spPr>
      </p:pic>
      <p:pic>
        <p:nvPicPr>
          <p:cNvPr id="7" name="Picture 2">
            <a:extLst>
              <a:ext uri="{FF2B5EF4-FFF2-40B4-BE49-F238E27FC236}">
                <a16:creationId xmlns:a16="http://schemas.microsoft.com/office/drawing/2014/main" id="{75062CA7-5555-4AD3-B3AD-7EB66CCC1F05}"/>
              </a:ext>
            </a:extLst>
          </p:cNvPr>
          <p:cNvPicPr>
            <a:picLocks noChangeAspect="1" noChangeArrowheads="1"/>
          </p:cNvPicPr>
          <p:nvPr/>
        </p:nvPicPr>
        <p:blipFill>
          <a:blip r:embed="rId5"/>
          <a:srcRect/>
          <a:stretch>
            <a:fillRect/>
          </a:stretch>
        </p:blipFill>
        <p:spPr bwMode="auto">
          <a:xfrm>
            <a:off x="606057" y="4359349"/>
            <a:ext cx="2625394" cy="1997689"/>
          </a:xfrm>
          <a:prstGeom prst="rect">
            <a:avLst/>
          </a:prstGeom>
          <a:noFill/>
          <a:ln w="9525">
            <a:noFill/>
            <a:miter lim="800000"/>
            <a:headEnd/>
            <a:tailEnd/>
          </a:ln>
          <a:effectLst/>
        </p:spPr>
      </p:pic>
      <p:pic>
        <p:nvPicPr>
          <p:cNvPr id="8" name="Picture 7">
            <a:extLst>
              <a:ext uri="{FF2B5EF4-FFF2-40B4-BE49-F238E27FC236}">
                <a16:creationId xmlns:a16="http://schemas.microsoft.com/office/drawing/2014/main" id="{CFD108D4-B847-4464-8EF1-2C6B509E5D2C}"/>
              </a:ext>
            </a:extLst>
          </p:cNvPr>
          <p:cNvPicPr>
            <a:picLocks noChangeAspect="1"/>
          </p:cNvPicPr>
          <p:nvPr/>
        </p:nvPicPr>
        <p:blipFill>
          <a:blip r:embed="rId6"/>
          <a:stretch>
            <a:fillRect/>
          </a:stretch>
        </p:blipFill>
        <p:spPr>
          <a:xfrm>
            <a:off x="8705131" y="2064544"/>
            <a:ext cx="2968927" cy="4198167"/>
          </a:xfrm>
          <a:prstGeom prst="rect">
            <a:avLst/>
          </a:prstGeom>
        </p:spPr>
      </p:pic>
      <p:pic>
        <p:nvPicPr>
          <p:cNvPr id="2050" name="Picture 2">
            <a:extLst>
              <a:ext uri="{FF2B5EF4-FFF2-40B4-BE49-F238E27FC236}">
                <a16:creationId xmlns:a16="http://schemas.microsoft.com/office/drawing/2014/main" id="{1963F7B8-7925-4BC1-A163-0B4E4C0B593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63222" y="3655127"/>
            <a:ext cx="2249150" cy="271211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82721991-98F2-4765-BB36-03D5AD862C87}"/>
              </a:ext>
            </a:extLst>
          </p:cNvPr>
          <p:cNvSpPr>
            <a:spLocks noGrp="1"/>
          </p:cNvSpPr>
          <p:nvPr>
            <p:ph type="sldNum" sz="quarter" idx="12"/>
          </p:nvPr>
        </p:nvSpPr>
        <p:spPr/>
        <p:txBody>
          <a:bodyPr/>
          <a:lstStyle/>
          <a:p>
            <a:fld id="{B6F15528-21DE-4FAA-801E-634DDDAF4B2B}" type="slidenum">
              <a:rPr lang="en-US" smtClean="0"/>
              <a:pPr/>
              <a:t>15</a:t>
            </a:fld>
            <a:endParaRPr lang="en-US"/>
          </a:p>
        </p:txBody>
      </p:sp>
      <p:sp>
        <p:nvSpPr>
          <p:cNvPr id="9" name="Footer Placeholder 8">
            <a:extLst>
              <a:ext uri="{FF2B5EF4-FFF2-40B4-BE49-F238E27FC236}">
                <a16:creationId xmlns:a16="http://schemas.microsoft.com/office/drawing/2014/main" id="{FD20603E-12E1-4166-9070-FACC296D2A13}"/>
              </a:ext>
            </a:extLst>
          </p:cNvPr>
          <p:cNvSpPr>
            <a:spLocks noGrp="1"/>
          </p:cNvSpPr>
          <p:nvPr>
            <p:ph type="ftr" sz="quarter" idx="11"/>
          </p:nvPr>
        </p:nvSpPr>
        <p:spPr/>
        <p:txBody>
          <a:bodyPr/>
          <a:lstStyle/>
          <a:p>
            <a:r>
              <a:rPr lang="en-US"/>
              <a:t>The 52nd Annual General Meeting &amp; Scientific Conference </a:t>
            </a:r>
          </a:p>
        </p:txBody>
      </p:sp>
    </p:spTree>
    <p:extLst>
      <p:ext uri="{BB962C8B-B14F-4D97-AF65-F5344CB8AC3E}">
        <p14:creationId xmlns:p14="http://schemas.microsoft.com/office/powerpoint/2010/main" val="3872614149"/>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B2D00-3E8F-AD4C-99B5-5978369D2F5B}"/>
              </a:ext>
            </a:extLst>
          </p:cNvPr>
          <p:cNvSpPr>
            <a:spLocks noGrp="1"/>
          </p:cNvSpPr>
          <p:nvPr>
            <p:ph type="title"/>
          </p:nvPr>
        </p:nvSpPr>
        <p:spPr>
          <a:xfrm>
            <a:off x="838200" y="365125"/>
            <a:ext cx="10515600" cy="740661"/>
          </a:xfrm>
        </p:spPr>
        <p:txBody>
          <a:bodyPr>
            <a:normAutofit fontScale="90000"/>
          </a:bodyPr>
          <a:lstStyle/>
          <a:p>
            <a:r>
              <a:rPr lang="en-US" b="1" dirty="0"/>
              <a:t>Agricultural sector </a:t>
            </a:r>
          </a:p>
        </p:txBody>
      </p:sp>
      <p:sp>
        <p:nvSpPr>
          <p:cNvPr id="4" name="TextBox 3">
            <a:extLst>
              <a:ext uri="{FF2B5EF4-FFF2-40B4-BE49-F238E27FC236}">
                <a16:creationId xmlns:a16="http://schemas.microsoft.com/office/drawing/2014/main" id="{0379D7E6-58F7-B3F6-DEBA-6E154572D2F9}"/>
              </a:ext>
            </a:extLst>
          </p:cNvPr>
          <p:cNvSpPr txBox="1"/>
          <p:nvPr/>
        </p:nvSpPr>
        <p:spPr>
          <a:xfrm>
            <a:off x="394821" y="1348800"/>
            <a:ext cx="11173402" cy="5016758"/>
          </a:xfrm>
          <a:prstGeom prst="rect">
            <a:avLst/>
          </a:prstGeom>
          <a:noFill/>
        </p:spPr>
        <p:txBody>
          <a:bodyPr wrap="square">
            <a:spAutoFit/>
          </a:bodyPr>
          <a:lstStyle/>
          <a:p>
            <a:pPr marL="285750" indent="-285750">
              <a:buFont typeface="Arial" panose="020B0604020202020204" pitchFamily="34" charset="0"/>
              <a:buChar char="•"/>
            </a:pPr>
            <a:r>
              <a:rPr lang="en-GB" sz="3200" dirty="0">
                <a:effectLst/>
                <a:ea typeface="Calibri" panose="020F0502020204030204" pitchFamily="34" charset="0"/>
              </a:rPr>
              <a:t>Food System excessive focus on agriculture and food security </a:t>
            </a:r>
          </a:p>
          <a:p>
            <a:pPr marL="285750" indent="-285750">
              <a:buFont typeface="Arial" panose="020B0604020202020204" pitchFamily="34" charset="0"/>
              <a:buChar char="•"/>
            </a:pPr>
            <a:r>
              <a:rPr lang="en-GB" sz="3200" dirty="0">
                <a:ea typeface="Calibri" panose="020F0502020204030204" pitchFamily="34" charset="0"/>
              </a:rPr>
              <a:t>R</a:t>
            </a:r>
            <a:r>
              <a:rPr lang="en-GB" sz="3200" dirty="0">
                <a:effectLst/>
                <a:ea typeface="Calibri" panose="020F0502020204030204" pitchFamily="34" charset="0"/>
              </a:rPr>
              <a:t>esulted in unintended consequence of creating a less diverse food environment </a:t>
            </a:r>
          </a:p>
          <a:p>
            <a:pPr marL="285750" indent="-285750">
              <a:buFont typeface="Arial" panose="020B0604020202020204" pitchFamily="34" charset="0"/>
              <a:buChar char="•"/>
            </a:pPr>
            <a:r>
              <a:rPr lang="en-GB" sz="3200" dirty="0">
                <a:effectLst/>
                <a:ea typeface="Calibri" panose="020F0502020204030204" pitchFamily="34" charset="0"/>
              </a:rPr>
              <a:t>Unable to provide an adequate variety and affordable, safe, and nutrient dense food. </a:t>
            </a:r>
          </a:p>
          <a:p>
            <a:pPr marL="285750" indent="-285750">
              <a:buFont typeface="Arial" panose="020B0604020202020204" pitchFamily="34" charset="0"/>
              <a:buChar char="•"/>
            </a:pPr>
            <a:r>
              <a:rPr lang="en-GB" sz="3200" dirty="0">
                <a:effectLst/>
                <a:ea typeface="Calibri" panose="020F0502020204030204" pitchFamily="34" charset="0"/>
                <a:cs typeface="Calibri" panose="020F0502020204030204" pitchFamily="34" charset="0"/>
              </a:rPr>
              <a:t>Food systems in Nigeria are vulnerable to shocks, stresses, and disruptions like climate change, the COVID-19 pandemic, and conflict. </a:t>
            </a:r>
          </a:p>
          <a:p>
            <a:pPr marL="285750" indent="-285750">
              <a:buFont typeface="Arial" panose="020B0604020202020204" pitchFamily="34" charset="0"/>
              <a:buChar char="•"/>
            </a:pPr>
            <a:r>
              <a:rPr lang="en-GB" sz="3200" dirty="0">
                <a:effectLst/>
                <a:ea typeface="Calibri" panose="020F0502020204030204" pitchFamily="34" charset="0"/>
                <a:cs typeface="Calibri" panose="020F0502020204030204" pitchFamily="34" charset="0"/>
              </a:rPr>
              <a:t>Poverty, unemployment, and insufficient food reserves limit the capacity of our food systems to cope with shocks and stresses. </a:t>
            </a:r>
            <a:endParaRPr lang="en-US" sz="3200" dirty="0">
              <a:effectLst/>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46D739D9-E462-4781-8C57-0201F1C1E59E}"/>
              </a:ext>
            </a:extLst>
          </p:cNvPr>
          <p:cNvSpPr>
            <a:spLocks noGrp="1"/>
          </p:cNvSpPr>
          <p:nvPr>
            <p:ph type="sldNum" sz="quarter" idx="12"/>
          </p:nvPr>
        </p:nvSpPr>
        <p:spPr/>
        <p:txBody>
          <a:bodyPr/>
          <a:lstStyle/>
          <a:p>
            <a:fld id="{B6F15528-21DE-4FAA-801E-634DDDAF4B2B}" type="slidenum">
              <a:rPr lang="en-US" smtClean="0"/>
              <a:pPr/>
              <a:t>16</a:t>
            </a:fld>
            <a:endParaRPr lang="en-US"/>
          </a:p>
        </p:txBody>
      </p:sp>
      <p:sp>
        <p:nvSpPr>
          <p:cNvPr id="5" name="Footer Placeholder 4">
            <a:extLst>
              <a:ext uri="{FF2B5EF4-FFF2-40B4-BE49-F238E27FC236}">
                <a16:creationId xmlns:a16="http://schemas.microsoft.com/office/drawing/2014/main" id="{A767FDC1-17AC-4814-9EBA-B7B0D59E60E7}"/>
              </a:ext>
            </a:extLst>
          </p:cNvPr>
          <p:cNvSpPr>
            <a:spLocks noGrp="1"/>
          </p:cNvSpPr>
          <p:nvPr>
            <p:ph type="ftr" sz="quarter" idx="11"/>
          </p:nvPr>
        </p:nvSpPr>
        <p:spPr/>
        <p:txBody>
          <a:bodyPr/>
          <a:lstStyle/>
          <a:p>
            <a:r>
              <a:rPr lang="en-US"/>
              <a:t>The 52nd Annual General Meeting &amp; Scientific Conference </a:t>
            </a:r>
          </a:p>
        </p:txBody>
      </p:sp>
    </p:spTree>
    <p:extLst>
      <p:ext uri="{BB962C8B-B14F-4D97-AF65-F5344CB8AC3E}">
        <p14:creationId xmlns:p14="http://schemas.microsoft.com/office/powerpoint/2010/main" val="702549380"/>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56445758-3405-49D4-831C-73B4E0435D2F}"/>
              </a:ext>
            </a:extLst>
          </p:cNvPr>
          <p:cNvCxnSpPr>
            <a:cxnSpLocks/>
          </p:cNvCxnSpPr>
          <p:nvPr/>
        </p:nvCxnSpPr>
        <p:spPr>
          <a:xfrm>
            <a:off x="6908161" y="4114256"/>
            <a:ext cx="0" cy="891284"/>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EFC0C-7223-47A4-87E7-C337C6B3E17F}"/>
              </a:ext>
            </a:extLst>
          </p:cNvPr>
          <p:cNvCxnSpPr>
            <a:cxnSpLocks/>
          </p:cNvCxnSpPr>
          <p:nvPr/>
        </p:nvCxnSpPr>
        <p:spPr>
          <a:xfrm>
            <a:off x="8095101" y="4167323"/>
            <a:ext cx="0" cy="316855"/>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E3621DD-E995-47DE-9219-31C199466968}"/>
              </a:ext>
            </a:extLst>
          </p:cNvPr>
          <p:cNvCxnSpPr>
            <a:cxnSpLocks/>
          </p:cNvCxnSpPr>
          <p:nvPr/>
        </p:nvCxnSpPr>
        <p:spPr>
          <a:xfrm>
            <a:off x="4555863" y="3884759"/>
            <a:ext cx="0" cy="1250324"/>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4321BB6-9F97-4473-A5AB-C69BC653440E}"/>
              </a:ext>
            </a:extLst>
          </p:cNvPr>
          <p:cNvCxnSpPr>
            <a:cxnSpLocks/>
          </p:cNvCxnSpPr>
          <p:nvPr/>
        </p:nvCxnSpPr>
        <p:spPr>
          <a:xfrm>
            <a:off x="5733733" y="4114257"/>
            <a:ext cx="0" cy="452569"/>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8733D51-0662-4BD6-B05F-68FE6B57F129}"/>
              </a:ext>
            </a:extLst>
          </p:cNvPr>
          <p:cNvCxnSpPr>
            <a:cxnSpLocks/>
          </p:cNvCxnSpPr>
          <p:nvPr/>
        </p:nvCxnSpPr>
        <p:spPr>
          <a:xfrm>
            <a:off x="9269529" y="3049689"/>
            <a:ext cx="0" cy="8984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3" name="Chart 22">
            <a:extLst>
              <a:ext uri="{FF2B5EF4-FFF2-40B4-BE49-F238E27FC236}">
                <a16:creationId xmlns:a16="http://schemas.microsoft.com/office/drawing/2014/main" id="{3D802BCF-B21B-4463-9630-F276686F4105}"/>
              </a:ext>
            </a:extLst>
          </p:cNvPr>
          <p:cNvGraphicFramePr>
            <a:graphicFrameLocks/>
          </p:cNvGraphicFramePr>
          <p:nvPr/>
        </p:nvGraphicFramePr>
        <p:xfrm>
          <a:off x="2871535" y="1208017"/>
          <a:ext cx="8778240" cy="4990421"/>
        </p:xfrm>
        <a:graphic>
          <a:graphicData uri="http://schemas.openxmlformats.org/drawingml/2006/chart">
            <c:chart xmlns:c="http://schemas.openxmlformats.org/drawingml/2006/chart" xmlns:r="http://schemas.openxmlformats.org/officeDocument/2006/relationships" r:id="rId3"/>
          </a:graphicData>
        </a:graphic>
      </p:graphicFrame>
      <p:sp>
        <p:nvSpPr>
          <p:cNvPr id="57" name="Rectangle 56">
            <a:extLst>
              <a:ext uri="{FF2B5EF4-FFF2-40B4-BE49-F238E27FC236}">
                <a16:creationId xmlns:a16="http://schemas.microsoft.com/office/drawing/2014/main" id="{6169623B-EDCC-46E4-A8E5-59459C579910}"/>
              </a:ext>
            </a:extLst>
          </p:cNvPr>
          <p:cNvSpPr/>
          <p:nvPr/>
        </p:nvSpPr>
        <p:spPr>
          <a:xfrm>
            <a:off x="8666894" y="6111117"/>
            <a:ext cx="2940135" cy="16935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prstClr val="black"/>
                </a:solidFill>
                <a:effectLst/>
                <a:uLnTx/>
                <a:uFillTx/>
                <a:latin typeface="Calibri" panose="020F0502020204030204"/>
                <a:ea typeface="+mn-ea"/>
                <a:cs typeface="+mn-cs"/>
              </a:rPr>
              <a:t>12 – 24 Months</a:t>
            </a:r>
          </a:p>
        </p:txBody>
      </p:sp>
      <p:sp>
        <p:nvSpPr>
          <p:cNvPr id="56" name="Rectangle 55">
            <a:extLst>
              <a:ext uri="{FF2B5EF4-FFF2-40B4-BE49-F238E27FC236}">
                <a16:creationId xmlns:a16="http://schemas.microsoft.com/office/drawing/2014/main" id="{3C09B685-7801-44AA-8D8B-2696ACD84BD2}"/>
              </a:ext>
            </a:extLst>
          </p:cNvPr>
          <p:cNvSpPr/>
          <p:nvPr/>
        </p:nvSpPr>
        <p:spPr>
          <a:xfrm>
            <a:off x="7447693" y="6116406"/>
            <a:ext cx="1219200" cy="16736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prstClr val="black"/>
                </a:solidFill>
                <a:effectLst/>
                <a:uLnTx/>
                <a:uFillTx/>
                <a:latin typeface="Calibri" panose="020F0502020204030204"/>
                <a:ea typeface="+mn-ea"/>
                <a:cs typeface="+mn-cs"/>
              </a:rPr>
              <a:t>6 – 12 Months</a:t>
            </a:r>
          </a:p>
        </p:txBody>
      </p:sp>
      <p:sp>
        <p:nvSpPr>
          <p:cNvPr id="43" name="Rectangle 42">
            <a:extLst>
              <a:ext uri="{FF2B5EF4-FFF2-40B4-BE49-F238E27FC236}">
                <a16:creationId xmlns:a16="http://schemas.microsoft.com/office/drawing/2014/main" id="{252EB1E0-9765-417F-998B-4D7FC0ADEC83}"/>
              </a:ext>
            </a:extLst>
          </p:cNvPr>
          <p:cNvSpPr/>
          <p:nvPr/>
        </p:nvSpPr>
        <p:spPr>
          <a:xfrm>
            <a:off x="6228493" y="6116406"/>
            <a:ext cx="1219200" cy="1676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prstClr val="black"/>
                </a:solidFill>
                <a:effectLst/>
                <a:uLnTx/>
                <a:uFillTx/>
                <a:latin typeface="Calibri" panose="020F0502020204030204"/>
                <a:ea typeface="+mn-ea"/>
                <a:cs typeface="+mn-cs"/>
              </a:rPr>
              <a:t>0 – 6 Months</a:t>
            </a:r>
          </a:p>
        </p:txBody>
      </p:sp>
      <p:sp>
        <p:nvSpPr>
          <p:cNvPr id="40" name="Rectangle 39">
            <a:extLst>
              <a:ext uri="{FF2B5EF4-FFF2-40B4-BE49-F238E27FC236}">
                <a16:creationId xmlns:a16="http://schemas.microsoft.com/office/drawing/2014/main" id="{4F4F4930-F29D-47D4-B595-E44095C2ABCA}"/>
              </a:ext>
            </a:extLst>
          </p:cNvPr>
          <p:cNvSpPr/>
          <p:nvPr/>
        </p:nvSpPr>
        <p:spPr>
          <a:xfrm>
            <a:off x="5140103" y="6119404"/>
            <a:ext cx="1097280" cy="1625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prstClr val="black"/>
                </a:solidFill>
                <a:effectLst/>
                <a:uLnTx/>
                <a:uFillTx/>
                <a:latin typeface="Calibri" panose="020F0502020204030204"/>
                <a:ea typeface="+mn-ea"/>
                <a:cs typeface="+mn-cs"/>
              </a:rPr>
              <a:t>Birth</a:t>
            </a:r>
          </a:p>
        </p:txBody>
      </p:sp>
      <p:sp>
        <p:nvSpPr>
          <p:cNvPr id="5" name="Rectangle 4">
            <a:extLst>
              <a:ext uri="{FF2B5EF4-FFF2-40B4-BE49-F238E27FC236}">
                <a16:creationId xmlns:a16="http://schemas.microsoft.com/office/drawing/2014/main" id="{B1557836-66EE-4001-AC58-DB525010227A}"/>
              </a:ext>
            </a:extLst>
          </p:cNvPr>
          <p:cNvSpPr/>
          <p:nvPr/>
        </p:nvSpPr>
        <p:spPr>
          <a:xfrm>
            <a:off x="3368194" y="6116407"/>
            <a:ext cx="1773580" cy="16406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prstClr val="black"/>
                </a:solidFill>
                <a:effectLst/>
                <a:uLnTx/>
                <a:uFillTx/>
                <a:latin typeface="Calibri" panose="020F0502020204030204"/>
                <a:ea typeface="+mn-ea"/>
                <a:cs typeface="+mn-cs"/>
              </a:rPr>
              <a:t>Pregnancy</a:t>
            </a:r>
          </a:p>
        </p:txBody>
      </p:sp>
      <p:sp>
        <p:nvSpPr>
          <p:cNvPr id="38" name="Title 6">
            <a:extLst>
              <a:ext uri="{FF2B5EF4-FFF2-40B4-BE49-F238E27FC236}">
                <a16:creationId xmlns:a16="http://schemas.microsoft.com/office/drawing/2014/main" id="{9D0B88AF-AB40-400E-84ED-13DD3DE416AA}"/>
              </a:ext>
            </a:extLst>
          </p:cNvPr>
          <p:cNvSpPr>
            <a:spLocks noGrp="1"/>
          </p:cNvSpPr>
          <p:nvPr>
            <p:ph type="title"/>
          </p:nvPr>
        </p:nvSpPr>
        <p:spPr>
          <a:xfrm>
            <a:off x="0" y="-5160"/>
            <a:ext cx="12158981" cy="693792"/>
          </a:xfrm>
          <a:solidFill>
            <a:srgbClr val="47AEE5"/>
          </a:solidFill>
        </p:spPr>
        <p:txBody>
          <a:bodyPr vert="horz" lIns="91440" tIns="45720" rIns="91440" bIns="45720" rtlCol="0" anchor="ctr">
            <a:noAutofit/>
          </a:bodyPr>
          <a:lstStyle/>
          <a:p>
            <a:pPr algn="ctr" defTabSz="914377"/>
            <a:r>
              <a:rPr lang="en-US" sz="3200" b="1" dirty="0">
                <a:solidFill>
                  <a:schemeClr val="tx1"/>
                </a:solidFill>
              </a:rPr>
              <a:t>Health System is failing to deliver essential nutrition services</a:t>
            </a:r>
          </a:p>
        </p:txBody>
      </p:sp>
      <p:sp>
        <p:nvSpPr>
          <p:cNvPr id="41" name="TextBox 40">
            <a:extLst>
              <a:ext uri="{FF2B5EF4-FFF2-40B4-BE49-F238E27FC236}">
                <a16:creationId xmlns:a16="http://schemas.microsoft.com/office/drawing/2014/main" id="{35D3D2E8-5F64-43BA-9EB1-3BE5F1F92791}"/>
              </a:ext>
            </a:extLst>
          </p:cNvPr>
          <p:cNvSpPr txBox="1"/>
          <p:nvPr/>
        </p:nvSpPr>
        <p:spPr>
          <a:xfrm>
            <a:off x="11765281" y="38100"/>
            <a:ext cx="393700" cy="263525"/>
          </a:xfrm>
          <a:prstGeom prst="rect">
            <a:avLst/>
          </a:prstGeom>
          <a:noFill/>
        </p:spPr>
        <p:txBody>
          <a:bodyPr wrap="square" lIns="0" tIns="0" rIns="0" bIns="0" rtlCol="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9B242D"/>
              </a:solidFill>
              <a:effectLst/>
              <a:uLnTx/>
              <a:uFillTx/>
              <a:latin typeface="Calibri" panose="020F0502020204030204" pitchFamily="34" charset="0"/>
              <a:ea typeface="+mn-ea"/>
              <a:cs typeface="Calibri" panose="020F0502020204030204" pitchFamily="34" charset="0"/>
            </a:endParaRPr>
          </a:p>
        </p:txBody>
      </p:sp>
      <p:sp>
        <p:nvSpPr>
          <p:cNvPr id="55" name="TextBox 54">
            <a:extLst>
              <a:ext uri="{FF2B5EF4-FFF2-40B4-BE49-F238E27FC236}">
                <a16:creationId xmlns:a16="http://schemas.microsoft.com/office/drawing/2014/main" id="{50D26BC8-7BE2-45F0-A5EC-FC514706C7D3}"/>
              </a:ext>
            </a:extLst>
          </p:cNvPr>
          <p:cNvSpPr txBox="1"/>
          <p:nvPr/>
        </p:nvSpPr>
        <p:spPr>
          <a:xfrm>
            <a:off x="518585" y="6317209"/>
            <a:ext cx="7310968" cy="237513"/>
          </a:xfrm>
          <a:prstGeom prst="rect">
            <a:avLst/>
          </a:prstGeom>
          <a:noFill/>
        </p:spPr>
        <p:txBody>
          <a:bodyPr wrap="square" lIns="0" tIns="0" rIns="0" bIns="0" rtlCol="0" anchor="t">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Sources: UNICEF Global Database, August 2018; Countdown to 2030, December 2017</a:t>
            </a:r>
          </a:p>
        </p:txBody>
      </p:sp>
      <p:sp>
        <p:nvSpPr>
          <p:cNvPr id="44" name="TextBox 43">
            <a:extLst>
              <a:ext uri="{FF2B5EF4-FFF2-40B4-BE49-F238E27FC236}">
                <a16:creationId xmlns:a16="http://schemas.microsoft.com/office/drawing/2014/main" id="{F76952D1-62CA-4B2C-A8F0-A020F533C133}"/>
              </a:ext>
            </a:extLst>
          </p:cNvPr>
          <p:cNvSpPr txBox="1"/>
          <p:nvPr/>
        </p:nvSpPr>
        <p:spPr>
          <a:xfrm>
            <a:off x="4333856" y="3448991"/>
            <a:ext cx="492968" cy="195044"/>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srgbClr val="4472C4">
                    <a:lumMod val="75000"/>
                  </a:srgbClr>
                </a:solidFill>
                <a:effectLst/>
                <a:uLnTx/>
                <a:uFillTx/>
                <a:latin typeface="Arial" pitchFamily="34" charset="0"/>
                <a:ea typeface="+mn-ea"/>
                <a:cs typeface="Arial" pitchFamily="34" charset="0"/>
              </a:rPr>
              <a:t>ANC4+</a:t>
            </a:r>
          </a:p>
        </p:txBody>
      </p:sp>
      <p:sp>
        <p:nvSpPr>
          <p:cNvPr id="45" name="TextBox 44">
            <a:extLst>
              <a:ext uri="{FF2B5EF4-FFF2-40B4-BE49-F238E27FC236}">
                <a16:creationId xmlns:a16="http://schemas.microsoft.com/office/drawing/2014/main" id="{06B7666D-DBCD-4925-9DCA-0BEE5AD794BE}"/>
              </a:ext>
            </a:extLst>
          </p:cNvPr>
          <p:cNvSpPr txBox="1"/>
          <p:nvPr/>
        </p:nvSpPr>
        <p:spPr>
          <a:xfrm>
            <a:off x="4068707" y="5363722"/>
            <a:ext cx="1023268" cy="354796"/>
          </a:xfrm>
          <a:prstGeom prst="rect">
            <a:avLst/>
          </a:prstGeom>
          <a:noFill/>
        </p:spPr>
        <p:txBody>
          <a:bodyPr wrap="none" lIns="0" tIns="0" rIns="0" bIns="0" rtlCol="0">
            <a:no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1067" b="0" i="0" u="none" strike="noStrike" kern="1200" cap="none" spc="0" normalizeH="0" baseline="0" noProof="0" dirty="0">
                <a:ln>
                  <a:noFill/>
                </a:ln>
                <a:solidFill>
                  <a:srgbClr val="4472C4">
                    <a:lumMod val="75000"/>
                  </a:srgbClr>
                </a:solidFill>
                <a:effectLst/>
                <a:uLnTx/>
                <a:uFillTx/>
                <a:latin typeface="Arial" pitchFamily="34" charset="0"/>
                <a:ea typeface="+mn-ea"/>
                <a:cs typeface="Arial" pitchFamily="34" charset="0"/>
              </a:rPr>
              <a:t>Iron-Folic Acid</a:t>
            </a:r>
          </a:p>
          <a:p>
            <a:pPr marL="0" marR="0" lvl="0" indent="0" algn="l" defTabSz="914400" rtl="0" eaLnBrk="1" fontAlgn="auto" latinLnBrk="0" hangingPunct="1">
              <a:lnSpc>
                <a:spcPct val="70000"/>
              </a:lnSpc>
              <a:spcBef>
                <a:spcPts val="0"/>
              </a:spcBef>
              <a:spcAft>
                <a:spcPts val="0"/>
              </a:spcAft>
              <a:buClrTx/>
              <a:buSzTx/>
              <a:buFontTx/>
              <a:buNone/>
              <a:tabLst/>
              <a:defRPr/>
            </a:pPr>
            <a:r>
              <a:rPr kumimoji="0" lang="en-US" sz="1067" b="0" i="0" u="none" strike="noStrike" kern="1200" cap="none" spc="0" normalizeH="0" baseline="0" noProof="0" dirty="0">
                <a:ln>
                  <a:noFill/>
                </a:ln>
                <a:solidFill>
                  <a:srgbClr val="4472C4">
                    <a:lumMod val="75000"/>
                  </a:srgbClr>
                </a:solidFill>
                <a:effectLst/>
                <a:uLnTx/>
                <a:uFillTx/>
                <a:latin typeface="Arial" pitchFamily="34" charset="0"/>
                <a:ea typeface="+mn-ea"/>
                <a:cs typeface="Arial" pitchFamily="34" charset="0"/>
              </a:rPr>
              <a:t>Supplementation</a:t>
            </a:r>
          </a:p>
        </p:txBody>
      </p:sp>
      <p:sp>
        <p:nvSpPr>
          <p:cNvPr id="46" name="TextBox 45">
            <a:extLst>
              <a:ext uri="{FF2B5EF4-FFF2-40B4-BE49-F238E27FC236}">
                <a16:creationId xmlns:a16="http://schemas.microsoft.com/office/drawing/2014/main" id="{90D336E0-2BC8-4402-A261-E6D737B7D89A}"/>
              </a:ext>
            </a:extLst>
          </p:cNvPr>
          <p:cNvSpPr txBox="1"/>
          <p:nvPr/>
        </p:nvSpPr>
        <p:spPr>
          <a:xfrm>
            <a:off x="5249589" y="4755868"/>
            <a:ext cx="1023287" cy="379215"/>
          </a:xfrm>
          <a:prstGeom prst="rect">
            <a:avLst/>
          </a:prstGeom>
          <a:noFill/>
        </p:spPr>
        <p:txBody>
          <a:bodyPr wrap="none" lIns="0" tIns="0" rIns="0" bIns="0" rtlCol="0">
            <a:no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1067" b="0" i="0" u="none" strike="noStrike" kern="1200" cap="none" spc="0" normalizeH="0" baseline="0" noProof="0" dirty="0">
                <a:ln>
                  <a:noFill/>
                </a:ln>
                <a:solidFill>
                  <a:srgbClr val="4472C4">
                    <a:lumMod val="75000"/>
                  </a:srgbClr>
                </a:solidFill>
                <a:effectLst/>
                <a:uLnTx/>
                <a:uFillTx/>
                <a:latin typeface="Arial" pitchFamily="34" charset="0"/>
                <a:ea typeface="+mn-ea"/>
                <a:cs typeface="Arial" pitchFamily="34" charset="0"/>
              </a:rPr>
              <a:t>Early Initiation</a:t>
            </a: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1067" b="0" i="0" u="none" strike="noStrike" kern="1200" cap="none" spc="0" normalizeH="0" baseline="0" noProof="0" dirty="0">
                <a:ln>
                  <a:noFill/>
                </a:ln>
                <a:solidFill>
                  <a:srgbClr val="4472C4">
                    <a:lumMod val="75000"/>
                  </a:srgbClr>
                </a:solidFill>
                <a:effectLst/>
                <a:uLnTx/>
                <a:uFillTx/>
                <a:latin typeface="Arial" pitchFamily="34" charset="0"/>
                <a:ea typeface="+mn-ea"/>
                <a:cs typeface="Arial" pitchFamily="34" charset="0"/>
              </a:rPr>
              <a:t>of  Breastfeeding</a:t>
            </a:r>
          </a:p>
        </p:txBody>
      </p:sp>
      <p:sp>
        <p:nvSpPr>
          <p:cNvPr id="47" name="TextBox 46">
            <a:extLst>
              <a:ext uri="{FF2B5EF4-FFF2-40B4-BE49-F238E27FC236}">
                <a16:creationId xmlns:a16="http://schemas.microsoft.com/office/drawing/2014/main" id="{5B0A46FD-5420-4A59-B7B0-DA7A1FF7A6E3}"/>
              </a:ext>
            </a:extLst>
          </p:cNvPr>
          <p:cNvSpPr txBox="1"/>
          <p:nvPr/>
        </p:nvSpPr>
        <p:spPr>
          <a:xfrm>
            <a:off x="4770279" y="3678506"/>
            <a:ext cx="1884031" cy="233412"/>
          </a:xfrm>
          <a:prstGeom prst="rect">
            <a:avLst/>
          </a:prstGeom>
          <a:noFill/>
        </p:spPr>
        <p:txBody>
          <a:bodyPr wrap="none" lIns="0" tIns="0" rIns="0" bIns="0" rtlCol="0">
            <a:no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1067" b="0" i="0" u="none" strike="noStrike" kern="1200" cap="none" spc="0" normalizeH="0" baseline="0" noProof="0" dirty="0">
                <a:ln>
                  <a:noFill/>
                </a:ln>
                <a:solidFill>
                  <a:srgbClr val="4472C4">
                    <a:lumMod val="75000"/>
                  </a:srgbClr>
                </a:solidFill>
                <a:effectLst/>
                <a:uLnTx/>
                <a:uFillTx/>
                <a:latin typeface="Arial" pitchFamily="34" charset="0"/>
                <a:ea typeface="+mn-ea"/>
                <a:cs typeface="Arial" pitchFamily="34" charset="0"/>
              </a:rPr>
              <a:t>Skilled Attendance </a:t>
            </a: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1067" b="0" i="0" u="none" strike="noStrike" kern="1200" cap="none" spc="0" normalizeH="0" baseline="0" noProof="0" dirty="0">
                <a:ln>
                  <a:noFill/>
                </a:ln>
                <a:solidFill>
                  <a:srgbClr val="4472C4">
                    <a:lumMod val="75000"/>
                  </a:srgbClr>
                </a:solidFill>
                <a:effectLst/>
                <a:uLnTx/>
                <a:uFillTx/>
                <a:latin typeface="Arial" pitchFamily="34" charset="0"/>
                <a:ea typeface="+mn-ea"/>
                <a:cs typeface="Arial" pitchFamily="34" charset="0"/>
              </a:rPr>
              <a:t>at Birth</a:t>
            </a:r>
          </a:p>
        </p:txBody>
      </p:sp>
      <p:sp>
        <p:nvSpPr>
          <p:cNvPr id="48" name="TextBox 47">
            <a:extLst>
              <a:ext uri="{FF2B5EF4-FFF2-40B4-BE49-F238E27FC236}">
                <a16:creationId xmlns:a16="http://schemas.microsoft.com/office/drawing/2014/main" id="{82E0B94A-5A97-43A6-A395-77110071F278}"/>
              </a:ext>
            </a:extLst>
          </p:cNvPr>
          <p:cNvSpPr txBox="1"/>
          <p:nvPr/>
        </p:nvSpPr>
        <p:spPr>
          <a:xfrm>
            <a:off x="7840840" y="3740007"/>
            <a:ext cx="492968" cy="195044"/>
          </a:xfrm>
          <a:prstGeom prst="rect">
            <a:avLst/>
          </a:prstGeom>
          <a:noFill/>
        </p:spPr>
        <p:txBody>
          <a:bodyPr wrap="none" lIns="0" tIns="0" rIns="0" bIns="0" rtlCol="0">
            <a:no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1067" b="0" i="0" u="none" strike="noStrike" kern="1200" cap="none" spc="0" normalizeH="0" baseline="0" noProof="0" dirty="0">
                <a:ln>
                  <a:noFill/>
                </a:ln>
                <a:solidFill>
                  <a:srgbClr val="4472C4">
                    <a:lumMod val="75000"/>
                  </a:srgbClr>
                </a:solidFill>
                <a:effectLst/>
                <a:uLnTx/>
                <a:uFillTx/>
                <a:latin typeface="Arial" pitchFamily="34" charset="0"/>
                <a:ea typeface="+mn-ea"/>
                <a:cs typeface="Arial" pitchFamily="34" charset="0"/>
              </a:rPr>
              <a:t>Measles Vaccine </a:t>
            </a: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1067" b="0" i="0" u="none" strike="noStrike" kern="1200" cap="none" spc="0" normalizeH="0" baseline="0" noProof="0" dirty="0">
                <a:ln>
                  <a:noFill/>
                </a:ln>
                <a:solidFill>
                  <a:srgbClr val="4472C4">
                    <a:lumMod val="75000"/>
                  </a:srgbClr>
                </a:solidFill>
                <a:effectLst/>
                <a:uLnTx/>
                <a:uFillTx/>
                <a:latin typeface="Arial" pitchFamily="34" charset="0"/>
                <a:ea typeface="+mn-ea"/>
                <a:cs typeface="Arial" pitchFamily="34" charset="0"/>
              </a:rPr>
              <a:t>Coverage 1</a:t>
            </a:r>
          </a:p>
        </p:txBody>
      </p:sp>
      <p:sp>
        <p:nvSpPr>
          <p:cNvPr id="49" name="TextBox 48">
            <a:extLst>
              <a:ext uri="{FF2B5EF4-FFF2-40B4-BE49-F238E27FC236}">
                <a16:creationId xmlns:a16="http://schemas.microsoft.com/office/drawing/2014/main" id="{4FFF0877-F613-4924-AB83-549F3279EEEB}"/>
              </a:ext>
            </a:extLst>
          </p:cNvPr>
          <p:cNvSpPr txBox="1"/>
          <p:nvPr/>
        </p:nvSpPr>
        <p:spPr>
          <a:xfrm>
            <a:off x="7302445" y="4756114"/>
            <a:ext cx="1571536" cy="195044"/>
          </a:xfrm>
          <a:prstGeom prst="rect">
            <a:avLst/>
          </a:prstGeom>
          <a:noFill/>
        </p:spPr>
        <p:txBody>
          <a:bodyPr wrap="none" lIns="0" tIns="0" rIns="0" bIns="0" rtlCol="0">
            <a:no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1067" b="0" i="0" u="none" strike="noStrike" kern="1200" cap="none" spc="0" normalizeH="0" baseline="0" noProof="0" dirty="0">
                <a:ln>
                  <a:noFill/>
                </a:ln>
                <a:solidFill>
                  <a:srgbClr val="4472C4">
                    <a:lumMod val="75000"/>
                  </a:srgbClr>
                </a:solidFill>
                <a:effectLst/>
                <a:uLnTx/>
                <a:uFillTx/>
                <a:latin typeface="Arial" pitchFamily="34" charset="0"/>
                <a:ea typeface="+mn-ea"/>
                <a:cs typeface="Arial" pitchFamily="34" charset="0"/>
              </a:rPr>
              <a:t>Minimum</a:t>
            </a: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1067" b="0" i="0" u="none" strike="noStrike" kern="1200" cap="none" spc="0" normalizeH="0" baseline="0" noProof="0" dirty="0">
                <a:ln>
                  <a:noFill/>
                </a:ln>
                <a:solidFill>
                  <a:srgbClr val="4472C4">
                    <a:lumMod val="75000"/>
                  </a:srgbClr>
                </a:solidFill>
                <a:effectLst/>
                <a:uLnTx/>
                <a:uFillTx/>
                <a:latin typeface="Arial" pitchFamily="34" charset="0"/>
                <a:ea typeface="+mn-ea"/>
                <a:cs typeface="Arial" pitchFamily="34" charset="0"/>
              </a:rPr>
              <a:t>Dietary Diversity</a:t>
            </a:r>
          </a:p>
        </p:txBody>
      </p:sp>
      <p:sp>
        <p:nvSpPr>
          <p:cNvPr id="50" name="TextBox 49">
            <a:extLst>
              <a:ext uri="{FF2B5EF4-FFF2-40B4-BE49-F238E27FC236}">
                <a16:creationId xmlns:a16="http://schemas.microsoft.com/office/drawing/2014/main" id="{287F217B-2BCE-4E01-B79E-BEAEAA2288B7}"/>
              </a:ext>
            </a:extLst>
          </p:cNvPr>
          <p:cNvSpPr txBox="1"/>
          <p:nvPr/>
        </p:nvSpPr>
        <p:spPr>
          <a:xfrm>
            <a:off x="6767687" y="3800083"/>
            <a:ext cx="492968" cy="195044"/>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srgbClr val="4472C4">
                    <a:lumMod val="75000"/>
                  </a:srgbClr>
                </a:solidFill>
                <a:effectLst/>
                <a:uLnTx/>
                <a:uFillTx/>
                <a:latin typeface="Arial" pitchFamily="34" charset="0"/>
                <a:ea typeface="+mn-ea"/>
                <a:cs typeface="Arial" pitchFamily="34" charset="0"/>
              </a:rPr>
              <a:t>DPT3</a:t>
            </a:r>
          </a:p>
        </p:txBody>
      </p:sp>
      <p:sp>
        <p:nvSpPr>
          <p:cNvPr id="51" name="TextBox 50">
            <a:extLst>
              <a:ext uri="{FF2B5EF4-FFF2-40B4-BE49-F238E27FC236}">
                <a16:creationId xmlns:a16="http://schemas.microsoft.com/office/drawing/2014/main" id="{A95D8270-945A-4E14-8C7E-1896A99BFC33}"/>
              </a:ext>
            </a:extLst>
          </p:cNvPr>
          <p:cNvSpPr txBox="1"/>
          <p:nvPr/>
        </p:nvSpPr>
        <p:spPr>
          <a:xfrm>
            <a:off x="6693599" y="5236355"/>
            <a:ext cx="492968" cy="195044"/>
          </a:xfrm>
          <a:prstGeom prst="rect">
            <a:avLst/>
          </a:prstGeom>
          <a:noFill/>
        </p:spPr>
        <p:txBody>
          <a:bodyPr wrap="none" lIns="0" tIns="0" rIns="0" bIns="0" rtlCol="0">
            <a:no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1067" b="0" i="0" u="none" strike="noStrike" kern="1200" cap="none" spc="0" normalizeH="0" baseline="0" noProof="0" dirty="0">
                <a:ln>
                  <a:noFill/>
                </a:ln>
                <a:solidFill>
                  <a:srgbClr val="4472C4">
                    <a:lumMod val="75000"/>
                  </a:srgbClr>
                </a:solidFill>
                <a:effectLst/>
                <a:uLnTx/>
                <a:uFillTx/>
                <a:latin typeface="Arial" pitchFamily="34" charset="0"/>
                <a:ea typeface="+mn-ea"/>
                <a:cs typeface="Arial" pitchFamily="34" charset="0"/>
              </a:rPr>
              <a:t>Exclusive</a:t>
            </a: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1067" b="0" i="0" u="none" strike="noStrike" kern="1200" cap="none" spc="0" normalizeH="0" baseline="0" noProof="0" dirty="0">
                <a:ln>
                  <a:noFill/>
                </a:ln>
                <a:solidFill>
                  <a:srgbClr val="4472C4">
                    <a:lumMod val="75000"/>
                  </a:srgbClr>
                </a:solidFill>
                <a:effectLst/>
                <a:uLnTx/>
                <a:uFillTx/>
                <a:latin typeface="Arial" pitchFamily="34" charset="0"/>
                <a:ea typeface="+mn-ea"/>
                <a:cs typeface="Arial" pitchFamily="34" charset="0"/>
              </a:rPr>
              <a:t>Breastfeeding</a:t>
            </a:r>
          </a:p>
        </p:txBody>
      </p:sp>
      <p:sp>
        <p:nvSpPr>
          <p:cNvPr id="52" name="TextBox 51">
            <a:extLst>
              <a:ext uri="{FF2B5EF4-FFF2-40B4-BE49-F238E27FC236}">
                <a16:creationId xmlns:a16="http://schemas.microsoft.com/office/drawing/2014/main" id="{B7B578A5-6614-42DB-B4D2-4BC3EC747733}"/>
              </a:ext>
            </a:extLst>
          </p:cNvPr>
          <p:cNvSpPr txBox="1"/>
          <p:nvPr/>
        </p:nvSpPr>
        <p:spPr>
          <a:xfrm>
            <a:off x="9027371" y="4291731"/>
            <a:ext cx="492968" cy="550863"/>
          </a:xfrm>
          <a:prstGeom prst="rect">
            <a:avLst/>
          </a:prstGeom>
          <a:noFill/>
        </p:spPr>
        <p:txBody>
          <a:bodyPr wrap="none" lIns="0" tIns="0" rIns="0" bIns="0" rtlCol="0">
            <a:no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1067" b="0" i="0" u="none" strike="noStrike" kern="1200" cap="none" spc="0" normalizeH="0" baseline="0" noProof="0" dirty="0">
                <a:ln>
                  <a:noFill/>
                </a:ln>
                <a:solidFill>
                  <a:srgbClr val="4472C4">
                    <a:lumMod val="75000"/>
                  </a:srgbClr>
                </a:solidFill>
                <a:effectLst/>
                <a:uLnTx/>
                <a:uFillTx/>
                <a:latin typeface="Arial" pitchFamily="34" charset="0"/>
                <a:ea typeface="+mn-ea"/>
                <a:cs typeface="Arial" pitchFamily="34" charset="0"/>
              </a:rPr>
              <a:t>Full </a:t>
            </a: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1067" b="0" i="0" u="none" strike="noStrike" kern="1200" cap="none" spc="0" normalizeH="0" baseline="0" noProof="0" dirty="0">
                <a:ln>
                  <a:noFill/>
                </a:ln>
                <a:solidFill>
                  <a:srgbClr val="4472C4">
                    <a:lumMod val="75000"/>
                  </a:srgbClr>
                </a:solidFill>
                <a:effectLst/>
                <a:uLnTx/>
                <a:uFillTx/>
                <a:latin typeface="Arial" pitchFamily="34" charset="0"/>
                <a:ea typeface="+mn-ea"/>
                <a:cs typeface="Arial" pitchFamily="34" charset="0"/>
              </a:rPr>
              <a:t>Immunization </a:t>
            </a: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1067" b="0" i="0" u="none" strike="noStrike" kern="1200" cap="none" spc="0" normalizeH="0" baseline="0" noProof="0" dirty="0">
                <a:ln>
                  <a:noFill/>
                </a:ln>
                <a:solidFill>
                  <a:srgbClr val="4472C4">
                    <a:lumMod val="75000"/>
                  </a:srgbClr>
                </a:solidFill>
                <a:effectLst/>
                <a:uLnTx/>
                <a:uFillTx/>
                <a:latin typeface="Arial" pitchFamily="34" charset="0"/>
                <a:ea typeface="+mn-ea"/>
                <a:cs typeface="Arial" pitchFamily="34" charset="0"/>
              </a:rPr>
              <a:t>Coverage*</a:t>
            </a:r>
          </a:p>
        </p:txBody>
      </p:sp>
      <p:sp>
        <p:nvSpPr>
          <p:cNvPr id="53" name="TextBox 52">
            <a:extLst>
              <a:ext uri="{FF2B5EF4-FFF2-40B4-BE49-F238E27FC236}">
                <a16:creationId xmlns:a16="http://schemas.microsoft.com/office/drawing/2014/main" id="{13F6D1CA-613F-41AC-A543-7901342EF58C}"/>
              </a:ext>
            </a:extLst>
          </p:cNvPr>
          <p:cNvSpPr txBox="1"/>
          <p:nvPr/>
        </p:nvSpPr>
        <p:spPr>
          <a:xfrm>
            <a:off x="9050263" y="2480231"/>
            <a:ext cx="492968" cy="522431"/>
          </a:xfrm>
          <a:prstGeom prst="rect">
            <a:avLst/>
          </a:prstGeom>
          <a:noFill/>
        </p:spPr>
        <p:txBody>
          <a:bodyPr wrap="none" lIns="0" tIns="0" rIns="0" bIns="0" rtlCol="0">
            <a:no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1067" b="0" i="0" u="none" strike="noStrike" kern="1200" cap="none" spc="0" normalizeH="0" baseline="0" noProof="0" dirty="0">
                <a:ln>
                  <a:noFill/>
                </a:ln>
                <a:solidFill>
                  <a:srgbClr val="4472C4">
                    <a:lumMod val="75000"/>
                  </a:srgbClr>
                </a:solidFill>
                <a:effectLst/>
                <a:uLnTx/>
                <a:uFillTx/>
                <a:latin typeface="Arial" pitchFamily="34" charset="0"/>
                <a:ea typeface="+mn-ea"/>
                <a:cs typeface="Arial" pitchFamily="34" charset="0"/>
              </a:rPr>
              <a:t>Continued </a:t>
            </a: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1067" b="0" i="0" u="none" strike="noStrike" kern="1200" cap="none" spc="0" normalizeH="0" baseline="0" noProof="0" dirty="0">
                <a:ln>
                  <a:noFill/>
                </a:ln>
                <a:solidFill>
                  <a:srgbClr val="4472C4">
                    <a:lumMod val="75000"/>
                  </a:srgbClr>
                </a:solidFill>
                <a:effectLst/>
                <a:uLnTx/>
                <a:uFillTx/>
                <a:latin typeface="Arial" pitchFamily="34" charset="0"/>
                <a:ea typeface="+mn-ea"/>
                <a:cs typeface="Arial" pitchFamily="34" charset="0"/>
              </a:rPr>
              <a:t>Breastfeeding</a:t>
            </a: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1067" b="0" i="0" u="none" strike="noStrike" kern="1200" cap="none" spc="0" normalizeH="0" baseline="0" noProof="0" dirty="0">
                <a:ln>
                  <a:noFill/>
                </a:ln>
                <a:solidFill>
                  <a:srgbClr val="4472C4">
                    <a:lumMod val="75000"/>
                  </a:srgbClr>
                </a:solidFill>
                <a:effectLst/>
                <a:uLnTx/>
                <a:uFillTx/>
                <a:latin typeface="Arial" pitchFamily="34" charset="0"/>
                <a:ea typeface="+mn-ea"/>
                <a:cs typeface="Arial" pitchFamily="34" charset="0"/>
              </a:rPr>
              <a:t>12-23M</a:t>
            </a:r>
          </a:p>
        </p:txBody>
      </p:sp>
      <p:sp>
        <p:nvSpPr>
          <p:cNvPr id="54" name="TextBox 53">
            <a:extLst>
              <a:ext uri="{FF2B5EF4-FFF2-40B4-BE49-F238E27FC236}">
                <a16:creationId xmlns:a16="http://schemas.microsoft.com/office/drawing/2014/main" id="{21A6DD6A-5A5B-45A4-A93D-61D15141F4EC}"/>
              </a:ext>
            </a:extLst>
          </p:cNvPr>
          <p:cNvSpPr txBox="1"/>
          <p:nvPr/>
        </p:nvSpPr>
        <p:spPr>
          <a:xfrm>
            <a:off x="10213901" y="3049690"/>
            <a:ext cx="492968" cy="195044"/>
          </a:xfrm>
          <a:prstGeom prst="rect">
            <a:avLst/>
          </a:prstGeom>
          <a:noFill/>
        </p:spPr>
        <p:txBody>
          <a:bodyPr wrap="none" lIns="0" tIns="0" rIns="0" bIns="0" rtlCol="0">
            <a:no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1067" b="0" i="0" u="none" strike="noStrike" kern="1200" cap="none" spc="0" normalizeH="0" baseline="0" noProof="0" dirty="0">
                <a:ln>
                  <a:noFill/>
                </a:ln>
                <a:solidFill>
                  <a:srgbClr val="4472C4">
                    <a:lumMod val="75000"/>
                  </a:srgbClr>
                </a:solidFill>
                <a:effectLst/>
                <a:uLnTx/>
                <a:uFillTx/>
                <a:latin typeface="Arial" pitchFamily="34" charset="0"/>
                <a:ea typeface="+mn-ea"/>
                <a:cs typeface="Arial" pitchFamily="34" charset="0"/>
              </a:rPr>
              <a:t>Vitamin A</a:t>
            </a: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1067" b="0" i="0" u="none" strike="noStrike" kern="1200" cap="none" spc="0" normalizeH="0" baseline="0" noProof="0" dirty="0">
                <a:ln>
                  <a:noFill/>
                </a:ln>
                <a:solidFill>
                  <a:srgbClr val="4472C4">
                    <a:lumMod val="75000"/>
                  </a:srgbClr>
                </a:solidFill>
                <a:effectLst/>
                <a:uLnTx/>
                <a:uFillTx/>
                <a:latin typeface="Arial" pitchFamily="34" charset="0"/>
                <a:ea typeface="+mn-ea"/>
                <a:cs typeface="Arial" pitchFamily="34" charset="0"/>
              </a:rPr>
              <a:t>Supplementation</a:t>
            </a:r>
          </a:p>
        </p:txBody>
      </p:sp>
      <p:sp>
        <p:nvSpPr>
          <p:cNvPr id="7" name="Rectangle 6">
            <a:extLst>
              <a:ext uri="{FF2B5EF4-FFF2-40B4-BE49-F238E27FC236}">
                <a16:creationId xmlns:a16="http://schemas.microsoft.com/office/drawing/2014/main" id="{C842CA95-B403-43A5-A922-876B865BA60A}"/>
              </a:ext>
            </a:extLst>
          </p:cNvPr>
          <p:cNvSpPr/>
          <p:nvPr/>
        </p:nvSpPr>
        <p:spPr>
          <a:xfrm>
            <a:off x="366085" y="6394668"/>
            <a:ext cx="2755883"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*Full immunization coverage: BCG, DPT3, MCV1, OPV3</a:t>
            </a:r>
          </a:p>
        </p:txBody>
      </p:sp>
      <p:sp>
        <p:nvSpPr>
          <p:cNvPr id="64" name="Rectangle 63">
            <a:extLst>
              <a:ext uri="{FF2B5EF4-FFF2-40B4-BE49-F238E27FC236}">
                <a16:creationId xmlns:a16="http://schemas.microsoft.com/office/drawing/2014/main" id="{912C918A-A2D1-4178-BEA3-0937E0AD2BA9}"/>
              </a:ext>
            </a:extLst>
          </p:cNvPr>
          <p:cNvSpPr/>
          <p:nvPr/>
        </p:nvSpPr>
        <p:spPr>
          <a:xfrm>
            <a:off x="473328" y="3091203"/>
            <a:ext cx="2417165" cy="7935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66" name="TextBox 65">
            <a:extLst>
              <a:ext uri="{FF2B5EF4-FFF2-40B4-BE49-F238E27FC236}">
                <a16:creationId xmlns:a16="http://schemas.microsoft.com/office/drawing/2014/main" id="{0ABB5F17-963D-4F89-B892-9E3938B28F29}"/>
              </a:ext>
            </a:extLst>
          </p:cNvPr>
          <p:cNvSpPr txBox="1"/>
          <p:nvPr/>
        </p:nvSpPr>
        <p:spPr>
          <a:xfrm>
            <a:off x="518585" y="807761"/>
            <a:ext cx="1242760" cy="214333"/>
          </a:xfrm>
          <a:prstGeom prst="rect">
            <a:avLst/>
          </a:prstGeom>
          <a:noFill/>
        </p:spPr>
        <p:txBody>
          <a:bodyPr wrap="none" lIns="0" tIns="0" rIns="0" bIns="0" rtlCol="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pitchFamily="34" charset="0"/>
                <a:ea typeface="+mn-ea"/>
                <a:cs typeface="Arial" pitchFamily="34" charset="0"/>
              </a:rPr>
              <a:t>Antenatal</a:t>
            </a:r>
            <a:r>
              <a:rPr kumimoji="0" lang="en-US" sz="1400" b="1" i="1"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sz="1200" b="1" i="1" u="none" strike="noStrike" kern="1200" cap="none" spc="0" normalizeH="0" baseline="0" noProof="0" dirty="0">
                <a:ln>
                  <a:noFill/>
                </a:ln>
                <a:solidFill>
                  <a:srgbClr val="000000"/>
                </a:solidFill>
                <a:effectLst/>
                <a:uLnTx/>
                <a:uFillTx/>
                <a:latin typeface="Arial" pitchFamily="34" charset="0"/>
                <a:ea typeface="+mn-ea"/>
                <a:cs typeface="Arial" pitchFamily="34" charset="0"/>
              </a:rPr>
              <a:t>Care</a:t>
            </a:r>
            <a:endParaRPr kumimoji="0" lang="en-US" sz="1400" b="1" i="1"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72" name="TextBox 71">
            <a:extLst>
              <a:ext uri="{FF2B5EF4-FFF2-40B4-BE49-F238E27FC236}">
                <a16:creationId xmlns:a16="http://schemas.microsoft.com/office/drawing/2014/main" id="{0D87C253-DCCF-4ED1-A936-B39898902409}"/>
              </a:ext>
            </a:extLst>
          </p:cNvPr>
          <p:cNvSpPr txBox="1"/>
          <p:nvPr/>
        </p:nvSpPr>
        <p:spPr>
          <a:xfrm>
            <a:off x="473328" y="2705666"/>
            <a:ext cx="1242760" cy="214333"/>
          </a:xfrm>
          <a:prstGeom prst="rect">
            <a:avLst/>
          </a:prstGeom>
          <a:noFill/>
        </p:spPr>
        <p:txBody>
          <a:bodyPr wrap="none" lIns="0" tIns="0" rIns="0" bIns="0" rtlCol="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pitchFamily="34" charset="0"/>
                <a:ea typeface="+mn-ea"/>
                <a:cs typeface="Arial" pitchFamily="34" charset="0"/>
              </a:rPr>
              <a:t>Delivery</a:t>
            </a:r>
            <a:endParaRPr kumimoji="0" lang="en-US" sz="1400" b="1" i="1"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73" name="TextBox 72">
            <a:extLst>
              <a:ext uri="{FF2B5EF4-FFF2-40B4-BE49-F238E27FC236}">
                <a16:creationId xmlns:a16="http://schemas.microsoft.com/office/drawing/2014/main" id="{641554D8-DA8E-4D4D-82C1-A21AF7CBBF3D}"/>
              </a:ext>
            </a:extLst>
          </p:cNvPr>
          <p:cNvSpPr txBox="1"/>
          <p:nvPr/>
        </p:nvSpPr>
        <p:spPr>
          <a:xfrm>
            <a:off x="417420" y="3896363"/>
            <a:ext cx="1242760" cy="214333"/>
          </a:xfrm>
          <a:prstGeom prst="rect">
            <a:avLst/>
          </a:prstGeom>
          <a:noFill/>
        </p:spPr>
        <p:txBody>
          <a:bodyPr wrap="none" lIns="0" tIns="0" rIns="0" bIns="0" rtlCol="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pitchFamily="34" charset="0"/>
                <a:ea typeface="+mn-ea"/>
                <a:cs typeface="Arial" pitchFamily="34" charset="0"/>
              </a:rPr>
              <a:t>Post Natal Care</a:t>
            </a:r>
          </a:p>
        </p:txBody>
      </p:sp>
      <p:sp>
        <p:nvSpPr>
          <p:cNvPr id="74" name="Rectangle: Rounded Corners 73">
            <a:extLst>
              <a:ext uri="{FF2B5EF4-FFF2-40B4-BE49-F238E27FC236}">
                <a16:creationId xmlns:a16="http://schemas.microsoft.com/office/drawing/2014/main" id="{82EEA444-79CA-421A-9DA3-52F6299F268C}"/>
              </a:ext>
            </a:extLst>
          </p:cNvPr>
          <p:cNvSpPr/>
          <p:nvPr/>
        </p:nvSpPr>
        <p:spPr>
          <a:xfrm>
            <a:off x="417236" y="1068787"/>
            <a:ext cx="2397609" cy="1582135"/>
          </a:xfrm>
          <a:prstGeom prst="roundRect">
            <a:avLst>
              <a:gd name="adj" fmla="val 6637"/>
            </a:avLst>
          </a:prstGeom>
          <a:solidFill>
            <a:schemeClr val="accent5">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0960" rtlCol="0" anchor="t"/>
          <a:lstStyle/>
          <a:p>
            <a:pPr marL="121917" marR="0" lvl="0" indent="-121917" algn="l" defTabSz="121917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067"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Nutrition counseling </a:t>
            </a:r>
          </a:p>
          <a:p>
            <a:pPr marL="121917" marR="0" lvl="0" indent="-121917" algn="l" defTabSz="121917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067"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Weight gain tracking</a:t>
            </a:r>
          </a:p>
          <a:p>
            <a:pPr marL="121917" marR="0" lvl="0" indent="-121917" algn="l" defTabSz="121917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IFA supplementation</a:t>
            </a:r>
          </a:p>
          <a:p>
            <a:pPr marL="121917" marR="0" lvl="0" indent="-121917" algn="l" defTabSz="121917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067"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Calcium supplementation</a:t>
            </a:r>
          </a:p>
          <a:p>
            <a:pPr marL="121917" marR="0" lvl="0" indent="-121917" algn="l" defTabSz="121917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067"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Infection control</a:t>
            </a:r>
          </a:p>
          <a:p>
            <a:pPr marL="121917" marR="0" lvl="0" indent="-121917" algn="l" defTabSz="121917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067"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Intermittent presumptive treatment of malaria</a:t>
            </a:r>
          </a:p>
        </p:txBody>
      </p:sp>
      <p:sp>
        <p:nvSpPr>
          <p:cNvPr id="75" name="Rectangle: Rounded Corners 74">
            <a:extLst>
              <a:ext uri="{FF2B5EF4-FFF2-40B4-BE49-F238E27FC236}">
                <a16:creationId xmlns:a16="http://schemas.microsoft.com/office/drawing/2014/main" id="{0C3D65FA-C4D3-4FD0-B7F7-3905AAA118E8}"/>
              </a:ext>
            </a:extLst>
          </p:cNvPr>
          <p:cNvSpPr/>
          <p:nvPr/>
        </p:nvSpPr>
        <p:spPr>
          <a:xfrm>
            <a:off x="386742" y="2925659"/>
            <a:ext cx="2397609" cy="866076"/>
          </a:xfrm>
          <a:prstGeom prst="roundRect">
            <a:avLst>
              <a:gd name="adj" fmla="val 6637"/>
            </a:avLst>
          </a:prstGeom>
          <a:solidFill>
            <a:schemeClr val="accent5">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0960" rtlCol="0" anchor="t"/>
          <a:lstStyle/>
          <a:p>
            <a:pPr marL="121917" marR="0" lvl="0" indent="-121917" algn="l" defTabSz="121917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067"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Delayed cord clamping</a:t>
            </a:r>
          </a:p>
          <a:p>
            <a:pPr marL="121917" marR="0" lvl="0" indent="-121917" algn="l" defTabSz="1219170" rtl="0" eaLnBrk="1" fontAlgn="auto" latinLnBrk="0" hangingPunct="1">
              <a:lnSpc>
                <a:spcPct val="100000"/>
              </a:lnSpc>
              <a:spcBef>
                <a:spcPts val="0"/>
              </a:spcBef>
              <a:spcAft>
                <a:spcPts val="0"/>
              </a:spcAft>
              <a:buClrTx/>
              <a:buSzTx/>
              <a:buFont typeface="Wingdings" panose="05000000000000000000" pitchFamily="2" charset="2"/>
              <a:buChar char="§"/>
              <a:tabLst>
                <a:tab pos="0" algn="l"/>
              </a:tabLst>
              <a:defRPr/>
            </a:pPr>
            <a:r>
              <a:rPr kumimoji="0" lang="en-US"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Initiation of breastfeeding within one hour</a:t>
            </a:r>
          </a:p>
          <a:p>
            <a:pPr marL="121917" marR="0" lvl="0" indent="-121917" algn="l" defTabSz="121917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067"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Skin-to-skin contact</a:t>
            </a:r>
          </a:p>
        </p:txBody>
      </p:sp>
      <p:sp>
        <p:nvSpPr>
          <p:cNvPr id="76" name="Rectangle: Rounded Corners 75">
            <a:extLst>
              <a:ext uri="{FF2B5EF4-FFF2-40B4-BE49-F238E27FC236}">
                <a16:creationId xmlns:a16="http://schemas.microsoft.com/office/drawing/2014/main" id="{70BF4884-6643-48E7-A31E-6C5C3A797DAD}"/>
              </a:ext>
            </a:extLst>
          </p:cNvPr>
          <p:cNvSpPr/>
          <p:nvPr/>
        </p:nvSpPr>
        <p:spPr>
          <a:xfrm>
            <a:off x="390440" y="4141407"/>
            <a:ext cx="2397609" cy="1986221"/>
          </a:xfrm>
          <a:prstGeom prst="roundRect">
            <a:avLst>
              <a:gd name="adj" fmla="val 6637"/>
            </a:avLst>
          </a:prstGeom>
          <a:solidFill>
            <a:schemeClr val="accent5">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0960" rtlCol="0" anchor="t"/>
          <a:lstStyle/>
          <a:p>
            <a:pPr marL="121917" marR="0" lvl="0" indent="-121917" algn="l" defTabSz="121917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067"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Counseling:</a:t>
            </a:r>
          </a:p>
          <a:p>
            <a:pPr marL="365751" marR="0" lvl="1" indent="-121917"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067"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Maternal nutrition</a:t>
            </a:r>
          </a:p>
          <a:p>
            <a:pPr marL="365751" marR="0" lvl="1" indent="-121917"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Br</a:t>
            </a:r>
            <a:r>
              <a:rPr kumimoji="0" lang="en-US" sz="1067"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eastfeeding</a:t>
            </a:r>
            <a:endParaRPr kumimoji="0" lang="en-US"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65751" marR="0" lvl="1" indent="-121917"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Complementary feeding</a:t>
            </a:r>
          </a:p>
          <a:p>
            <a:pPr marL="121917" marR="0" lvl="0" indent="-121917" algn="l" defTabSz="121917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Vitamin A supplementation</a:t>
            </a:r>
          </a:p>
          <a:p>
            <a:pPr marL="121917" marR="0" lvl="0" indent="-121917" algn="l" defTabSz="121917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067"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Screening and referral for acute malnutrition</a:t>
            </a:r>
          </a:p>
          <a:p>
            <a:pPr marL="121917" marR="0" lvl="0" indent="-121917" algn="l" defTabSz="121917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067"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Zinc supplementation and diarrhea management</a:t>
            </a:r>
          </a:p>
          <a:p>
            <a:pPr marL="121917" marR="0" lvl="0" indent="-121917" algn="l" defTabSz="1219170" rtl="0" eaLnBrk="1" fontAlgn="auto" latinLnBrk="0" hangingPunct="1">
              <a:lnSpc>
                <a:spcPct val="100000"/>
              </a:lnSpc>
              <a:spcBef>
                <a:spcPts val="0"/>
              </a:spcBef>
              <a:spcAft>
                <a:spcPts val="0"/>
              </a:spcAft>
              <a:buClrTx/>
              <a:buSzTx/>
              <a:buFontTx/>
              <a:buNone/>
              <a:tabLst/>
              <a:defRPr/>
            </a:pPr>
            <a:endParaRPr kumimoji="0" lang="en-US" sz="267"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B6488A45-2B8B-45EE-83A3-3012E1059F47}"/>
              </a:ext>
            </a:extLst>
          </p:cNvPr>
          <p:cNvSpPr>
            <a:spLocks noGrp="1"/>
          </p:cNvSpPr>
          <p:nvPr>
            <p:ph type="sldNum" sz="quarter" idx="15"/>
          </p:nvPr>
        </p:nvSpPr>
        <p:spPr/>
        <p:txBody>
          <a:bodyPr/>
          <a:lstStyle/>
          <a:p>
            <a:fld id="{D3F7C509-FEEF-45D3-B896-7C07814C0C13}" type="slidenum">
              <a:rPr lang="en-US" smtClean="0">
                <a:solidFill>
                  <a:srgbClr val="000000"/>
                </a:solidFill>
              </a:rPr>
              <a:pPr/>
              <a:t>17</a:t>
            </a:fld>
            <a:endParaRPr lang="en-US">
              <a:solidFill>
                <a:srgbClr val="000000"/>
              </a:solidFill>
            </a:endParaRPr>
          </a:p>
        </p:txBody>
      </p:sp>
      <p:sp>
        <p:nvSpPr>
          <p:cNvPr id="3" name="Footer Placeholder 2">
            <a:extLst>
              <a:ext uri="{FF2B5EF4-FFF2-40B4-BE49-F238E27FC236}">
                <a16:creationId xmlns:a16="http://schemas.microsoft.com/office/drawing/2014/main" id="{D0EC0C77-6B43-4CEC-975D-DA34A1F139A8}"/>
              </a:ext>
            </a:extLst>
          </p:cNvPr>
          <p:cNvSpPr>
            <a:spLocks noGrp="1"/>
          </p:cNvSpPr>
          <p:nvPr>
            <p:ph type="ftr" sz="quarter" idx="14"/>
          </p:nvPr>
        </p:nvSpPr>
        <p:spPr/>
        <p:txBody>
          <a:bodyPr/>
          <a:lstStyle/>
          <a:p>
            <a:pPr algn="r"/>
            <a:r>
              <a:rPr lang="en-US">
                <a:solidFill>
                  <a:srgbClr val="000000"/>
                </a:solidFill>
              </a:rPr>
              <a:t>The 52nd Annual General Meeting &amp; Scientific Conference </a:t>
            </a:r>
          </a:p>
        </p:txBody>
      </p:sp>
    </p:spTree>
    <p:extLst>
      <p:ext uri="{BB962C8B-B14F-4D97-AF65-F5344CB8AC3E}">
        <p14:creationId xmlns:p14="http://schemas.microsoft.com/office/powerpoint/2010/main" val="3900407466"/>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5EA9E-B8B7-4B30-AD2E-DD0E258E1197}"/>
              </a:ext>
            </a:extLst>
          </p:cNvPr>
          <p:cNvSpPr>
            <a:spLocks noGrp="1"/>
          </p:cNvSpPr>
          <p:nvPr>
            <p:ph type="title"/>
          </p:nvPr>
        </p:nvSpPr>
        <p:spPr>
          <a:xfrm>
            <a:off x="838200" y="365126"/>
            <a:ext cx="10515600" cy="1039726"/>
          </a:xfrm>
        </p:spPr>
        <p:txBody>
          <a:bodyPr/>
          <a:lstStyle/>
          <a:p>
            <a:r>
              <a:rPr lang="en-US" b="1" dirty="0"/>
              <a:t>Financing Gap………</a:t>
            </a:r>
          </a:p>
        </p:txBody>
      </p:sp>
      <p:sp>
        <p:nvSpPr>
          <p:cNvPr id="3" name="Content Placeholder 2">
            <a:extLst>
              <a:ext uri="{FF2B5EF4-FFF2-40B4-BE49-F238E27FC236}">
                <a16:creationId xmlns:a16="http://schemas.microsoft.com/office/drawing/2014/main" id="{73EAFB5D-B7D5-4C48-AB6B-EF3EF033DB70}"/>
              </a:ext>
            </a:extLst>
          </p:cNvPr>
          <p:cNvSpPr>
            <a:spLocks noGrp="1"/>
          </p:cNvSpPr>
          <p:nvPr>
            <p:ph idx="1"/>
          </p:nvPr>
        </p:nvSpPr>
        <p:spPr>
          <a:xfrm>
            <a:off x="838199" y="1404852"/>
            <a:ext cx="10790583" cy="5088022"/>
          </a:xfrm>
        </p:spPr>
        <p:txBody>
          <a:bodyPr>
            <a:normAutofit fontScale="85000" lnSpcReduction="10000"/>
          </a:bodyPr>
          <a:lstStyle/>
          <a:p>
            <a:pPr>
              <a:lnSpc>
                <a:spcPct val="120000"/>
              </a:lnSpc>
            </a:pPr>
            <a:r>
              <a:rPr lang="en-US" dirty="0"/>
              <a:t>Perfectly logical to think and plan in a multisectoral manner, actions must follow sector by sector, tailored to the specific context, objectives, and operating environment of each sector.</a:t>
            </a:r>
          </a:p>
          <a:p>
            <a:pPr>
              <a:lnSpc>
                <a:spcPct val="120000"/>
              </a:lnSpc>
            </a:pPr>
            <a:r>
              <a:rPr lang="en-US" dirty="0">
                <a:solidFill>
                  <a:srgbClr val="000000"/>
                </a:solidFill>
              </a:rPr>
              <a:t>G</a:t>
            </a:r>
            <a:r>
              <a:rPr lang="en-US" b="0" i="0" dirty="0">
                <a:solidFill>
                  <a:srgbClr val="000000"/>
                </a:solidFill>
                <a:effectLst/>
              </a:rPr>
              <a:t>aps in nutrition spending across relevant MDAs</a:t>
            </a:r>
          </a:p>
          <a:p>
            <a:pPr>
              <a:lnSpc>
                <a:spcPct val="120000"/>
              </a:lnSpc>
            </a:pPr>
            <a:r>
              <a:rPr lang="en-US" dirty="0">
                <a:solidFill>
                  <a:srgbClr val="000000"/>
                </a:solidFill>
              </a:rPr>
              <a:t>F</a:t>
            </a:r>
            <a:r>
              <a:rPr lang="en-US" b="0" i="0" dirty="0">
                <a:solidFill>
                  <a:srgbClr val="000000"/>
                </a:solidFill>
                <a:effectLst/>
              </a:rPr>
              <a:t>ragmented and poor funding of nutrition-related activities by the government across relevant sectors with resultant poor nutritional indices</a:t>
            </a:r>
          </a:p>
          <a:p>
            <a:pPr>
              <a:lnSpc>
                <a:spcPct val="120000"/>
              </a:lnSpc>
            </a:pPr>
            <a:r>
              <a:rPr lang="en-US" b="0" i="0" dirty="0">
                <a:solidFill>
                  <a:srgbClr val="000000"/>
                </a:solidFill>
                <a:effectLst/>
              </a:rPr>
              <a:t>This calls for collaborative efforts to enhance nutritional financing in Nigeria</a:t>
            </a:r>
          </a:p>
          <a:p>
            <a:pPr>
              <a:lnSpc>
                <a:spcPct val="120000"/>
              </a:lnSpc>
            </a:pPr>
            <a:r>
              <a:rPr lang="en-US" dirty="0"/>
              <a:t>Budget allocations in institutions, as well as at country level, are made by sectors or ministries</a:t>
            </a:r>
          </a:p>
          <a:p>
            <a:pPr>
              <a:lnSpc>
                <a:spcPct val="120000"/>
              </a:lnSpc>
            </a:pPr>
            <a:r>
              <a:rPr lang="en-US" dirty="0"/>
              <a:t>Governance and accountability structures follow similar sectoral limitations with sectors holding themselves accountable for results within their own domains.</a:t>
            </a:r>
          </a:p>
          <a:p>
            <a:r>
              <a:rPr lang="en-US" dirty="0">
                <a:solidFill>
                  <a:srgbClr val="000000"/>
                </a:solidFill>
              </a:rPr>
              <a:t>T</a:t>
            </a:r>
            <a:r>
              <a:rPr lang="en-US" b="0" i="0" dirty="0">
                <a:solidFill>
                  <a:srgbClr val="000000"/>
                </a:solidFill>
                <a:effectLst/>
              </a:rPr>
              <a:t>hese gaps need urgent attention by stakeholders</a:t>
            </a:r>
            <a:endParaRPr lang="en-US" dirty="0"/>
          </a:p>
          <a:p>
            <a:endParaRPr lang="en-US" dirty="0"/>
          </a:p>
        </p:txBody>
      </p:sp>
      <p:sp>
        <p:nvSpPr>
          <p:cNvPr id="4" name="Slide Number Placeholder 3">
            <a:extLst>
              <a:ext uri="{FF2B5EF4-FFF2-40B4-BE49-F238E27FC236}">
                <a16:creationId xmlns:a16="http://schemas.microsoft.com/office/drawing/2014/main" id="{19E42FEA-A7E6-4174-8AFC-19F59C775C0A}"/>
              </a:ext>
            </a:extLst>
          </p:cNvPr>
          <p:cNvSpPr>
            <a:spLocks noGrp="1"/>
          </p:cNvSpPr>
          <p:nvPr>
            <p:ph type="sldNum" sz="quarter" idx="12"/>
          </p:nvPr>
        </p:nvSpPr>
        <p:spPr/>
        <p:txBody>
          <a:bodyPr/>
          <a:lstStyle/>
          <a:p>
            <a:fld id="{B6F15528-21DE-4FAA-801E-634DDDAF4B2B}" type="slidenum">
              <a:rPr lang="en-US" smtClean="0"/>
              <a:pPr/>
              <a:t>18</a:t>
            </a:fld>
            <a:endParaRPr lang="en-US"/>
          </a:p>
        </p:txBody>
      </p:sp>
      <p:sp>
        <p:nvSpPr>
          <p:cNvPr id="5" name="Footer Placeholder 4">
            <a:extLst>
              <a:ext uri="{FF2B5EF4-FFF2-40B4-BE49-F238E27FC236}">
                <a16:creationId xmlns:a16="http://schemas.microsoft.com/office/drawing/2014/main" id="{0E2BA61A-1E50-4CC6-B9FC-18C17434ECD0}"/>
              </a:ext>
            </a:extLst>
          </p:cNvPr>
          <p:cNvSpPr>
            <a:spLocks noGrp="1"/>
          </p:cNvSpPr>
          <p:nvPr>
            <p:ph type="ftr" sz="quarter" idx="11"/>
          </p:nvPr>
        </p:nvSpPr>
        <p:spPr/>
        <p:txBody>
          <a:bodyPr/>
          <a:lstStyle/>
          <a:p>
            <a:r>
              <a:rPr lang="en-US"/>
              <a:t>The 52nd Annual General Meeting &amp; Scientific Conference </a:t>
            </a:r>
          </a:p>
        </p:txBody>
      </p:sp>
    </p:spTree>
    <p:extLst>
      <p:ext uri="{BB962C8B-B14F-4D97-AF65-F5344CB8AC3E}">
        <p14:creationId xmlns:p14="http://schemas.microsoft.com/office/powerpoint/2010/main" val="2333183772"/>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008D3-5E7F-4395-BF38-D1B833D30A33}"/>
              </a:ext>
            </a:extLst>
          </p:cNvPr>
          <p:cNvSpPr>
            <a:spLocks noGrp="1"/>
          </p:cNvSpPr>
          <p:nvPr>
            <p:ph type="title"/>
          </p:nvPr>
        </p:nvSpPr>
        <p:spPr>
          <a:xfrm>
            <a:off x="838200" y="1597577"/>
            <a:ext cx="10515600" cy="1325563"/>
          </a:xfrm>
        </p:spPr>
        <p:txBody>
          <a:bodyPr/>
          <a:lstStyle/>
          <a:p>
            <a:r>
              <a:rPr lang="en-US" b="1" dirty="0"/>
              <a:t>Multisectoral Efforts in Nigeria</a:t>
            </a:r>
          </a:p>
        </p:txBody>
      </p:sp>
      <p:sp>
        <p:nvSpPr>
          <p:cNvPr id="3" name="Slide Number Placeholder 2">
            <a:extLst>
              <a:ext uri="{FF2B5EF4-FFF2-40B4-BE49-F238E27FC236}">
                <a16:creationId xmlns:a16="http://schemas.microsoft.com/office/drawing/2014/main" id="{0BE04238-DCF3-49CD-9940-C942737F0335}"/>
              </a:ext>
            </a:extLst>
          </p:cNvPr>
          <p:cNvSpPr>
            <a:spLocks noGrp="1"/>
          </p:cNvSpPr>
          <p:nvPr>
            <p:ph type="sldNum" sz="quarter" idx="12"/>
          </p:nvPr>
        </p:nvSpPr>
        <p:spPr/>
        <p:txBody>
          <a:bodyPr/>
          <a:lstStyle/>
          <a:p>
            <a:fld id="{B6F15528-21DE-4FAA-801E-634DDDAF4B2B}" type="slidenum">
              <a:rPr lang="en-US" smtClean="0"/>
              <a:pPr/>
              <a:t>19</a:t>
            </a:fld>
            <a:endParaRPr lang="en-US"/>
          </a:p>
        </p:txBody>
      </p:sp>
      <p:sp>
        <p:nvSpPr>
          <p:cNvPr id="4" name="Footer Placeholder 3">
            <a:extLst>
              <a:ext uri="{FF2B5EF4-FFF2-40B4-BE49-F238E27FC236}">
                <a16:creationId xmlns:a16="http://schemas.microsoft.com/office/drawing/2014/main" id="{9D6B4241-AF3C-420C-AA79-07AF75DD4887}"/>
              </a:ext>
            </a:extLst>
          </p:cNvPr>
          <p:cNvSpPr>
            <a:spLocks noGrp="1"/>
          </p:cNvSpPr>
          <p:nvPr>
            <p:ph type="ftr" sz="quarter" idx="11"/>
          </p:nvPr>
        </p:nvSpPr>
        <p:spPr/>
        <p:txBody>
          <a:bodyPr/>
          <a:lstStyle/>
          <a:p>
            <a:r>
              <a:rPr lang="en-US"/>
              <a:t>The 52nd Annual General Meeting &amp; Scientific Conference </a:t>
            </a:r>
          </a:p>
        </p:txBody>
      </p:sp>
    </p:spTree>
    <p:extLst>
      <p:ext uri="{BB962C8B-B14F-4D97-AF65-F5344CB8AC3E}">
        <p14:creationId xmlns:p14="http://schemas.microsoft.com/office/powerpoint/2010/main" val="256640368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D7E17-8793-4001-A343-201CE1552343}"/>
              </a:ext>
            </a:extLst>
          </p:cNvPr>
          <p:cNvSpPr>
            <a:spLocks noGrp="1"/>
          </p:cNvSpPr>
          <p:nvPr>
            <p:ph type="title"/>
          </p:nvPr>
        </p:nvSpPr>
        <p:spPr>
          <a:xfrm>
            <a:off x="838200" y="365126"/>
            <a:ext cx="10515600" cy="910781"/>
          </a:xfrm>
        </p:spPr>
        <p:txBody>
          <a:bodyPr>
            <a:normAutofit fontScale="90000"/>
          </a:bodyPr>
          <a:lstStyle/>
          <a:p>
            <a:pPr algn="ctr"/>
            <a:r>
              <a:rPr lang="en-US" sz="6000" b="1" dirty="0"/>
              <a:t>Introduction</a:t>
            </a:r>
          </a:p>
        </p:txBody>
      </p:sp>
      <p:sp>
        <p:nvSpPr>
          <p:cNvPr id="3" name="Content Placeholder 2">
            <a:extLst>
              <a:ext uri="{FF2B5EF4-FFF2-40B4-BE49-F238E27FC236}">
                <a16:creationId xmlns:a16="http://schemas.microsoft.com/office/drawing/2014/main" id="{93BB79B3-7EA9-43DE-853B-422AA1BDBAB6}"/>
              </a:ext>
            </a:extLst>
          </p:cNvPr>
          <p:cNvSpPr>
            <a:spLocks noGrp="1"/>
          </p:cNvSpPr>
          <p:nvPr>
            <p:ph idx="1"/>
          </p:nvPr>
        </p:nvSpPr>
        <p:spPr>
          <a:xfrm>
            <a:off x="838200" y="1584251"/>
            <a:ext cx="10515600" cy="4908624"/>
          </a:xfrm>
        </p:spPr>
        <p:txBody>
          <a:bodyPr>
            <a:normAutofit/>
          </a:bodyPr>
          <a:lstStyle/>
          <a:p>
            <a:r>
              <a:rPr lang="en-GB" sz="2800" dirty="0">
                <a:latin typeface="Corbel" panose="020B0503020204020204" pitchFamily="34" charset="0"/>
              </a:rPr>
              <a:t>Nutrition is a critical part of health and development </a:t>
            </a:r>
          </a:p>
          <a:p>
            <a:r>
              <a:rPr lang="en-US" b="0" i="0" dirty="0">
                <a:solidFill>
                  <a:srgbClr val="333333"/>
                </a:solidFill>
                <a:effectLst/>
              </a:rPr>
              <a:t>Malnutrition continues to be one of the world's most critical health and human development challenges</a:t>
            </a:r>
          </a:p>
          <a:p>
            <a:r>
              <a:rPr lang="en-US" dirty="0"/>
              <a:t>Cause high-burden nations to lose approximately 2-3 percent of GDP </a:t>
            </a:r>
          </a:p>
          <a:p>
            <a:r>
              <a:rPr lang="en-US" b="0" i="0" dirty="0">
                <a:solidFill>
                  <a:srgbClr val="333333"/>
                </a:solidFill>
                <a:effectLst/>
              </a:rPr>
              <a:t>Threatening countries' achievement of the Sustainable Development Goals (SDGs). </a:t>
            </a:r>
          </a:p>
          <a:p>
            <a:r>
              <a:rPr lang="en-US" dirty="0">
                <a:solidFill>
                  <a:srgbClr val="222222"/>
                </a:solidFill>
                <a:latin typeface="Source Sans Pro" panose="020B0503030403020204" pitchFamily="34" charset="0"/>
              </a:rPr>
              <a:t>M</a:t>
            </a:r>
            <a:r>
              <a:rPr lang="en-US" b="0" i="0" dirty="0">
                <a:solidFill>
                  <a:srgbClr val="222222"/>
                </a:solidFill>
                <a:effectLst/>
                <a:latin typeface="Source Sans Pro" panose="020B0503030403020204" pitchFamily="34" charset="0"/>
              </a:rPr>
              <a:t>alnutrition represent critical public health concerns in Nigeria</a:t>
            </a:r>
            <a:endParaRPr lang="en-US" b="0" i="0" dirty="0">
              <a:solidFill>
                <a:srgbClr val="333333"/>
              </a:solidFill>
              <a:effectLst/>
            </a:endParaRPr>
          </a:p>
          <a:p>
            <a:r>
              <a:rPr lang="en-US" dirty="0"/>
              <a:t>Investing in nutrition significantly multiplies the positive outcomes for maternal and child health, cognitive function and educability, human capital, economic growth and poverty reduction</a:t>
            </a:r>
          </a:p>
          <a:p>
            <a:endParaRPr lang="en-US" dirty="0"/>
          </a:p>
        </p:txBody>
      </p:sp>
      <p:sp>
        <p:nvSpPr>
          <p:cNvPr id="4" name="Slide Number Placeholder 3">
            <a:extLst>
              <a:ext uri="{FF2B5EF4-FFF2-40B4-BE49-F238E27FC236}">
                <a16:creationId xmlns:a16="http://schemas.microsoft.com/office/drawing/2014/main" id="{980F8A16-E3F4-46A4-946F-A55B848847BE}"/>
              </a:ext>
            </a:extLst>
          </p:cNvPr>
          <p:cNvSpPr>
            <a:spLocks noGrp="1"/>
          </p:cNvSpPr>
          <p:nvPr>
            <p:ph type="sldNum" sz="quarter" idx="12"/>
          </p:nvPr>
        </p:nvSpPr>
        <p:spPr/>
        <p:txBody>
          <a:bodyPr/>
          <a:lstStyle/>
          <a:p>
            <a:fld id="{B6F15528-21DE-4FAA-801E-634DDDAF4B2B}" type="slidenum">
              <a:rPr lang="en-US" smtClean="0"/>
              <a:pPr/>
              <a:t>2</a:t>
            </a:fld>
            <a:endParaRPr lang="en-US"/>
          </a:p>
        </p:txBody>
      </p:sp>
      <p:sp>
        <p:nvSpPr>
          <p:cNvPr id="5" name="Footer Placeholder 4">
            <a:extLst>
              <a:ext uri="{FF2B5EF4-FFF2-40B4-BE49-F238E27FC236}">
                <a16:creationId xmlns:a16="http://schemas.microsoft.com/office/drawing/2014/main" id="{332DC66A-92A8-4E34-9BBE-7AA8B029EBB9}"/>
              </a:ext>
            </a:extLst>
          </p:cNvPr>
          <p:cNvSpPr>
            <a:spLocks noGrp="1"/>
          </p:cNvSpPr>
          <p:nvPr>
            <p:ph type="ftr" sz="quarter" idx="11"/>
          </p:nvPr>
        </p:nvSpPr>
        <p:spPr/>
        <p:txBody>
          <a:bodyPr/>
          <a:lstStyle/>
          <a:p>
            <a:r>
              <a:rPr lang="en-US"/>
              <a:t>The 52nd Annual General Meeting &amp; Scientific Conference </a:t>
            </a:r>
          </a:p>
        </p:txBody>
      </p:sp>
    </p:spTree>
    <p:extLst>
      <p:ext uri="{BB962C8B-B14F-4D97-AF65-F5344CB8AC3E}">
        <p14:creationId xmlns:p14="http://schemas.microsoft.com/office/powerpoint/2010/main" val="1166727636"/>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EC28B-41EF-44AC-81A7-ADC20F275FC0}"/>
              </a:ext>
            </a:extLst>
          </p:cNvPr>
          <p:cNvSpPr>
            <a:spLocks noGrp="1"/>
          </p:cNvSpPr>
          <p:nvPr>
            <p:ph type="title"/>
          </p:nvPr>
        </p:nvSpPr>
        <p:spPr>
          <a:xfrm>
            <a:off x="838200" y="365125"/>
            <a:ext cx="10515600" cy="889517"/>
          </a:xfrm>
        </p:spPr>
        <p:txBody>
          <a:bodyPr/>
          <a:lstStyle/>
          <a:p>
            <a:r>
              <a:rPr lang="en-US" b="1" dirty="0"/>
              <a:t>Multi‐Sectoral Approach </a:t>
            </a:r>
          </a:p>
        </p:txBody>
      </p:sp>
      <p:sp>
        <p:nvSpPr>
          <p:cNvPr id="3" name="Content Placeholder 2">
            <a:extLst>
              <a:ext uri="{FF2B5EF4-FFF2-40B4-BE49-F238E27FC236}">
                <a16:creationId xmlns:a16="http://schemas.microsoft.com/office/drawing/2014/main" id="{8DC374AA-A72B-4EEC-9692-F34846E666CF}"/>
              </a:ext>
            </a:extLst>
          </p:cNvPr>
          <p:cNvSpPr>
            <a:spLocks noGrp="1"/>
          </p:cNvSpPr>
          <p:nvPr>
            <p:ph idx="1"/>
          </p:nvPr>
        </p:nvSpPr>
        <p:spPr>
          <a:xfrm>
            <a:off x="1116418" y="1254642"/>
            <a:ext cx="10237381" cy="4977613"/>
          </a:xfrm>
        </p:spPr>
        <p:txBody>
          <a:bodyPr>
            <a:normAutofit lnSpcReduction="10000"/>
          </a:bodyPr>
          <a:lstStyle/>
          <a:p>
            <a:r>
              <a:rPr lang="en-GB" sz="2800" dirty="0">
                <a:solidFill>
                  <a:srgbClr val="000000"/>
                </a:solidFill>
                <a:effectLst/>
                <a:latin typeface="Times New Roman" panose="02020603050405020304" pitchFamily="18" charset="0"/>
                <a:ea typeface="Calibri" panose="020F0502020204030204" pitchFamily="34" charset="0"/>
                <a:cs typeface="Calisto MT" panose="02040603050505030304" pitchFamily="18" charset="0"/>
              </a:rPr>
              <a:t>Nigeria has shown commitment to eradicating hunger and malnutrition among her citizens </a:t>
            </a:r>
          </a:p>
          <a:p>
            <a:r>
              <a:rPr lang="en-GB" dirty="0">
                <a:solidFill>
                  <a:srgbClr val="000000"/>
                </a:solidFill>
                <a:latin typeface="Times New Roman" panose="02020603050405020304" pitchFamily="18" charset="0"/>
                <a:ea typeface="Calibri" panose="020F0502020204030204" pitchFamily="34" charset="0"/>
                <a:cs typeface="Calisto MT" panose="02040603050505030304" pitchFamily="18" charset="0"/>
              </a:rPr>
              <a:t>This is i</a:t>
            </a:r>
            <a:r>
              <a:rPr lang="en-GB" sz="2800" dirty="0">
                <a:solidFill>
                  <a:srgbClr val="000000"/>
                </a:solidFill>
                <a:effectLst/>
                <a:latin typeface="Times New Roman" panose="02020603050405020304" pitchFamily="18" charset="0"/>
                <a:ea typeface="Calibri" panose="020F0502020204030204" pitchFamily="34" charset="0"/>
                <a:cs typeface="Calisto MT" panose="02040603050505030304" pitchFamily="18" charset="0"/>
              </a:rPr>
              <a:t>n order to lay a strong foundation for improved standard of living for citizens and socioeconomic development of the nation</a:t>
            </a:r>
          </a:p>
          <a:p>
            <a:r>
              <a:rPr lang="en-GB" sz="2800" dirty="0">
                <a:solidFill>
                  <a:srgbClr val="000000"/>
                </a:solidFill>
                <a:effectLst/>
                <a:latin typeface="Times New Roman" panose="02020603050405020304" pitchFamily="18" charset="0"/>
                <a:ea typeface="Calibri" panose="020F0502020204030204" pitchFamily="34" charset="0"/>
                <a:cs typeface="Calisto MT" panose="02040603050505030304" pitchFamily="18" charset="0"/>
              </a:rPr>
              <a:t>The urgent need to scale up high impact and cost effective nutrition interventions to reduce the worsening nutrition situation in Nigeria led to signing unto the Scaling up Nutrition (SUN) movement in 2011 </a:t>
            </a:r>
          </a:p>
          <a:p>
            <a:r>
              <a:rPr lang="en-GB" sz="2800" dirty="0">
                <a:solidFill>
                  <a:srgbClr val="000000"/>
                </a:solidFill>
                <a:effectLst/>
                <a:latin typeface="Times New Roman" panose="02020603050405020304" pitchFamily="18" charset="0"/>
                <a:ea typeface="Calibri" panose="020F0502020204030204" pitchFamily="34" charset="0"/>
                <a:cs typeface="Calisto MT" panose="02040603050505030304" pitchFamily="18" charset="0"/>
              </a:rPr>
              <a:t>This justifies the need for the reviewed policy on food and nutrition published in 2016 and the development of a multi-sectoral plan of action </a:t>
            </a:r>
          </a:p>
        </p:txBody>
      </p:sp>
      <p:sp>
        <p:nvSpPr>
          <p:cNvPr id="5" name="Slide Number Placeholder 4">
            <a:extLst>
              <a:ext uri="{FF2B5EF4-FFF2-40B4-BE49-F238E27FC236}">
                <a16:creationId xmlns:a16="http://schemas.microsoft.com/office/drawing/2014/main" id="{B9C8EC8C-1FC7-4119-9115-4D9EC20B9692}"/>
              </a:ext>
            </a:extLst>
          </p:cNvPr>
          <p:cNvSpPr>
            <a:spLocks noGrp="1"/>
          </p:cNvSpPr>
          <p:nvPr>
            <p:ph type="sldNum" sz="quarter" idx="12"/>
          </p:nvPr>
        </p:nvSpPr>
        <p:spPr/>
        <p:txBody>
          <a:bodyPr/>
          <a:lstStyle/>
          <a:p>
            <a:fld id="{FCD4A679-F3D9-41E3-8E1D-7FEB9EFC9327}" type="slidenum">
              <a:rPr lang="en-US" smtClean="0"/>
              <a:t>20</a:t>
            </a:fld>
            <a:endParaRPr lang="en-US"/>
          </a:p>
        </p:txBody>
      </p:sp>
      <p:sp>
        <p:nvSpPr>
          <p:cNvPr id="4" name="Footer Placeholder 3">
            <a:extLst>
              <a:ext uri="{FF2B5EF4-FFF2-40B4-BE49-F238E27FC236}">
                <a16:creationId xmlns:a16="http://schemas.microsoft.com/office/drawing/2014/main" id="{C64C37DC-9DF5-4A77-B894-8880166621F6}"/>
              </a:ext>
            </a:extLst>
          </p:cNvPr>
          <p:cNvSpPr>
            <a:spLocks noGrp="1"/>
          </p:cNvSpPr>
          <p:nvPr>
            <p:ph type="ftr" sz="quarter" idx="11"/>
          </p:nvPr>
        </p:nvSpPr>
        <p:spPr/>
        <p:txBody>
          <a:bodyPr/>
          <a:lstStyle/>
          <a:p>
            <a:r>
              <a:rPr lang="en-US"/>
              <a:t>The 52nd Annual General Meeting &amp; Scientific Conference </a:t>
            </a:r>
          </a:p>
        </p:txBody>
      </p:sp>
    </p:spTree>
    <p:extLst>
      <p:ext uri="{BB962C8B-B14F-4D97-AF65-F5344CB8AC3E}">
        <p14:creationId xmlns:p14="http://schemas.microsoft.com/office/powerpoint/2010/main" val="3865656033"/>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633D686-AB9D-6B6B-3BD1-635771B779B9}"/>
              </a:ext>
            </a:extLst>
          </p:cNvPr>
          <p:cNvSpPr>
            <a:spLocks noGrp="1"/>
          </p:cNvSpPr>
          <p:nvPr>
            <p:ph type="title"/>
          </p:nvPr>
        </p:nvSpPr>
        <p:spPr>
          <a:xfrm>
            <a:off x="715617" y="487017"/>
            <a:ext cx="10497279" cy="735496"/>
          </a:xfrm>
        </p:spPr>
        <p:txBody>
          <a:bodyPr>
            <a:noAutofit/>
          </a:bodyPr>
          <a:lstStyle/>
          <a:p>
            <a:pPr marL="0" indent="0" algn="ctr">
              <a:buNone/>
            </a:pPr>
            <a:r>
              <a:rPr lang="en-US" sz="2800" b="1" spc="-20" dirty="0">
                <a:latin typeface="Corbel" panose="020B0503020204020204" pitchFamily="34" charset="0"/>
                <a:ea typeface="Times New Roman" panose="02020603050405020304" pitchFamily="18" charset="0"/>
                <a:cs typeface="Times New Roman" panose="02020603050405020304" pitchFamily="18" charset="0"/>
              </a:rPr>
              <a:t>F</a:t>
            </a:r>
            <a:r>
              <a:rPr lang="en-US" sz="2800" b="1" dirty="0">
                <a:effectLst/>
                <a:latin typeface="Corbel" panose="020B0503020204020204" pitchFamily="34" charset="0"/>
                <a:ea typeface="Times New Roman" panose="02020603050405020304" pitchFamily="18" charset="0"/>
                <a:cs typeface="Times New Roman" panose="02020603050405020304" pitchFamily="18" charset="0"/>
              </a:rPr>
              <a:t>OOD </a:t>
            </a:r>
            <a:r>
              <a:rPr lang="en-US" sz="2800" b="1" spc="-125" dirty="0">
                <a:effectLst/>
                <a:latin typeface="Corbel" panose="020B0503020204020204" pitchFamily="34" charset="0"/>
                <a:ea typeface="Times New Roman" panose="02020603050405020304" pitchFamily="18" charset="0"/>
                <a:cs typeface="Times New Roman" panose="02020603050405020304" pitchFamily="18" charset="0"/>
              </a:rPr>
              <a:t> </a:t>
            </a:r>
            <a:r>
              <a:rPr lang="en-US" sz="2800" b="1" dirty="0">
                <a:effectLst/>
                <a:latin typeface="Corbel" panose="020B0503020204020204" pitchFamily="34" charset="0"/>
                <a:ea typeface="Times New Roman" panose="02020603050405020304" pitchFamily="18" charset="0"/>
                <a:cs typeface="Times New Roman" panose="02020603050405020304" pitchFamily="18" charset="0"/>
              </a:rPr>
              <a:t>AND </a:t>
            </a:r>
            <a:r>
              <a:rPr lang="en-US" sz="2800" b="1" spc="115" dirty="0">
                <a:effectLst/>
                <a:latin typeface="Corbel" panose="020B0503020204020204" pitchFamily="34" charset="0"/>
                <a:ea typeface="Times New Roman" panose="02020603050405020304" pitchFamily="18" charset="0"/>
                <a:cs typeface="Times New Roman" panose="02020603050405020304" pitchFamily="18" charset="0"/>
              </a:rPr>
              <a:t> </a:t>
            </a:r>
            <a:r>
              <a:rPr lang="en-US" sz="2800" b="1" dirty="0">
                <a:effectLst/>
                <a:latin typeface="Corbel" panose="020B0503020204020204" pitchFamily="34" charset="0"/>
                <a:ea typeface="Times New Roman" panose="02020603050405020304" pitchFamily="18" charset="0"/>
                <a:cs typeface="Times New Roman" panose="02020603050405020304" pitchFamily="18" charset="0"/>
              </a:rPr>
              <a:t>N</a:t>
            </a:r>
            <a:r>
              <a:rPr lang="en-US" sz="2800" b="1" spc="-15" dirty="0">
                <a:effectLst/>
                <a:latin typeface="Corbel" panose="020B0503020204020204" pitchFamily="34" charset="0"/>
                <a:ea typeface="Times New Roman" panose="02020603050405020304" pitchFamily="18" charset="0"/>
                <a:cs typeface="Times New Roman" panose="02020603050405020304" pitchFamily="18" charset="0"/>
              </a:rPr>
              <a:t>U</a:t>
            </a:r>
            <a:r>
              <a:rPr lang="en-US" sz="2800" b="1" dirty="0">
                <a:effectLst/>
                <a:latin typeface="Corbel" panose="020B0503020204020204" pitchFamily="34" charset="0"/>
                <a:ea typeface="Times New Roman" panose="02020603050405020304" pitchFamily="18" charset="0"/>
                <a:cs typeface="Times New Roman" panose="02020603050405020304" pitchFamily="18" charset="0"/>
              </a:rPr>
              <a:t>T</a:t>
            </a:r>
            <a:r>
              <a:rPr lang="en-US" sz="2800" b="1" spc="-25" dirty="0">
                <a:effectLst/>
                <a:latin typeface="Corbel" panose="020B0503020204020204" pitchFamily="34" charset="0"/>
                <a:ea typeface="Times New Roman" panose="02020603050405020304" pitchFamily="18" charset="0"/>
                <a:cs typeface="Times New Roman" panose="02020603050405020304" pitchFamily="18" charset="0"/>
              </a:rPr>
              <a:t>R</a:t>
            </a:r>
            <a:r>
              <a:rPr lang="en-US" sz="2800" b="1" dirty="0">
                <a:effectLst/>
                <a:latin typeface="Corbel" panose="020B0503020204020204" pitchFamily="34" charset="0"/>
                <a:ea typeface="Times New Roman" panose="02020603050405020304" pitchFamily="18" charset="0"/>
                <a:cs typeface="Times New Roman" panose="02020603050405020304" pitchFamily="18" charset="0"/>
              </a:rPr>
              <a:t>IT</a:t>
            </a:r>
            <a:r>
              <a:rPr lang="en-US" sz="2800" b="1" spc="-15" dirty="0">
                <a:effectLst/>
                <a:latin typeface="Corbel" panose="020B0503020204020204" pitchFamily="34" charset="0"/>
                <a:ea typeface="Times New Roman" panose="02020603050405020304" pitchFamily="18" charset="0"/>
                <a:cs typeface="Times New Roman" panose="02020603050405020304" pitchFamily="18" charset="0"/>
              </a:rPr>
              <a:t>I</a:t>
            </a:r>
            <a:r>
              <a:rPr lang="en-US" sz="2800" b="1" dirty="0">
                <a:effectLst/>
                <a:latin typeface="Corbel" panose="020B0503020204020204" pitchFamily="34" charset="0"/>
                <a:ea typeface="Times New Roman" panose="02020603050405020304" pitchFamily="18" charset="0"/>
                <a:cs typeface="Times New Roman" panose="02020603050405020304" pitchFamily="18" charset="0"/>
              </a:rPr>
              <a:t>ON POL</a:t>
            </a:r>
            <a:r>
              <a:rPr lang="en-US" sz="2800" b="1" spc="-20" dirty="0">
                <a:effectLst/>
                <a:latin typeface="Corbel" panose="020B0503020204020204" pitchFamily="34" charset="0"/>
                <a:ea typeface="Times New Roman" panose="02020603050405020304" pitchFamily="18" charset="0"/>
                <a:cs typeface="Times New Roman" panose="02020603050405020304" pitchFamily="18" charset="0"/>
              </a:rPr>
              <a:t>I</a:t>
            </a:r>
            <a:r>
              <a:rPr lang="en-US" sz="2800" b="1" spc="-10" dirty="0">
                <a:effectLst/>
                <a:latin typeface="Corbel" panose="020B0503020204020204" pitchFamily="34" charset="0"/>
                <a:ea typeface="Times New Roman" panose="02020603050405020304" pitchFamily="18" charset="0"/>
                <a:cs typeface="Times New Roman" panose="02020603050405020304" pitchFamily="18" charset="0"/>
              </a:rPr>
              <a:t>C</a:t>
            </a:r>
            <a:r>
              <a:rPr lang="en-US" sz="2800" b="1" dirty="0">
                <a:effectLst/>
                <a:latin typeface="Corbel" panose="020B0503020204020204" pitchFamily="34" charset="0"/>
                <a:ea typeface="Times New Roman" panose="02020603050405020304" pitchFamily="18" charset="0"/>
                <a:cs typeface="Times New Roman" panose="02020603050405020304" pitchFamily="18" charset="0"/>
              </a:rPr>
              <a:t>Y P</a:t>
            </a:r>
            <a:r>
              <a:rPr lang="en-US" sz="2800" b="1" spc="-30" dirty="0">
                <a:effectLst/>
                <a:latin typeface="Corbel" panose="020B0503020204020204" pitchFamily="34" charset="0"/>
                <a:ea typeface="Times New Roman" panose="02020603050405020304" pitchFamily="18" charset="0"/>
                <a:cs typeface="Times New Roman" panose="02020603050405020304" pitchFamily="18" charset="0"/>
              </a:rPr>
              <a:t>R</a:t>
            </a:r>
            <a:r>
              <a:rPr lang="en-US" sz="2800" b="1" dirty="0">
                <a:effectLst/>
                <a:latin typeface="Corbel" panose="020B0503020204020204" pitchFamily="34" charset="0"/>
                <a:ea typeface="Times New Roman" panose="02020603050405020304" pitchFamily="18" charset="0"/>
                <a:cs typeface="Times New Roman" panose="02020603050405020304" pitchFamily="18" charset="0"/>
              </a:rPr>
              <a:t>OG</a:t>
            </a:r>
            <a:r>
              <a:rPr lang="en-US" sz="2800" b="1" spc="-25" dirty="0">
                <a:effectLst/>
                <a:latin typeface="Corbel" panose="020B0503020204020204" pitchFamily="34" charset="0"/>
                <a:ea typeface="Times New Roman" panose="02020603050405020304" pitchFamily="18" charset="0"/>
                <a:cs typeface="Times New Roman" panose="02020603050405020304" pitchFamily="18" charset="0"/>
              </a:rPr>
              <a:t>R</a:t>
            </a:r>
            <a:r>
              <a:rPr lang="en-US" sz="2800" b="1" dirty="0">
                <a:effectLst/>
                <a:latin typeface="Corbel" panose="020B0503020204020204" pitchFamily="34" charset="0"/>
                <a:ea typeface="Times New Roman" panose="02020603050405020304" pitchFamily="18" charset="0"/>
                <a:cs typeface="Times New Roman" panose="02020603050405020304" pitchFamily="18" charset="0"/>
              </a:rPr>
              <a:t>AMME</a:t>
            </a:r>
            <a:r>
              <a:rPr lang="en-US" sz="2800" b="1" spc="15" dirty="0">
                <a:effectLst/>
                <a:latin typeface="Corbel" panose="020B0503020204020204" pitchFamily="34" charset="0"/>
                <a:ea typeface="Times New Roman" panose="02020603050405020304" pitchFamily="18" charset="0"/>
                <a:cs typeface="Times New Roman" panose="02020603050405020304" pitchFamily="18" charset="0"/>
              </a:rPr>
              <a:t> </a:t>
            </a:r>
            <a:r>
              <a:rPr lang="en-US" sz="2800" b="1" dirty="0">
                <a:effectLst/>
                <a:latin typeface="Corbel" panose="020B0503020204020204" pitchFamily="34" charset="0"/>
                <a:ea typeface="Times New Roman" panose="02020603050405020304" pitchFamily="18" charset="0"/>
                <a:cs typeface="Times New Roman" panose="02020603050405020304" pitchFamily="18" charset="0"/>
              </a:rPr>
              <a:t>PLANNING </a:t>
            </a:r>
            <a:r>
              <a:rPr lang="en-US" sz="2800" b="1" spc="50" dirty="0">
                <a:effectLst/>
                <a:latin typeface="Corbel" panose="020B0503020204020204" pitchFamily="34" charset="0"/>
                <a:ea typeface="Times New Roman" panose="02020603050405020304" pitchFamily="18" charset="0"/>
                <a:cs typeface="Times New Roman" panose="02020603050405020304" pitchFamily="18" charset="0"/>
              </a:rPr>
              <a:t> </a:t>
            </a:r>
            <a:r>
              <a:rPr lang="en-US" sz="2800" b="1" dirty="0">
                <a:effectLst/>
                <a:latin typeface="Corbel" panose="020B0503020204020204" pitchFamily="34" charset="0"/>
                <a:ea typeface="Times New Roman" panose="02020603050405020304" pitchFamily="18" charset="0"/>
                <a:cs typeface="Times New Roman" panose="02020603050405020304" pitchFamily="18" charset="0"/>
              </a:rPr>
              <a:t>AND  COO</a:t>
            </a:r>
            <a:r>
              <a:rPr lang="en-US" sz="2800" b="1" spc="-30" dirty="0">
                <a:effectLst/>
                <a:latin typeface="Corbel" panose="020B0503020204020204" pitchFamily="34" charset="0"/>
                <a:ea typeface="Times New Roman" panose="02020603050405020304" pitchFamily="18" charset="0"/>
                <a:cs typeface="Times New Roman" panose="02020603050405020304" pitchFamily="18" charset="0"/>
              </a:rPr>
              <a:t>R</a:t>
            </a:r>
            <a:r>
              <a:rPr lang="en-US" sz="2800" b="1" dirty="0">
                <a:effectLst/>
                <a:latin typeface="Corbel" panose="020B0503020204020204" pitchFamily="34" charset="0"/>
                <a:ea typeface="Times New Roman" panose="02020603050405020304" pitchFamily="18" charset="0"/>
                <a:cs typeface="Times New Roman" panose="02020603050405020304" pitchFamily="18" charset="0"/>
              </a:rPr>
              <a:t>DINAT</a:t>
            </a:r>
            <a:r>
              <a:rPr lang="en-US" sz="2800" b="1" spc="-15" dirty="0">
                <a:effectLst/>
                <a:latin typeface="Corbel" panose="020B0503020204020204" pitchFamily="34" charset="0"/>
                <a:ea typeface="Times New Roman" panose="02020603050405020304" pitchFamily="18" charset="0"/>
                <a:cs typeface="Times New Roman" panose="02020603050405020304" pitchFamily="18" charset="0"/>
              </a:rPr>
              <a:t>I</a:t>
            </a:r>
            <a:r>
              <a:rPr lang="en-US" sz="2800" b="1" dirty="0">
                <a:effectLst/>
                <a:latin typeface="Corbel" panose="020B0503020204020204" pitchFamily="34" charset="0"/>
                <a:ea typeface="Times New Roman" panose="02020603050405020304" pitchFamily="18" charset="0"/>
                <a:cs typeface="Times New Roman" panose="02020603050405020304" pitchFamily="18" charset="0"/>
              </a:rPr>
              <a:t>ON</a:t>
            </a:r>
          </a:p>
        </p:txBody>
      </p:sp>
      <p:sp>
        <p:nvSpPr>
          <p:cNvPr id="2" name="Content Placeholder 1">
            <a:extLst>
              <a:ext uri="{FF2B5EF4-FFF2-40B4-BE49-F238E27FC236}">
                <a16:creationId xmlns:a16="http://schemas.microsoft.com/office/drawing/2014/main" id="{F1A58182-49AD-A35E-CB51-59CE008E1E35}"/>
              </a:ext>
            </a:extLst>
          </p:cNvPr>
          <p:cNvSpPr>
            <a:spLocks noGrp="1"/>
          </p:cNvSpPr>
          <p:nvPr>
            <p:ph idx="1"/>
          </p:nvPr>
        </p:nvSpPr>
        <p:spPr>
          <a:xfrm>
            <a:off x="596347" y="1596888"/>
            <a:ext cx="10962861" cy="5102086"/>
          </a:xfrm>
        </p:spPr>
        <p:txBody>
          <a:bodyPr>
            <a:normAutofit fontScale="92500" lnSpcReduction="20000"/>
          </a:bodyPr>
          <a:lstStyle/>
          <a:p>
            <a:r>
              <a:rPr lang="en-US" sz="3100" b="1" dirty="0">
                <a:latin typeface="Corbel" panose="020B0503020204020204" pitchFamily="34" charset="0"/>
                <a:ea typeface="Times New Roman" panose="02020603050405020304" pitchFamily="18" charset="0"/>
                <a:cs typeface="Times New Roman" panose="02020603050405020304" pitchFamily="18" charset="0"/>
              </a:rPr>
              <a:t>National</a:t>
            </a:r>
            <a:r>
              <a:rPr lang="en-US" sz="3100" b="1" spc="-195" dirty="0">
                <a:latin typeface="Corbel" panose="020B0503020204020204" pitchFamily="34" charset="0"/>
                <a:ea typeface="Times New Roman" panose="02020603050405020304" pitchFamily="18" charset="0"/>
                <a:cs typeface="Times New Roman" panose="02020603050405020304" pitchFamily="18" charset="0"/>
              </a:rPr>
              <a:t> </a:t>
            </a:r>
            <a:r>
              <a:rPr lang="en-US" sz="3100" b="1" dirty="0">
                <a:latin typeface="Corbel" panose="020B0503020204020204" pitchFamily="34" charset="0"/>
                <a:ea typeface="Times New Roman" panose="02020603050405020304" pitchFamily="18" charset="0"/>
                <a:cs typeface="Times New Roman" panose="02020603050405020304" pitchFamily="18" charset="0"/>
              </a:rPr>
              <a:t>Council</a:t>
            </a:r>
            <a:r>
              <a:rPr lang="en-US" sz="3100" b="1" spc="-100" dirty="0">
                <a:latin typeface="Corbel" panose="020B0503020204020204" pitchFamily="34" charset="0"/>
                <a:ea typeface="Times New Roman" panose="02020603050405020304" pitchFamily="18" charset="0"/>
                <a:cs typeface="Times New Roman" panose="02020603050405020304" pitchFamily="18" charset="0"/>
              </a:rPr>
              <a:t> </a:t>
            </a:r>
            <a:r>
              <a:rPr lang="en-US" sz="3100" b="1" dirty="0">
                <a:latin typeface="Corbel" panose="020B0503020204020204" pitchFamily="34" charset="0"/>
                <a:ea typeface="Times New Roman" panose="02020603050405020304" pitchFamily="18" charset="0"/>
                <a:cs typeface="Times New Roman" panose="02020603050405020304" pitchFamily="18" charset="0"/>
              </a:rPr>
              <a:t>on</a:t>
            </a:r>
            <a:r>
              <a:rPr lang="en-US" sz="3100" b="1" spc="310" dirty="0">
                <a:latin typeface="Corbel" panose="020B0503020204020204" pitchFamily="34" charset="0"/>
                <a:ea typeface="Times New Roman" panose="02020603050405020304" pitchFamily="18" charset="0"/>
                <a:cs typeface="Times New Roman" panose="02020603050405020304" pitchFamily="18" charset="0"/>
              </a:rPr>
              <a:t> </a:t>
            </a:r>
            <a:r>
              <a:rPr lang="en-US" sz="3100" b="1" dirty="0">
                <a:latin typeface="Corbel" panose="020B0503020204020204" pitchFamily="34" charset="0"/>
                <a:ea typeface="Times New Roman" panose="02020603050405020304" pitchFamily="18" charset="0"/>
                <a:cs typeface="Times New Roman" panose="02020603050405020304" pitchFamily="18" charset="0"/>
              </a:rPr>
              <a:t>Nutrition</a:t>
            </a:r>
            <a:r>
              <a:rPr lang="en-US" sz="3100" b="1" spc="60" dirty="0">
                <a:latin typeface="Corbel" panose="020B0503020204020204" pitchFamily="34" charset="0"/>
                <a:ea typeface="Times New Roman" panose="02020603050405020304" pitchFamily="18" charset="0"/>
                <a:cs typeface="Times New Roman" panose="02020603050405020304" pitchFamily="18" charset="0"/>
              </a:rPr>
              <a:t> </a:t>
            </a:r>
            <a:r>
              <a:rPr lang="en-US" sz="3100" b="1" dirty="0">
                <a:latin typeface="Corbel" panose="020B0503020204020204" pitchFamily="34" charset="0"/>
                <a:ea typeface="Times New Roman" panose="02020603050405020304" pitchFamily="18" charset="0"/>
                <a:cs typeface="Times New Roman" panose="02020603050405020304" pitchFamily="18" charset="0"/>
              </a:rPr>
              <a:t>(NCN)</a:t>
            </a:r>
            <a:r>
              <a:rPr lang="en-US" sz="3100" spc="20" dirty="0">
                <a:effectLst/>
                <a:latin typeface="Corbel" panose="020B0503020204020204" pitchFamily="34" charset="0"/>
                <a:ea typeface="Times New Roman" panose="02020603050405020304" pitchFamily="18" charset="0"/>
                <a:cs typeface="Times New Roman" panose="02020603050405020304" pitchFamily="18" charset="0"/>
              </a:rPr>
              <a:t> is</a:t>
            </a:r>
            <a:r>
              <a:rPr lang="en-US" sz="3100" spc="155" dirty="0">
                <a:effectLst/>
                <a:latin typeface="Corbel" panose="020B0503020204020204" pitchFamily="34" charset="0"/>
                <a:ea typeface="Times New Roman" panose="02020603050405020304" pitchFamily="18" charset="0"/>
                <a:cs typeface="Times New Roman" panose="02020603050405020304" pitchFamily="18" charset="0"/>
              </a:rPr>
              <a:t> </a:t>
            </a:r>
            <a:r>
              <a:rPr lang="en-US" sz="3100" dirty="0">
                <a:effectLst/>
                <a:latin typeface="Corbel" panose="020B0503020204020204" pitchFamily="34" charset="0"/>
                <a:ea typeface="Times New Roman" panose="02020603050405020304" pitchFamily="18" charset="0"/>
                <a:cs typeface="Times New Roman" panose="02020603050405020304" pitchFamily="18" charset="0"/>
              </a:rPr>
              <a:t>the</a:t>
            </a:r>
            <a:r>
              <a:rPr lang="en-US" sz="3100" spc="60" dirty="0">
                <a:effectLst/>
                <a:latin typeface="Corbel" panose="020B0503020204020204" pitchFamily="34" charset="0"/>
                <a:ea typeface="Times New Roman" panose="02020603050405020304" pitchFamily="18" charset="0"/>
                <a:cs typeface="Times New Roman" panose="02020603050405020304" pitchFamily="18" charset="0"/>
              </a:rPr>
              <a:t> </a:t>
            </a:r>
            <a:r>
              <a:rPr lang="en-US" sz="3100" dirty="0">
                <a:effectLst/>
                <a:latin typeface="Corbel" panose="020B0503020204020204" pitchFamily="34" charset="0"/>
                <a:ea typeface="Times New Roman" panose="02020603050405020304" pitchFamily="18" charset="0"/>
                <a:cs typeface="Times New Roman" panose="02020603050405020304" pitchFamily="18" charset="0"/>
              </a:rPr>
              <a:t>h</a:t>
            </a:r>
            <a:r>
              <a:rPr lang="en-US" sz="3100" spc="-10" dirty="0">
                <a:effectLst/>
                <a:latin typeface="Corbel" panose="020B0503020204020204" pitchFamily="34" charset="0"/>
                <a:ea typeface="Times New Roman" panose="02020603050405020304" pitchFamily="18" charset="0"/>
                <a:cs typeface="Times New Roman" panose="02020603050405020304" pitchFamily="18" charset="0"/>
              </a:rPr>
              <a:t>i</a:t>
            </a:r>
            <a:r>
              <a:rPr lang="en-US" sz="3100" dirty="0">
                <a:effectLst/>
                <a:latin typeface="Corbel" panose="020B0503020204020204" pitchFamily="34" charset="0"/>
                <a:ea typeface="Times New Roman" panose="02020603050405020304" pitchFamily="18" charset="0"/>
                <a:cs typeface="Times New Roman" panose="02020603050405020304" pitchFamily="18" charset="0"/>
              </a:rPr>
              <a:t>ghe</a:t>
            </a:r>
            <a:r>
              <a:rPr lang="en-US" sz="3100" spc="-15" dirty="0">
                <a:effectLst/>
                <a:latin typeface="Corbel" panose="020B0503020204020204" pitchFamily="34" charset="0"/>
                <a:ea typeface="Times New Roman" panose="02020603050405020304" pitchFamily="18" charset="0"/>
                <a:cs typeface="Times New Roman" panose="02020603050405020304" pitchFamily="18" charset="0"/>
              </a:rPr>
              <a:t>s</a:t>
            </a:r>
            <a:r>
              <a:rPr lang="en-US" sz="3100" dirty="0">
                <a:effectLst/>
                <a:latin typeface="Corbel" panose="020B0503020204020204" pitchFamily="34" charset="0"/>
                <a:ea typeface="Times New Roman" panose="02020603050405020304" pitchFamily="18" charset="0"/>
                <a:cs typeface="Times New Roman" panose="02020603050405020304" pitchFamily="18" charset="0"/>
              </a:rPr>
              <a:t>t</a:t>
            </a:r>
            <a:r>
              <a:rPr lang="en-US" sz="3100" spc="155" dirty="0">
                <a:effectLst/>
                <a:latin typeface="Corbel" panose="020B0503020204020204" pitchFamily="34" charset="0"/>
                <a:ea typeface="Times New Roman" panose="02020603050405020304" pitchFamily="18" charset="0"/>
                <a:cs typeface="Times New Roman" panose="02020603050405020304" pitchFamily="18" charset="0"/>
              </a:rPr>
              <a:t> </a:t>
            </a:r>
            <a:r>
              <a:rPr lang="en-US" sz="3100" dirty="0">
                <a:effectLst/>
                <a:latin typeface="Corbel" panose="020B0503020204020204" pitchFamily="34" charset="0"/>
                <a:ea typeface="Times New Roman" panose="02020603050405020304" pitchFamily="18" charset="0"/>
                <a:cs typeface="Times New Roman" panose="02020603050405020304" pitchFamily="18" charset="0"/>
              </a:rPr>
              <a:t>de</a:t>
            </a:r>
            <a:r>
              <a:rPr lang="en-US" sz="3100" spc="-30" dirty="0">
                <a:effectLst/>
                <a:latin typeface="Corbel" panose="020B0503020204020204" pitchFamily="34" charset="0"/>
                <a:ea typeface="Times New Roman" panose="02020603050405020304" pitchFamily="18" charset="0"/>
                <a:cs typeface="Times New Roman" panose="02020603050405020304" pitchFamily="18" charset="0"/>
              </a:rPr>
              <a:t>c</a:t>
            </a:r>
            <a:r>
              <a:rPr lang="en-US" sz="3100" dirty="0">
                <a:effectLst/>
                <a:latin typeface="Corbel" panose="020B0503020204020204" pitchFamily="34" charset="0"/>
                <a:ea typeface="Times New Roman" panose="02020603050405020304" pitchFamily="18" charset="0"/>
                <a:cs typeface="Times New Roman" panose="02020603050405020304" pitchFamily="18" charset="0"/>
              </a:rPr>
              <a:t>is</a:t>
            </a:r>
            <a:r>
              <a:rPr lang="en-US" sz="3100" spc="-15" dirty="0">
                <a:effectLst/>
                <a:latin typeface="Corbel" panose="020B0503020204020204" pitchFamily="34" charset="0"/>
                <a:ea typeface="Times New Roman" panose="02020603050405020304" pitchFamily="18" charset="0"/>
                <a:cs typeface="Times New Roman" panose="02020603050405020304" pitchFamily="18" charset="0"/>
              </a:rPr>
              <a:t>i</a:t>
            </a:r>
            <a:r>
              <a:rPr lang="en-US" sz="3100" dirty="0">
                <a:effectLst/>
                <a:latin typeface="Corbel" panose="020B0503020204020204" pitchFamily="34" charset="0"/>
                <a:ea typeface="Times New Roman" panose="02020603050405020304" pitchFamily="18" charset="0"/>
                <a:cs typeface="Times New Roman" panose="02020603050405020304" pitchFamily="18" charset="0"/>
              </a:rPr>
              <a:t>o</a:t>
            </a:r>
            <a:r>
              <a:rPr lang="en-US" sz="3100" spc="20" dirty="0">
                <a:effectLst/>
                <a:latin typeface="Corbel" panose="020B0503020204020204" pitchFamily="34" charset="0"/>
                <a:ea typeface="Times New Roman" panose="02020603050405020304" pitchFamily="18" charset="0"/>
                <a:cs typeface="Times New Roman" panose="02020603050405020304" pitchFamily="18" charset="0"/>
              </a:rPr>
              <a:t>n</a:t>
            </a:r>
            <a:r>
              <a:rPr lang="en-US" sz="3100" dirty="0">
                <a:effectLst/>
                <a:latin typeface="Corbel" panose="020B0503020204020204" pitchFamily="34" charset="0"/>
                <a:ea typeface="Times New Roman" panose="02020603050405020304" pitchFamily="18" charset="0"/>
                <a:cs typeface="Times New Roman" panose="02020603050405020304" pitchFamily="18" charset="0"/>
              </a:rPr>
              <a:t>-making </a:t>
            </a:r>
            <a:r>
              <a:rPr lang="en-US" sz="3100" spc="20" dirty="0">
                <a:effectLst/>
                <a:latin typeface="Corbel" panose="020B0503020204020204" pitchFamily="34" charset="0"/>
                <a:ea typeface="Times New Roman" panose="02020603050405020304" pitchFamily="18" charset="0"/>
                <a:cs typeface="Times New Roman" panose="02020603050405020304" pitchFamily="18" charset="0"/>
              </a:rPr>
              <a:t> </a:t>
            </a:r>
            <a:r>
              <a:rPr lang="en-US" sz="3100" dirty="0">
                <a:effectLst/>
                <a:latin typeface="Corbel" panose="020B0503020204020204" pitchFamily="34" charset="0"/>
                <a:ea typeface="Times New Roman" panose="02020603050405020304" pitchFamily="18" charset="0"/>
                <a:cs typeface="Times New Roman" panose="02020603050405020304" pitchFamily="18" charset="0"/>
              </a:rPr>
              <a:t>bo</a:t>
            </a:r>
            <a:r>
              <a:rPr lang="en-US" sz="3100" spc="-20" dirty="0">
                <a:effectLst/>
                <a:latin typeface="Corbel" panose="020B0503020204020204" pitchFamily="34" charset="0"/>
                <a:ea typeface="Times New Roman" panose="02020603050405020304" pitchFamily="18" charset="0"/>
                <a:cs typeface="Times New Roman" panose="02020603050405020304" pitchFamily="18" charset="0"/>
              </a:rPr>
              <a:t>d</a:t>
            </a:r>
            <a:r>
              <a:rPr lang="en-US" sz="3100" dirty="0">
                <a:effectLst/>
                <a:latin typeface="Corbel" panose="020B0503020204020204" pitchFamily="34" charset="0"/>
                <a:ea typeface="Times New Roman" panose="02020603050405020304" pitchFamily="18" charset="0"/>
                <a:cs typeface="Times New Roman" panose="02020603050405020304" pitchFamily="18" charset="0"/>
              </a:rPr>
              <a:t>y</a:t>
            </a:r>
            <a:r>
              <a:rPr lang="en-US" sz="3100" spc="210" dirty="0">
                <a:effectLst/>
                <a:latin typeface="Corbel" panose="020B0503020204020204" pitchFamily="34" charset="0"/>
                <a:ea typeface="Times New Roman" panose="02020603050405020304" pitchFamily="18" charset="0"/>
                <a:cs typeface="Times New Roman" panose="02020603050405020304" pitchFamily="18" charset="0"/>
              </a:rPr>
              <a:t> </a:t>
            </a:r>
            <a:r>
              <a:rPr lang="en-US" sz="3100" dirty="0">
                <a:effectLst/>
                <a:latin typeface="Corbel" panose="020B0503020204020204" pitchFamily="34" charset="0"/>
                <a:ea typeface="Times New Roman" panose="02020603050405020304" pitchFamily="18" charset="0"/>
                <a:cs typeface="Times New Roman" panose="02020603050405020304" pitchFamily="18" charset="0"/>
              </a:rPr>
              <a:t>on</a:t>
            </a:r>
            <a:r>
              <a:rPr lang="en-US" sz="3100" spc="85" dirty="0">
                <a:effectLst/>
                <a:latin typeface="Corbel" panose="020B0503020204020204" pitchFamily="34" charset="0"/>
                <a:ea typeface="Times New Roman" panose="02020603050405020304" pitchFamily="18" charset="0"/>
                <a:cs typeface="Times New Roman" panose="02020603050405020304" pitchFamily="18" charset="0"/>
              </a:rPr>
              <a:t> </a:t>
            </a:r>
            <a:r>
              <a:rPr lang="en-US" sz="3100" spc="-20" dirty="0">
                <a:effectLst/>
                <a:latin typeface="Corbel" panose="020B0503020204020204" pitchFamily="34" charset="0"/>
                <a:ea typeface="Times New Roman" panose="02020603050405020304" pitchFamily="18" charset="0"/>
                <a:cs typeface="Times New Roman" panose="02020603050405020304" pitchFamily="18" charset="0"/>
              </a:rPr>
              <a:t>f</a:t>
            </a:r>
            <a:r>
              <a:rPr lang="en-US" sz="3100" dirty="0">
                <a:effectLst/>
                <a:latin typeface="Corbel" panose="020B0503020204020204" pitchFamily="34" charset="0"/>
                <a:ea typeface="Times New Roman" panose="02020603050405020304" pitchFamily="18" charset="0"/>
                <a:cs typeface="Times New Roman" panose="02020603050405020304" pitchFamily="18" charset="0"/>
              </a:rPr>
              <a:t>ood</a:t>
            </a:r>
            <a:r>
              <a:rPr lang="en-US" sz="3100" spc="-5" dirty="0">
                <a:effectLst/>
                <a:latin typeface="Corbel" panose="020B0503020204020204" pitchFamily="34" charset="0"/>
                <a:ea typeface="Times New Roman" panose="02020603050405020304" pitchFamily="18" charset="0"/>
                <a:cs typeface="Times New Roman" panose="02020603050405020304" pitchFamily="18" charset="0"/>
              </a:rPr>
              <a:t> </a:t>
            </a:r>
            <a:r>
              <a:rPr lang="en-US" sz="3100" dirty="0">
                <a:effectLst/>
                <a:latin typeface="Corbel" panose="020B0503020204020204" pitchFamily="34" charset="0"/>
                <a:ea typeface="Times New Roman" panose="02020603050405020304" pitchFamily="18" charset="0"/>
                <a:cs typeface="Times New Roman" panose="02020603050405020304" pitchFamily="18" charset="0"/>
              </a:rPr>
              <a:t>and</a:t>
            </a:r>
            <a:r>
              <a:rPr lang="en-US" sz="3100" spc="235" dirty="0">
                <a:effectLst/>
                <a:latin typeface="Corbel" panose="020B0503020204020204" pitchFamily="34" charset="0"/>
                <a:ea typeface="Times New Roman" panose="02020603050405020304" pitchFamily="18" charset="0"/>
                <a:cs typeface="Times New Roman" panose="02020603050405020304" pitchFamily="18" charset="0"/>
              </a:rPr>
              <a:t> </a:t>
            </a:r>
            <a:r>
              <a:rPr lang="en-US" sz="3100" dirty="0">
                <a:effectLst/>
                <a:latin typeface="Corbel" panose="020B0503020204020204" pitchFamily="34" charset="0"/>
                <a:ea typeface="Times New Roman" panose="02020603050405020304" pitchFamily="18" charset="0"/>
                <a:cs typeface="Times New Roman" panose="02020603050405020304" pitchFamily="18" charset="0"/>
              </a:rPr>
              <a:t>n</a:t>
            </a:r>
            <a:r>
              <a:rPr lang="en-US" sz="3100" spc="-15" dirty="0">
                <a:effectLst/>
                <a:latin typeface="Corbel" panose="020B0503020204020204" pitchFamily="34" charset="0"/>
                <a:ea typeface="Times New Roman" panose="02020603050405020304" pitchFamily="18" charset="0"/>
                <a:cs typeface="Times New Roman" panose="02020603050405020304" pitchFamily="18" charset="0"/>
              </a:rPr>
              <a:t>u</a:t>
            </a:r>
            <a:r>
              <a:rPr lang="en-US" sz="3100" dirty="0">
                <a:effectLst/>
                <a:latin typeface="Corbel" panose="020B0503020204020204" pitchFamily="34" charset="0"/>
                <a:ea typeface="Times New Roman" panose="02020603050405020304" pitchFamily="18" charset="0"/>
                <a:cs typeface="Times New Roman" panose="02020603050405020304" pitchFamily="18" charset="0"/>
              </a:rPr>
              <a:t>t</a:t>
            </a:r>
            <a:r>
              <a:rPr lang="en-US" sz="3100" spc="-25" dirty="0">
                <a:effectLst/>
                <a:latin typeface="Corbel" panose="020B0503020204020204" pitchFamily="34" charset="0"/>
                <a:ea typeface="Times New Roman" panose="02020603050405020304" pitchFamily="18" charset="0"/>
                <a:cs typeface="Times New Roman" panose="02020603050405020304" pitchFamily="18" charset="0"/>
              </a:rPr>
              <a:t>r</a:t>
            </a:r>
            <a:r>
              <a:rPr lang="en-US" sz="3100" dirty="0">
                <a:effectLst/>
                <a:latin typeface="Corbel" panose="020B0503020204020204" pitchFamily="34" charset="0"/>
                <a:ea typeface="Times New Roman" panose="02020603050405020304" pitchFamily="18" charset="0"/>
                <a:cs typeface="Times New Roman" panose="02020603050405020304" pitchFamily="18" charset="0"/>
              </a:rPr>
              <a:t>it</a:t>
            </a:r>
            <a:r>
              <a:rPr lang="en-US" sz="3100" spc="-15" dirty="0">
                <a:effectLst/>
                <a:latin typeface="Corbel" panose="020B0503020204020204" pitchFamily="34" charset="0"/>
                <a:ea typeface="Times New Roman" panose="02020603050405020304" pitchFamily="18" charset="0"/>
                <a:cs typeface="Times New Roman" panose="02020603050405020304" pitchFamily="18" charset="0"/>
              </a:rPr>
              <a:t>i</a:t>
            </a:r>
            <a:r>
              <a:rPr lang="en-US" sz="3100" dirty="0">
                <a:effectLst/>
                <a:latin typeface="Corbel" panose="020B0503020204020204" pitchFamily="34" charset="0"/>
                <a:ea typeface="Times New Roman" panose="02020603050405020304" pitchFamily="18" charset="0"/>
                <a:cs typeface="Times New Roman" panose="02020603050405020304" pitchFamily="18" charset="0"/>
              </a:rPr>
              <a:t>on in</a:t>
            </a:r>
            <a:r>
              <a:rPr lang="en-US" sz="3100" spc="90" dirty="0">
                <a:effectLst/>
                <a:latin typeface="Corbel" panose="020B0503020204020204" pitchFamily="34" charset="0"/>
                <a:ea typeface="Times New Roman" panose="02020603050405020304" pitchFamily="18" charset="0"/>
                <a:cs typeface="Times New Roman" panose="02020603050405020304" pitchFamily="18" charset="0"/>
              </a:rPr>
              <a:t> </a:t>
            </a:r>
            <a:r>
              <a:rPr lang="en-US" sz="3100" spc="-10" dirty="0">
                <a:effectLst/>
                <a:latin typeface="Corbel" panose="020B0503020204020204" pitchFamily="34" charset="0"/>
                <a:ea typeface="Times New Roman" panose="02020603050405020304" pitchFamily="18" charset="0"/>
                <a:cs typeface="Times New Roman" panose="02020603050405020304" pitchFamily="18" charset="0"/>
              </a:rPr>
              <a:t>Ni</a:t>
            </a:r>
            <a:r>
              <a:rPr lang="en-US" sz="3100" dirty="0">
                <a:effectLst/>
                <a:latin typeface="Corbel" panose="020B0503020204020204" pitchFamily="34" charset="0"/>
                <a:ea typeface="Times New Roman" panose="02020603050405020304" pitchFamily="18" charset="0"/>
                <a:cs typeface="Times New Roman" panose="02020603050405020304" pitchFamily="18" charset="0"/>
              </a:rPr>
              <a:t>ge</a:t>
            </a:r>
            <a:r>
              <a:rPr lang="en-US" sz="3100" spc="-30" dirty="0">
                <a:effectLst/>
                <a:latin typeface="Corbel" panose="020B0503020204020204" pitchFamily="34" charset="0"/>
                <a:ea typeface="Times New Roman" panose="02020603050405020304" pitchFamily="18" charset="0"/>
                <a:cs typeface="Times New Roman" panose="02020603050405020304" pitchFamily="18" charset="0"/>
              </a:rPr>
              <a:t>r</a:t>
            </a:r>
            <a:r>
              <a:rPr lang="en-US" sz="3100" spc="-10" dirty="0">
                <a:effectLst/>
                <a:latin typeface="Corbel" panose="020B0503020204020204" pitchFamily="34" charset="0"/>
                <a:ea typeface="Times New Roman" panose="02020603050405020304" pitchFamily="18" charset="0"/>
                <a:cs typeface="Times New Roman" panose="02020603050405020304" pitchFamily="18" charset="0"/>
              </a:rPr>
              <a:t>i</a:t>
            </a:r>
            <a:r>
              <a:rPr lang="en-US" sz="3100" spc="-25" dirty="0">
                <a:effectLst/>
                <a:latin typeface="Corbel" panose="020B0503020204020204" pitchFamily="34" charset="0"/>
                <a:ea typeface="Times New Roman" panose="02020603050405020304" pitchFamily="18" charset="0"/>
                <a:cs typeface="Times New Roman" panose="02020603050405020304" pitchFamily="18" charset="0"/>
              </a:rPr>
              <a:t>a </a:t>
            </a:r>
          </a:p>
          <a:p>
            <a:pPr lvl="1"/>
            <a:r>
              <a:rPr lang="en-US" sz="2700" b="1" dirty="0">
                <a:latin typeface="Corbel" panose="020B0503020204020204" pitchFamily="34" charset="0"/>
              </a:rPr>
              <a:t>Technical Advisory Group (TAG) </a:t>
            </a:r>
            <a:r>
              <a:rPr lang="en-GB" sz="2700" dirty="0">
                <a:latin typeface="Corbel" panose="020B0503020204020204" pitchFamily="34" charset="0"/>
              </a:rPr>
              <a:t>was inaugurated by the NCN to provide </a:t>
            </a:r>
            <a:r>
              <a:rPr lang="en-US" sz="2700" dirty="0">
                <a:latin typeface="Corbel" panose="020B0503020204020204" pitchFamily="34" charset="0"/>
              </a:rPr>
              <a:t>Strategic technical advice and make recommendations to the NCN on NMPFAN</a:t>
            </a:r>
          </a:p>
          <a:p>
            <a:pPr lvl="1"/>
            <a:r>
              <a:rPr lang="en-GB" sz="2700" b="1" dirty="0">
                <a:effectLst/>
                <a:latin typeface="Corbel" panose="020B0503020204020204" pitchFamily="34" charset="0"/>
                <a:ea typeface="Cambria" panose="02040503050406030204" pitchFamily="18" charset="0"/>
                <a:cs typeface="Cambria" panose="02040503050406030204" pitchFamily="18" charset="0"/>
              </a:rPr>
              <a:t>Delivery Unit </a:t>
            </a:r>
            <a:r>
              <a:rPr lang="en-GB" sz="2700" dirty="0">
                <a:effectLst/>
                <a:latin typeface="Corbel" panose="020B0503020204020204" pitchFamily="34" charset="0"/>
                <a:ea typeface="Cambria" panose="02040503050406030204" pitchFamily="18" charset="0"/>
                <a:cs typeface="Cambria" panose="02040503050406030204" pitchFamily="18" charset="0"/>
              </a:rPr>
              <a:t>in the office of VP was set up to  focus on supporting the smooth delivery of the National Nutrition Council objectives which include focusing  on its key priorities based on the policy document and multisectoral plan.</a:t>
            </a:r>
            <a:endParaRPr lang="en-US" sz="2700" dirty="0">
              <a:latin typeface="Corbel" panose="020B0503020204020204" pitchFamily="34" charset="0"/>
            </a:endParaRPr>
          </a:p>
          <a:p>
            <a:pPr lvl="1"/>
            <a:r>
              <a:rPr lang="en-US" sz="2900" b="1" spc="-125" dirty="0">
                <a:effectLst/>
                <a:latin typeface="Corbel" panose="020B0503020204020204" pitchFamily="34" charset="0"/>
                <a:ea typeface="Times New Roman" panose="02020603050405020304" pitchFamily="18" charset="0"/>
                <a:cs typeface="Times New Roman" panose="02020603050405020304" pitchFamily="18" charset="0"/>
              </a:rPr>
              <a:t>Ministry of Finance, Budget and National Planning  (MB&amp;NP) </a:t>
            </a:r>
            <a:r>
              <a:rPr lang="en-US" sz="2900" dirty="0">
                <a:effectLst/>
                <a:latin typeface="Corbel" panose="020B0503020204020204" pitchFamily="34" charset="0"/>
                <a:ea typeface="Times New Roman" panose="02020603050405020304" pitchFamily="18" charset="0"/>
                <a:cs typeface="Times New Roman" panose="02020603050405020304" pitchFamily="18" charset="0"/>
              </a:rPr>
              <a:t>s</a:t>
            </a:r>
            <a:r>
              <a:rPr lang="en-US" sz="2900" spc="-10" dirty="0">
                <a:effectLst/>
                <a:latin typeface="Corbel" panose="020B0503020204020204" pitchFamily="34" charset="0"/>
                <a:ea typeface="Times New Roman" panose="02020603050405020304" pitchFamily="18" charset="0"/>
                <a:cs typeface="Times New Roman" panose="02020603050405020304" pitchFamily="18" charset="0"/>
              </a:rPr>
              <a:t>e</a:t>
            </a:r>
            <a:r>
              <a:rPr lang="en-US" sz="2900" spc="15" dirty="0">
                <a:effectLst/>
                <a:latin typeface="Corbel" panose="020B0503020204020204" pitchFamily="34" charset="0"/>
                <a:ea typeface="Times New Roman" panose="02020603050405020304" pitchFamily="18" charset="0"/>
                <a:cs typeface="Times New Roman" panose="02020603050405020304" pitchFamily="18" charset="0"/>
              </a:rPr>
              <a:t>r</a:t>
            </a:r>
            <a:r>
              <a:rPr lang="en-US" sz="2900" spc="-25" dirty="0">
                <a:effectLst/>
                <a:latin typeface="Corbel" panose="020B0503020204020204" pitchFamily="34" charset="0"/>
                <a:ea typeface="Times New Roman" panose="02020603050405020304" pitchFamily="18" charset="0"/>
                <a:cs typeface="Times New Roman" panose="02020603050405020304" pitchFamily="18" charset="0"/>
              </a:rPr>
              <a:t>v</a:t>
            </a:r>
            <a:r>
              <a:rPr lang="en-US" sz="2900" dirty="0">
                <a:effectLst/>
                <a:latin typeface="Corbel" panose="020B0503020204020204" pitchFamily="34" charset="0"/>
                <a:ea typeface="Times New Roman" panose="02020603050405020304" pitchFamily="18" charset="0"/>
                <a:cs typeface="Times New Roman" panose="02020603050405020304" pitchFamily="18" charset="0"/>
              </a:rPr>
              <a:t>e</a:t>
            </a:r>
            <a:r>
              <a:rPr lang="en-US" sz="2900" spc="260" dirty="0">
                <a:effectLst/>
                <a:latin typeface="Corbel" panose="020B0503020204020204" pitchFamily="34" charset="0"/>
                <a:ea typeface="Times New Roman" panose="02020603050405020304" pitchFamily="18" charset="0"/>
                <a:cs typeface="Times New Roman" panose="02020603050405020304" pitchFamily="18" charset="0"/>
              </a:rPr>
              <a:t> </a:t>
            </a:r>
            <a:r>
              <a:rPr lang="en-US" sz="2900" dirty="0">
                <a:effectLst/>
                <a:latin typeface="Corbel" panose="020B0503020204020204" pitchFamily="34" charset="0"/>
                <a:ea typeface="Times New Roman" panose="02020603050405020304" pitchFamily="18" charset="0"/>
                <a:cs typeface="Times New Roman" panose="02020603050405020304" pitchFamily="18" charset="0"/>
              </a:rPr>
              <a:t>as </a:t>
            </a:r>
            <a:r>
              <a:rPr lang="en-US" sz="2900" spc="15" dirty="0">
                <a:effectLst/>
                <a:latin typeface="Corbel" panose="020B0503020204020204" pitchFamily="34" charset="0"/>
                <a:ea typeface="Times New Roman" panose="02020603050405020304" pitchFamily="18" charset="0"/>
                <a:cs typeface="Times New Roman" panose="02020603050405020304" pitchFamily="18" charset="0"/>
              </a:rPr>
              <a:t> </a:t>
            </a:r>
            <a:r>
              <a:rPr lang="en-US" sz="2900" dirty="0">
                <a:effectLst/>
                <a:latin typeface="Corbel" panose="020B0503020204020204" pitchFamily="34" charset="0"/>
                <a:ea typeface="Times New Roman" panose="02020603050405020304" pitchFamily="18" charset="0"/>
                <a:cs typeface="Times New Roman" panose="02020603050405020304" pitchFamily="18" charset="0"/>
              </a:rPr>
              <a:t>nat</a:t>
            </a:r>
            <a:r>
              <a:rPr lang="en-US" sz="2900" spc="-15" dirty="0">
                <a:effectLst/>
                <a:latin typeface="Corbel" panose="020B0503020204020204" pitchFamily="34" charset="0"/>
                <a:ea typeface="Times New Roman" panose="02020603050405020304" pitchFamily="18" charset="0"/>
                <a:cs typeface="Times New Roman" panose="02020603050405020304" pitchFamily="18" charset="0"/>
              </a:rPr>
              <a:t>i</a:t>
            </a:r>
            <a:r>
              <a:rPr lang="en-US" sz="2900" dirty="0">
                <a:effectLst/>
                <a:latin typeface="Corbel" panose="020B0503020204020204" pitchFamily="34" charset="0"/>
                <a:ea typeface="Times New Roman" panose="02020603050405020304" pitchFamily="18" charset="0"/>
                <a:cs typeface="Times New Roman" panose="02020603050405020304" pitchFamily="18" charset="0"/>
              </a:rPr>
              <a:t>onal </a:t>
            </a:r>
            <a:r>
              <a:rPr lang="en-US" sz="2900" spc="160" dirty="0">
                <a:effectLst/>
                <a:latin typeface="Corbel" panose="020B0503020204020204" pitchFamily="34" charset="0"/>
                <a:ea typeface="Times New Roman" panose="02020603050405020304" pitchFamily="18" charset="0"/>
                <a:cs typeface="Times New Roman" panose="02020603050405020304" pitchFamily="18" charset="0"/>
              </a:rPr>
              <a:t> </a:t>
            </a:r>
            <a:r>
              <a:rPr lang="en-US" sz="2900" spc="-20" dirty="0">
                <a:effectLst/>
                <a:latin typeface="Corbel" panose="020B0503020204020204" pitchFamily="34" charset="0"/>
                <a:ea typeface="Times New Roman" panose="02020603050405020304" pitchFamily="18" charset="0"/>
                <a:cs typeface="Times New Roman" panose="02020603050405020304" pitchFamily="18" charset="0"/>
              </a:rPr>
              <a:t>f</a:t>
            </a:r>
            <a:r>
              <a:rPr lang="en-US" sz="2900" dirty="0">
                <a:effectLst/>
                <a:latin typeface="Corbel" panose="020B0503020204020204" pitchFamily="34" charset="0"/>
                <a:ea typeface="Times New Roman" panose="02020603050405020304" pitchFamily="18" charset="0"/>
                <a:cs typeface="Times New Roman" panose="02020603050405020304" pitchFamily="18" charset="0"/>
              </a:rPr>
              <a:t>ocal </a:t>
            </a:r>
            <a:r>
              <a:rPr lang="en-US" sz="2900" spc="-125" dirty="0">
                <a:effectLst/>
                <a:latin typeface="Corbel" panose="020B0503020204020204" pitchFamily="34" charset="0"/>
                <a:ea typeface="Times New Roman" panose="02020603050405020304" pitchFamily="18" charset="0"/>
                <a:cs typeface="Times New Roman" panose="02020603050405020304" pitchFamily="18" charset="0"/>
              </a:rPr>
              <a:t> </a:t>
            </a:r>
            <a:r>
              <a:rPr lang="en-US" sz="2900" dirty="0">
                <a:effectLst/>
                <a:latin typeface="Corbel" panose="020B0503020204020204" pitchFamily="34" charset="0"/>
                <a:ea typeface="Times New Roman" panose="02020603050405020304" pitchFamily="18" charset="0"/>
                <a:cs typeface="Times New Roman" panose="02020603050405020304" pitchFamily="18" charset="0"/>
              </a:rPr>
              <a:t>p</a:t>
            </a:r>
            <a:r>
              <a:rPr lang="en-US" sz="2900" spc="-15" dirty="0">
                <a:effectLst/>
                <a:latin typeface="Corbel" panose="020B0503020204020204" pitchFamily="34" charset="0"/>
                <a:ea typeface="Times New Roman" panose="02020603050405020304" pitchFamily="18" charset="0"/>
                <a:cs typeface="Times New Roman" panose="02020603050405020304" pitchFamily="18" charset="0"/>
              </a:rPr>
              <a:t>o</a:t>
            </a:r>
            <a:r>
              <a:rPr lang="en-US" sz="2900" dirty="0">
                <a:effectLst/>
                <a:latin typeface="Corbel" panose="020B0503020204020204" pitchFamily="34" charset="0"/>
                <a:ea typeface="Times New Roman" panose="02020603050405020304" pitchFamily="18" charset="0"/>
                <a:cs typeface="Times New Roman" panose="02020603050405020304" pitchFamily="18" charset="0"/>
              </a:rPr>
              <a:t>int</a:t>
            </a:r>
            <a:r>
              <a:rPr lang="en-US" sz="2900" spc="235" dirty="0">
                <a:effectLst/>
                <a:latin typeface="Corbel" panose="020B0503020204020204" pitchFamily="34" charset="0"/>
                <a:ea typeface="Times New Roman" panose="02020603050405020304" pitchFamily="18" charset="0"/>
                <a:cs typeface="Times New Roman" panose="02020603050405020304" pitchFamily="18" charset="0"/>
              </a:rPr>
              <a:t> </a:t>
            </a:r>
            <a:r>
              <a:rPr lang="en-US" sz="2900" spc="-20" dirty="0">
                <a:effectLst/>
                <a:latin typeface="Corbel" panose="020B0503020204020204" pitchFamily="34" charset="0"/>
                <a:ea typeface="Times New Roman" panose="02020603050405020304" pitchFamily="18" charset="0"/>
                <a:cs typeface="Times New Roman" panose="02020603050405020304" pitchFamily="18" charset="0"/>
              </a:rPr>
              <a:t>f</a:t>
            </a:r>
            <a:r>
              <a:rPr lang="en-US" sz="2900" dirty="0">
                <a:effectLst/>
                <a:latin typeface="Corbel" panose="020B0503020204020204" pitchFamily="34" charset="0"/>
                <a:ea typeface="Times New Roman" panose="02020603050405020304" pitchFamily="18" charset="0"/>
                <a:cs typeface="Times New Roman" panose="02020603050405020304" pitchFamily="18" charset="0"/>
              </a:rPr>
              <a:t>or </a:t>
            </a:r>
            <a:r>
              <a:rPr lang="en-US" sz="2900" spc="-130" dirty="0">
                <a:effectLst/>
                <a:latin typeface="Corbel" panose="020B0503020204020204" pitchFamily="34" charset="0"/>
                <a:ea typeface="Times New Roman" panose="02020603050405020304" pitchFamily="18" charset="0"/>
                <a:cs typeface="Times New Roman" panose="02020603050405020304" pitchFamily="18" charset="0"/>
              </a:rPr>
              <a:t> p</a:t>
            </a:r>
            <a:r>
              <a:rPr lang="en-US" sz="2900" dirty="0">
                <a:effectLst/>
                <a:latin typeface="Corbel" panose="020B0503020204020204" pitchFamily="34" charset="0"/>
                <a:ea typeface="Times New Roman" panose="02020603050405020304" pitchFamily="18" charset="0"/>
                <a:cs typeface="Times New Roman" panose="02020603050405020304" pitchFamily="18" charset="0"/>
              </a:rPr>
              <a:t>lanning </a:t>
            </a:r>
            <a:r>
              <a:rPr lang="en-US" sz="2900" spc="50" dirty="0">
                <a:effectLst/>
                <a:latin typeface="Corbel" panose="020B0503020204020204" pitchFamily="34" charset="0"/>
                <a:ea typeface="Times New Roman" panose="02020603050405020304" pitchFamily="18" charset="0"/>
                <a:cs typeface="Times New Roman" panose="02020603050405020304" pitchFamily="18" charset="0"/>
              </a:rPr>
              <a:t> </a:t>
            </a:r>
            <a:r>
              <a:rPr lang="en-US" sz="2900" dirty="0">
                <a:effectLst/>
                <a:latin typeface="Corbel" panose="020B0503020204020204" pitchFamily="34" charset="0"/>
                <a:ea typeface="Times New Roman" panose="02020603050405020304" pitchFamily="18" charset="0"/>
                <a:cs typeface="Times New Roman" panose="02020603050405020304" pitchFamily="18" charset="0"/>
              </a:rPr>
              <a:t>and  coo</a:t>
            </a:r>
            <a:r>
              <a:rPr lang="en-US" sz="2900" spc="-30" dirty="0">
                <a:effectLst/>
                <a:latin typeface="Corbel" panose="020B0503020204020204" pitchFamily="34" charset="0"/>
                <a:ea typeface="Times New Roman" panose="02020603050405020304" pitchFamily="18" charset="0"/>
                <a:cs typeface="Times New Roman" panose="02020603050405020304" pitchFamily="18" charset="0"/>
              </a:rPr>
              <a:t>r</a:t>
            </a:r>
            <a:r>
              <a:rPr lang="en-US" sz="2900" dirty="0">
                <a:effectLst/>
                <a:latin typeface="Corbel" panose="020B0503020204020204" pitchFamily="34" charset="0"/>
                <a:ea typeface="Times New Roman" panose="02020603050405020304" pitchFamily="18" charset="0"/>
                <a:cs typeface="Times New Roman" panose="02020603050405020304" pitchFamily="18" charset="0"/>
              </a:rPr>
              <a:t>dinat</a:t>
            </a:r>
            <a:r>
              <a:rPr lang="en-US" sz="2900" spc="-15" dirty="0">
                <a:effectLst/>
                <a:latin typeface="Corbel" panose="020B0503020204020204" pitchFamily="34" charset="0"/>
                <a:ea typeface="Times New Roman" panose="02020603050405020304" pitchFamily="18" charset="0"/>
                <a:cs typeface="Times New Roman" panose="02020603050405020304" pitchFamily="18" charset="0"/>
              </a:rPr>
              <a:t>i</a:t>
            </a:r>
            <a:r>
              <a:rPr lang="en-US" sz="2900" dirty="0">
                <a:effectLst/>
                <a:latin typeface="Corbel" panose="020B0503020204020204" pitchFamily="34" charset="0"/>
                <a:ea typeface="Times New Roman" panose="02020603050405020304" pitchFamily="18" charset="0"/>
                <a:cs typeface="Times New Roman" panose="02020603050405020304" pitchFamily="18" charset="0"/>
              </a:rPr>
              <a:t>on</a:t>
            </a:r>
            <a:r>
              <a:rPr lang="en-US" sz="2900" spc="40" dirty="0">
                <a:effectLst/>
                <a:latin typeface="Corbel" panose="020B0503020204020204" pitchFamily="34" charset="0"/>
                <a:ea typeface="Times New Roman" panose="02020603050405020304" pitchFamily="18" charset="0"/>
                <a:cs typeface="Times New Roman" panose="02020603050405020304" pitchFamily="18" charset="0"/>
              </a:rPr>
              <a:t> </a:t>
            </a:r>
            <a:r>
              <a:rPr lang="en-US" sz="2900" dirty="0">
                <a:effectLst/>
                <a:latin typeface="Corbel" panose="020B0503020204020204" pitchFamily="34" charset="0"/>
                <a:ea typeface="Times New Roman" panose="02020603050405020304" pitchFamily="18" charset="0"/>
                <a:cs typeface="Times New Roman" panose="02020603050405020304" pitchFamily="18" charset="0"/>
              </a:rPr>
              <a:t>in</a:t>
            </a:r>
            <a:r>
              <a:rPr lang="en-US" sz="2900" spc="30" dirty="0">
                <a:effectLst/>
                <a:latin typeface="Corbel" panose="020B0503020204020204" pitchFamily="34" charset="0"/>
                <a:ea typeface="Times New Roman" panose="02020603050405020304" pitchFamily="18" charset="0"/>
                <a:cs typeface="Times New Roman" panose="02020603050405020304" pitchFamily="18" charset="0"/>
              </a:rPr>
              <a:t> </a:t>
            </a:r>
            <a:r>
              <a:rPr lang="en-US" sz="2900" dirty="0">
                <a:effectLst/>
                <a:latin typeface="Corbel" panose="020B0503020204020204" pitchFamily="34" charset="0"/>
                <a:ea typeface="Times New Roman" panose="02020603050405020304" pitchFamily="18" charset="0"/>
                <a:cs typeface="Times New Roman" panose="02020603050405020304" pitchFamily="18" charset="0"/>
              </a:rPr>
              <a:t>the</a:t>
            </a:r>
            <a:r>
              <a:rPr lang="en-US" sz="2900" spc="85" dirty="0">
                <a:effectLst/>
                <a:latin typeface="Corbel" panose="020B0503020204020204" pitchFamily="34" charset="0"/>
                <a:ea typeface="Times New Roman" panose="02020603050405020304" pitchFamily="18" charset="0"/>
                <a:cs typeface="Times New Roman" panose="02020603050405020304" pitchFamily="18" charset="0"/>
              </a:rPr>
              <a:t> </a:t>
            </a:r>
            <a:r>
              <a:rPr lang="en-US" sz="2900" dirty="0">
                <a:effectLst/>
                <a:latin typeface="Corbel" panose="020B0503020204020204" pitchFamily="34" charset="0"/>
                <a:ea typeface="Times New Roman" panose="02020603050405020304" pitchFamily="18" charset="0"/>
                <a:cs typeface="Times New Roman" panose="02020603050405020304" pitchFamily="18" charset="0"/>
              </a:rPr>
              <a:t>countr</a:t>
            </a:r>
            <a:r>
              <a:rPr lang="en-US" sz="2900" spc="-75" dirty="0">
                <a:effectLst/>
                <a:latin typeface="Corbel" panose="020B0503020204020204" pitchFamily="34" charset="0"/>
                <a:ea typeface="Times New Roman" panose="02020603050405020304" pitchFamily="18" charset="0"/>
                <a:cs typeface="Times New Roman" panose="02020603050405020304" pitchFamily="18" charset="0"/>
              </a:rPr>
              <a:t>y as </a:t>
            </a:r>
            <a:r>
              <a:rPr lang="en-US" sz="2900" dirty="0">
                <a:effectLst/>
                <a:latin typeface="Corbel" panose="020B0503020204020204" pitchFamily="34" charset="0"/>
                <a:ea typeface="Times New Roman" panose="02020603050405020304" pitchFamily="18" charset="0"/>
                <a:cs typeface="Times New Roman" panose="02020603050405020304" pitchFamily="18" charset="0"/>
              </a:rPr>
              <a:t>se</a:t>
            </a:r>
            <a:r>
              <a:rPr lang="en-US" sz="2900" spc="-25" dirty="0">
                <a:effectLst/>
                <a:latin typeface="Corbel" panose="020B0503020204020204" pitchFamily="34" charset="0"/>
                <a:ea typeface="Times New Roman" panose="02020603050405020304" pitchFamily="18" charset="0"/>
                <a:cs typeface="Times New Roman" panose="02020603050405020304" pitchFamily="18" charset="0"/>
              </a:rPr>
              <a:t>c</a:t>
            </a:r>
            <a:r>
              <a:rPr lang="en-US" sz="2900" spc="-30" dirty="0">
                <a:effectLst/>
                <a:latin typeface="Corbel" panose="020B0503020204020204" pitchFamily="34" charset="0"/>
                <a:ea typeface="Times New Roman" panose="02020603050405020304" pitchFamily="18" charset="0"/>
                <a:cs typeface="Times New Roman" panose="02020603050405020304" pitchFamily="18" charset="0"/>
              </a:rPr>
              <a:t>r</a:t>
            </a:r>
            <a:r>
              <a:rPr lang="en-US" sz="2900" dirty="0">
                <a:effectLst/>
                <a:latin typeface="Corbel" panose="020B0503020204020204" pitchFamily="34" charset="0"/>
                <a:ea typeface="Times New Roman" panose="02020603050405020304" pitchFamily="18" charset="0"/>
                <a:cs typeface="Times New Roman" panose="02020603050405020304" pitchFamily="18" charset="0"/>
              </a:rPr>
              <a:t>eta</a:t>
            </a:r>
            <a:r>
              <a:rPr lang="en-US" sz="2900" spc="-40" dirty="0">
                <a:effectLst/>
                <a:latin typeface="Corbel" panose="020B0503020204020204" pitchFamily="34" charset="0"/>
                <a:ea typeface="Times New Roman" panose="02020603050405020304" pitchFamily="18" charset="0"/>
                <a:cs typeface="Times New Roman" panose="02020603050405020304" pitchFamily="18" charset="0"/>
              </a:rPr>
              <a:t>r</a:t>
            </a:r>
            <a:r>
              <a:rPr lang="en-US" sz="2900" spc="-10" dirty="0">
                <a:effectLst/>
                <a:latin typeface="Corbel" panose="020B0503020204020204" pitchFamily="34" charset="0"/>
                <a:ea typeface="Times New Roman" panose="02020603050405020304" pitchFamily="18" charset="0"/>
                <a:cs typeface="Times New Roman" panose="02020603050405020304" pitchFamily="18" charset="0"/>
              </a:rPr>
              <a:t>i</a:t>
            </a:r>
            <a:r>
              <a:rPr lang="en-US" sz="2900" dirty="0">
                <a:effectLst/>
                <a:latin typeface="Corbel" panose="020B0503020204020204" pitchFamily="34" charset="0"/>
                <a:ea typeface="Times New Roman" panose="02020603050405020304" pitchFamily="18" charset="0"/>
                <a:cs typeface="Times New Roman" panose="02020603050405020304" pitchFamily="18" charset="0"/>
              </a:rPr>
              <a:t>at</a:t>
            </a:r>
            <a:r>
              <a:rPr lang="en-US" sz="2900" spc="100" dirty="0">
                <a:effectLst/>
                <a:latin typeface="Corbel" panose="020B0503020204020204" pitchFamily="34" charset="0"/>
                <a:ea typeface="Times New Roman" panose="02020603050405020304" pitchFamily="18" charset="0"/>
                <a:cs typeface="Times New Roman" panose="02020603050405020304" pitchFamily="18" charset="0"/>
              </a:rPr>
              <a:t> </a:t>
            </a:r>
            <a:r>
              <a:rPr lang="en-US" sz="2900" spc="-20" dirty="0">
                <a:effectLst/>
                <a:latin typeface="Corbel" panose="020B0503020204020204" pitchFamily="34" charset="0"/>
                <a:ea typeface="Times New Roman" panose="02020603050405020304" pitchFamily="18" charset="0"/>
                <a:cs typeface="Times New Roman" panose="02020603050405020304" pitchFamily="18" charset="0"/>
              </a:rPr>
              <a:t>f</a:t>
            </a:r>
            <a:r>
              <a:rPr lang="en-US" sz="2900" dirty="0">
                <a:effectLst/>
                <a:latin typeface="Corbel" panose="020B0503020204020204" pitchFamily="34" charset="0"/>
                <a:ea typeface="Times New Roman" panose="02020603050405020304" pitchFamily="18" charset="0"/>
                <a:cs typeface="Times New Roman" panose="02020603050405020304" pitchFamily="18" charset="0"/>
              </a:rPr>
              <a:t>or</a:t>
            </a:r>
            <a:r>
              <a:rPr lang="en-US" sz="2900" spc="80" dirty="0">
                <a:effectLst/>
                <a:latin typeface="Corbel" panose="020B0503020204020204" pitchFamily="34" charset="0"/>
                <a:ea typeface="Times New Roman" panose="02020603050405020304" pitchFamily="18" charset="0"/>
                <a:cs typeface="Times New Roman" panose="02020603050405020304" pitchFamily="18" charset="0"/>
              </a:rPr>
              <a:t> </a:t>
            </a:r>
            <a:r>
              <a:rPr lang="en-US" sz="2900" dirty="0">
                <a:effectLst/>
                <a:latin typeface="Corbel" panose="020B0503020204020204" pitchFamily="34" charset="0"/>
                <a:ea typeface="Times New Roman" panose="02020603050405020304" pitchFamily="18" charset="0"/>
                <a:cs typeface="Times New Roman" panose="02020603050405020304" pitchFamily="18" charset="0"/>
              </a:rPr>
              <a:t>both</a:t>
            </a:r>
            <a:r>
              <a:rPr lang="en-US" sz="2900" spc="210" dirty="0">
                <a:effectLst/>
                <a:latin typeface="Corbel" panose="020B0503020204020204" pitchFamily="34" charset="0"/>
                <a:ea typeface="Times New Roman" panose="02020603050405020304" pitchFamily="18" charset="0"/>
                <a:cs typeface="Times New Roman" panose="02020603050405020304" pitchFamily="18" charset="0"/>
              </a:rPr>
              <a:t> </a:t>
            </a:r>
            <a:r>
              <a:rPr lang="en-US" sz="2900" dirty="0">
                <a:effectLst/>
                <a:latin typeface="Corbel" panose="020B0503020204020204" pitchFamily="34" charset="0"/>
                <a:ea typeface="Times New Roman" panose="02020603050405020304" pitchFamily="18" charset="0"/>
                <a:cs typeface="Times New Roman" panose="02020603050405020304" pitchFamily="18" charset="0"/>
              </a:rPr>
              <a:t>the</a:t>
            </a:r>
            <a:r>
              <a:rPr lang="en-US" sz="2900" spc="150" dirty="0">
                <a:effectLst/>
                <a:latin typeface="Corbel" panose="020B0503020204020204" pitchFamily="34" charset="0"/>
                <a:ea typeface="Times New Roman" panose="02020603050405020304" pitchFamily="18" charset="0"/>
                <a:cs typeface="Times New Roman" panose="02020603050405020304" pitchFamily="18" charset="0"/>
              </a:rPr>
              <a:t> </a:t>
            </a:r>
            <a:r>
              <a:rPr lang="en-US" sz="2900" spc="-75" dirty="0">
                <a:effectLst/>
                <a:latin typeface="Corbel" panose="020B0503020204020204" pitchFamily="34" charset="0"/>
                <a:ea typeface="Times New Roman" panose="02020603050405020304" pitchFamily="18" charset="0"/>
                <a:cs typeface="Times New Roman" panose="02020603050405020304" pitchFamily="18" charset="0"/>
              </a:rPr>
              <a:t>National Committee on Food and Nutrition (NCFN)</a:t>
            </a:r>
            <a:r>
              <a:rPr lang="en-US" sz="2900" dirty="0">
                <a:effectLst/>
                <a:latin typeface="Corbel" panose="020B0503020204020204" pitchFamily="34" charset="0"/>
                <a:ea typeface="Times New Roman" panose="02020603050405020304" pitchFamily="18" charset="0"/>
                <a:cs typeface="Times New Roman" panose="02020603050405020304" pitchFamily="18" charset="0"/>
              </a:rPr>
              <a:t> </a:t>
            </a:r>
            <a:r>
              <a:rPr lang="en-US" sz="2900" spc="20" dirty="0">
                <a:effectLst/>
                <a:latin typeface="Corbel" panose="020B0503020204020204" pitchFamily="34" charset="0"/>
                <a:ea typeface="Times New Roman" panose="02020603050405020304" pitchFamily="18" charset="0"/>
                <a:cs typeface="Times New Roman" panose="02020603050405020304" pitchFamily="18" charset="0"/>
              </a:rPr>
              <a:t> </a:t>
            </a:r>
            <a:r>
              <a:rPr lang="en-US" sz="2900" dirty="0">
                <a:effectLst/>
                <a:latin typeface="Corbel" panose="020B0503020204020204" pitchFamily="34" charset="0"/>
                <a:ea typeface="Times New Roman" panose="02020603050405020304" pitchFamily="18" charset="0"/>
                <a:cs typeface="Times New Roman" panose="02020603050405020304" pitchFamily="18" charset="0"/>
              </a:rPr>
              <a:t>and </a:t>
            </a:r>
            <a:r>
              <a:rPr lang="en-US" sz="2900" spc="65" dirty="0">
                <a:effectLst/>
                <a:latin typeface="Corbel" panose="020B0503020204020204" pitchFamily="34" charset="0"/>
                <a:ea typeface="Times New Roman" panose="02020603050405020304" pitchFamily="18" charset="0"/>
                <a:cs typeface="Times New Roman" panose="02020603050405020304" pitchFamily="18" charset="0"/>
              </a:rPr>
              <a:t> </a:t>
            </a:r>
            <a:r>
              <a:rPr lang="en-US" sz="2900" dirty="0">
                <a:effectLst/>
                <a:latin typeface="Corbel" panose="020B0503020204020204" pitchFamily="34" charset="0"/>
                <a:ea typeface="Times New Roman" panose="02020603050405020304" pitchFamily="18" charset="0"/>
                <a:cs typeface="Times New Roman" panose="02020603050405020304" pitchFamily="18" charset="0"/>
              </a:rPr>
              <a:t>NCN</a:t>
            </a:r>
            <a:r>
              <a:rPr lang="en-US" sz="2900" spc="-75" dirty="0">
                <a:effectLst/>
                <a:latin typeface="Corbel" panose="020B0503020204020204" pitchFamily="34" charset="0"/>
                <a:ea typeface="Times New Roman" panose="02020603050405020304" pitchFamily="18" charset="0"/>
                <a:cs typeface="Times New Roman" panose="02020603050405020304" pitchFamily="18" charset="0"/>
              </a:rPr>
              <a:t> </a:t>
            </a:r>
            <a:endParaRPr lang="en-US" sz="2900" dirty="0">
              <a:latin typeface="Corbel" panose="020B0503020204020204" pitchFamily="34" charset="0"/>
            </a:endParaRPr>
          </a:p>
          <a:p>
            <a:pPr marL="0" marR="0" indent="0">
              <a:lnSpc>
                <a:spcPts val="1000"/>
              </a:lnSpc>
              <a:spcBef>
                <a:spcPts val="0"/>
              </a:spcBef>
              <a:spcAft>
                <a:spcPts val="0"/>
              </a:spcAft>
              <a:buNone/>
            </a:pPr>
            <a:r>
              <a:rPr lang="en-US" sz="2000"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 </a:t>
            </a:r>
            <a:endParaRPr lang="en-US" sz="2000" dirty="0">
              <a:effectLst/>
              <a:latin typeface="Corbel" panose="020B0503020204020204" pitchFamily="34" charset="0"/>
              <a:ea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0F57AF89-ECE7-4616-9893-BF99DDC235ED}"/>
              </a:ext>
            </a:extLst>
          </p:cNvPr>
          <p:cNvSpPr>
            <a:spLocks noGrp="1"/>
          </p:cNvSpPr>
          <p:nvPr>
            <p:ph type="sldNum" sz="quarter" idx="12"/>
          </p:nvPr>
        </p:nvSpPr>
        <p:spPr/>
        <p:txBody>
          <a:bodyPr/>
          <a:lstStyle/>
          <a:p>
            <a:fld id="{B6F15528-21DE-4FAA-801E-634DDDAF4B2B}" type="slidenum">
              <a:rPr lang="en-US" smtClean="0"/>
              <a:pPr/>
              <a:t>21</a:t>
            </a:fld>
            <a:endParaRPr lang="en-US"/>
          </a:p>
        </p:txBody>
      </p:sp>
      <p:sp>
        <p:nvSpPr>
          <p:cNvPr id="4" name="Footer Placeholder 3">
            <a:extLst>
              <a:ext uri="{FF2B5EF4-FFF2-40B4-BE49-F238E27FC236}">
                <a16:creationId xmlns:a16="http://schemas.microsoft.com/office/drawing/2014/main" id="{D5CB60FF-BA2A-48C0-9426-F2315D334F41}"/>
              </a:ext>
            </a:extLst>
          </p:cNvPr>
          <p:cNvSpPr>
            <a:spLocks noGrp="1"/>
          </p:cNvSpPr>
          <p:nvPr>
            <p:ph type="ftr" sz="quarter" idx="11"/>
          </p:nvPr>
        </p:nvSpPr>
        <p:spPr/>
        <p:txBody>
          <a:bodyPr/>
          <a:lstStyle/>
          <a:p>
            <a:r>
              <a:rPr lang="en-US"/>
              <a:t>The 52nd Annual General Meeting &amp; Scientific Conference </a:t>
            </a:r>
          </a:p>
        </p:txBody>
      </p:sp>
    </p:spTree>
    <p:extLst>
      <p:ext uri="{BB962C8B-B14F-4D97-AF65-F5344CB8AC3E}">
        <p14:creationId xmlns:p14="http://schemas.microsoft.com/office/powerpoint/2010/main" val="3591115085"/>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7A6D4-1431-4722-AE54-2A601007A640}"/>
              </a:ext>
            </a:extLst>
          </p:cNvPr>
          <p:cNvSpPr>
            <a:spLocks noGrp="1"/>
          </p:cNvSpPr>
          <p:nvPr>
            <p:ph type="title"/>
          </p:nvPr>
        </p:nvSpPr>
        <p:spPr>
          <a:xfrm>
            <a:off x="838200" y="365126"/>
            <a:ext cx="10515600" cy="910782"/>
          </a:xfrm>
        </p:spPr>
        <p:txBody>
          <a:bodyPr/>
          <a:lstStyle/>
          <a:p>
            <a:r>
              <a:rPr lang="en-US" b="1" dirty="0"/>
              <a:t>Coordinated efforts across sectors</a:t>
            </a:r>
          </a:p>
        </p:txBody>
      </p:sp>
      <p:sp>
        <p:nvSpPr>
          <p:cNvPr id="3" name="Content Placeholder 2">
            <a:extLst>
              <a:ext uri="{FF2B5EF4-FFF2-40B4-BE49-F238E27FC236}">
                <a16:creationId xmlns:a16="http://schemas.microsoft.com/office/drawing/2014/main" id="{FDE4F4C3-74A9-41B0-910B-C9474244DE68}"/>
              </a:ext>
            </a:extLst>
          </p:cNvPr>
          <p:cNvSpPr>
            <a:spLocks noGrp="1"/>
          </p:cNvSpPr>
          <p:nvPr>
            <p:ph sz="half" idx="1"/>
          </p:nvPr>
        </p:nvSpPr>
        <p:spPr>
          <a:xfrm>
            <a:off x="838200" y="1360967"/>
            <a:ext cx="5257800" cy="4950932"/>
          </a:xfrm>
        </p:spPr>
        <p:txBody>
          <a:bodyPr>
            <a:normAutofit fontScale="85000" lnSpcReduction="10000"/>
          </a:bodyPr>
          <a:lstStyle/>
          <a:p>
            <a:r>
              <a:rPr lang="en-US" sz="3000" b="0" i="0" dirty="0">
                <a:solidFill>
                  <a:srgbClr val="1C1D1E"/>
                </a:solidFill>
                <a:effectLst/>
              </a:rPr>
              <a:t>Addressing malnutrition requires strategies that are comprehensive and multi-sectoral</a:t>
            </a:r>
          </a:p>
          <a:p>
            <a:r>
              <a:rPr lang="en-US" sz="3000" dirty="0"/>
              <a:t>Malnutrition is a complex issue requiring coordinated efforts across sectors to address its underlying causes</a:t>
            </a:r>
          </a:p>
          <a:p>
            <a:r>
              <a:rPr lang="en-US" sz="3000" dirty="0"/>
              <a:t>A comprehensive approach to addressing malnutrition requires the engagement of all sectors to deliver both nutrition-specific interventions and nutrition-sensitive interventions</a:t>
            </a:r>
            <a:endParaRPr lang="en-US" sz="3000" b="0" i="0" dirty="0">
              <a:solidFill>
                <a:srgbClr val="1C1D1E"/>
              </a:solidFill>
              <a:effectLst/>
            </a:endParaRPr>
          </a:p>
          <a:p>
            <a:endParaRPr lang="en-US" dirty="0"/>
          </a:p>
        </p:txBody>
      </p:sp>
      <p:graphicFrame>
        <p:nvGraphicFramePr>
          <p:cNvPr id="13" name="Content Placeholder 3">
            <a:extLst>
              <a:ext uri="{FF2B5EF4-FFF2-40B4-BE49-F238E27FC236}">
                <a16:creationId xmlns:a16="http://schemas.microsoft.com/office/drawing/2014/main" id="{B98E0881-D9C1-4C70-820E-64BF94E456F1}"/>
              </a:ext>
            </a:extLst>
          </p:cNvPr>
          <p:cNvGraphicFramePr>
            <a:graphicFrameLocks noGrp="1"/>
          </p:cNvGraphicFramePr>
          <p:nvPr>
            <p:ph sz="half" idx="2"/>
            <p:extLst>
              <p:ext uri="{D42A27DB-BD31-4B8C-83A1-F6EECF244321}">
                <p14:modId xmlns:p14="http://schemas.microsoft.com/office/powerpoint/2010/main" val="1819362972"/>
              </p:ext>
            </p:extLst>
          </p:nvPr>
        </p:nvGraphicFramePr>
        <p:xfrm>
          <a:off x="6172199" y="1360967"/>
          <a:ext cx="5794513" cy="49509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lide Number Placeholder 7">
            <a:extLst>
              <a:ext uri="{FF2B5EF4-FFF2-40B4-BE49-F238E27FC236}">
                <a16:creationId xmlns:a16="http://schemas.microsoft.com/office/drawing/2014/main" id="{57797A99-DE08-43FB-8F2B-1C0B97F2A261}"/>
              </a:ext>
            </a:extLst>
          </p:cNvPr>
          <p:cNvSpPr>
            <a:spLocks noGrp="1"/>
          </p:cNvSpPr>
          <p:nvPr>
            <p:ph type="sldNum" sz="quarter" idx="12"/>
          </p:nvPr>
        </p:nvSpPr>
        <p:spPr/>
        <p:txBody>
          <a:bodyPr/>
          <a:lstStyle/>
          <a:p>
            <a:fld id="{FCD4A679-F3D9-41E3-8E1D-7FEB9EFC9327}" type="slidenum">
              <a:rPr lang="en-US" smtClean="0"/>
              <a:t>22</a:t>
            </a:fld>
            <a:endParaRPr lang="en-US"/>
          </a:p>
        </p:txBody>
      </p:sp>
      <p:sp>
        <p:nvSpPr>
          <p:cNvPr id="14" name="Oval 13">
            <a:extLst>
              <a:ext uri="{FF2B5EF4-FFF2-40B4-BE49-F238E27FC236}">
                <a16:creationId xmlns:a16="http://schemas.microsoft.com/office/drawing/2014/main" id="{BD620578-46A0-4FB6-8D15-DEDFF973A24D}"/>
              </a:ext>
            </a:extLst>
          </p:cNvPr>
          <p:cNvSpPr/>
          <p:nvPr/>
        </p:nvSpPr>
        <p:spPr>
          <a:xfrm>
            <a:off x="7351643" y="5626099"/>
            <a:ext cx="1066800" cy="685800"/>
          </a:xfrm>
          <a:prstGeom prst="ellipse">
            <a:avLst/>
          </a:prstGeom>
          <a:solidFill>
            <a:srgbClr val="00B0F0"/>
          </a:solidFill>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FMF</a:t>
            </a:r>
          </a:p>
        </p:txBody>
      </p:sp>
      <p:cxnSp>
        <p:nvCxnSpPr>
          <p:cNvPr id="15" name="Straight Connector 14">
            <a:extLst>
              <a:ext uri="{FF2B5EF4-FFF2-40B4-BE49-F238E27FC236}">
                <a16:creationId xmlns:a16="http://schemas.microsoft.com/office/drawing/2014/main" id="{92934E8C-6301-4910-B4B8-84D10AC16C65}"/>
              </a:ext>
            </a:extLst>
          </p:cNvPr>
          <p:cNvCxnSpPr>
            <a:cxnSpLocks/>
          </p:cNvCxnSpPr>
          <p:nvPr/>
        </p:nvCxnSpPr>
        <p:spPr>
          <a:xfrm flipV="1">
            <a:off x="8222198" y="4719230"/>
            <a:ext cx="544887" cy="876644"/>
          </a:xfrm>
          <a:prstGeom prst="line">
            <a:avLst/>
          </a:prstGeom>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4D679DA6-E523-498E-B78F-4C22BE44C307}"/>
              </a:ext>
            </a:extLst>
          </p:cNvPr>
          <p:cNvSpPr>
            <a:spLocks noGrp="1"/>
          </p:cNvSpPr>
          <p:nvPr>
            <p:ph type="ftr" sz="quarter" idx="11"/>
          </p:nvPr>
        </p:nvSpPr>
        <p:spPr/>
        <p:txBody>
          <a:bodyPr/>
          <a:lstStyle/>
          <a:p>
            <a:r>
              <a:rPr lang="en-US"/>
              <a:t>The 52nd Annual General Meeting &amp; Scientific Conference </a:t>
            </a:r>
          </a:p>
        </p:txBody>
      </p:sp>
    </p:spTree>
    <p:extLst>
      <p:ext uri="{BB962C8B-B14F-4D97-AF65-F5344CB8AC3E}">
        <p14:creationId xmlns:p14="http://schemas.microsoft.com/office/powerpoint/2010/main" val="1962449749"/>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633D686-AB9D-6B6B-3BD1-635771B779B9}"/>
              </a:ext>
            </a:extLst>
          </p:cNvPr>
          <p:cNvSpPr>
            <a:spLocks noGrp="1"/>
          </p:cNvSpPr>
          <p:nvPr>
            <p:ph type="title"/>
          </p:nvPr>
        </p:nvSpPr>
        <p:spPr>
          <a:xfrm>
            <a:off x="715617" y="416395"/>
            <a:ext cx="10638183" cy="723292"/>
          </a:xfrm>
        </p:spPr>
        <p:txBody>
          <a:bodyPr>
            <a:normAutofit/>
          </a:bodyPr>
          <a:lstStyle/>
          <a:p>
            <a:r>
              <a:rPr lang="en-US" sz="3200" b="1" i="0" dirty="0">
                <a:solidFill>
                  <a:srgbClr val="222222"/>
                </a:solidFill>
                <a:effectLst/>
                <a:latin typeface="Corbel" panose="020B0503020204020204" pitchFamily="34" charset="0"/>
              </a:rPr>
              <a:t>National Policy on Food and Nutrition</a:t>
            </a:r>
            <a:endParaRPr lang="en-US" sz="4800" b="1" dirty="0"/>
          </a:p>
        </p:txBody>
      </p:sp>
      <p:sp>
        <p:nvSpPr>
          <p:cNvPr id="2" name="Content Placeholder 1">
            <a:extLst>
              <a:ext uri="{FF2B5EF4-FFF2-40B4-BE49-F238E27FC236}">
                <a16:creationId xmlns:a16="http://schemas.microsoft.com/office/drawing/2014/main" id="{F1A58182-49AD-A35E-CB51-59CE008E1E35}"/>
              </a:ext>
            </a:extLst>
          </p:cNvPr>
          <p:cNvSpPr>
            <a:spLocks noGrp="1"/>
          </p:cNvSpPr>
          <p:nvPr>
            <p:ph idx="1"/>
          </p:nvPr>
        </p:nvSpPr>
        <p:spPr>
          <a:xfrm>
            <a:off x="361121" y="1139688"/>
            <a:ext cx="6198706" cy="5231296"/>
          </a:xfrm>
        </p:spPr>
        <p:txBody>
          <a:bodyPr>
            <a:noAutofit/>
          </a:bodyPr>
          <a:lstStyle/>
          <a:p>
            <a:pPr marL="0" indent="0">
              <a:buNone/>
            </a:pPr>
            <a:r>
              <a:rPr lang="en-US" sz="2400" b="0" i="0" dirty="0">
                <a:solidFill>
                  <a:srgbClr val="222222"/>
                </a:solidFill>
                <a:effectLst/>
                <a:latin typeface="Helvetica Neue"/>
              </a:rPr>
              <a:t>      </a:t>
            </a:r>
            <a:endParaRPr lang="en-US" b="0" i="0" dirty="0">
              <a:solidFill>
                <a:srgbClr val="222222"/>
              </a:solidFill>
              <a:effectLst/>
              <a:latin typeface="Corbel" panose="020B0503020204020204" pitchFamily="34" charset="0"/>
            </a:endParaRPr>
          </a:p>
          <a:p>
            <a:pPr algn="just">
              <a:lnSpc>
                <a:spcPct val="100000"/>
              </a:lnSpc>
            </a:pPr>
            <a:r>
              <a:rPr lang="en-US" sz="2000" spc="-20" dirty="0">
                <a:solidFill>
                  <a:srgbClr val="363435"/>
                </a:solidFill>
                <a:latin typeface="Corbel" panose="020B0503020204020204" pitchFamily="34" charset="0"/>
                <a:ea typeface="Times New Roman" panose="02020603050405020304" pitchFamily="18" charset="0"/>
              </a:rPr>
              <a:t>P</a:t>
            </a:r>
            <a:r>
              <a:rPr lang="en-US" sz="2000" spc="-30" dirty="0">
                <a:solidFill>
                  <a:srgbClr val="363435"/>
                </a:solidFill>
                <a:effectLst/>
                <a:latin typeface="Corbel" panose="020B0503020204020204" pitchFamily="34" charset="0"/>
                <a:ea typeface="Times New Roman" panose="02020603050405020304" pitchFamily="18" charset="0"/>
              </a:rPr>
              <a:t>r</a:t>
            </a:r>
            <a:r>
              <a:rPr lang="en-US" sz="2000" spc="-25" dirty="0">
                <a:solidFill>
                  <a:srgbClr val="363435"/>
                </a:solidFill>
                <a:effectLst/>
                <a:latin typeface="Corbel" panose="020B0503020204020204" pitchFamily="34" charset="0"/>
                <a:ea typeface="Times New Roman" panose="02020603050405020304" pitchFamily="18" charset="0"/>
              </a:rPr>
              <a:t>ov</a:t>
            </a:r>
            <a:r>
              <a:rPr lang="en-US" sz="2000" spc="-10" dirty="0">
                <a:solidFill>
                  <a:srgbClr val="363435"/>
                </a:solidFill>
                <a:effectLst/>
                <a:latin typeface="Corbel" panose="020B0503020204020204" pitchFamily="34" charset="0"/>
                <a:ea typeface="Times New Roman" panose="02020603050405020304" pitchFamily="18" charset="0"/>
              </a:rPr>
              <a:t>i</a:t>
            </a:r>
            <a:r>
              <a:rPr lang="en-US" sz="2000" dirty="0">
                <a:solidFill>
                  <a:srgbClr val="363435"/>
                </a:solidFill>
                <a:effectLst/>
                <a:latin typeface="Corbel" panose="020B0503020204020204" pitchFamily="34" charset="0"/>
                <a:ea typeface="Times New Roman" panose="02020603050405020304" pitchFamily="18" charset="0"/>
              </a:rPr>
              <a:t>des </a:t>
            </a:r>
            <a:r>
              <a:rPr lang="en-US" sz="2000" spc="235" dirty="0">
                <a:solidFill>
                  <a:srgbClr val="363435"/>
                </a:solidFill>
                <a:effectLst/>
                <a:latin typeface="Corbel" panose="020B0503020204020204" pitchFamily="34" charset="0"/>
                <a:ea typeface="Times New Roman" panose="02020603050405020304" pitchFamily="18" charset="0"/>
              </a:rPr>
              <a:t> </a:t>
            </a:r>
            <a:r>
              <a:rPr lang="en-US" sz="2000" dirty="0">
                <a:solidFill>
                  <a:srgbClr val="363435"/>
                </a:solidFill>
                <a:effectLst/>
                <a:latin typeface="Corbel" panose="020B0503020204020204" pitchFamily="34" charset="0"/>
                <a:ea typeface="Times New Roman" panose="02020603050405020304" pitchFamily="18" charset="0"/>
              </a:rPr>
              <a:t>the </a:t>
            </a:r>
            <a:r>
              <a:rPr lang="en-US" sz="2000" spc="-10" dirty="0">
                <a:solidFill>
                  <a:srgbClr val="363435"/>
                </a:solidFill>
                <a:effectLst/>
                <a:latin typeface="Corbel" panose="020B0503020204020204" pitchFamily="34" charset="0"/>
                <a:ea typeface="Times New Roman" panose="02020603050405020304" pitchFamily="18" charset="0"/>
              </a:rPr>
              <a:t>f</a:t>
            </a:r>
            <a:r>
              <a:rPr lang="en-US" sz="2000" spc="-25" dirty="0">
                <a:solidFill>
                  <a:srgbClr val="363435"/>
                </a:solidFill>
                <a:effectLst/>
                <a:latin typeface="Corbel" panose="020B0503020204020204" pitchFamily="34" charset="0"/>
                <a:ea typeface="Times New Roman" panose="02020603050405020304" pitchFamily="18" charset="0"/>
              </a:rPr>
              <a:t>r</a:t>
            </a:r>
            <a:r>
              <a:rPr lang="en-US" sz="2000" dirty="0">
                <a:solidFill>
                  <a:srgbClr val="363435"/>
                </a:solidFill>
                <a:effectLst/>
                <a:latin typeface="Corbel" panose="020B0503020204020204" pitchFamily="34" charset="0"/>
                <a:ea typeface="Times New Roman" panose="02020603050405020304" pitchFamily="18" charset="0"/>
              </a:rPr>
              <a:t>am</a:t>
            </a:r>
            <a:r>
              <a:rPr lang="en-US" sz="2000" spc="-25" dirty="0">
                <a:solidFill>
                  <a:srgbClr val="363435"/>
                </a:solidFill>
                <a:effectLst/>
                <a:latin typeface="Corbel" panose="020B0503020204020204" pitchFamily="34" charset="0"/>
                <a:ea typeface="Times New Roman" panose="02020603050405020304" pitchFamily="18" charset="0"/>
              </a:rPr>
              <a:t>ew</a:t>
            </a:r>
            <a:r>
              <a:rPr lang="en-US" sz="2000" dirty="0">
                <a:solidFill>
                  <a:srgbClr val="363435"/>
                </a:solidFill>
                <a:effectLst/>
                <a:latin typeface="Corbel" panose="020B0503020204020204" pitchFamily="34" charset="0"/>
                <a:ea typeface="Times New Roman" panose="02020603050405020304" pitchFamily="18" charset="0"/>
              </a:rPr>
              <a:t>o</a:t>
            </a:r>
            <a:r>
              <a:rPr lang="en-US" sz="2000" spc="-15" dirty="0">
                <a:solidFill>
                  <a:srgbClr val="363435"/>
                </a:solidFill>
                <a:effectLst/>
                <a:latin typeface="Corbel" panose="020B0503020204020204" pitchFamily="34" charset="0"/>
                <a:ea typeface="Times New Roman" panose="02020603050405020304" pitchFamily="18" charset="0"/>
              </a:rPr>
              <a:t>r</a:t>
            </a:r>
            <a:r>
              <a:rPr lang="en-US" sz="2000" dirty="0">
                <a:solidFill>
                  <a:srgbClr val="363435"/>
                </a:solidFill>
                <a:effectLst/>
                <a:latin typeface="Corbel" panose="020B0503020204020204" pitchFamily="34" charset="0"/>
                <a:ea typeface="Times New Roman" panose="02020603050405020304" pitchFamily="18" charset="0"/>
              </a:rPr>
              <a:t>k</a:t>
            </a:r>
            <a:r>
              <a:rPr lang="en-US" sz="2000" spc="190" dirty="0">
                <a:solidFill>
                  <a:srgbClr val="363435"/>
                </a:solidFill>
                <a:effectLst/>
                <a:latin typeface="Corbel" panose="020B0503020204020204" pitchFamily="34" charset="0"/>
                <a:ea typeface="Times New Roman" panose="02020603050405020304" pitchFamily="18" charset="0"/>
              </a:rPr>
              <a:t> </a:t>
            </a:r>
            <a:r>
              <a:rPr lang="en-US" sz="2000" spc="-20" dirty="0">
                <a:solidFill>
                  <a:srgbClr val="363435"/>
                </a:solidFill>
                <a:effectLst/>
                <a:latin typeface="Corbel" panose="020B0503020204020204" pitchFamily="34" charset="0"/>
                <a:ea typeface="Times New Roman" panose="02020603050405020304" pitchFamily="18" charset="0"/>
              </a:rPr>
              <a:t>f</a:t>
            </a:r>
            <a:r>
              <a:rPr lang="en-US" sz="2000" dirty="0">
                <a:solidFill>
                  <a:srgbClr val="363435"/>
                </a:solidFill>
                <a:effectLst/>
                <a:latin typeface="Corbel" panose="020B0503020204020204" pitchFamily="34" charset="0"/>
                <a:ea typeface="Times New Roman" panose="02020603050405020304" pitchFamily="18" charset="0"/>
              </a:rPr>
              <a:t>or</a:t>
            </a:r>
            <a:r>
              <a:rPr lang="en-US" sz="2000" spc="185" dirty="0">
                <a:solidFill>
                  <a:srgbClr val="363435"/>
                </a:solidFill>
                <a:effectLst/>
                <a:latin typeface="Corbel" panose="020B0503020204020204" pitchFamily="34" charset="0"/>
                <a:ea typeface="Times New Roman" panose="02020603050405020304" pitchFamily="18" charset="0"/>
              </a:rPr>
              <a:t> </a:t>
            </a:r>
            <a:r>
              <a:rPr lang="en-US" sz="2000" dirty="0">
                <a:solidFill>
                  <a:srgbClr val="363435"/>
                </a:solidFill>
                <a:effectLst/>
                <a:latin typeface="Corbel" panose="020B0503020204020204" pitchFamily="34" charset="0"/>
                <a:ea typeface="Times New Roman" panose="02020603050405020304" pitchFamily="18" charset="0"/>
              </a:rPr>
              <a:t>add</a:t>
            </a:r>
            <a:r>
              <a:rPr lang="en-US" sz="2000" spc="-30" dirty="0">
                <a:solidFill>
                  <a:srgbClr val="363435"/>
                </a:solidFill>
                <a:effectLst/>
                <a:latin typeface="Corbel" panose="020B0503020204020204" pitchFamily="34" charset="0"/>
                <a:ea typeface="Times New Roman" panose="02020603050405020304" pitchFamily="18" charset="0"/>
              </a:rPr>
              <a:t>r</a:t>
            </a:r>
            <a:r>
              <a:rPr lang="en-US" sz="2000" dirty="0">
                <a:solidFill>
                  <a:srgbClr val="363435"/>
                </a:solidFill>
                <a:effectLst/>
                <a:latin typeface="Corbel" panose="020B0503020204020204" pitchFamily="34" charset="0"/>
                <a:ea typeface="Times New Roman" panose="02020603050405020304" pitchFamily="18" charset="0"/>
              </a:rPr>
              <a:t>e</a:t>
            </a:r>
            <a:r>
              <a:rPr lang="en-US" sz="2000" spc="-15" dirty="0">
                <a:solidFill>
                  <a:srgbClr val="363435"/>
                </a:solidFill>
                <a:effectLst/>
                <a:latin typeface="Corbel" panose="020B0503020204020204" pitchFamily="34" charset="0"/>
                <a:ea typeface="Times New Roman" panose="02020603050405020304" pitchFamily="18" charset="0"/>
              </a:rPr>
              <a:t>s</a:t>
            </a:r>
            <a:r>
              <a:rPr lang="en-US" sz="2000" dirty="0">
                <a:solidFill>
                  <a:srgbClr val="363435"/>
                </a:solidFill>
                <a:effectLst/>
                <a:latin typeface="Corbel" panose="020B0503020204020204" pitchFamily="34" charset="0"/>
                <a:ea typeface="Times New Roman" panose="02020603050405020304" pitchFamily="18" charset="0"/>
              </a:rPr>
              <a:t>sing</a:t>
            </a:r>
            <a:r>
              <a:rPr lang="en-US" sz="2000" spc="165" dirty="0">
                <a:solidFill>
                  <a:srgbClr val="363435"/>
                </a:solidFill>
                <a:effectLst/>
                <a:latin typeface="Corbel" panose="020B0503020204020204" pitchFamily="34" charset="0"/>
                <a:ea typeface="Times New Roman" panose="02020603050405020304" pitchFamily="18" charset="0"/>
              </a:rPr>
              <a:t> </a:t>
            </a:r>
            <a:r>
              <a:rPr lang="en-US" sz="2000" dirty="0">
                <a:solidFill>
                  <a:srgbClr val="363435"/>
                </a:solidFill>
                <a:effectLst/>
                <a:latin typeface="Corbel" panose="020B0503020204020204" pitchFamily="34" charset="0"/>
                <a:ea typeface="Times New Roman" panose="02020603050405020304" pitchFamily="18" charset="0"/>
              </a:rPr>
              <a:t>the  p</a:t>
            </a:r>
            <a:r>
              <a:rPr lang="en-US" sz="2000" spc="-30" dirty="0">
                <a:solidFill>
                  <a:srgbClr val="363435"/>
                </a:solidFill>
                <a:effectLst/>
                <a:latin typeface="Corbel" panose="020B0503020204020204" pitchFamily="34" charset="0"/>
                <a:ea typeface="Times New Roman" panose="02020603050405020304" pitchFamily="18" charset="0"/>
              </a:rPr>
              <a:t>r</a:t>
            </a:r>
            <a:r>
              <a:rPr lang="en-US" sz="2000" dirty="0">
                <a:solidFill>
                  <a:srgbClr val="363435"/>
                </a:solidFill>
                <a:effectLst/>
                <a:latin typeface="Corbel" panose="020B0503020204020204" pitchFamily="34" charset="0"/>
                <a:ea typeface="Times New Roman" panose="02020603050405020304" pitchFamily="18" charset="0"/>
              </a:rPr>
              <a:t>oblems </a:t>
            </a:r>
            <a:r>
              <a:rPr lang="en-US" sz="2000" spc="155" dirty="0">
                <a:solidFill>
                  <a:srgbClr val="363435"/>
                </a:solidFill>
                <a:effectLst/>
                <a:latin typeface="Corbel" panose="020B0503020204020204" pitchFamily="34" charset="0"/>
                <a:ea typeface="Times New Roman" panose="02020603050405020304" pitchFamily="18" charset="0"/>
              </a:rPr>
              <a:t> </a:t>
            </a:r>
            <a:r>
              <a:rPr lang="en-US" sz="2000" dirty="0">
                <a:solidFill>
                  <a:srgbClr val="363435"/>
                </a:solidFill>
                <a:effectLst/>
                <a:latin typeface="Corbel" panose="020B0503020204020204" pitchFamily="34" charset="0"/>
                <a:ea typeface="Times New Roman" panose="02020603050405020304" pitchFamily="18" charset="0"/>
              </a:rPr>
              <a:t>of</a:t>
            </a:r>
            <a:r>
              <a:rPr lang="en-US" sz="2000" spc="180" dirty="0">
                <a:solidFill>
                  <a:srgbClr val="363435"/>
                </a:solidFill>
                <a:effectLst/>
                <a:latin typeface="Corbel" panose="020B0503020204020204" pitchFamily="34" charset="0"/>
                <a:ea typeface="Times New Roman" panose="02020603050405020304" pitchFamily="18" charset="0"/>
              </a:rPr>
              <a:t> </a:t>
            </a:r>
            <a:r>
              <a:rPr lang="en-US" sz="2000" spc="-20" dirty="0">
                <a:solidFill>
                  <a:srgbClr val="363435"/>
                </a:solidFill>
                <a:effectLst/>
                <a:latin typeface="Corbel" panose="020B0503020204020204" pitchFamily="34" charset="0"/>
                <a:ea typeface="Times New Roman" panose="02020603050405020304" pitchFamily="18" charset="0"/>
              </a:rPr>
              <a:t>f</a:t>
            </a:r>
            <a:r>
              <a:rPr lang="en-US" sz="2000" dirty="0">
                <a:solidFill>
                  <a:srgbClr val="363435"/>
                </a:solidFill>
                <a:effectLst/>
                <a:latin typeface="Corbel" panose="020B0503020204020204" pitchFamily="34" charset="0"/>
                <a:ea typeface="Times New Roman" panose="02020603050405020304" pitchFamily="18" charset="0"/>
              </a:rPr>
              <a:t>ood</a:t>
            </a:r>
            <a:r>
              <a:rPr lang="en-US" sz="2000" spc="190" dirty="0">
                <a:solidFill>
                  <a:srgbClr val="363435"/>
                </a:solidFill>
                <a:effectLst/>
                <a:latin typeface="Corbel" panose="020B0503020204020204" pitchFamily="34" charset="0"/>
                <a:ea typeface="Times New Roman" panose="02020603050405020304" pitchFamily="18" charset="0"/>
              </a:rPr>
              <a:t> </a:t>
            </a:r>
            <a:r>
              <a:rPr lang="en-US" sz="2000" dirty="0">
                <a:solidFill>
                  <a:srgbClr val="363435"/>
                </a:solidFill>
                <a:effectLst/>
                <a:latin typeface="Corbel" panose="020B0503020204020204" pitchFamily="34" charset="0"/>
                <a:ea typeface="Times New Roman" panose="02020603050405020304" pitchFamily="18" charset="0"/>
              </a:rPr>
              <a:t>and </a:t>
            </a:r>
            <a:r>
              <a:rPr lang="en-US" sz="2000" spc="170" dirty="0">
                <a:solidFill>
                  <a:srgbClr val="363435"/>
                </a:solidFill>
                <a:effectLst/>
                <a:latin typeface="Corbel" panose="020B0503020204020204" pitchFamily="34" charset="0"/>
                <a:ea typeface="Times New Roman" panose="02020603050405020304" pitchFamily="18" charset="0"/>
              </a:rPr>
              <a:t> </a:t>
            </a:r>
            <a:r>
              <a:rPr lang="en-US" sz="2000" dirty="0">
                <a:solidFill>
                  <a:srgbClr val="363435"/>
                </a:solidFill>
                <a:effectLst/>
                <a:latin typeface="Corbel" panose="020B0503020204020204" pitchFamily="34" charset="0"/>
                <a:ea typeface="Times New Roman" panose="02020603050405020304" pitchFamily="18" charset="0"/>
              </a:rPr>
              <a:t>n</a:t>
            </a:r>
            <a:r>
              <a:rPr lang="en-US" sz="2000" spc="-15" dirty="0">
                <a:solidFill>
                  <a:srgbClr val="363435"/>
                </a:solidFill>
                <a:effectLst/>
                <a:latin typeface="Corbel" panose="020B0503020204020204" pitchFamily="34" charset="0"/>
                <a:ea typeface="Times New Roman" panose="02020603050405020304" pitchFamily="18" charset="0"/>
              </a:rPr>
              <a:t>u</a:t>
            </a:r>
            <a:r>
              <a:rPr lang="en-US" sz="2000" dirty="0">
                <a:solidFill>
                  <a:srgbClr val="363435"/>
                </a:solidFill>
                <a:effectLst/>
                <a:latin typeface="Corbel" panose="020B0503020204020204" pitchFamily="34" charset="0"/>
                <a:ea typeface="Times New Roman" panose="02020603050405020304" pitchFamily="18" charset="0"/>
              </a:rPr>
              <a:t>t</a:t>
            </a:r>
            <a:r>
              <a:rPr lang="en-US" sz="2000" spc="-25" dirty="0">
                <a:solidFill>
                  <a:srgbClr val="363435"/>
                </a:solidFill>
                <a:effectLst/>
                <a:latin typeface="Corbel" panose="020B0503020204020204" pitchFamily="34" charset="0"/>
                <a:ea typeface="Times New Roman" panose="02020603050405020304" pitchFamily="18" charset="0"/>
              </a:rPr>
              <a:t>r</a:t>
            </a:r>
            <a:r>
              <a:rPr lang="en-US" sz="2000" dirty="0">
                <a:solidFill>
                  <a:srgbClr val="363435"/>
                </a:solidFill>
                <a:effectLst/>
                <a:latin typeface="Corbel" panose="020B0503020204020204" pitchFamily="34" charset="0"/>
                <a:ea typeface="Times New Roman" panose="02020603050405020304" pitchFamily="18" charset="0"/>
              </a:rPr>
              <a:t>it</a:t>
            </a:r>
            <a:r>
              <a:rPr lang="en-US" sz="2000" spc="-15" dirty="0">
                <a:solidFill>
                  <a:srgbClr val="363435"/>
                </a:solidFill>
                <a:effectLst/>
                <a:latin typeface="Corbel" panose="020B0503020204020204" pitchFamily="34" charset="0"/>
                <a:ea typeface="Times New Roman" panose="02020603050405020304" pitchFamily="18" charset="0"/>
              </a:rPr>
              <a:t>i</a:t>
            </a:r>
            <a:r>
              <a:rPr lang="en-US" sz="2000" dirty="0">
                <a:solidFill>
                  <a:srgbClr val="363435"/>
                </a:solidFill>
                <a:effectLst/>
                <a:latin typeface="Corbel" panose="020B0503020204020204" pitchFamily="34" charset="0"/>
                <a:ea typeface="Times New Roman" panose="02020603050405020304" pitchFamily="18" charset="0"/>
              </a:rPr>
              <a:t>on</a:t>
            </a:r>
            <a:r>
              <a:rPr lang="en-US" sz="2000" spc="200" dirty="0">
                <a:solidFill>
                  <a:srgbClr val="363435"/>
                </a:solidFill>
                <a:effectLst/>
                <a:latin typeface="Corbel" panose="020B0503020204020204" pitchFamily="34" charset="0"/>
                <a:ea typeface="Times New Roman" panose="02020603050405020304" pitchFamily="18" charset="0"/>
              </a:rPr>
              <a:t> </a:t>
            </a:r>
            <a:r>
              <a:rPr lang="en-US" sz="2000" dirty="0">
                <a:solidFill>
                  <a:srgbClr val="363435"/>
                </a:solidFill>
                <a:effectLst/>
                <a:latin typeface="Corbel" panose="020B0503020204020204" pitchFamily="34" charset="0"/>
                <a:ea typeface="Times New Roman" panose="02020603050405020304" pitchFamily="18" charset="0"/>
              </a:rPr>
              <a:t>inse</a:t>
            </a:r>
            <a:r>
              <a:rPr lang="en-US" sz="2000" spc="-35" dirty="0">
                <a:solidFill>
                  <a:srgbClr val="363435"/>
                </a:solidFill>
                <a:effectLst/>
                <a:latin typeface="Corbel" panose="020B0503020204020204" pitchFamily="34" charset="0"/>
                <a:ea typeface="Times New Roman" panose="02020603050405020304" pitchFamily="18" charset="0"/>
              </a:rPr>
              <a:t>c</a:t>
            </a:r>
            <a:r>
              <a:rPr lang="en-US" sz="2000" dirty="0">
                <a:solidFill>
                  <a:srgbClr val="363435"/>
                </a:solidFill>
                <a:effectLst/>
                <a:latin typeface="Corbel" panose="020B0503020204020204" pitchFamily="34" charset="0"/>
                <a:ea typeface="Times New Roman" panose="02020603050405020304" pitchFamily="18" charset="0"/>
              </a:rPr>
              <a:t>u</a:t>
            </a:r>
            <a:r>
              <a:rPr lang="en-US" sz="2000" spc="-25" dirty="0">
                <a:solidFill>
                  <a:srgbClr val="363435"/>
                </a:solidFill>
                <a:effectLst/>
                <a:latin typeface="Corbel" panose="020B0503020204020204" pitchFamily="34" charset="0"/>
                <a:ea typeface="Times New Roman" panose="02020603050405020304" pitchFamily="18" charset="0"/>
              </a:rPr>
              <a:t>r</a:t>
            </a:r>
            <a:r>
              <a:rPr lang="en-US" sz="2000" dirty="0">
                <a:solidFill>
                  <a:srgbClr val="363435"/>
                </a:solidFill>
                <a:effectLst/>
                <a:latin typeface="Corbel" panose="020B0503020204020204" pitchFamily="34" charset="0"/>
                <a:ea typeface="Times New Roman" panose="02020603050405020304" pitchFamily="18" charset="0"/>
              </a:rPr>
              <a:t>i</a:t>
            </a:r>
            <a:r>
              <a:rPr lang="en-US" sz="2000" spc="15" dirty="0">
                <a:solidFill>
                  <a:srgbClr val="363435"/>
                </a:solidFill>
                <a:effectLst/>
                <a:latin typeface="Corbel" panose="020B0503020204020204" pitchFamily="34" charset="0"/>
                <a:ea typeface="Times New Roman" panose="02020603050405020304" pitchFamily="18" charset="0"/>
              </a:rPr>
              <a:t>t</a:t>
            </a:r>
            <a:r>
              <a:rPr lang="en-US" sz="2000" dirty="0">
                <a:solidFill>
                  <a:srgbClr val="363435"/>
                </a:solidFill>
                <a:effectLst/>
                <a:latin typeface="Corbel" panose="020B0503020204020204" pitchFamily="34" charset="0"/>
                <a:ea typeface="Times New Roman" panose="02020603050405020304" pitchFamily="18" charset="0"/>
              </a:rPr>
              <a:t>y </a:t>
            </a:r>
            <a:r>
              <a:rPr lang="en-US" sz="2000" spc="10" dirty="0">
                <a:solidFill>
                  <a:srgbClr val="363435"/>
                </a:solidFill>
                <a:effectLst/>
                <a:latin typeface="Corbel" panose="020B0503020204020204" pitchFamily="34" charset="0"/>
                <a:ea typeface="Times New Roman" panose="02020603050405020304" pitchFamily="18" charset="0"/>
              </a:rPr>
              <a:t> </a:t>
            </a:r>
            <a:r>
              <a:rPr lang="en-US" sz="2000" dirty="0">
                <a:solidFill>
                  <a:srgbClr val="363435"/>
                </a:solidFill>
                <a:effectLst/>
                <a:latin typeface="Corbel" panose="020B0503020204020204" pitchFamily="34" charset="0"/>
                <a:ea typeface="Times New Roman" panose="02020603050405020304" pitchFamily="18" charset="0"/>
              </a:rPr>
              <a:t>in </a:t>
            </a:r>
            <a:r>
              <a:rPr lang="en-US" sz="2000" spc="-10" dirty="0">
                <a:solidFill>
                  <a:srgbClr val="363435"/>
                </a:solidFill>
                <a:effectLst/>
                <a:latin typeface="Corbel" panose="020B0503020204020204" pitchFamily="34" charset="0"/>
                <a:ea typeface="Times New Roman" panose="02020603050405020304" pitchFamily="18" charset="0"/>
              </a:rPr>
              <a:t>Ni</a:t>
            </a:r>
            <a:r>
              <a:rPr lang="en-US" sz="2000" dirty="0">
                <a:solidFill>
                  <a:srgbClr val="363435"/>
                </a:solidFill>
                <a:effectLst/>
                <a:latin typeface="Corbel" panose="020B0503020204020204" pitchFamily="34" charset="0"/>
                <a:ea typeface="Times New Roman" panose="02020603050405020304" pitchFamily="18" charset="0"/>
              </a:rPr>
              <a:t>ge</a:t>
            </a:r>
            <a:r>
              <a:rPr lang="en-US" sz="2000" spc="-25" dirty="0">
                <a:solidFill>
                  <a:srgbClr val="363435"/>
                </a:solidFill>
                <a:effectLst/>
                <a:latin typeface="Corbel" panose="020B0503020204020204" pitchFamily="34" charset="0"/>
                <a:ea typeface="Times New Roman" panose="02020603050405020304" pitchFamily="18" charset="0"/>
              </a:rPr>
              <a:t>r</a:t>
            </a:r>
            <a:r>
              <a:rPr lang="en-US" sz="2000" spc="-10" dirty="0">
                <a:solidFill>
                  <a:srgbClr val="363435"/>
                </a:solidFill>
                <a:effectLst/>
                <a:latin typeface="Corbel" panose="020B0503020204020204" pitchFamily="34" charset="0"/>
                <a:ea typeface="Times New Roman" panose="02020603050405020304" pitchFamily="18" charset="0"/>
              </a:rPr>
              <a:t>i</a:t>
            </a:r>
            <a:r>
              <a:rPr lang="en-US" sz="2000" spc="-20" dirty="0">
                <a:solidFill>
                  <a:srgbClr val="363435"/>
                </a:solidFill>
                <a:effectLst/>
                <a:latin typeface="Corbel" panose="020B0503020204020204" pitchFamily="34" charset="0"/>
                <a:ea typeface="Times New Roman" panose="02020603050405020304" pitchFamily="18" charset="0"/>
              </a:rPr>
              <a:t>a</a:t>
            </a:r>
            <a:r>
              <a:rPr lang="en-US" sz="2000" dirty="0">
                <a:solidFill>
                  <a:srgbClr val="363435"/>
                </a:solidFill>
                <a:effectLst/>
                <a:latin typeface="Corbel" panose="020B0503020204020204" pitchFamily="34" charset="0"/>
                <a:ea typeface="Times New Roman" panose="02020603050405020304" pitchFamily="18" charset="0"/>
              </a:rPr>
              <a:t>,</a:t>
            </a:r>
            <a:r>
              <a:rPr lang="en-US" sz="2000" spc="20" dirty="0">
                <a:solidFill>
                  <a:srgbClr val="363435"/>
                </a:solidFill>
                <a:effectLst/>
                <a:latin typeface="Corbel" panose="020B0503020204020204" pitchFamily="34" charset="0"/>
                <a:ea typeface="Times New Roman" panose="02020603050405020304" pitchFamily="18" charset="0"/>
              </a:rPr>
              <a:t> </a:t>
            </a:r>
            <a:r>
              <a:rPr lang="en-US" sz="2000" spc="-10" dirty="0">
                <a:solidFill>
                  <a:srgbClr val="363435"/>
                </a:solidFill>
                <a:effectLst/>
                <a:latin typeface="Corbel" panose="020B0503020204020204" pitchFamily="34" charset="0"/>
                <a:ea typeface="Times New Roman" panose="02020603050405020304" pitchFamily="18" charset="0"/>
              </a:rPr>
              <a:t>f</a:t>
            </a:r>
            <a:r>
              <a:rPr lang="en-US" sz="2000" spc="-30" dirty="0">
                <a:solidFill>
                  <a:srgbClr val="363435"/>
                </a:solidFill>
                <a:effectLst/>
                <a:latin typeface="Corbel" panose="020B0503020204020204" pitchFamily="34" charset="0"/>
                <a:ea typeface="Times New Roman" panose="02020603050405020304" pitchFamily="18" charset="0"/>
              </a:rPr>
              <a:t>r</a:t>
            </a:r>
            <a:r>
              <a:rPr lang="en-US" sz="2000" dirty="0">
                <a:solidFill>
                  <a:srgbClr val="363435"/>
                </a:solidFill>
                <a:effectLst/>
                <a:latin typeface="Corbel" panose="020B0503020204020204" pitchFamily="34" charset="0"/>
                <a:ea typeface="Times New Roman" panose="02020603050405020304" pitchFamily="18" charset="0"/>
              </a:rPr>
              <a:t>om</a:t>
            </a:r>
            <a:r>
              <a:rPr lang="en-US" sz="2000" spc="20" dirty="0">
                <a:solidFill>
                  <a:srgbClr val="363435"/>
                </a:solidFill>
                <a:effectLst/>
                <a:latin typeface="Corbel" panose="020B0503020204020204" pitchFamily="34" charset="0"/>
                <a:ea typeface="Times New Roman" panose="02020603050405020304" pitchFamily="18" charset="0"/>
              </a:rPr>
              <a:t> </a:t>
            </a:r>
            <a:r>
              <a:rPr lang="en-US" sz="2000" dirty="0">
                <a:solidFill>
                  <a:srgbClr val="363435"/>
                </a:solidFill>
                <a:effectLst/>
                <a:latin typeface="Corbel" panose="020B0503020204020204" pitchFamily="34" charset="0"/>
                <a:ea typeface="Times New Roman" panose="02020603050405020304" pitchFamily="18" charset="0"/>
              </a:rPr>
              <a:t>the</a:t>
            </a:r>
            <a:r>
              <a:rPr lang="en-US" sz="2000" spc="80" dirty="0">
                <a:solidFill>
                  <a:srgbClr val="363435"/>
                </a:solidFill>
                <a:effectLst/>
                <a:latin typeface="Corbel" panose="020B0503020204020204" pitchFamily="34" charset="0"/>
                <a:ea typeface="Times New Roman" panose="02020603050405020304" pitchFamily="18" charset="0"/>
              </a:rPr>
              <a:t> </a:t>
            </a:r>
            <a:r>
              <a:rPr lang="en-US" sz="2000" dirty="0">
                <a:solidFill>
                  <a:srgbClr val="363435"/>
                </a:solidFill>
                <a:effectLst/>
                <a:latin typeface="Corbel" panose="020B0503020204020204" pitchFamily="34" charset="0"/>
                <a:ea typeface="Times New Roman" panose="02020603050405020304" pitchFamily="18" charset="0"/>
              </a:rPr>
              <a:t>ind</a:t>
            </a:r>
            <a:r>
              <a:rPr lang="en-US" sz="2000" spc="-25" dirty="0">
                <a:solidFill>
                  <a:srgbClr val="363435"/>
                </a:solidFill>
                <a:effectLst/>
                <a:latin typeface="Corbel" panose="020B0503020204020204" pitchFamily="34" charset="0"/>
                <a:ea typeface="Times New Roman" panose="02020603050405020304" pitchFamily="18" charset="0"/>
              </a:rPr>
              <a:t>iv</a:t>
            </a:r>
            <a:r>
              <a:rPr lang="en-US" sz="2000" spc="-10" dirty="0">
                <a:solidFill>
                  <a:srgbClr val="363435"/>
                </a:solidFill>
                <a:effectLst/>
                <a:latin typeface="Corbel" panose="020B0503020204020204" pitchFamily="34" charset="0"/>
                <a:ea typeface="Times New Roman" panose="02020603050405020304" pitchFamily="18" charset="0"/>
              </a:rPr>
              <a:t>i</a:t>
            </a:r>
            <a:r>
              <a:rPr lang="en-US" sz="2000" dirty="0">
                <a:solidFill>
                  <a:srgbClr val="363435"/>
                </a:solidFill>
                <a:effectLst/>
                <a:latin typeface="Corbel" panose="020B0503020204020204" pitchFamily="34" charset="0"/>
                <a:ea typeface="Times New Roman" panose="02020603050405020304" pitchFamily="18" charset="0"/>
              </a:rPr>
              <a:t>dua</a:t>
            </a:r>
            <a:r>
              <a:rPr lang="en-US" sz="2000" spc="-20" dirty="0">
                <a:solidFill>
                  <a:srgbClr val="363435"/>
                </a:solidFill>
                <a:effectLst/>
                <a:latin typeface="Corbel" panose="020B0503020204020204" pitchFamily="34" charset="0"/>
                <a:ea typeface="Times New Roman" panose="02020603050405020304" pitchFamily="18" charset="0"/>
              </a:rPr>
              <a:t>l</a:t>
            </a:r>
            <a:r>
              <a:rPr lang="en-US" sz="2000" dirty="0">
                <a:solidFill>
                  <a:srgbClr val="363435"/>
                </a:solidFill>
                <a:effectLst/>
                <a:latin typeface="Corbel" panose="020B0503020204020204" pitchFamily="34" charset="0"/>
                <a:ea typeface="Times New Roman" panose="02020603050405020304" pitchFamily="18" charset="0"/>
              </a:rPr>
              <a:t>, </a:t>
            </a:r>
            <a:r>
              <a:rPr lang="en-US" sz="2000" spc="5" dirty="0">
                <a:solidFill>
                  <a:srgbClr val="363435"/>
                </a:solidFill>
                <a:effectLst/>
                <a:latin typeface="Corbel" panose="020B0503020204020204" pitchFamily="34" charset="0"/>
                <a:ea typeface="Times New Roman" panose="02020603050405020304" pitchFamily="18" charset="0"/>
              </a:rPr>
              <a:t> </a:t>
            </a:r>
            <a:r>
              <a:rPr lang="en-US" sz="2000" dirty="0">
                <a:solidFill>
                  <a:srgbClr val="363435"/>
                </a:solidFill>
                <a:effectLst/>
                <a:latin typeface="Corbel" panose="020B0503020204020204" pitchFamily="34" charset="0"/>
                <a:ea typeface="Times New Roman" panose="02020603050405020304" pitchFamily="18" charset="0"/>
              </a:rPr>
              <a:t>ho</a:t>
            </a:r>
            <a:r>
              <a:rPr lang="en-US" sz="2000" spc="-15" dirty="0">
                <a:solidFill>
                  <a:srgbClr val="363435"/>
                </a:solidFill>
                <a:effectLst/>
                <a:latin typeface="Corbel" panose="020B0503020204020204" pitchFamily="34" charset="0"/>
                <a:ea typeface="Times New Roman" panose="02020603050405020304" pitchFamily="18" charset="0"/>
              </a:rPr>
              <a:t>u</a:t>
            </a:r>
            <a:r>
              <a:rPr lang="en-US" sz="2000" dirty="0">
                <a:solidFill>
                  <a:srgbClr val="363435"/>
                </a:solidFill>
                <a:effectLst/>
                <a:latin typeface="Corbel" panose="020B0503020204020204" pitchFamily="34" charset="0"/>
                <a:ea typeface="Times New Roman" panose="02020603050405020304" pitchFamily="18" charset="0"/>
              </a:rPr>
              <a:t>s</a:t>
            </a:r>
            <a:r>
              <a:rPr lang="en-US" sz="2000" spc="-10" dirty="0">
                <a:solidFill>
                  <a:srgbClr val="363435"/>
                </a:solidFill>
                <a:effectLst/>
                <a:latin typeface="Corbel" panose="020B0503020204020204" pitchFamily="34" charset="0"/>
                <a:ea typeface="Times New Roman" panose="02020603050405020304" pitchFamily="18" charset="0"/>
              </a:rPr>
              <a:t>e</a:t>
            </a:r>
            <a:r>
              <a:rPr lang="en-US" sz="2000" dirty="0">
                <a:solidFill>
                  <a:srgbClr val="363435"/>
                </a:solidFill>
                <a:effectLst/>
                <a:latin typeface="Corbel" panose="020B0503020204020204" pitchFamily="34" charset="0"/>
                <a:ea typeface="Times New Roman" panose="02020603050405020304" pitchFamily="18" charset="0"/>
              </a:rPr>
              <a:t>hol</a:t>
            </a:r>
            <a:r>
              <a:rPr lang="en-US" sz="2000" spc="-30" dirty="0">
                <a:solidFill>
                  <a:srgbClr val="363435"/>
                </a:solidFill>
                <a:effectLst/>
                <a:latin typeface="Corbel" panose="020B0503020204020204" pitchFamily="34" charset="0"/>
                <a:ea typeface="Times New Roman" panose="02020603050405020304" pitchFamily="18" charset="0"/>
              </a:rPr>
              <a:t>d</a:t>
            </a:r>
            <a:r>
              <a:rPr lang="en-US" sz="2000" dirty="0">
                <a:solidFill>
                  <a:srgbClr val="363435"/>
                </a:solidFill>
                <a:effectLst/>
                <a:latin typeface="Corbel" panose="020B0503020204020204" pitchFamily="34" charset="0"/>
                <a:ea typeface="Times New Roman" panose="02020603050405020304" pitchFamily="18" charset="0"/>
              </a:rPr>
              <a:t>,</a:t>
            </a:r>
            <a:r>
              <a:rPr lang="en-US" sz="2000" spc="40" dirty="0">
                <a:solidFill>
                  <a:srgbClr val="363435"/>
                </a:solidFill>
                <a:effectLst/>
                <a:latin typeface="Corbel" panose="020B0503020204020204" pitchFamily="34" charset="0"/>
                <a:ea typeface="Times New Roman" panose="02020603050405020304" pitchFamily="18" charset="0"/>
              </a:rPr>
              <a:t> </a:t>
            </a:r>
            <a:r>
              <a:rPr lang="en-US" sz="2000" dirty="0">
                <a:solidFill>
                  <a:srgbClr val="363435"/>
                </a:solidFill>
                <a:effectLst/>
                <a:latin typeface="Corbel" panose="020B0503020204020204" pitchFamily="34" charset="0"/>
                <a:ea typeface="Times New Roman" panose="02020603050405020304" pitchFamily="18" charset="0"/>
              </a:rPr>
              <a:t>com</a:t>
            </a:r>
            <a:r>
              <a:rPr lang="en-US" sz="2000" spc="-10" dirty="0">
                <a:solidFill>
                  <a:srgbClr val="363435"/>
                </a:solidFill>
                <a:effectLst/>
                <a:latin typeface="Corbel" panose="020B0503020204020204" pitchFamily="34" charset="0"/>
                <a:ea typeface="Times New Roman" panose="02020603050405020304" pitchFamily="18" charset="0"/>
              </a:rPr>
              <a:t>m</a:t>
            </a:r>
            <a:r>
              <a:rPr lang="en-US" sz="2000" dirty="0">
                <a:solidFill>
                  <a:srgbClr val="363435"/>
                </a:solidFill>
                <a:effectLst/>
                <a:latin typeface="Corbel" panose="020B0503020204020204" pitchFamily="34" charset="0"/>
                <a:ea typeface="Times New Roman" panose="02020603050405020304" pitchFamily="18" charset="0"/>
              </a:rPr>
              <a:t>uni</a:t>
            </a:r>
            <a:r>
              <a:rPr lang="en-US" sz="2000" spc="15" dirty="0">
                <a:solidFill>
                  <a:srgbClr val="363435"/>
                </a:solidFill>
                <a:effectLst/>
                <a:latin typeface="Corbel" panose="020B0503020204020204" pitchFamily="34" charset="0"/>
                <a:ea typeface="Times New Roman" panose="02020603050405020304" pitchFamily="18" charset="0"/>
              </a:rPr>
              <a:t>t</a:t>
            </a:r>
            <a:r>
              <a:rPr lang="en-US" sz="2000" dirty="0">
                <a:solidFill>
                  <a:srgbClr val="363435"/>
                </a:solidFill>
                <a:effectLst/>
                <a:latin typeface="Corbel" panose="020B0503020204020204" pitchFamily="34" charset="0"/>
                <a:ea typeface="Times New Roman" panose="02020603050405020304" pitchFamily="18" charset="0"/>
              </a:rPr>
              <a:t>y</a:t>
            </a:r>
            <a:r>
              <a:rPr lang="en-US" sz="2000" spc="75" dirty="0">
                <a:solidFill>
                  <a:srgbClr val="363435"/>
                </a:solidFill>
                <a:effectLst/>
                <a:latin typeface="Corbel" panose="020B0503020204020204" pitchFamily="34" charset="0"/>
                <a:ea typeface="Times New Roman" panose="02020603050405020304" pitchFamily="18" charset="0"/>
              </a:rPr>
              <a:t> </a:t>
            </a:r>
            <a:r>
              <a:rPr lang="en-US" sz="2000" dirty="0">
                <a:solidFill>
                  <a:srgbClr val="363435"/>
                </a:solidFill>
                <a:effectLst/>
                <a:latin typeface="Corbel" panose="020B0503020204020204" pitchFamily="34" charset="0"/>
                <a:ea typeface="Times New Roman" panose="02020603050405020304" pitchFamily="18" charset="0"/>
              </a:rPr>
              <a:t>and  up</a:t>
            </a:r>
            <a:r>
              <a:rPr lang="en-US" sz="2000" spc="95" dirty="0">
                <a:solidFill>
                  <a:srgbClr val="363435"/>
                </a:solidFill>
                <a:effectLst/>
                <a:latin typeface="Corbel" panose="020B0503020204020204" pitchFamily="34" charset="0"/>
                <a:ea typeface="Times New Roman" panose="02020603050405020304" pitchFamily="18" charset="0"/>
              </a:rPr>
              <a:t> </a:t>
            </a:r>
            <a:r>
              <a:rPr lang="en-US" sz="2000" dirty="0">
                <a:solidFill>
                  <a:srgbClr val="363435"/>
                </a:solidFill>
                <a:effectLst/>
                <a:latin typeface="Corbel" panose="020B0503020204020204" pitchFamily="34" charset="0"/>
                <a:ea typeface="Times New Roman" panose="02020603050405020304" pitchFamily="18" charset="0"/>
              </a:rPr>
              <a:t>to</a:t>
            </a:r>
            <a:r>
              <a:rPr lang="en-US" sz="2000" spc="35" dirty="0">
                <a:solidFill>
                  <a:srgbClr val="363435"/>
                </a:solidFill>
                <a:effectLst/>
                <a:latin typeface="Corbel" panose="020B0503020204020204" pitchFamily="34" charset="0"/>
                <a:ea typeface="Times New Roman" panose="02020603050405020304" pitchFamily="18" charset="0"/>
              </a:rPr>
              <a:t> </a:t>
            </a:r>
            <a:r>
              <a:rPr lang="en-US" sz="2000" dirty="0">
                <a:solidFill>
                  <a:srgbClr val="363435"/>
                </a:solidFill>
                <a:effectLst/>
                <a:latin typeface="Corbel" panose="020B0503020204020204" pitchFamily="34" charset="0"/>
                <a:ea typeface="Times New Roman" panose="02020603050405020304" pitchFamily="18" charset="0"/>
              </a:rPr>
              <a:t>the</a:t>
            </a:r>
            <a:r>
              <a:rPr lang="en-US" sz="2000" spc="80" dirty="0">
                <a:solidFill>
                  <a:srgbClr val="363435"/>
                </a:solidFill>
                <a:effectLst/>
                <a:latin typeface="Corbel" panose="020B0503020204020204" pitchFamily="34" charset="0"/>
                <a:ea typeface="Times New Roman" panose="02020603050405020304" pitchFamily="18" charset="0"/>
              </a:rPr>
              <a:t> </a:t>
            </a:r>
            <a:r>
              <a:rPr lang="en-US" sz="2000" dirty="0">
                <a:solidFill>
                  <a:srgbClr val="363435"/>
                </a:solidFill>
                <a:effectLst/>
                <a:latin typeface="Corbel" panose="020B0503020204020204" pitchFamily="34" charset="0"/>
                <a:ea typeface="Times New Roman" panose="02020603050405020304" pitchFamily="18" charset="0"/>
              </a:rPr>
              <a:t>nat</a:t>
            </a:r>
            <a:r>
              <a:rPr lang="en-US" sz="2000" spc="-15" dirty="0">
                <a:solidFill>
                  <a:srgbClr val="363435"/>
                </a:solidFill>
                <a:effectLst/>
                <a:latin typeface="Corbel" panose="020B0503020204020204" pitchFamily="34" charset="0"/>
                <a:ea typeface="Times New Roman" panose="02020603050405020304" pitchFamily="18" charset="0"/>
              </a:rPr>
              <a:t>i</a:t>
            </a:r>
            <a:r>
              <a:rPr lang="en-US" sz="2000" dirty="0">
                <a:solidFill>
                  <a:srgbClr val="363435"/>
                </a:solidFill>
                <a:effectLst/>
                <a:latin typeface="Corbel" panose="020B0503020204020204" pitchFamily="34" charset="0"/>
                <a:ea typeface="Times New Roman" panose="02020603050405020304" pitchFamily="18" charset="0"/>
              </a:rPr>
              <a:t>onal l</a:t>
            </a:r>
            <a:r>
              <a:rPr lang="en-US" sz="2000" spc="-20" dirty="0">
                <a:solidFill>
                  <a:srgbClr val="363435"/>
                </a:solidFill>
                <a:effectLst/>
                <a:latin typeface="Corbel" panose="020B0503020204020204" pitchFamily="34" charset="0"/>
                <a:ea typeface="Times New Roman" panose="02020603050405020304" pitchFamily="18" charset="0"/>
              </a:rPr>
              <a:t>ev</a:t>
            </a:r>
            <a:r>
              <a:rPr lang="en-US" sz="2000" dirty="0">
                <a:solidFill>
                  <a:srgbClr val="363435"/>
                </a:solidFill>
                <a:effectLst/>
                <a:latin typeface="Corbel" panose="020B0503020204020204" pitchFamily="34" charset="0"/>
                <a:ea typeface="Times New Roman" panose="02020603050405020304" pitchFamily="18" charset="0"/>
              </a:rPr>
              <a:t>e</a:t>
            </a:r>
            <a:r>
              <a:rPr lang="en-US" sz="2000" spc="-25" dirty="0">
                <a:solidFill>
                  <a:srgbClr val="363435"/>
                </a:solidFill>
                <a:effectLst/>
                <a:latin typeface="Corbel" panose="020B0503020204020204" pitchFamily="34" charset="0"/>
                <a:ea typeface="Times New Roman" panose="02020603050405020304" pitchFamily="18" charset="0"/>
              </a:rPr>
              <a:t>l</a:t>
            </a:r>
            <a:r>
              <a:rPr lang="en-US" sz="2000" dirty="0">
                <a:solidFill>
                  <a:srgbClr val="363435"/>
                </a:solidFill>
                <a:effectLst/>
                <a:latin typeface="Corbel" panose="020B0503020204020204" pitchFamily="34" charset="0"/>
                <a:ea typeface="Times New Roman" panose="02020603050405020304" pitchFamily="18" charset="0"/>
              </a:rPr>
              <a:t>.</a:t>
            </a:r>
            <a:r>
              <a:rPr lang="en-US" sz="2000" spc="85" dirty="0">
                <a:solidFill>
                  <a:srgbClr val="363435"/>
                </a:solidFill>
                <a:effectLst/>
                <a:latin typeface="Corbel" panose="020B0503020204020204" pitchFamily="34" charset="0"/>
                <a:ea typeface="Times New Roman" panose="02020603050405020304" pitchFamily="18" charset="0"/>
              </a:rPr>
              <a:t> </a:t>
            </a:r>
          </a:p>
          <a:p>
            <a:pPr algn="just">
              <a:lnSpc>
                <a:spcPct val="100000"/>
              </a:lnSpc>
            </a:pPr>
            <a:r>
              <a:rPr lang="en-US" sz="2000" dirty="0">
                <a:solidFill>
                  <a:srgbClr val="363435"/>
                </a:solidFill>
                <a:effectLst/>
                <a:latin typeface="Corbel" panose="020B0503020204020204" pitchFamily="34" charset="0"/>
                <a:ea typeface="Times New Roman" panose="02020603050405020304" pitchFamily="18" charset="0"/>
              </a:rPr>
              <a:t>It</a:t>
            </a:r>
            <a:r>
              <a:rPr lang="en-US" sz="2000" spc="80" dirty="0">
                <a:solidFill>
                  <a:srgbClr val="363435"/>
                </a:solidFill>
                <a:effectLst/>
                <a:latin typeface="Corbel" panose="020B0503020204020204" pitchFamily="34" charset="0"/>
                <a:ea typeface="Times New Roman" panose="02020603050405020304" pitchFamily="18" charset="0"/>
              </a:rPr>
              <a:t> </a:t>
            </a:r>
            <a:r>
              <a:rPr lang="en-US" sz="2000" dirty="0">
                <a:solidFill>
                  <a:srgbClr val="363435"/>
                </a:solidFill>
                <a:effectLst/>
                <a:latin typeface="Corbel" panose="020B0503020204020204" pitchFamily="34" charset="0"/>
                <a:ea typeface="Times New Roman" panose="02020603050405020304" pitchFamily="18" charset="0"/>
              </a:rPr>
              <a:t>gu</a:t>
            </a:r>
            <a:r>
              <a:rPr lang="en-US" sz="2000" spc="-10" dirty="0">
                <a:solidFill>
                  <a:srgbClr val="363435"/>
                </a:solidFill>
                <a:effectLst/>
                <a:latin typeface="Corbel" panose="020B0503020204020204" pitchFamily="34" charset="0"/>
                <a:ea typeface="Times New Roman" panose="02020603050405020304" pitchFamily="18" charset="0"/>
              </a:rPr>
              <a:t>i</a:t>
            </a:r>
            <a:r>
              <a:rPr lang="en-US" sz="2000" dirty="0">
                <a:solidFill>
                  <a:srgbClr val="363435"/>
                </a:solidFill>
                <a:effectLst/>
                <a:latin typeface="Corbel" panose="020B0503020204020204" pitchFamily="34" charset="0"/>
                <a:ea typeface="Times New Roman" panose="02020603050405020304" pitchFamily="18" charset="0"/>
              </a:rPr>
              <a:t>des  the</a:t>
            </a:r>
            <a:r>
              <a:rPr lang="en-US" sz="2000" spc="85" dirty="0">
                <a:solidFill>
                  <a:srgbClr val="363435"/>
                </a:solidFill>
                <a:effectLst/>
                <a:latin typeface="Corbel" panose="020B0503020204020204" pitchFamily="34" charset="0"/>
                <a:ea typeface="Times New Roman" panose="02020603050405020304" pitchFamily="18" charset="0"/>
              </a:rPr>
              <a:t> </a:t>
            </a:r>
            <a:r>
              <a:rPr lang="en-US" sz="2000" spc="-10" dirty="0">
                <a:solidFill>
                  <a:srgbClr val="363435"/>
                </a:solidFill>
                <a:effectLst/>
                <a:latin typeface="Corbel" panose="020B0503020204020204" pitchFamily="34" charset="0"/>
                <a:ea typeface="Times New Roman" panose="02020603050405020304" pitchFamily="18" charset="0"/>
              </a:rPr>
              <a:t>i</a:t>
            </a:r>
            <a:r>
              <a:rPr lang="en-US" sz="2000" dirty="0">
                <a:solidFill>
                  <a:srgbClr val="363435"/>
                </a:solidFill>
                <a:effectLst/>
                <a:latin typeface="Corbel" panose="020B0503020204020204" pitchFamily="34" charset="0"/>
                <a:ea typeface="Times New Roman" panose="02020603050405020304" pitchFamily="18" charset="0"/>
              </a:rPr>
              <a:t>denti</a:t>
            </a:r>
            <a:r>
              <a:rPr lang="en-US" sz="2000" spc="-30" dirty="0">
                <a:solidFill>
                  <a:srgbClr val="363435"/>
                </a:solidFill>
                <a:effectLst/>
                <a:latin typeface="Corbel" panose="020B0503020204020204" pitchFamily="34" charset="0"/>
                <a:ea typeface="Times New Roman" panose="02020603050405020304" pitchFamily="18" charset="0"/>
              </a:rPr>
              <a:t>f</a:t>
            </a:r>
            <a:r>
              <a:rPr lang="en-US" sz="2000" spc="-15" dirty="0">
                <a:solidFill>
                  <a:srgbClr val="363435"/>
                </a:solidFill>
                <a:effectLst/>
                <a:latin typeface="Corbel" panose="020B0503020204020204" pitchFamily="34" charset="0"/>
                <a:ea typeface="Times New Roman" panose="02020603050405020304" pitchFamily="18" charset="0"/>
              </a:rPr>
              <a:t>i</a:t>
            </a:r>
            <a:r>
              <a:rPr lang="en-US" sz="2000" dirty="0">
                <a:solidFill>
                  <a:srgbClr val="363435"/>
                </a:solidFill>
                <a:effectLst/>
                <a:latin typeface="Corbel" panose="020B0503020204020204" pitchFamily="34" charset="0"/>
                <a:ea typeface="Times New Roman" panose="02020603050405020304" pitchFamily="18" charset="0"/>
              </a:rPr>
              <a:t>cat</a:t>
            </a:r>
            <a:r>
              <a:rPr lang="en-US" sz="2000" spc="-15" dirty="0">
                <a:solidFill>
                  <a:srgbClr val="363435"/>
                </a:solidFill>
                <a:effectLst/>
                <a:latin typeface="Corbel" panose="020B0503020204020204" pitchFamily="34" charset="0"/>
                <a:ea typeface="Times New Roman" panose="02020603050405020304" pitchFamily="18" charset="0"/>
              </a:rPr>
              <a:t>i</a:t>
            </a:r>
            <a:r>
              <a:rPr lang="en-US" sz="2000" dirty="0">
                <a:solidFill>
                  <a:srgbClr val="363435"/>
                </a:solidFill>
                <a:effectLst/>
                <a:latin typeface="Corbel" panose="020B0503020204020204" pitchFamily="34" charset="0"/>
                <a:ea typeface="Times New Roman" panose="02020603050405020304" pitchFamily="18" charset="0"/>
              </a:rPr>
              <a:t>o</a:t>
            </a:r>
            <a:r>
              <a:rPr lang="en-US" sz="2000" spc="-25" dirty="0">
                <a:solidFill>
                  <a:srgbClr val="363435"/>
                </a:solidFill>
                <a:effectLst/>
                <a:latin typeface="Corbel" panose="020B0503020204020204" pitchFamily="34" charset="0"/>
                <a:ea typeface="Times New Roman" panose="02020603050405020304" pitchFamily="18" charset="0"/>
              </a:rPr>
              <a:t>n</a:t>
            </a:r>
            <a:r>
              <a:rPr lang="en-US" sz="2000" dirty="0">
                <a:solidFill>
                  <a:srgbClr val="363435"/>
                </a:solidFill>
                <a:effectLst/>
                <a:latin typeface="Corbel" panose="020B0503020204020204" pitchFamily="34" charset="0"/>
                <a:ea typeface="Times New Roman" panose="02020603050405020304" pitchFamily="18" charset="0"/>
              </a:rPr>
              <a:t>, </a:t>
            </a:r>
            <a:r>
              <a:rPr lang="en-US" sz="2000" spc="60" dirty="0">
                <a:solidFill>
                  <a:srgbClr val="363435"/>
                </a:solidFill>
                <a:effectLst/>
                <a:latin typeface="Corbel" panose="020B0503020204020204" pitchFamily="34" charset="0"/>
                <a:ea typeface="Times New Roman" panose="02020603050405020304" pitchFamily="18" charset="0"/>
              </a:rPr>
              <a:t> </a:t>
            </a:r>
            <a:r>
              <a:rPr lang="en-US" sz="2000" dirty="0">
                <a:solidFill>
                  <a:srgbClr val="363435"/>
                </a:solidFill>
                <a:effectLst/>
                <a:latin typeface="Corbel" panose="020B0503020204020204" pitchFamily="34" charset="0"/>
                <a:ea typeface="Times New Roman" panose="02020603050405020304" pitchFamily="18" charset="0"/>
              </a:rPr>
              <a:t>des</a:t>
            </a:r>
            <a:r>
              <a:rPr lang="en-US" sz="2000" spc="-15" dirty="0">
                <a:solidFill>
                  <a:srgbClr val="363435"/>
                </a:solidFill>
                <a:effectLst/>
                <a:latin typeface="Corbel" panose="020B0503020204020204" pitchFamily="34" charset="0"/>
                <a:ea typeface="Times New Roman" panose="02020603050405020304" pitchFamily="18" charset="0"/>
              </a:rPr>
              <a:t>i</a:t>
            </a:r>
            <a:r>
              <a:rPr lang="en-US" sz="2000" dirty="0">
                <a:solidFill>
                  <a:srgbClr val="363435"/>
                </a:solidFill>
                <a:effectLst/>
                <a:latin typeface="Corbel" panose="020B0503020204020204" pitchFamily="34" charset="0"/>
                <a:ea typeface="Times New Roman" panose="02020603050405020304" pitchFamily="18" charset="0"/>
              </a:rPr>
              <a:t>g</a:t>
            </a:r>
            <a:r>
              <a:rPr lang="en-US" sz="2000" spc="-20" dirty="0">
                <a:solidFill>
                  <a:srgbClr val="363435"/>
                </a:solidFill>
                <a:effectLst/>
                <a:latin typeface="Corbel" panose="020B0503020204020204" pitchFamily="34" charset="0"/>
                <a:ea typeface="Times New Roman" panose="02020603050405020304" pitchFamily="18" charset="0"/>
              </a:rPr>
              <a:t>n</a:t>
            </a:r>
            <a:r>
              <a:rPr lang="en-US" sz="2000" dirty="0">
                <a:solidFill>
                  <a:srgbClr val="363435"/>
                </a:solidFill>
                <a:effectLst/>
                <a:latin typeface="Corbel" panose="020B0503020204020204" pitchFamily="34" charset="0"/>
                <a:ea typeface="Times New Roman" panose="02020603050405020304" pitchFamily="18" charset="0"/>
              </a:rPr>
              <a:t>,</a:t>
            </a:r>
            <a:r>
              <a:rPr lang="en-US" sz="2000" spc="20" dirty="0">
                <a:solidFill>
                  <a:srgbClr val="363435"/>
                </a:solidFill>
                <a:effectLst/>
                <a:latin typeface="Corbel" panose="020B0503020204020204" pitchFamily="34" charset="0"/>
                <a:ea typeface="Times New Roman" panose="02020603050405020304" pitchFamily="18" charset="0"/>
              </a:rPr>
              <a:t> </a:t>
            </a:r>
            <a:r>
              <a:rPr lang="en-US" sz="2000" dirty="0">
                <a:solidFill>
                  <a:srgbClr val="363435"/>
                </a:solidFill>
                <a:effectLst/>
                <a:latin typeface="Corbel" panose="020B0503020204020204" pitchFamily="34" charset="0"/>
                <a:ea typeface="Times New Roman" panose="02020603050405020304" pitchFamily="18" charset="0"/>
              </a:rPr>
              <a:t>and </a:t>
            </a:r>
            <a:r>
              <a:rPr lang="en-US" sz="2000" spc="5" dirty="0">
                <a:solidFill>
                  <a:srgbClr val="363435"/>
                </a:solidFill>
                <a:effectLst/>
                <a:latin typeface="Corbel" panose="020B0503020204020204" pitchFamily="34" charset="0"/>
                <a:ea typeface="Times New Roman" panose="02020603050405020304" pitchFamily="18" charset="0"/>
              </a:rPr>
              <a:t> </a:t>
            </a:r>
            <a:r>
              <a:rPr lang="en-US" sz="2000" dirty="0">
                <a:solidFill>
                  <a:srgbClr val="363435"/>
                </a:solidFill>
                <a:effectLst/>
                <a:latin typeface="Corbel" panose="020B0503020204020204" pitchFamily="34" charset="0"/>
                <a:ea typeface="Times New Roman" panose="02020603050405020304" pitchFamily="18" charset="0"/>
              </a:rPr>
              <a:t>implem</a:t>
            </a:r>
            <a:r>
              <a:rPr lang="en-US" sz="2000" spc="-15" dirty="0">
                <a:solidFill>
                  <a:srgbClr val="363435"/>
                </a:solidFill>
                <a:effectLst/>
                <a:latin typeface="Corbel" panose="020B0503020204020204" pitchFamily="34" charset="0"/>
                <a:ea typeface="Times New Roman" panose="02020603050405020304" pitchFamily="18" charset="0"/>
              </a:rPr>
              <a:t>e</a:t>
            </a:r>
            <a:r>
              <a:rPr lang="en-US" sz="2000" dirty="0">
                <a:solidFill>
                  <a:srgbClr val="363435"/>
                </a:solidFill>
                <a:effectLst/>
                <a:latin typeface="Corbel" panose="020B0503020204020204" pitchFamily="34" charset="0"/>
                <a:ea typeface="Times New Roman" panose="02020603050405020304" pitchFamily="18" charset="0"/>
              </a:rPr>
              <a:t>ntat</a:t>
            </a:r>
            <a:r>
              <a:rPr lang="en-US" sz="2000" spc="-25" dirty="0">
                <a:solidFill>
                  <a:srgbClr val="363435"/>
                </a:solidFill>
                <a:effectLst/>
                <a:latin typeface="Corbel" panose="020B0503020204020204" pitchFamily="34" charset="0"/>
                <a:ea typeface="Times New Roman" panose="02020603050405020304" pitchFamily="18" charset="0"/>
              </a:rPr>
              <a:t>i</a:t>
            </a:r>
            <a:r>
              <a:rPr lang="en-US" sz="2000" dirty="0">
                <a:solidFill>
                  <a:srgbClr val="363435"/>
                </a:solidFill>
                <a:effectLst/>
                <a:latin typeface="Corbel" panose="020B0503020204020204" pitchFamily="34" charset="0"/>
                <a:ea typeface="Times New Roman" panose="02020603050405020304" pitchFamily="18" charset="0"/>
              </a:rPr>
              <a:t>on</a:t>
            </a:r>
            <a:r>
              <a:rPr lang="en-US" sz="2000" spc="60" dirty="0">
                <a:solidFill>
                  <a:srgbClr val="363435"/>
                </a:solidFill>
                <a:effectLst/>
                <a:latin typeface="Corbel" panose="020B0503020204020204" pitchFamily="34" charset="0"/>
                <a:ea typeface="Times New Roman" panose="02020603050405020304" pitchFamily="18" charset="0"/>
              </a:rPr>
              <a:t> </a:t>
            </a:r>
            <a:r>
              <a:rPr lang="en-US" sz="2000" dirty="0">
                <a:solidFill>
                  <a:srgbClr val="363435"/>
                </a:solidFill>
                <a:effectLst/>
                <a:latin typeface="Corbel" panose="020B0503020204020204" pitchFamily="34" charset="0"/>
                <a:ea typeface="Times New Roman" panose="02020603050405020304" pitchFamily="18" charset="0"/>
              </a:rPr>
              <a:t>of</a:t>
            </a:r>
            <a:r>
              <a:rPr lang="en-US" sz="2000" spc="15" dirty="0">
                <a:solidFill>
                  <a:srgbClr val="363435"/>
                </a:solidFill>
                <a:effectLst/>
                <a:latin typeface="Corbel" panose="020B0503020204020204" pitchFamily="34" charset="0"/>
                <a:ea typeface="Times New Roman" panose="02020603050405020304" pitchFamily="18" charset="0"/>
              </a:rPr>
              <a:t> </a:t>
            </a:r>
            <a:r>
              <a:rPr lang="en-US" sz="2000" dirty="0">
                <a:solidFill>
                  <a:srgbClr val="363435"/>
                </a:solidFill>
                <a:effectLst/>
                <a:latin typeface="Corbel" panose="020B0503020204020204" pitchFamily="34" charset="0"/>
                <a:ea typeface="Times New Roman" panose="02020603050405020304" pitchFamily="18" charset="0"/>
              </a:rPr>
              <a:t>int</a:t>
            </a:r>
            <a:r>
              <a:rPr lang="en-US" sz="2000" spc="-15" dirty="0">
                <a:solidFill>
                  <a:srgbClr val="363435"/>
                </a:solidFill>
                <a:effectLst/>
                <a:latin typeface="Corbel" panose="020B0503020204020204" pitchFamily="34" charset="0"/>
                <a:ea typeface="Times New Roman" panose="02020603050405020304" pitchFamily="18" charset="0"/>
              </a:rPr>
              <a:t>e</a:t>
            </a:r>
            <a:r>
              <a:rPr lang="en-US" sz="2000" spc="15" dirty="0">
                <a:solidFill>
                  <a:srgbClr val="363435"/>
                </a:solidFill>
                <a:effectLst/>
                <a:latin typeface="Corbel" panose="020B0503020204020204" pitchFamily="34" charset="0"/>
                <a:ea typeface="Times New Roman" panose="02020603050405020304" pitchFamily="18" charset="0"/>
              </a:rPr>
              <a:t>r</a:t>
            </a:r>
            <a:r>
              <a:rPr lang="en-US" sz="2000" spc="-20" dirty="0">
                <a:solidFill>
                  <a:srgbClr val="363435"/>
                </a:solidFill>
                <a:effectLst/>
                <a:latin typeface="Corbel" panose="020B0503020204020204" pitchFamily="34" charset="0"/>
                <a:ea typeface="Times New Roman" panose="02020603050405020304" pitchFamily="18" charset="0"/>
              </a:rPr>
              <a:t>v</a:t>
            </a:r>
            <a:r>
              <a:rPr lang="en-US" sz="2000" dirty="0">
                <a:solidFill>
                  <a:srgbClr val="363435"/>
                </a:solidFill>
                <a:effectLst/>
                <a:latin typeface="Corbel" panose="020B0503020204020204" pitchFamily="34" charset="0"/>
                <a:ea typeface="Times New Roman" panose="02020603050405020304" pitchFamily="18" charset="0"/>
              </a:rPr>
              <a:t>ent</a:t>
            </a:r>
            <a:r>
              <a:rPr lang="en-US" sz="2000" spc="-20" dirty="0">
                <a:solidFill>
                  <a:srgbClr val="363435"/>
                </a:solidFill>
                <a:effectLst/>
                <a:latin typeface="Corbel" panose="020B0503020204020204" pitchFamily="34" charset="0"/>
                <a:ea typeface="Times New Roman" panose="02020603050405020304" pitchFamily="18" charset="0"/>
              </a:rPr>
              <a:t>i</a:t>
            </a:r>
            <a:r>
              <a:rPr lang="en-US" sz="2000" dirty="0">
                <a:solidFill>
                  <a:srgbClr val="363435"/>
                </a:solidFill>
                <a:effectLst/>
                <a:latin typeface="Corbel" panose="020B0503020204020204" pitchFamily="34" charset="0"/>
                <a:ea typeface="Times New Roman" panose="02020603050405020304" pitchFamily="18" charset="0"/>
              </a:rPr>
              <a:t>on act</a:t>
            </a:r>
            <a:r>
              <a:rPr lang="en-US" sz="2000" spc="-35" dirty="0">
                <a:solidFill>
                  <a:srgbClr val="363435"/>
                </a:solidFill>
                <a:effectLst/>
                <a:latin typeface="Corbel" panose="020B0503020204020204" pitchFamily="34" charset="0"/>
                <a:ea typeface="Times New Roman" panose="02020603050405020304" pitchFamily="18" charset="0"/>
              </a:rPr>
              <a:t>i</a:t>
            </a:r>
            <a:r>
              <a:rPr lang="en-US" sz="2000" spc="-25" dirty="0">
                <a:solidFill>
                  <a:srgbClr val="363435"/>
                </a:solidFill>
                <a:effectLst/>
                <a:latin typeface="Corbel" panose="020B0503020204020204" pitchFamily="34" charset="0"/>
                <a:ea typeface="Times New Roman" panose="02020603050405020304" pitchFamily="18" charset="0"/>
              </a:rPr>
              <a:t>v</a:t>
            </a:r>
            <a:r>
              <a:rPr lang="en-US" sz="2000" dirty="0">
                <a:solidFill>
                  <a:srgbClr val="363435"/>
                </a:solidFill>
                <a:effectLst/>
                <a:latin typeface="Corbel" panose="020B0503020204020204" pitchFamily="34" charset="0"/>
                <a:ea typeface="Times New Roman" panose="02020603050405020304" pitchFamily="18" charset="0"/>
              </a:rPr>
              <a:t>it</a:t>
            </a:r>
            <a:r>
              <a:rPr lang="en-US" sz="2000" spc="-10" dirty="0">
                <a:solidFill>
                  <a:srgbClr val="363435"/>
                </a:solidFill>
                <a:effectLst/>
                <a:latin typeface="Corbel" panose="020B0503020204020204" pitchFamily="34" charset="0"/>
                <a:ea typeface="Times New Roman" panose="02020603050405020304" pitchFamily="18" charset="0"/>
              </a:rPr>
              <a:t>i</a:t>
            </a:r>
            <a:r>
              <a:rPr lang="en-US" sz="2000" dirty="0">
                <a:solidFill>
                  <a:srgbClr val="363435"/>
                </a:solidFill>
                <a:effectLst/>
                <a:latin typeface="Corbel" panose="020B0503020204020204" pitchFamily="34" charset="0"/>
                <a:ea typeface="Times New Roman" panose="02020603050405020304" pitchFamily="18" charset="0"/>
              </a:rPr>
              <a:t>es</a:t>
            </a:r>
            <a:r>
              <a:rPr lang="en-US" sz="2000" spc="25" dirty="0">
                <a:solidFill>
                  <a:srgbClr val="363435"/>
                </a:solidFill>
                <a:effectLst/>
                <a:latin typeface="Corbel" panose="020B0503020204020204" pitchFamily="34" charset="0"/>
                <a:ea typeface="Times New Roman" panose="02020603050405020304" pitchFamily="18" charset="0"/>
              </a:rPr>
              <a:t> </a:t>
            </a:r>
            <a:r>
              <a:rPr lang="en-US" sz="2000" dirty="0">
                <a:solidFill>
                  <a:srgbClr val="363435"/>
                </a:solidFill>
                <a:effectLst/>
                <a:latin typeface="Corbel" panose="020B0503020204020204" pitchFamily="34" charset="0"/>
                <a:ea typeface="Times New Roman" panose="02020603050405020304" pitchFamily="18" charset="0"/>
              </a:rPr>
              <a:t>a</a:t>
            </a:r>
            <a:r>
              <a:rPr lang="en-US" sz="2000" spc="-15" dirty="0">
                <a:solidFill>
                  <a:srgbClr val="363435"/>
                </a:solidFill>
                <a:effectLst/>
                <a:latin typeface="Corbel" panose="020B0503020204020204" pitchFamily="34" charset="0"/>
                <a:ea typeface="Times New Roman" panose="02020603050405020304" pitchFamily="18" charset="0"/>
              </a:rPr>
              <a:t>c</a:t>
            </a:r>
            <a:r>
              <a:rPr lang="en-US" sz="2000" spc="-30" dirty="0">
                <a:solidFill>
                  <a:srgbClr val="363435"/>
                </a:solidFill>
                <a:effectLst/>
                <a:latin typeface="Corbel" panose="020B0503020204020204" pitchFamily="34" charset="0"/>
                <a:ea typeface="Times New Roman" panose="02020603050405020304" pitchFamily="18" charset="0"/>
              </a:rPr>
              <a:t>r</a:t>
            </a:r>
            <a:r>
              <a:rPr lang="en-US" sz="2000" dirty="0">
                <a:solidFill>
                  <a:srgbClr val="363435"/>
                </a:solidFill>
                <a:effectLst/>
                <a:latin typeface="Corbel" panose="020B0503020204020204" pitchFamily="34" charset="0"/>
                <a:ea typeface="Times New Roman" panose="02020603050405020304" pitchFamily="18" charset="0"/>
              </a:rPr>
              <a:t>o</a:t>
            </a:r>
            <a:r>
              <a:rPr lang="en-US" sz="2000" spc="-20" dirty="0">
                <a:solidFill>
                  <a:srgbClr val="363435"/>
                </a:solidFill>
                <a:effectLst/>
                <a:latin typeface="Corbel" panose="020B0503020204020204" pitchFamily="34" charset="0"/>
                <a:ea typeface="Times New Roman" panose="02020603050405020304" pitchFamily="18" charset="0"/>
              </a:rPr>
              <a:t>s</a:t>
            </a:r>
            <a:r>
              <a:rPr lang="en-US" sz="2000" dirty="0">
                <a:solidFill>
                  <a:srgbClr val="363435"/>
                </a:solidFill>
                <a:effectLst/>
                <a:latin typeface="Corbel" panose="020B0503020204020204" pitchFamily="34" charset="0"/>
                <a:ea typeface="Times New Roman" panose="02020603050405020304" pitchFamily="18" charset="0"/>
              </a:rPr>
              <a:t>s</a:t>
            </a:r>
            <a:r>
              <a:rPr lang="en-US" sz="2000" spc="205" dirty="0">
                <a:solidFill>
                  <a:srgbClr val="363435"/>
                </a:solidFill>
                <a:effectLst/>
                <a:latin typeface="Corbel" panose="020B0503020204020204" pitchFamily="34" charset="0"/>
                <a:ea typeface="Times New Roman" panose="02020603050405020304" pitchFamily="18" charset="0"/>
              </a:rPr>
              <a:t> </a:t>
            </a:r>
            <a:r>
              <a:rPr lang="en-US" sz="2000" dirty="0">
                <a:solidFill>
                  <a:srgbClr val="363435"/>
                </a:solidFill>
                <a:effectLst/>
                <a:latin typeface="Corbel" panose="020B0503020204020204" pitchFamily="34" charset="0"/>
                <a:ea typeface="Times New Roman" panose="02020603050405020304" pitchFamily="18" charset="0"/>
              </a:rPr>
              <a:t>dif</a:t>
            </a:r>
            <a:r>
              <a:rPr lang="en-US" sz="2000" spc="-15" dirty="0">
                <a:solidFill>
                  <a:srgbClr val="363435"/>
                </a:solidFill>
                <a:effectLst/>
                <a:latin typeface="Corbel" panose="020B0503020204020204" pitchFamily="34" charset="0"/>
                <a:ea typeface="Times New Roman" panose="02020603050405020304" pitchFamily="18" charset="0"/>
              </a:rPr>
              <a:t>f</a:t>
            </a:r>
            <a:r>
              <a:rPr lang="en-US" sz="2000" dirty="0">
                <a:solidFill>
                  <a:srgbClr val="363435"/>
                </a:solidFill>
                <a:effectLst/>
                <a:latin typeface="Corbel" panose="020B0503020204020204" pitchFamily="34" charset="0"/>
                <a:ea typeface="Times New Roman" panose="02020603050405020304" pitchFamily="18" charset="0"/>
              </a:rPr>
              <a:t>e</a:t>
            </a:r>
            <a:r>
              <a:rPr lang="en-US" sz="2000" spc="-30" dirty="0">
                <a:solidFill>
                  <a:srgbClr val="363435"/>
                </a:solidFill>
                <a:effectLst/>
                <a:latin typeface="Corbel" panose="020B0503020204020204" pitchFamily="34" charset="0"/>
                <a:ea typeface="Times New Roman" panose="02020603050405020304" pitchFamily="18" charset="0"/>
              </a:rPr>
              <a:t>r</a:t>
            </a:r>
            <a:r>
              <a:rPr lang="en-US" sz="2000" dirty="0">
                <a:solidFill>
                  <a:srgbClr val="363435"/>
                </a:solidFill>
                <a:effectLst/>
                <a:latin typeface="Corbel" panose="020B0503020204020204" pitchFamily="34" charset="0"/>
                <a:ea typeface="Times New Roman" panose="02020603050405020304" pitchFamily="18" charset="0"/>
              </a:rPr>
              <a:t>ent</a:t>
            </a:r>
            <a:r>
              <a:rPr lang="en-US" sz="2000" spc="35" dirty="0">
                <a:solidFill>
                  <a:srgbClr val="363435"/>
                </a:solidFill>
                <a:effectLst/>
                <a:latin typeface="Corbel" panose="020B0503020204020204" pitchFamily="34" charset="0"/>
                <a:ea typeface="Times New Roman" panose="02020603050405020304" pitchFamily="18" charset="0"/>
              </a:rPr>
              <a:t> </a:t>
            </a:r>
            <a:r>
              <a:rPr lang="en-US" sz="2000" spc="-30" dirty="0">
                <a:solidFill>
                  <a:srgbClr val="363435"/>
                </a:solidFill>
                <a:effectLst/>
                <a:latin typeface="Corbel" panose="020B0503020204020204" pitchFamily="34" charset="0"/>
                <a:ea typeface="Times New Roman" panose="02020603050405020304" pitchFamily="18" charset="0"/>
              </a:rPr>
              <a:t>r</a:t>
            </a:r>
            <a:r>
              <a:rPr lang="en-US" sz="2000" dirty="0">
                <a:solidFill>
                  <a:srgbClr val="363435"/>
                </a:solidFill>
                <a:effectLst/>
                <a:latin typeface="Corbel" panose="020B0503020204020204" pitchFamily="34" charset="0"/>
                <a:ea typeface="Times New Roman" panose="02020603050405020304" pitchFamily="18" charset="0"/>
              </a:rPr>
              <a:t>el</a:t>
            </a:r>
            <a:r>
              <a:rPr lang="en-US" sz="2000" spc="-25" dirty="0">
                <a:solidFill>
                  <a:srgbClr val="363435"/>
                </a:solidFill>
                <a:effectLst/>
                <a:latin typeface="Corbel" panose="020B0503020204020204" pitchFamily="34" charset="0"/>
                <a:ea typeface="Times New Roman" panose="02020603050405020304" pitchFamily="18" charset="0"/>
              </a:rPr>
              <a:t>e</a:t>
            </a:r>
            <a:r>
              <a:rPr lang="en-US" sz="2000" spc="-20" dirty="0">
                <a:solidFill>
                  <a:srgbClr val="363435"/>
                </a:solidFill>
                <a:effectLst/>
                <a:latin typeface="Corbel" panose="020B0503020204020204" pitchFamily="34" charset="0"/>
                <a:ea typeface="Times New Roman" panose="02020603050405020304" pitchFamily="18" charset="0"/>
              </a:rPr>
              <a:t>v</a:t>
            </a:r>
            <a:r>
              <a:rPr lang="en-US" sz="2000" dirty="0">
                <a:solidFill>
                  <a:srgbClr val="363435"/>
                </a:solidFill>
                <a:effectLst/>
                <a:latin typeface="Corbel" panose="020B0503020204020204" pitchFamily="34" charset="0"/>
                <a:ea typeface="Times New Roman" panose="02020603050405020304" pitchFamily="18" charset="0"/>
              </a:rPr>
              <a:t>ant</a:t>
            </a:r>
            <a:r>
              <a:rPr lang="en-US" sz="2000" spc="135" dirty="0">
                <a:solidFill>
                  <a:srgbClr val="363435"/>
                </a:solidFill>
                <a:effectLst/>
                <a:latin typeface="Corbel" panose="020B0503020204020204" pitchFamily="34" charset="0"/>
                <a:ea typeface="Times New Roman" panose="02020603050405020304" pitchFamily="18" charset="0"/>
              </a:rPr>
              <a:t> </a:t>
            </a:r>
            <a:r>
              <a:rPr lang="en-US" sz="2000" dirty="0">
                <a:solidFill>
                  <a:srgbClr val="363435"/>
                </a:solidFill>
                <a:effectLst/>
                <a:latin typeface="Corbel" panose="020B0503020204020204" pitchFamily="34" charset="0"/>
                <a:ea typeface="Times New Roman" panose="02020603050405020304" pitchFamily="18" charset="0"/>
              </a:rPr>
              <a:t>se</a:t>
            </a:r>
            <a:r>
              <a:rPr lang="en-US" sz="2000" spc="-20" dirty="0">
                <a:solidFill>
                  <a:srgbClr val="363435"/>
                </a:solidFill>
                <a:effectLst/>
                <a:latin typeface="Corbel" panose="020B0503020204020204" pitchFamily="34" charset="0"/>
                <a:ea typeface="Times New Roman" panose="02020603050405020304" pitchFamily="18" charset="0"/>
              </a:rPr>
              <a:t>c</a:t>
            </a:r>
            <a:r>
              <a:rPr lang="en-US" sz="2000" dirty="0">
                <a:solidFill>
                  <a:srgbClr val="363435"/>
                </a:solidFill>
                <a:effectLst/>
                <a:latin typeface="Corbel" panose="020B0503020204020204" pitchFamily="34" charset="0"/>
                <a:ea typeface="Times New Roman" panose="02020603050405020304" pitchFamily="18" charset="0"/>
              </a:rPr>
              <a:t>to</a:t>
            </a:r>
            <a:r>
              <a:rPr lang="en-US" sz="2000" spc="-20" dirty="0">
                <a:solidFill>
                  <a:srgbClr val="363435"/>
                </a:solidFill>
                <a:effectLst/>
                <a:latin typeface="Corbel" panose="020B0503020204020204" pitchFamily="34" charset="0"/>
                <a:ea typeface="Times New Roman" panose="02020603050405020304" pitchFamily="18" charset="0"/>
              </a:rPr>
              <a:t>r</a:t>
            </a:r>
            <a:r>
              <a:rPr lang="en-US" sz="2000" spc="-15" dirty="0">
                <a:solidFill>
                  <a:srgbClr val="363435"/>
                </a:solidFill>
                <a:effectLst/>
                <a:latin typeface="Corbel" panose="020B0503020204020204" pitchFamily="34" charset="0"/>
                <a:ea typeface="Times New Roman" panose="02020603050405020304" pitchFamily="18" charset="0"/>
              </a:rPr>
              <a:t>s</a:t>
            </a:r>
            <a:r>
              <a:rPr lang="en-US" sz="2000" dirty="0">
                <a:solidFill>
                  <a:srgbClr val="363435"/>
                </a:solidFill>
                <a:effectLst/>
                <a:latin typeface="Corbel" panose="020B0503020204020204" pitchFamily="34" charset="0"/>
                <a:ea typeface="Times New Roman" panose="02020603050405020304" pitchFamily="18" charset="0"/>
              </a:rPr>
              <a:t>.</a:t>
            </a:r>
            <a:r>
              <a:rPr lang="en-US" sz="2000" spc="165" dirty="0">
                <a:solidFill>
                  <a:srgbClr val="363435"/>
                </a:solidFill>
                <a:effectLst/>
                <a:latin typeface="Corbel" panose="020B0503020204020204" pitchFamily="34" charset="0"/>
                <a:ea typeface="Times New Roman" panose="02020603050405020304" pitchFamily="18" charset="0"/>
              </a:rPr>
              <a:t> </a:t>
            </a:r>
            <a:endParaRPr lang="en-US" sz="2000" dirty="0">
              <a:solidFill>
                <a:srgbClr val="363435"/>
              </a:solidFill>
              <a:effectLst/>
              <a:latin typeface="Corbel" panose="020B0503020204020204" pitchFamily="34" charset="0"/>
              <a:ea typeface="Times New Roman" panose="02020603050405020304" pitchFamily="18" charset="0"/>
            </a:endParaRPr>
          </a:p>
          <a:p>
            <a:pPr algn="just">
              <a:lnSpc>
                <a:spcPct val="100000"/>
              </a:lnSpc>
            </a:pPr>
            <a:r>
              <a:rPr lang="en-US" sz="2000" dirty="0">
                <a:solidFill>
                  <a:srgbClr val="363435"/>
                </a:solidFill>
                <a:effectLst/>
                <a:latin typeface="Corbel" panose="020B0503020204020204" pitchFamily="34" charset="0"/>
                <a:ea typeface="Times New Roman" panose="02020603050405020304" pitchFamily="18" charset="0"/>
              </a:rPr>
              <a:t>In </a:t>
            </a:r>
            <a:r>
              <a:rPr lang="en-US" sz="2000" spc="-30" dirty="0">
                <a:solidFill>
                  <a:srgbClr val="363435"/>
                </a:solidFill>
                <a:effectLst/>
                <a:latin typeface="Corbel" panose="020B0503020204020204" pitchFamily="34" charset="0"/>
                <a:ea typeface="Times New Roman" panose="02020603050405020304" pitchFamily="18" charset="0"/>
              </a:rPr>
              <a:t>r</a:t>
            </a:r>
            <a:r>
              <a:rPr lang="en-US" sz="2000" dirty="0">
                <a:solidFill>
                  <a:srgbClr val="363435"/>
                </a:solidFill>
                <a:effectLst/>
                <a:latin typeface="Corbel" panose="020B0503020204020204" pitchFamily="34" charset="0"/>
                <a:ea typeface="Times New Roman" panose="02020603050405020304" pitchFamily="18" charset="0"/>
              </a:rPr>
              <a:t>ecognit</a:t>
            </a:r>
            <a:r>
              <a:rPr lang="en-US" sz="2000" spc="-15" dirty="0">
                <a:solidFill>
                  <a:srgbClr val="363435"/>
                </a:solidFill>
                <a:effectLst/>
                <a:latin typeface="Corbel" panose="020B0503020204020204" pitchFamily="34" charset="0"/>
                <a:ea typeface="Times New Roman" panose="02020603050405020304" pitchFamily="18" charset="0"/>
              </a:rPr>
              <a:t>i</a:t>
            </a:r>
            <a:r>
              <a:rPr lang="en-US" sz="2000" dirty="0">
                <a:solidFill>
                  <a:srgbClr val="363435"/>
                </a:solidFill>
                <a:effectLst/>
                <a:latin typeface="Corbel" panose="020B0503020204020204" pitchFamily="34" charset="0"/>
                <a:ea typeface="Times New Roman" panose="02020603050405020304" pitchFamily="18" charset="0"/>
              </a:rPr>
              <a:t>on </a:t>
            </a:r>
            <a:r>
              <a:rPr lang="en-US" sz="2000" spc="135" dirty="0">
                <a:solidFill>
                  <a:srgbClr val="363435"/>
                </a:solidFill>
                <a:latin typeface="Corbel" panose="020B0503020204020204" pitchFamily="34" charset="0"/>
                <a:ea typeface="Times New Roman" panose="02020603050405020304" pitchFamily="18" charset="0"/>
              </a:rPr>
              <a:t>of the multi-sectoral nature of nutrition</a:t>
            </a:r>
            <a:r>
              <a:rPr lang="en-US" sz="2000" dirty="0">
                <a:solidFill>
                  <a:srgbClr val="363435"/>
                </a:solidFill>
                <a:effectLst/>
                <a:latin typeface="Corbel" panose="020B0503020204020204" pitchFamily="34" charset="0"/>
                <a:ea typeface="Times New Roman" panose="02020603050405020304" pitchFamily="18" charset="0"/>
              </a:rPr>
              <a:t>,</a:t>
            </a:r>
            <a:r>
              <a:rPr lang="en-US" sz="2000" spc="150" dirty="0">
                <a:solidFill>
                  <a:srgbClr val="363435"/>
                </a:solidFill>
                <a:effectLst/>
                <a:latin typeface="Corbel" panose="020B0503020204020204" pitchFamily="34" charset="0"/>
                <a:ea typeface="Times New Roman" panose="02020603050405020304" pitchFamily="18" charset="0"/>
              </a:rPr>
              <a:t> </a:t>
            </a:r>
            <a:r>
              <a:rPr lang="en-US" sz="2000" spc="-20" dirty="0">
                <a:solidFill>
                  <a:srgbClr val="363435"/>
                </a:solidFill>
                <a:effectLst/>
                <a:latin typeface="Corbel" panose="020B0503020204020204" pitchFamily="34" charset="0"/>
                <a:ea typeface="Times New Roman" panose="02020603050405020304" pitchFamily="18" charset="0"/>
              </a:rPr>
              <a:t>v</a:t>
            </a:r>
            <a:r>
              <a:rPr lang="en-US" sz="2000" dirty="0">
                <a:solidFill>
                  <a:srgbClr val="363435"/>
                </a:solidFill>
                <a:effectLst/>
                <a:latin typeface="Corbel" panose="020B0503020204020204" pitchFamily="34" charset="0"/>
                <a:ea typeface="Times New Roman" panose="02020603050405020304" pitchFamily="18" charset="0"/>
              </a:rPr>
              <a:t>a</a:t>
            </a:r>
            <a:r>
              <a:rPr lang="en-US" sz="2000" spc="-25" dirty="0">
                <a:solidFill>
                  <a:srgbClr val="363435"/>
                </a:solidFill>
                <a:effectLst/>
                <a:latin typeface="Corbel" panose="020B0503020204020204" pitchFamily="34" charset="0"/>
                <a:ea typeface="Times New Roman" panose="02020603050405020304" pitchFamily="18" charset="0"/>
              </a:rPr>
              <a:t>r</a:t>
            </a:r>
            <a:r>
              <a:rPr lang="en-US" sz="2000" spc="-15" dirty="0">
                <a:solidFill>
                  <a:srgbClr val="363435"/>
                </a:solidFill>
                <a:effectLst/>
                <a:latin typeface="Corbel" panose="020B0503020204020204" pitchFamily="34" charset="0"/>
                <a:ea typeface="Times New Roman" panose="02020603050405020304" pitchFamily="18" charset="0"/>
              </a:rPr>
              <a:t>i</a:t>
            </a:r>
            <a:r>
              <a:rPr lang="en-US" sz="2000" dirty="0">
                <a:solidFill>
                  <a:srgbClr val="363435"/>
                </a:solidFill>
                <a:effectLst/>
                <a:latin typeface="Corbel" panose="020B0503020204020204" pitchFamily="34" charset="0"/>
                <a:ea typeface="Times New Roman" panose="02020603050405020304" pitchFamily="18" charset="0"/>
              </a:rPr>
              <a:t>o</a:t>
            </a:r>
            <a:r>
              <a:rPr lang="en-US" sz="2000" spc="-15" dirty="0">
                <a:solidFill>
                  <a:srgbClr val="363435"/>
                </a:solidFill>
                <a:effectLst/>
                <a:latin typeface="Corbel" panose="020B0503020204020204" pitchFamily="34" charset="0"/>
                <a:ea typeface="Times New Roman" panose="02020603050405020304" pitchFamily="18" charset="0"/>
              </a:rPr>
              <a:t>u</a:t>
            </a:r>
            <a:r>
              <a:rPr lang="en-US" sz="2000" dirty="0">
                <a:solidFill>
                  <a:srgbClr val="363435"/>
                </a:solidFill>
                <a:effectLst/>
                <a:latin typeface="Corbel" panose="020B0503020204020204" pitchFamily="34" charset="0"/>
                <a:ea typeface="Times New Roman" panose="02020603050405020304" pitchFamily="18" charset="0"/>
              </a:rPr>
              <a:t>s </a:t>
            </a:r>
            <a:r>
              <a:rPr lang="en-US" sz="2000" spc="10" dirty="0">
                <a:solidFill>
                  <a:srgbClr val="363435"/>
                </a:solidFill>
                <a:effectLst/>
                <a:latin typeface="Corbel" panose="020B0503020204020204" pitchFamily="34" charset="0"/>
                <a:ea typeface="Times New Roman" panose="02020603050405020304" pitchFamily="18" charset="0"/>
              </a:rPr>
              <a:t> </a:t>
            </a:r>
            <a:r>
              <a:rPr lang="en-US" sz="2000" dirty="0">
                <a:solidFill>
                  <a:srgbClr val="363435"/>
                </a:solidFill>
                <a:effectLst/>
                <a:latin typeface="Corbel" panose="020B0503020204020204" pitchFamily="34" charset="0"/>
                <a:ea typeface="Times New Roman" panose="02020603050405020304" pitchFamily="18" charset="0"/>
              </a:rPr>
              <a:t>se</a:t>
            </a:r>
            <a:r>
              <a:rPr lang="en-US" sz="2000" spc="-20" dirty="0">
                <a:solidFill>
                  <a:srgbClr val="363435"/>
                </a:solidFill>
                <a:effectLst/>
                <a:latin typeface="Corbel" panose="020B0503020204020204" pitchFamily="34" charset="0"/>
                <a:ea typeface="Times New Roman" panose="02020603050405020304" pitchFamily="18" charset="0"/>
              </a:rPr>
              <a:t>c</a:t>
            </a:r>
            <a:r>
              <a:rPr lang="en-US" sz="2000" dirty="0">
                <a:solidFill>
                  <a:srgbClr val="363435"/>
                </a:solidFill>
                <a:effectLst/>
                <a:latin typeface="Corbel" panose="020B0503020204020204" pitchFamily="34" charset="0"/>
                <a:ea typeface="Times New Roman" panose="02020603050405020304" pitchFamily="18" charset="0"/>
              </a:rPr>
              <a:t>to</a:t>
            </a:r>
            <a:r>
              <a:rPr lang="en-US" sz="2000" spc="-20" dirty="0">
                <a:solidFill>
                  <a:srgbClr val="363435"/>
                </a:solidFill>
                <a:effectLst/>
                <a:latin typeface="Corbel" panose="020B0503020204020204" pitchFamily="34" charset="0"/>
                <a:ea typeface="Times New Roman" panose="02020603050405020304" pitchFamily="18" charset="0"/>
              </a:rPr>
              <a:t>r</a:t>
            </a:r>
            <a:r>
              <a:rPr lang="en-US" sz="2000" dirty="0">
                <a:solidFill>
                  <a:srgbClr val="363435"/>
                </a:solidFill>
                <a:effectLst/>
                <a:latin typeface="Corbel" panose="020B0503020204020204" pitchFamily="34" charset="0"/>
                <a:ea typeface="Times New Roman" panose="02020603050405020304" pitchFamily="18" charset="0"/>
              </a:rPr>
              <a:t>s  in</a:t>
            </a:r>
            <a:r>
              <a:rPr lang="en-US" sz="2000" spc="115" dirty="0">
                <a:solidFill>
                  <a:srgbClr val="363435"/>
                </a:solidFill>
                <a:effectLst/>
                <a:latin typeface="Corbel" panose="020B0503020204020204" pitchFamily="34" charset="0"/>
                <a:ea typeface="Times New Roman" panose="02020603050405020304" pitchFamily="18" charset="0"/>
              </a:rPr>
              <a:t> </a:t>
            </a:r>
            <a:r>
              <a:rPr lang="en-US" sz="2000" spc="-10" dirty="0">
                <a:solidFill>
                  <a:srgbClr val="363435"/>
                </a:solidFill>
                <a:effectLst/>
                <a:latin typeface="Corbel" panose="020B0503020204020204" pitchFamily="34" charset="0"/>
                <a:ea typeface="Times New Roman" panose="02020603050405020304" pitchFamily="18" charset="0"/>
              </a:rPr>
              <a:t>Ni</a:t>
            </a:r>
            <a:r>
              <a:rPr lang="en-US" sz="2000" dirty="0">
                <a:solidFill>
                  <a:srgbClr val="363435"/>
                </a:solidFill>
                <a:effectLst/>
                <a:latin typeface="Corbel" panose="020B0503020204020204" pitchFamily="34" charset="0"/>
                <a:ea typeface="Times New Roman" panose="02020603050405020304" pitchFamily="18" charset="0"/>
              </a:rPr>
              <a:t>ge</a:t>
            </a:r>
            <a:r>
              <a:rPr lang="en-US" sz="2000" spc="-30" dirty="0">
                <a:solidFill>
                  <a:srgbClr val="363435"/>
                </a:solidFill>
                <a:effectLst/>
                <a:latin typeface="Corbel" panose="020B0503020204020204" pitchFamily="34" charset="0"/>
                <a:ea typeface="Times New Roman" panose="02020603050405020304" pitchFamily="18" charset="0"/>
              </a:rPr>
              <a:t>r</a:t>
            </a:r>
            <a:r>
              <a:rPr lang="en-US" sz="2000" spc="-10" dirty="0">
                <a:solidFill>
                  <a:srgbClr val="363435"/>
                </a:solidFill>
                <a:effectLst/>
                <a:latin typeface="Corbel" panose="020B0503020204020204" pitchFamily="34" charset="0"/>
                <a:ea typeface="Times New Roman" panose="02020603050405020304" pitchFamily="18" charset="0"/>
              </a:rPr>
              <a:t>i</a:t>
            </a:r>
            <a:r>
              <a:rPr lang="en-US" sz="2000" dirty="0">
                <a:solidFill>
                  <a:srgbClr val="363435"/>
                </a:solidFill>
                <a:effectLst/>
                <a:latin typeface="Corbel" panose="020B0503020204020204" pitchFamily="34" charset="0"/>
                <a:ea typeface="Times New Roman" panose="02020603050405020304" pitchFamily="18" charset="0"/>
              </a:rPr>
              <a:t>a</a:t>
            </a:r>
            <a:r>
              <a:rPr lang="en-US" sz="2000" spc="85" dirty="0">
                <a:solidFill>
                  <a:srgbClr val="363435"/>
                </a:solidFill>
                <a:effectLst/>
                <a:latin typeface="Corbel" panose="020B0503020204020204" pitchFamily="34" charset="0"/>
                <a:ea typeface="Times New Roman" panose="02020603050405020304" pitchFamily="18" charset="0"/>
              </a:rPr>
              <a:t> </a:t>
            </a:r>
          </a:p>
          <a:p>
            <a:pPr lvl="1" algn="just">
              <a:lnSpc>
                <a:spcPct val="100000"/>
              </a:lnSpc>
            </a:pPr>
            <a:r>
              <a:rPr lang="en-US" sz="2000" dirty="0">
                <a:solidFill>
                  <a:srgbClr val="363435"/>
                </a:solidFill>
                <a:effectLst/>
                <a:latin typeface="Corbel" panose="020B0503020204020204" pitchFamily="34" charset="0"/>
                <a:ea typeface="Times New Roman" panose="02020603050405020304" pitchFamily="18" charset="0"/>
              </a:rPr>
              <a:t>d</a:t>
            </a:r>
            <a:r>
              <a:rPr lang="en-US" sz="2000" spc="-20" dirty="0">
                <a:solidFill>
                  <a:srgbClr val="363435"/>
                </a:solidFill>
                <a:effectLst/>
                <a:latin typeface="Corbel" panose="020B0503020204020204" pitchFamily="34" charset="0"/>
                <a:ea typeface="Times New Roman" panose="02020603050405020304" pitchFamily="18" charset="0"/>
              </a:rPr>
              <a:t>ev</a:t>
            </a:r>
            <a:r>
              <a:rPr lang="en-US" sz="2000" dirty="0">
                <a:solidFill>
                  <a:srgbClr val="363435"/>
                </a:solidFill>
                <a:effectLst/>
                <a:latin typeface="Corbel" panose="020B0503020204020204" pitchFamily="34" charset="0"/>
                <a:ea typeface="Times New Roman" panose="02020603050405020304" pitchFamily="18" charset="0"/>
              </a:rPr>
              <a:t>eloped</a:t>
            </a:r>
            <a:r>
              <a:rPr lang="en-US" sz="2000" spc="115" dirty="0">
                <a:solidFill>
                  <a:srgbClr val="363435"/>
                </a:solidFill>
                <a:effectLst/>
                <a:latin typeface="Corbel" panose="020B0503020204020204" pitchFamily="34" charset="0"/>
                <a:ea typeface="Times New Roman" panose="02020603050405020304" pitchFamily="18" charset="0"/>
              </a:rPr>
              <a:t> </a:t>
            </a:r>
            <a:r>
              <a:rPr lang="en-US" sz="2000" dirty="0">
                <a:solidFill>
                  <a:srgbClr val="363435"/>
                </a:solidFill>
                <a:effectLst/>
                <a:latin typeface="Corbel" panose="020B0503020204020204" pitchFamily="34" charset="0"/>
                <a:ea typeface="Times New Roman" panose="02020603050405020304" pitchFamily="18" charset="0"/>
              </a:rPr>
              <a:t>pol</a:t>
            </a:r>
            <a:r>
              <a:rPr lang="en-US" sz="2000" spc="-15" dirty="0">
                <a:solidFill>
                  <a:srgbClr val="363435"/>
                </a:solidFill>
                <a:effectLst/>
                <a:latin typeface="Corbel" panose="020B0503020204020204" pitchFamily="34" charset="0"/>
                <a:ea typeface="Times New Roman" panose="02020603050405020304" pitchFamily="18" charset="0"/>
              </a:rPr>
              <a:t>i</a:t>
            </a:r>
            <a:r>
              <a:rPr lang="en-US" sz="2000" spc="-30" dirty="0">
                <a:solidFill>
                  <a:srgbClr val="363435"/>
                </a:solidFill>
                <a:effectLst/>
                <a:latin typeface="Corbel" panose="020B0503020204020204" pitchFamily="34" charset="0"/>
                <a:ea typeface="Times New Roman" panose="02020603050405020304" pitchFamily="18" charset="0"/>
              </a:rPr>
              <a:t>c</a:t>
            </a:r>
            <a:r>
              <a:rPr lang="en-US" sz="2000" spc="-10" dirty="0">
                <a:solidFill>
                  <a:srgbClr val="363435"/>
                </a:solidFill>
                <a:effectLst/>
                <a:latin typeface="Corbel" panose="020B0503020204020204" pitchFamily="34" charset="0"/>
                <a:ea typeface="Times New Roman" panose="02020603050405020304" pitchFamily="18" charset="0"/>
              </a:rPr>
              <a:t>i</a:t>
            </a:r>
            <a:r>
              <a:rPr lang="en-US" sz="2000" dirty="0">
                <a:solidFill>
                  <a:srgbClr val="363435"/>
                </a:solidFill>
                <a:effectLst/>
                <a:latin typeface="Corbel" panose="020B0503020204020204" pitchFamily="34" charset="0"/>
                <a:ea typeface="Times New Roman" panose="02020603050405020304" pitchFamily="18" charset="0"/>
              </a:rPr>
              <a:t>es </a:t>
            </a:r>
            <a:r>
              <a:rPr lang="en-US" sz="2000" spc="10" dirty="0">
                <a:solidFill>
                  <a:srgbClr val="363435"/>
                </a:solidFill>
                <a:effectLst/>
                <a:latin typeface="Corbel" panose="020B0503020204020204" pitchFamily="34" charset="0"/>
                <a:ea typeface="Times New Roman" panose="02020603050405020304" pitchFamily="18" charset="0"/>
              </a:rPr>
              <a:t> </a:t>
            </a:r>
            <a:r>
              <a:rPr lang="en-US" sz="2000" dirty="0">
                <a:solidFill>
                  <a:srgbClr val="363435"/>
                </a:solidFill>
                <a:effectLst/>
                <a:latin typeface="Corbel" panose="020B0503020204020204" pitchFamily="34" charset="0"/>
                <a:ea typeface="Times New Roman" panose="02020603050405020304" pitchFamily="18" charset="0"/>
              </a:rPr>
              <a:t>and st</a:t>
            </a:r>
            <a:r>
              <a:rPr lang="en-US" sz="2000" spc="-35" dirty="0">
                <a:solidFill>
                  <a:srgbClr val="363435"/>
                </a:solidFill>
                <a:effectLst/>
                <a:latin typeface="Corbel" panose="020B0503020204020204" pitchFamily="34" charset="0"/>
                <a:ea typeface="Times New Roman" panose="02020603050405020304" pitchFamily="18" charset="0"/>
              </a:rPr>
              <a:t>r</a:t>
            </a:r>
            <a:r>
              <a:rPr lang="en-US" sz="2000" dirty="0">
                <a:solidFill>
                  <a:srgbClr val="363435"/>
                </a:solidFill>
                <a:effectLst/>
                <a:latin typeface="Corbel" panose="020B0503020204020204" pitchFamily="34" charset="0"/>
                <a:ea typeface="Times New Roman" panose="02020603050405020304" pitchFamily="18" charset="0"/>
              </a:rPr>
              <a:t>ateg</a:t>
            </a:r>
            <a:r>
              <a:rPr lang="en-US" sz="2000" spc="-15" dirty="0">
                <a:solidFill>
                  <a:srgbClr val="363435"/>
                </a:solidFill>
                <a:effectLst/>
                <a:latin typeface="Corbel" panose="020B0503020204020204" pitchFamily="34" charset="0"/>
                <a:ea typeface="Times New Roman" panose="02020603050405020304" pitchFamily="18" charset="0"/>
              </a:rPr>
              <a:t>i</a:t>
            </a:r>
            <a:r>
              <a:rPr lang="en-US" sz="2000" dirty="0">
                <a:solidFill>
                  <a:srgbClr val="363435"/>
                </a:solidFill>
                <a:effectLst/>
                <a:latin typeface="Corbel" panose="020B0503020204020204" pitchFamily="34" charset="0"/>
                <a:ea typeface="Times New Roman" panose="02020603050405020304" pitchFamily="18" charset="0"/>
              </a:rPr>
              <a:t>es </a:t>
            </a:r>
            <a:r>
              <a:rPr lang="en-US" sz="2000" spc="35" dirty="0">
                <a:solidFill>
                  <a:srgbClr val="363435"/>
                </a:solidFill>
                <a:effectLst/>
                <a:latin typeface="Corbel" panose="020B0503020204020204" pitchFamily="34" charset="0"/>
                <a:ea typeface="Times New Roman" panose="02020603050405020304" pitchFamily="18" charset="0"/>
              </a:rPr>
              <a:t> </a:t>
            </a:r>
            <a:r>
              <a:rPr lang="en-US" sz="2000" dirty="0">
                <a:solidFill>
                  <a:srgbClr val="363435"/>
                </a:solidFill>
                <a:effectLst/>
                <a:latin typeface="Corbel" panose="020B0503020204020204" pitchFamily="34" charset="0"/>
                <a:ea typeface="Times New Roman" panose="02020603050405020304" pitchFamily="18" charset="0"/>
              </a:rPr>
              <a:t>to</a:t>
            </a:r>
            <a:r>
              <a:rPr lang="en-US" sz="2000" spc="30" dirty="0">
                <a:solidFill>
                  <a:srgbClr val="363435"/>
                </a:solidFill>
                <a:effectLst/>
                <a:latin typeface="Corbel" panose="020B0503020204020204" pitchFamily="34" charset="0"/>
                <a:ea typeface="Times New Roman" panose="02020603050405020304" pitchFamily="18" charset="0"/>
              </a:rPr>
              <a:t> </a:t>
            </a:r>
            <a:r>
              <a:rPr lang="en-US" sz="2000" dirty="0">
                <a:solidFill>
                  <a:srgbClr val="363435"/>
                </a:solidFill>
                <a:effectLst/>
                <a:latin typeface="Corbel" panose="020B0503020204020204" pitchFamily="34" charset="0"/>
                <a:ea typeface="Times New Roman" panose="02020603050405020304" pitchFamily="18" charset="0"/>
              </a:rPr>
              <a:t>add</a:t>
            </a:r>
            <a:r>
              <a:rPr lang="en-US" sz="2000" spc="-30" dirty="0">
                <a:solidFill>
                  <a:srgbClr val="363435"/>
                </a:solidFill>
                <a:effectLst/>
                <a:latin typeface="Corbel" panose="020B0503020204020204" pitchFamily="34" charset="0"/>
                <a:ea typeface="Times New Roman" panose="02020603050405020304" pitchFamily="18" charset="0"/>
              </a:rPr>
              <a:t>r</a:t>
            </a:r>
            <a:r>
              <a:rPr lang="en-US" sz="2000" dirty="0">
                <a:solidFill>
                  <a:srgbClr val="363435"/>
                </a:solidFill>
                <a:effectLst/>
                <a:latin typeface="Corbel" panose="020B0503020204020204" pitchFamily="34" charset="0"/>
                <a:ea typeface="Times New Roman" panose="02020603050405020304" pitchFamily="18" charset="0"/>
              </a:rPr>
              <a:t>e</a:t>
            </a:r>
            <a:r>
              <a:rPr lang="en-US" sz="2000" spc="-15" dirty="0">
                <a:solidFill>
                  <a:srgbClr val="363435"/>
                </a:solidFill>
                <a:effectLst/>
                <a:latin typeface="Corbel" panose="020B0503020204020204" pitchFamily="34" charset="0"/>
                <a:ea typeface="Times New Roman" panose="02020603050405020304" pitchFamily="18" charset="0"/>
              </a:rPr>
              <a:t>s</a:t>
            </a:r>
            <a:r>
              <a:rPr lang="en-US" sz="2000" dirty="0">
                <a:solidFill>
                  <a:srgbClr val="363435"/>
                </a:solidFill>
                <a:effectLst/>
                <a:latin typeface="Corbel" panose="020B0503020204020204" pitchFamily="34" charset="0"/>
                <a:ea typeface="Times New Roman" panose="02020603050405020304" pitchFamily="18" charset="0"/>
              </a:rPr>
              <a:t>s the</a:t>
            </a:r>
            <a:r>
              <a:rPr lang="en-US" sz="2000" spc="70" dirty="0">
                <a:solidFill>
                  <a:srgbClr val="363435"/>
                </a:solidFill>
                <a:effectLst/>
                <a:latin typeface="Corbel" panose="020B0503020204020204" pitchFamily="34" charset="0"/>
                <a:ea typeface="Times New Roman" panose="02020603050405020304" pitchFamily="18" charset="0"/>
              </a:rPr>
              <a:t> </a:t>
            </a:r>
            <a:r>
              <a:rPr lang="en-US" sz="2000" dirty="0">
                <a:solidFill>
                  <a:srgbClr val="363435"/>
                </a:solidFill>
                <a:effectLst/>
                <a:latin typeface="Corbel" panose="020B0503020204020204" pitchFamily="34" charset="0"/>
                <a:ea typeface="Times New Roman" panose="02020603050405020304" pitchFamily="18" charset="0"/>
              </a:rPr>
              <a:t>n</a:t>
            </a:r>
            <a:r>
              <a:rPr lang="en-US" sz="2000" spc="-15" dirty="0">
                <a:solidFill>
                  <a:srgbClr val="363435"/>
                </a:solidFill>
                <a:effectLst/>
                <a:latin typeface="Corbel" panose="020B0503020204020204" pitchFamily="34" charset="0"/>
                <a:ea typeface="Times New Roman" panose="02020603050405020304" pitchFamily="18" charset="0"/>
              </a:rPr>
              <a:t>u</a:t>
            </a:r>
            <a:r>
              <a:rPr lang="en-US" sz="2000" dirty="0">
                <a:solidFill>
                  <a:srgbClr val="363435"/>
                </a:solidFill>
                <a:effectLst/>
                <a:latin typeface="Corbel" panose="020B0503020204020204" pitchFamily="34" charset="0"/>
                <a:ea typeface="Times New Roman" panose="02020603050405020304" pitchFamily="18" charset="0"/>
              </a:rPr>
              <a:t>t</a:t>
            </a:r>
            <a:r>
              <a:rPr lang="en-US" sz="2000" spc="-25" dirty="0">
                <a:solidFill>
                  <a:srgbClr val="363435"/>
                </a:solidFill>
                <a:effectLst/>
                <a:latin typeface="Corbel" panose="020B0503020204020204" pitchFamily="34" charset="0"/>
                <a:ea typeface="Times New Roman" panose="02020603050405020304" pitchFamily="18" charset="0"/>
              </a:rPr>
              <a:t>r</a:t>
            </a:r>
            <a:r>
              <a:rPr lang="en-US" sz="2000" dirty="0">
                <a:solidFill>
                  <a:srgbClr val="363435"/>
                </a:solidFill>
                <a:effectLst/>
                <a:latin typeface="Corbel" panose="020B0503020204020204" pitchFamily="34" charset="0"/>
                <a:ea typeface="Times New Roman" panose="02020603050405020304" pitchFamily="18" charset="0"/>
              </a:rPr>
              <a:t>it</a:t>
            </a:r>
            <a:r>
              <a:rPr lang="en-US" sz="2000" spc="-15" dirty="0">
                <a:solidFill>
                  <a:srgbClr val="363435"/>
                </a:solidFill>
                <a:effectLst/>
                <a:latin typeface="Corbel" panose="020B0503020204020204" pitchFamily="34" charset="0"/>
                <a:ea typeface="Times New Roman" panose="02020603050405020304" pitchFamily="18" charset="0"/>
              </a:rPr>
              <a:t>i</a:t>
            </a:r>
            <a:r>
              <a:rPr lang="en-US" sz="2000" dirty="0">
                <a:solidFill>
                  <a:srgbClr val="363435"/>
                </a:solidFill>
                <a:effectLst/>
                <a:latin typeface="Corbel" panose="020B0503020204020204" pitchFamily="34" charset="0"/>
                <a:ea typeface="Times New Roman" panose="02020603050405020304" pitchFamily="18" charset="0"/>
              </a:rPr>
              <a:t>on</a:t>
            </a:r>
            <a:r>
              <a:rPr lang="en-US" sz="2000" spc="25" dirty="0">
                <a:solidFill>
                  <a:srgbClr val="363435"/>
                </a:solidFill>
                <a:effectLst/>
                <a:latin typeface="Corbel" panose="020B0503020204020204" pitchFamily="34" charset="0"/>
                <a:ea typeface="Times New Roman" panose="02020603050405020304" pitchFamily="18" charset="0"/>
              </a:rPr>
              <a:t> </a:t>
            </a:r>
            <a:r>
              <a:rPr lang="en-US" sz="2000" dirty="0">
                <a:solidFill>
                  <a:srgbClr val="363435"/>
                </a:solidFill>
                <a:effectLst/>
                <a:latin typeface="Corbel" panose="020B0503020204020204" pitchFamily="34" charset="0"/>
                <a:ea typeface="Times New Roman" panose="02020603050405020304" pitchFamily="18" charset="0"/>
              </a:rPr>
              <a:t>pe</a:t>
            </a:r>
            <a:r>
              <a:rPr lang="en-US" sz="2000" spc="-15" dirty="0">
                <a:solidFill>
                  <a:srgbClr val="363435"/>
                </a:solidFill>
                <a:effectLst/>
                <a:latin typeface="Corbel" panose="020B0503020204020204" pitchFamily="34" charset="0"/>
                <a:ea typeface="Times New Roman" panose="02020603050405020304" pitchFamily="18" charset="0"/>
              </a:rPr>
              <a:t>r</a:t>
            </a:r>
            <a:r>
              <a:rPr lang="en-US" sz="2000" dirty="0">
                <a:solidFill>
                  <a:srgbClr val="363435"/>
                </a:solidFill>
                <a:effectLst/>
                <a:latin typeface="Corbel" panose="020B0503020204020204" pitchFamily="34" charset="0"/>
                <a:ea typeface="Times New Roman" panose="02020603050405020304" pitchFamily="18" charset="0"/>
              </a:rPr>
              <a:t>spe</a:t>
            </a:r>
            <a:r>
              <a:rPr lang="en-US" sz="2000" spc="-15" dirty="0">
                <a:solidFill>
                  <a:srgbClr val="363435"/>
                </a:solidFill>
                <a:effectLst/>
                <a:latin typeface="Corbel" panose="020B0503020204020204" pitchFamily="34" charset="0"/>
                <a:ea typeface="Times New Roman" panose="02020603050405020304" pitchFamily="18" charset="0"/>
              </a:rPr>
              <a:t>c</a:t>
            </a:r>
            <a:r>
              <a:rPr lang="en-US" sz="2000" dirty="0">
                <a:solidFill>
                  <a:srgbClr val="363435"/>
                </a:solidFill>
                <a:effectLst/>
                <a:latin typeface="Corbel" panose="020B0503020204020204" pitchFamily="34" charset="0"/>
                <a:ea typeface="Times New Roman" panose="02020603050405020304" pitchFamily="18" charset="0"/>
              </a:rPr>
              <a:t>t</a:t>
            </a:r>
            <a:r>
              <a:rPr lang="en-US" sz="2000" spc="-25" dirty="0">
                <a:solidFill>
                  <a:srgbClr val="363435"/>
                </a:solidFill>
                <a:effectLst/>
                <a:latin typeface="Corbel" panose="020B0503020204020204" pitchFamily="34" charset="0"/>
                <a:ea typeface="Times New Roman" panose="02020603050405020304" pitchFamily="18" charset="0"/>
              </a:rPr>
              <a:t>i</a:t>
            </a:r>
            <a:r>
              <a:rPr lang="en-US" sz="2000" spc="-20" dirty="0">
                <a:solidFill>
                  <a:srgbClr val="363435"/>
                </a:solidFill>
                <a:effectLst/>
                <a:latin typeface="Corbel" panose="020B0503020204020204" pitchFamily="34" charset="0"/>
                <a:ea typeface="Times New Roman" panose="02020603050405020304" pitchFamily="18" charset="0"/>
              </a:rPr>
              <a:t>v</a:t>
            </a:r>
            <a:r>
              <a:rPr lang="en-US" sz="2000" dirty="0">
                <a:solidFill>
                  <a:srgbClr val="363435"/>
                </a:solidFill>
                <a:effectLst/>
                <a:latin typeface="Corbel" panose="020B0503020204020204" pitchFamily="34" charset="0"/>
                <a:ea typeface="Times New Roman" panose="02020603050405020304" pitchFamily="18" charset="0"/>
              </a:rPr>
              <a:t>es</a:t>
            </a:r>
            <a:r>
              <a:rPr lang="en-US" sz="2000" spc="30" dirty="0">
                <a:solidFill>
                  <a:srgbClr val="363435"/>
                </a:solidFill>
                <a:effectLst/>
                <a:latin typeface="Corbel" panose="020B0503020204020204" pitchFamily="34" charset="0"/>
                <a:ea typeface="Times New Roman" panose="02020603050405020304" pitchFamily="18" charset="0"/>
              </a:rPr>
              <a:t> </a:t>
            </a:r>
            <a:r>
              <a:rPr lang="en-US" sz="2000" dirty="0">
                <a:solidFill>
                  <a:srgbClr val="363435"/>
                </a:solidFill>
                <a:effectLst/>
                <a:latin typeface="Corbel" panose="020B0503020204020204" pitchFamily="34" charset="0"/>
                <a:ea typeface="Times New Roman" panose="02020603050405020304" pitchFamily="18" charset="0"/>
              </a:rPr>
              <a:t>of th</a:t>
            </a:r>
            <a:r>
              <a:rPr lang="en-US" sz="2000" spc="-15" dirty="0">
                <a:solidFill>
                  <a:srgbClr val="363435"/>
                </a:solidFill>
                <a:effectLst/>
                <a:latin typeface="Corbel" panose="020B0503020204020204" pitchFamily="34" charset="0"/>
                <a:ea typeface="Times New Roman" panose="02020603050405020304" pitchFamily="18" charset="0"/>
              </a:rPr>
              <a:t>e</a:t>
            </a:r>
            <a:r>
              <a:rPr lang="en-US" sz="2000" dirty="0">
                <a:solidFill>
                  <a:srgbClr val="363435"/>
                </a:solidFill>
                <a:effectLst/>
                <a:latin typeface="Corbel" panose="020B0503020204020204" pitchFamily="34" charset="0"/>
                <a:ea typeface="Times New Roman" panose="02020603050405020304" pitchFamily="18" charset="0"/>
              </a:rPr>
              <a:t>ir</a:t>
            </a:r>
            <a:r>
              <a:rPr lang="en-US" sz="2000" spc="55" dirty="0">
                <a:solidFill>
                  <a:srgbClr val="363435"/>
                </a:solidFill>
                <a:effectLst/>
                <a:latin typeface="Corbel" panose="020B0503020204020204" pitchFamily="34" charset="0"/>
                <a:ea typeface="Times New Roman" panose="02020603050405020304" pitchFamily="18" charset="0"/>
              </a:rPr>
              <a:t> </a:t>
            </a:r>
            <a:r>
              <a:rPr lang="en-US" sz="2000" dirty="0">
                <a:solidFill>
                  <a:srgbClr val="363435"/>
                </a:solidFill>
                <a:effectLst/>
                <a:latin typeface="Corbel" panose="020B0503020204020204" pitchFamily="34" charset="0"/>
                <a:ea typeface="Times New Roman" panose="02020603050405020304" pitchFamily="18" charset="0"/>
              </a:rPr>
              <a:t>mandat</a:t>
            </a:r>
            <a:r>
              <a:rPr lang="en-US" sz="2000" spc="-10" dirty="0">
                <a:solidFill>
                  <a:srgbClr val="363435"/>
                </a:solidFill>
                <a:effectLst/>
                <a:latin typeface="Corbel" panose="020B0503020204020204" pitchFamily="34" charset="0"/>
                <a:ea typeface="Times New Roman" panose="02020603050405020304" pitchFamily="18" charset="0"/>
              </a:rPr>
              <a:t>e</a:t>
            </a:r>
            <a:r>
              <a:rPr lang="en-US" sz="2000" spc="-15" dirty="0">
                <a:solidFill>
                  <a:srgbClr val="363435"/>
                </a:solidFill>
                <a:effectLst/>
                <a:latin typeface="Corbel" panose="020B0503020204020204" pitchFamily="34" charset="0"/>
                <a:ea typeface="Times New Roman" panose="02020603050405020304" pitchFamily="18" charset="0"/>
              </a:rPr>
              <a:t>s</a:t>
            </a:r>
            <a:r>
              <a:rPr lang="en-US" sz="2000" spc="-15" dirty="0">
                <a:solidFill>
                  <a:srgbClr val="363435"/>
                </a:solidFill>
                <a:latin typeface="Corbel" panose="020B0503020204020204" pitchFamily="34" charset="0"/>
                <a:ea typeface="Times New Roman" panose="02020603050405020304" pitchFamily="18" charset="0"/>
              </a:rPr>
              <a:t> which </a:t>
            </a:r>
            <a:r>
              <a:rPr lang="en-US" sz="2000" dirty="0">
                <a:solidFill>
                  <a:srgbClr val="363435"/>
                </a:solidFill>
                <a:effectLst/>
                <a:latin typeface="Corbel" panose="020B0503020204020204" pitchFamily="34" charset="0"/>
                <a:ea typeface="Times New Roman" panose="02020603050405020304" pitchFamily="18" charset="0"/>
                <a:cs typeface="Times New Roman" panose="02020603050405020304" pitchFamily="18" charset="0"/>
              </a:rPr>
              <a:t>ma</a:t>
            </a:r>
            <a:r>
              <a:rPr lang="en-US" sz="2000" spc="-30" dirty="0">
                <a:solidFill>
                  <a:srgbClr val="363435"/>
                </a:solidFill>
                <a:effectLst/>
                <a:latin typeface="Corbel" panose="020B0503020204020204" pitchFamily="34" charset="0"/>
                <a:ea typeface="Times New Roman" panose="02020603050405020304" pitchFamily="18" charset="0"/>
                <a:cs typeface="Times New Roman" panose="02020603050405020304" pitchFamily="18" charset="0"/>
              </a:rPr>
              <a:t>k</a:t>
            </a:r>
            <a:r>
              <a:rPr lang="en-US" sz="2000" dirty="0">
                <a:solidFill>
                  <a:srgbClr val="363435"/>
                </a:solidFill>
                <a:effectLst/>
                <a:latin typeface="Corbel" panose="020B0503020204020204" pitchFamily="34" charset="0"/>
                <a:ea typeface="Times New Roman" panose="02020603050405020304" pitchFamily="18" charset="0"/>
                <a:cs typeface="Times New Roman" panose="02020603050405020304" pitchFamily="18" charset="0"/>
              </a:rPr>
              <a:t>es  the</a:t>
            </a:r>
            <a:r>
              <a:rPr lang="en-US" sz="2000" spc="145" dirty="0">
                <a:solidFill>
                  <a:srgbClr val="363435"/>
                </a:solidFill>
                <a:effectLst/>
                <a:latin typeface="Corbel" panose="020B0503020204020204" pitchFamily="34" charset="0"/>
                <a:ea typeface="Times New Roman" panose="02020603050405020304" pitchFamily="18" charset="0"/>
                <a:cs typeface="Times New Roman" panose="02020603050405020304" pitchFamily="18" charset="0"/>
              </a:rPr>
              <a:t> </a:t>
            </a:r>
            <a:r>
              <a:rPr lang="en-US" sz="2000" dirty="0">
                <a:solidFill>
                  <a:srgbClr val="363435"/>
                </a:solidFill>
                <a:effectLst/>
                <a:latin typeface="Corbel" panose="020B0503020204020204" pitchFamily="34" charset="0"/>
                <a:ea typeface="Times New Roman" panose="02020603050405020304" pitchFamily="18" charset="0"/>
                <a:cs typeface="Times New Roman" panose="02020603050405020304" pitchFamily="18" charset="0"/>
              </a:rPr>
              <a:t>coo</a:t>
            </a:r>
            <a:r>
              <a:rPr lang="en-US" sz="2000" spc="-30" dirty="0">
                <a:solidFill>
                  <a:srgbClr val="363435"/>
                </a:solidFill>
                <a:effectLst/>
                <a:latin typeface="Corbel" panose="020B0503020204020204" pitchFamily="34" charset="0"/>
                <a:ea typeface="Times New Roman" panose="02020603050405020304" pitchFamily="18" charset="0"/>
                <a:cs typeface="Times New Roman" panose="02020603050405020304" pitchFamily="18" charset="0"/>
              </a:rPr>
              <a:t>r</a:t>
            </a:r>
            <a:r>
              <a:rPr lang="en-US" sz="2000" dirty="0">
                <a:solidFill>
                  <a:srgbClr val="363435"/>
                </a:solidFill>
                <a:effectLst/>
                <a:latin typeface="Corbel" panose="020B0503020204020204" pitchFamily="34" charset="0"/>
                <a:ea typeface="Times New Roman" panose="02020603050405020304" pitchFamily="18" charset="0"/>
                <a:cs typeface="Times New Roman" panose="02020603050405020304" pitchFamily="18" charset="0"/>
              </a:rPr>
              <a:t>dinat</a:t>
            </a:r>
            <a:r>
              <a:rPr lang="en-US" sz="2000" spc="-15" dirty="0">
                <a:solidFill>
                  <a:srgbClr val="363435"/>
                </a:solidFill>
                <a:effectLst/>
                <a:latin typeface="Corbel" panose="020B0503020204020204" pitchFamily="34" charset="0"/>
                <a:ea typeface="Times New Roman" panose="02020603050405020304" pitchFamily="18" charset="0"/>
                <a:cs typeface="Times New Roman" panose="02020603050405020304" pitchFamily="18" charset="0"/>
              </a:rPr>
              <a:t>i</a:t>
            </a:r>
            <a:r>
              <a:rPr lang="en-US" sz="2000" dirty="0">
                <a:solidFill>
                  <a:srgbClr val="363435"/>
                </a:solidFill>
                <a:effectLst/>
                <a:latin typeface="Corbel" panose="020B0503020204020204" pitchFamily="34" charset="0"/>
                <a:ea typeface="Times New Roman" panose="02020603050405020304" pitchFamily="18" charset="0"/>
                <a:cs typeface="Times New Roman" panose="02020603050405020304" pitchFamily="18" charset="0"/>
              </a:rPr>
              <a:t>on</a:t>
            </a:r>
            <a:r>
              <a:rPr lang="en-US" sz="2000" spc="105" dirty="0">
                <a:solidFill>
                  <a:srgbClr val="363435"/>
                </a:solidFill>
                <a:effectLst/>
                <a:latin typeface="Corbel" panose="020B0503020204020204" pitchFamily="34" charset="0"/>
                <a:ea typeface="Times New Roman" panose="02020603050405020304" pitchFamily="18" charset="0"/>
                <a:cs typeface="Times New Roman" panose="02020603050405020304" pitchFamily="18" charset="0"/>
              </a:rPr>
              <a:t> </a:t>
            </a:r>
            <a:r>
              <a:rPr lang="en-US" sz="2000" dirty="0">
                <a:solidFill>
                  <a:srgbClr val="363435"/>
                </a:solidFill>
                <a:effectLst/>
                <a:latin typeface="Corbel" panose="020B0503020204020204" pitchFamily="34" charset="0"/>
                <a:ea typeface="Times New Roman" panose="02020603050405020304" pitchFamily="18" charset="0"/>
                <a:cs typeface="Times New Roman" panose="02020603050405020304" pitchFamily="18" charset="0"/>
              </a:rPr>
              <a:t>of</a:t>
            </a:r>
            <a:r>
              <a:rPr lang="en-US" sz="2000" spc="75" dirty="0">
                <a:solidFill>
                  <a:srgbClr val="363435"/>
                </a:solidFill>
                <a:effectLst/>
                <a:latin typeface="Corbel" panose="020B0503020204020204" pitchFamily="34" charset="0"/>
                <a:ea typeface="Times New Roman" panose="02020603050405020304" pitchFamily="18" charset="0"/>
                <a:cs typeface="Times New Roman" panose="02020603050405020304" pitchFamily="18" charset="0"/>
              </a:rPr>
              <a:t> </a:t>
            </a:r>
            <a:r>
              <a:rPr lang="en-US" sz="2000" spc="-20" dirty="0">
                <a:solidFill>
                  <a:srgbClr val="363435"/>
                </a:solidFill>
                <a:effectLst/>
                <a:latin typeface="Corbel" panose="020B0503020204020204" pitchFamily="34" charset="0"/>
                <a:ea typeface="Times New Roman" panose="02020603050405020304" pitchFamily="18" charset="0"/>
                <a:cs typeface="Times New Roman" panose="02020603050405020304" pitchFamily="18" charset="0"/>
              </a:rPr>
              <a:t>f</a:t>
            </a:r>
            <a:r>
              <a:rPr lang="en-US" sz="2000" dirty="0">
                <a:solidFill>
                  <a:srgbClr val="363435"/>
                </a:solidFill>
                <a:effectLst/>
                <a:latin typeface="Corbel" panose="020B0503020204020204" pitchFamily="34" charset="0"/>
                <a:ea typeface="Times New Roman" panose="02020603050405020304" pitchFamily="18" charset="0"/>
                <a:cs typeface="Times New Roman" panose="02020603050405020304" pitchFamily="18" charset="0"/>
              </a:rPr>
              <a:t>ood</a:t>
            </a:r>
            <a:r>
              <a:rPr lang="en-US" sz="2000" spc="85" dirty="0">
                <a:solidFill>
                  <a:srgbClr val="363435"/>
                </a:solidFill>
                <a:effectLst/>
                <a:latin typeface="Corbel" panose="020B0503020204020204" pitchFamily="34" charset="0"/>
                <a:ea typeface="Times New Roman" panose="02020603050405020304" pitchFamily="18" charset="0"/>
                <a:cs typeface="Times New Roman" panose="02020603050405020304" pitchFamily="18" charset="0"/>
              </a:rPr>
              <a:t> </a:t>
            </a:r>
            <a:r>
              <a:rPr lang="en-US" sz="2000" dirty="0">
                <a:solidFill>
                  <a:srgbClr val="363435"/>
                </a:solidFill>
                <a:effectLst/>
                <a:latin typeface="Corbel" panose="020B0503020204020204" pitchFamily="34" charset="0"/>
                <a:ea typeface="Times New Roman" panose="02020603050405020304" pitchFamily="18" charset="0"/>
                <a:cs typeface="Times New Roman" panose="02020603050405020304" pitchFamily="18" charset="0"/>
              </a:rPr>
              <a:t>and </a:t>
            </a:r>
            <a:r>
              <a:rPr lang="en-US" sz="2000" spc="65" dirty="0">
                <a:solidFill>
                  <a:srgbClr val="363435"/>
                </a:solidFill>
                <a:effectLst/>
                <a:latin typeface="Corbel" panose="020B0503020204020204" pitchFamily="34" charset="0"/>
                <a:ea typeface="Times New Roman" panose="02020603050405020304" pitchFamily="18" charset="0"/>
                <a:cs typeface="Times New Roman" panose="02020603050405020304" pitchFamily="18" charset="0"/>
              </a:rPr>
              <a:t> </a:t>
            </a:r>
            <a:r>
              <a:rPr lang="en-US" sz="2000" dirty="0">
                <a:solidFill>
                  <a:srgbClr val="363435"/>
                </a:solidFill>
                <a:effectLst/>
                <a:latin typeface="Corbel" panose="020B0503020204020204" pitchFamily="34" charset="0"/>
                <a:ea typeface="Times New Roman" panose="02020603050405020304" pitchFamily="18" charset="0"/>
                <a:cs typeface="Times New Roman" panose="02020603050405020304" pitchFamily="18" charset="0"/>
              </a:rPr>
              <a:t>n</a:t>
            </a:r>
            <a:r>
              <a:rPr lang="en-US" sz="2000" spc="-15" dirty="0">
                <a:solidFill>
                  <a:srgbClr val="363435"/>
                </a:solidFill>
                <a:effectLst/>
                <a:latin typeface="Corbel" panose="020B0503020204020204" pitchFamily="34" charset="0"/>
                <a:ea typeface="Times New Roman" panose="02020603050405020304" pitchFamily="18" charset="0"/>
                <a:cs typeface="Times New Roman" panose="02020603050405020304" pitchFamily="18" charset="0"/>
              </a:rPr>
              <a:t>u</a:t>
            </a:r>
            <a:r>
              <a:rPr lang="en-US" sz="2000" dirty="0">
                <a:solidFill>
                  <a:srgbClr val="363435"/>
                </a:solidFill>
                <a:effectLst/>
                <a:latin typeface="Corbel" panose="020B0503020204020204" pitchFamily="34" charset="0"/>
                <a:ea typeface="Times New Roman" panose="02020603050405020304" pitchFamily="18" charset="0"/>
                <a:cs typeface="Times New Roman" panose="02020603050405020304" pitchFamily="18" charset="0"/>
              </a:rPr>
              <a:t>t</a:t>
            </a:r>
            <a:r>
              <a:rPr lang="en-US" sz="2000" spc="-25" dirty="0">
                <a:solidFill>
                  <a:srgbClr val="363435"/>
                </a:solidFill>
                <a:effectLst/>
                <a:latin typeface="Corbel" panose="020B0503020204020204" pitchFamily="34" charset="0"/>
                <a:ea typeface="Times New Roman" panose="02020603050405020304" pitchFamily="18" charset="0"/>
                <a:cs typeface="Times New Roman" panose="02020603050405020304" pitchFamily="18" charset="0"/>
              </a:rPr>
              <a:t>r</a:t>
            </a:r>
            <a:r>
              <a:rPr lang="en-US" sz="2000" dirty="0">
                <a:solidFill>
                  <a:srgbClr val="363435"/>
                </a:solidFill>
                <a:effectLst/>
                <a:latin typeface="Corbel" panose="020B0503020204020204" pitchFamily="34" charset="0"/>
                <a:ea typeface="Times New Roman" panose="02020603050405020304" pitchFamily="18" charset="0"/>
                <a:cs typeface="Times New Roman" panose="02020603050405020304" pitchFamily="18" charset="0"/>
              </a:rPr>
              <a:t>it</a:t>
            </a:r>
            <a:r>
              <a:rPr lang="en-US" sz="2000" spc="-15" dirty="0">
                <a:solidFill>
                  <a:srgbClr val="363435"/>
                </a:solidFill>
                <a:effectLst/>
                <a:latin typeface="Corbel" panose="020B0503020204020204" pitchFamily="34" charset="0"/>
                <a:ea typeface="Times New Roman" panose="02020603050405020304" pitchFamily="18" charset="0"/>
                <a:cs typeface="Times New Roman" panose="02020603050405020304" pitchFamily="18" charset="0"/>
              </a:rPr>
              <a:t>i</a:t>
            </a:r>
            <a:r>
              <a:rPr lang="en-US" sz="2000" dirty="0">
                <a:solidFill>
                  <a:srgbClr val="363435"/>
                </a:solidFill>
                <a:effectLst/>
                <a:latin typeface="Corbel" panose="020B0503020204020204" pitchFamily="34" charset="0"/>
                <a:ea typeface="Times New Roman" panose="02020603050405020304" pitchFamily="18" charset="0"/>
                <a:cs typeface="Times New Roman" panose="02020603050405020304" pitchFamily="18" charset="0"/>
              </a:rPr>
              <a:t>on act</a:t>
            </a:r>
            <a:r>
              <a:rPr lang="en-US" sz="2000" spc="-35" dirty="0">
                <a:solidFill>
                  <a:srgbClr val="363435"/>
                </a:solidFill>
                <a:effectLst/>
                <a:latin typeface="Corbel" panose="020B0503020204020204" pitchFamily="34" charset="0"/>
                <a:ea typeface="Times New Roman" panose="02020603050405020304" pitchFamily="18" charset="0"/>
                <a:cs typeface="Times New Roman" panose="02020603050405020304" pitchFamily="18" charset="0"/>
              </a:rPr>
              <a:t>i</a:t>
            </a:r>
            <a:r>
              <a:rPr lang="en-US" sz="2000" spc="-25" dirty="0">
                <a:solidFill>
                  <a:srgbClr val="363435"/>
                </a:solidFill>
                <a:effectLst/>
                <a:latin typeface="Corbel" panose="020B0503020204020204" pitchFamily="34" charset="0"/>
                <a:ea typeface="Times New Roman" panose="02020603050405020304" pitchFamily="18" charset="0"/>
                <a:cs typeface="Times New Roman" panose="02020603050405020304" pitchFamily="18" charset="0"/>
              </a:rPr>
              <a:t>v</a:t>
            </a:r>
            <a:r>
              <a:rPr lang="en-US" sz="2000" dirty="0">
                <a:solidFill>
                  <a:srgbClr val="363435"/>
                </a:solidFill>
                <a:effectLst/>
                <a:latin typeface="Corbel" panose="020B0503020204020204" pitchFamily="34" charset="0"/>
                <a:ea typeface="Times New Roman" panose="02020603050405020304" pitchFamily="18" charset="0"/>
                <a:cs typeface="Times New Roman" panose="02020603050405020304" pitchFamily="18" charset="0"/>
              </a:rPr>
              <a:t>it</a:t>
            </a:r>
            <a:r>
              <a:rPr lang="en-US" sz="2000" spc="-10" dirty="0">
                <a:solidFill>
                  <a:srgbClr val="363435"/>
                </a:solidFill>
                <a:effectLst/>
                <a:latin typeface="Corbel" panose="020B0503020204020204" pitchFamily="34" charset="0"/>
                <a:ea typeface="Times New Roman" panose="02020603050405020304" pitchFamily="18" charset="0"/>
                <a:cs typeface="Times New Roman" panose="02020603050405020304" pitchFamily="18" charset="0"/>
              </a:rPr>
              <a:t>i</a:t>
            </a:r>
            <a:r>
              <a:rPr lang="en-US" sz="2000" dirty="0">
                <a:solidFill>
                  <a:srgbClr val="363435"/>
                </a:solidFill>
                <a:effectLst/>
                <a:latin typeface="Corbel" panose="020B0503020204020204" pitchFamily="34" charset="0"/>
                <a:ea typeface="Times New Roman" panose="02020603050405020304" pitchFamily="18" charset="0"/>
                <a:cs typeface="Times New Roman" panose="02020603050405020304" pitchFamily="18" charset="0"/>
              </a:rPr>
              <a:t>es</a:t>
            </a:r>
            <a:r>
              <a:rPr lang="en-US" sz="2000" spc="90" dirty="0">
                <a:solidFill>
                  <a:srgbClr val="363435"/>
                </a:solidFill>
                <a:effectLst/>
                <a:latin typeface="Corbel" panose="020B0503020204020204" pitchFamily="34" charset="0"/>
                <a:ea typeface="Times New Roman" panose="02020603050405020304" pitchFamily="18" charset="0"/>
                <a:cs typeface="Times New Roman" panose="02020603050405020304" pitchFamily="18" charset="0"/>
              </a:rPr>
              <a:t> </a:t>
            </a:r>
            <a:r>
              <a:rPr lang="en-US" sz="2000" dirty="0">
                <a:solidFill>
                  <a:srgbClr val="363435"/>
                </a:solidFill>
                <a:effectLst/>
                <a:latin typeface="Corbel" panose="020B0503020204020204" pitchFamily="34" charset="0"/>
                <a:ea typeface="Times New Roman" panose="02020603050405020304" pitchFamily="18" charset="0"/>
                <a:cs typeface="Times New Roman" panose="02020603050405020304" pitchFamily="18" charset="0"/>
              </a:rPr>
              <a:t>a</a:t>
            </a:r>
            <a:r>
              <a:rPr lang="en-US" sz="2000" spc="75" dirty="0">
                <a:solidFill>
                  <a:srgbClr val="363435"/>
                </a:solidFill>
                <a:effectLst/>
                <a:latin typeface="Corbel" panose="020B0503020204020204" pitchFamily="34" charset="0"/>
                <a:ea typeface="Times New Roman" panose="02020603050405020304" pitchFamily="18" charset="0"/>
                <a:cs typeface="Times New Roman" panose="02020603050405020304" pitchFamily="18" charset="0"/>
              </a:rPr>
              <a:t> </a:t>
            </a:r>
            <a:r>
              <a:rPr lang="en-US" sz="2000" spc="-20" dirty="0">
                <a:solidFill>
                  <a:srgbClr val="363435"/>
                </a:solidFill>
                <a:effectLst/>
                <a:latin typeface="Corbel" panose="020B0503020204020204" pitchFamily="34" charset="0"/>
                <a:ea typeface="Times New Roman" panose="02020603050405020304" pitchFamily="18" charset="0"/>
                <a:cs typeface="Times New Roman" panose="02020603050405020304" pitchFamily="18" charset="0"/>
              </a:rPr>
              <a:t>c</a:t>
            </a:r>
            <a:r>
              <a:rPr lang="en-US" sz="2000" dirty="0">
                <a:solidFill>
                  <a:srgbClr val="363435"/>
                </a:solidFill>
                <a:effectLst/>
                <a:latin typeface="Corbel" panose="020B0503020204020204" pitchFamily="34" charset="0"/>
                <a:ea typeface="Times New Roman" panose="02020603050405020304" pitchFamily="18" charset="0"/>
                <a:cs typeface="Times New Roman" panose="02020603050405020304" pitchFamily="18" charset="0"/>
              </a:rPr>
              <a:t>halleng</a:t>
            </a:r>
            <a:r>
              <a:rPr lang="en-US" sz="2000" spc="-40" dirty="0">
                <a:solidFill>
                  <a:srgbClr val="363435"/>
                </a:solidFill>
                <a:effectLst/>
                <a:latin typeface="Corbel" panose="020B0503020204020204" pitchFamily="34" charset="0"/>
                <a:ea typeface="Times New Roman" panose="02020603050405020304" pitchFamily="18" charset="0"/>
                <a:cs typeface="Times New Roman" panose="02020603050405020304" pitchFamily="18" charset="0"/>
              </a:rPr>
              <a:t>e</a:t>
            </a:r>
            <a:r>
              <a:rPr lang="en-US" sz="2000" spc="25" dirty="0">
                <a:solidFill>
                  <a:srgbClr val="363435"/>
                </a:solidFill>
                <a:effectLst/>
                <a:latin typeface="Corbel" panose="020B0503020204020204" pitchFamily="34" charset="0"/>
                <a:ea typeface="Times New Roman" panose="02020603050405020304" pitchFamily="18" charset="0"/>
              </a:rPr>
              <a:t> </a:t>
            </a:r>
          </a:p>
        </p:txBody>
      </p:sp>
      <p:pic>
        <p:nvPicPr>
          <p:cNvPr id="4" name="Picture 3">
            <a:extLst>
              <a:ext uri="{FF2B5EF4-FFF2-40B4-BE49-F238E27FC236}">
                <a16:creationId xmlns:a16="http://schemas.microsoft.com/office/drawing/2014/main" id="{0A3070FC-F039-12F2-EE10-C18F1D7DEFEE}"/>
              </a:ext>
            </a:extLst>
          </p:cNvPr>
          <p:cNvPicPr>
            <a:picLocks noChangeAspect="1"/>
          </p:cNvPicPr>
          <p:nvPr/>
        </p:nvPicPr>
        <p:blipFill>
          <a:blip r:embed="rId2"/>
          <a:stretch>
            <a:fillRect/>
          </a:stretch>
        </p:blipFill>
        <p:spPr>
          <a:xfrm>
            <a:off x="7194825" y="1139687"/>
            <a:ext cx="3751472" cy="5301918"/>
          </a:xfrm>
          <a:prstGeom prst="rect">
            <a:avLst/>
          </a:prstGeom>
        </p:spPr>
      </p:pic>
      <p:sp>
        <p:nvSpPr>
          <p:cNvPr id="3" name="Slide Number Placeholder 2">
            <a:extLst>
              <a:ext uri="{FF2B5EF4-FFF2-40B4-BE49-F238E27FC236}">
                <a16:creationId xmlns:a16="http://schemas.microsoft.com/office/drawing/2014/main" id="{D53E8078-06B4-4337-AA89-6161CA5EA435}"/>
              </a:ext>
            </a:extLst>
          </p:cNvPr>
          <p:cNvSpPr>
            <a:spLocks noGrp="1"/>
          </p:cNvSpPr>
          <p:nvPr>
            <p:ph type="sldNum" sz="quarter" idx="12"/>
          </p:nvPr>
        </p:nvSpPr>
        <p:spPr/>
        <p:txBody>
          <a:bodyPr/>
          <a:lstStyle/>
          <a:p>
            <a:fld id="{B6F15528-21DE-4FAA-801E-634DDDAF4B2B}" type="slidenum">
              <a:rPr lang="en-US" smtClean="0"/>
              <a:pPr/>
              <a:t>23</a:t>
            </a:fld>
            <a:endParaRPr lang="en-US"/>
          </a:p>
        </p:txBody>
      </p:sp>
      <p:sp>
        <p:nvSpPr>
          <p:cNvPr id="5" name="Footer Placeholder 4">
            <a:extLst>
              <a:ext uri="{FF2B5EF4-FFF2-40B4-BE49-F238E27FC236}">
                <a16:creationId xmlns:a16="http://schemas.microsoft.com/office/drawing/2014/main" id="{2E1EE0C7-0EAA-44D8-8DC2-9612988177E3}"/>
              </a:ext>
            </a:extLst>
          </p:cNvPr>
          <p:cNvSpPr>
            <a:spLocks noGrp="1"/>
          </p:cNvSpPr>
          <p:nvPr>
            <p:ph type="ftr" sz="quarter" idx="11"/>
          </p:nvPr>
        </p:nvSpPr>
        <p:spPr/>
        <p:txBody>
          <a:bodyPr/>
          <a:lstStyle/>
          <a:p>
            <a:r>
              <a:rPr lang="en-US"/>
              <a:t>The 52nd Annual General Meeting &amp; Scientific Conference </a:t>
            </a:r>
          </a:p>
        </p:txBody>
      </p:sp>
    </p:spTree>
    <p:extLst>
      <p:ext uri="{BB962C8B-B14F-4D97-AF65-F5344CB8AC3E}">
        <p14:creationId xmlns:p14="http://schemas.microsoft.com/office/powerpoint/2010/main" val="2385552209"/>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633D686-AB9D-6B6B-3BD1-635771B779B9}"/>
              </a:ext>
            </a:extLst>
          </p:cNvPr>
          <p:cNvSpPr>
            <a:spLocks noGrp="1"/>
          </p:cNvSpPr>
          <p:nvPr>
            <p:ph type="title"/>
          </p:nvPr>
        </p:nvSpPr>
        <p:spPr>
          <a:xfrm>
            <a:off x="838200" y="364433"/>
            <a:ext cx="10515600" cy="915402"/>
          </a:xfrm>
        </p:spPr>
        <p:txBody>
          <a:bodyPr>
            <a:normAutofit fontScale="90000"/>
          </a:bodyPr>
          <a:lstStyle/>
          <a:p>
            <a:r>
              <a:rPr lang="en-US" sz="3100" b="1" i="0" dirty="0">
                <a:effectLst/>
                <a:latin typeface="Corbel" panose="020B0503020204020204" pitchFamily="34" charset="0"/>
              </a:rPr>
              <a:t>NATIONAL MULTISECTORAL PLAN OF ACTION ON FOOD AND NUTRITION (NMPFAN)</a:t>
            </a:r>
            <a:endParaRPr lang="en-US" sz="4000" dirty="0"/>
          </a:p>
        </p:txBody>
      </p:sp>
      <p:sp>
        <p:nvSpPr>
          <p:cNvPr id="2" name="Content Placeholder 1">
            <a:extLst>
              <a:ext uri="{FF2B5EF4-FFF2-40B4-BE49-F238E27FC236}">
                <a16:creationId xmlns:a16="http://schemas.microsoft.com/office/drawing/2014/main" id="{F1A58182-49AD-A35E-CB51-59CE008E1E35}"/>
              </a:ext>
            </a:extLst>
          </p:cNvPr>
          <p:cNvSpPr>
            <a:spLocks noGrp="1"/>
          </p:cNvSpPr>
          <p:nvPr>
            <p:ph idx="1"/>
          </p:nvPr>
        </p:nvSpPr>
        <p:spPr>
          <a:xfrm>
            <a:off x="1020417" y="1162879"/>
            <a:ext cx="6003235" cy="5330688"/>
          </a:xfrm>
        </p:spPr>
        <p:txBody>
          <a:bodyPr>
            <a:normAutofit fontScale="25000" lnSpcReduction="20000"/>
          </a:bodyPr>
          <a:lstStyle/>
          <a:p>
            <a:pPr marL="0" indent="0">
              <a:buNone/>
            </a:pPr>
            <a:endParaRPr lang="en-US" b="1" i="0" dirty="0">
              <a:effectLst/>
              <a:latin typeface="Corbel" panose="020B0503020204020204" pitchFamily="34" charset="0"/>
            </a:endParaRPr>
          </a:p>
          <a:p>
            <a:pPr>
              <a:lnSpc>
                <a:spcPct val="110000"/>
              </a:lnSpc>
            </a:pPr>
            <a:r>
              <a:rPr lang="en-US" sz="8000" dirty="0">
                <a:effectLst/>
                <a:latin typeface="Corbel" panose="020B0503020204020204" pitchFamily="34" charset="0"/>
                <a:ea typeface="Calibri" panose="020F0502020204030204" pitchFamily="34" charset="0"/>
              </a:rPr>
              <a:t>In recognition of the multidisciplinary and multisectoral nature of nutrition, this NMPFAN was developed in line with the National Policy on Food and Nutrition</a:t>
            </a:r>
          </a:p>
          <a:p>
            <a:pPr>
              <a:lnSpc>
                <a:spcPct val="110000"/>
              </a:lnSpc>
            </a:pPr>
            <a:r>
              <a:rPr lang="en-US" sz="8000" dirty="0">
                <a:latin typeface="Corbel" panose="020B0503020204020204" pitchFamily="34" charset="0"/>
                <a:ea typeface="Calibri" panose="020F0502020204030204" pitchFamily="34" charset="0"/>
              </a:rPr>
              <a:t>C</a:t>
            </a:r>
            <a:r>
              <a:rPr lang="en-US" sz="8000" dirty="0">
                <a:effectLst/>
                <a:latin typeface="Corbel" panose="020B0503020204020204" pitchFamily="34" charset="0"/>
                <a:ea typeface="Calibri" panose="020F0502020204030204" pitchFamily="34" charset="0"/>
              </a:rPr>
              <a:t>ollaboration of government sectors, Development Partners, Academia, Civil Society Organizations and Organized Private Sector. </a:t>
            </a:r>
          </a:p>
          <a:p>
            <a:pPr>
              <a:lnSpc>
                <a:spcPct val="110000"/>
              </a:lnSpc>
            </a:pPr>
            <a:r>
              <a:rPr lang="en-US" sz="8000" dirty="0">
                <a:effectLst/>
                <a:latin typeface="Corbel" panose="020B0503020204020204" pitchFamily="34" charset="0"/>
                <a:ea typeface="Calibri" panose="020F0502020204030204" pitchFamily="34" charset="0"/>
              </a:rPr>
              <a:t>NMPFAN is to serve as a tool to guide the implementation of interventions and programmes to address the problems of hunger and malnutrition across all sectors in Nigeria.</a:t>
            </a:r>
          </a:p>
          <a:p>
            <a:pPr>
              <a:lnSpc>
                <a:spcPct val="110000"/>
              </a:lnSpc>
              <a:spcBef>
                <a:spcPts val="1200"/>
              </a:spcBef>
              <a:spcAft>
                <a:spcPts val="1200"/>
              </a:spcAft>
            </a:pPr>
            <a:r>
              <a:rPr lang="en-US" sz="8000" spc="15" dirty="0">
                <a:effectLst/>
                <a:latin typeface="Corbel" panose="020B0503020204020204" pitchFamily="34" charset="0"/>
                <a:ea typeface="Times New Roman" panose="02020603050405020304" pitchFamily="18" charset="0"/>
                <a:cs typeface="Helvetica" panose="020B0604020202020204" pitchFamily="34" charset="0"/>
              </a:rPr>
              <a:t>It contains interventions </a:t>
            </a:r>
            <a:r>
              <a:rPr lang="en-US" sz="8000" spc="15" dirty="0">
                <a:latin typeface="Corbel" panose="020B0503020204020204" pitchFamily="34" charset="0"/>
                <a:ea typeface="Times New Roman" panose="02020603050405020304" pitchFamily="18" charset="0"/>
                <a:cs typeface="Helvetica" panose="020B0604020202020204" pitchFamily="34" charset="0"/>
              </a:rPr>
              <a:t>and </a:t>
            </a:r>
            <a:r>
              <a:rPr lang="en-US" sz="8000" spc="15" dirty="0">
                <a:effectLst/>
                <a:latin typeface="Corbel" panose="020B0503020204020204" pitchFamily="34" charset="0"/>
                <a:ea typeface="Times New Roman" panose="02020603050405020304" pitchFamily="18" charset="0"/>
                <a:cs typeface="Helvetica" panose="020B0604020202020204" pitchFamily="34" charset="0"/>
              </a:rPr>
              <a:t>costed activities with annual and total cost for 2021 -2025</a:t>
            </a:r>
          </a:p>
          <a:p>
            <a:pPr>
              <a:lnSpc>
                <a:spcPct val="110000"/>
              </a:lnSpc>
              <a:spcBef>
                <a:spcPts val="1200"/>
              </a:spcBef>
              <a:spcAft>
                <a:spcPts val="1200"/>
              </a:spcAft>
            </a:pPr>
            <a:r>
              <a:rPr lang="en-US" sz="8000" spc="15" dirty="0">
                <a:effectLst/>
                <a:latin typeface="Corbel" panose="020B0503020204020204" pitchFamily="34" charset="0"/>
                <a:ea typeface="Times New Roman" panose="02020603050405020304" pitchFamily="18" charset="0"/>
                <a:cs typeface="Helvetica" panose="020B0604020202020204" pitchFamily="34" charset="0"/>
              </a:rPr>
              <a:t>The National Council on Nutrition and Federal Executive Council approved the five-year nutrition action plan (2021 – 2025)</a:t>
            </a:r>
            <a:endParaRPr lang="en-US" sz="8000" dirty="0">
              <a:effectLst/>
              <a:latin typeface="Corbel" panose="020B0503020204020204" pitchFamily="34" charset="0"/>
              <a:ea typeface="Calibri" panose="020F0502020204030204" pitchFamily="34" charset="0"/>
            </a:endParaRPr>
          </a:p>
        </p:txBody>
      </p:sp>
      <p:pic>
        <p:nvPicPr>
          <p:cNvPr id="12" name="Picture 11">
            <a:extLst>
              <a:ext uri="{FF2B5EF4-FFF2-40B4-BE49-F238E27FC236}">
                <a16:creationId xmlns:a16="http://schemas.microsoft.com/office/drawing/2014/main" id="{16A7167D-2FED-4D69-D9BD-3D0DBF6ADFAB}"/>
              </a:ext>
            </a:extLst>
          </p:cNvPr>
          <p:cNvPicPr>
            <a:picLocks noChangeAspect="1"/>
          </p:cNvPicPr>
          <p:nvPr/>
        </p:nvPicPr>
        <p:blipFill>
          <a:blip r:embed="rId2"/>
          <a:stretch>
            <a:fillRect/>
          </a:stretch>
        </p:blipFill>
        <p:spPr>
          <a:xfrm>
            <a:off x="7500730" y="1312187"/>
            <a:ext cx="3975653" cy="5445643"/>
          </a:xfrm>
          <a:prstGeom prst="rect">
            <a:avLst/>
          </a:prstGeom>
        </p:spPr>
      </p:pic>
      <p:sp>
        <p:nvSpPr>
          <p:cNvPr id="3" name="Slide Number Placeholder 2">
            <a:extLst>
              <a:ext uri="{FF2B5EF4-FFF2-40B4-BE49-F238E27FC236}">
                <a16:creationId xmlns:a16="http://schemas.microsoft.com/office/drawing/2014/main" id="{7783CDE6-D9CF-467F-83C6-8703078AABA1}"/>
              </a:ext>
            </a:extLst>
          </p:cNvPr>
          <p:cNvSpPr>
            <a:spLocks noGrp="1"/>
          </p:cNvSpPr>
          <p:nvPr>
            <p:ph type="sldNum" sz="quarter" idx="12"/>
          </p:nvPr>
        </p:nvSpPr>
        <p:spPr/>
        <p:txBody>
          <a:bodyPr/>
          <a:lstStyle/>
          <a:p>
            <a:fld id="{B6F15528-21DE-4FAA-801E-634DDDAF4B2B}" type="slidenum">
              <a:rPr lang="en-US" smtClean="0"/>
              <a:pPr/>
              <a:t>24</a:t>
            </a:fld>
            <a:endParaRPr lang="en-US"/>
          </a:p>
        </p:txBody>
      </p:sp>
      <p:sp>
        <p:nvSpPr>
          <p:cNvPr id="4" name="Footer Placeholder 3">
            <a:extLst>
              <a:ext uri="{FF2B5EF4-FFF2-40B4-BE49-F238E27FC236}">
                <a16:creationId xmlns:a16="http://schemas.microsoft.com/office/drawing/2014/main" id="{F98B604A-3951-4835-B5B0-DD2B84ED7319}"/>
              </a:ext>
            </a:extLst>
          </p:cNvPr>
          <p:cNvSpPr>
            <a:spLocks noGrp="1"/>
          </p:cNvSpPr>
          <p:nvPr>
            <p:ph type="ftr" sz="quarter" idx="11"/>
          </p:nvPr>
        </p:nvSpPr>
        <p:spPr/>
        <p:txBody>
          <a:bodyPr/>
          <a:lstStyle/>
          <a:p>
            <a:r>
              <a:rPr lang="en-US"/>
              <a:t>The 52nd Annual General Meeting &amp; Scientific Conference </a:t>
            </a:r>
          </a:p>
        </p:txBody>
      </p:sp>
    </p:spTree>
    <p:extLst>
      <p:ext uri="{BB962C8B-B14F-4D97-AF65-F5344CB8AC3E}">
        <p14:creationId xmlns:p14="http://schemas.microsoft.com/office/powerpoint/2010/main" val="3947759831"/>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633D686-AB9D-6B6B-3BD1-635771B779B9}"/>
              </a:ext>
            </a:extLst>
          </p:cNvPr>
          <p:cNvSpPr>
            <a:spLocks noGrp="1"/>
          </p:cNvSpPr>
          <p:nvPr>
            <p:ph type="title"/>
          </p:nvPr>
        </p:nvSpPr>
        <p:spPr>
          <a:xfrm>
            <a:off x="838200" y="311495"/>
            <a:ext cx="10515600" cy="817044"/>
          </a:xfrm>
        </p:spPr>
        <p:txBody>
          <a:bodyPr>
            <a:normAutofit fontScale="90000"/>
          </a:bodyPr>
          <a:lstStyle/>
          <a:p>
            <a:pPr algn="ctr"/>
            <a:br>
              <a:rPr lang="en-US" sz="4000" b="1" dirty="0">
                <a:latin typeface="Corbel" panose="020B0503020204020204" pitchFamily="34" charset="0"/>
              </a:rPr>
            </a:br>
            <a:r>
              <a:rPr lang="en-US" sz="4000" b="1" dirty="0">
                <a:latin typeface="Corbel" panose="020B0503020204020204" pitchFamily="34" charset="0"/>
              </a:rPr>
              <a:t>NMPFAN ONE YEAR SYNTHESIZED WORK PLAN</a:t>
            </a:r>
            <a:br>
              <a:rPr lang="en-US" sz="4000" b="1" dirty="0">
                <a:latin typeface="Corbel" panose="020B0503020204020204" pitchFamily="34" charset="0"/>
              </a:rPr>
            </a:br>
            <a:endParaRPr lang="en-US" sz="4000" dirty="0"/>
          </a:p>
        </p:txBody>
      </p:sp>
      <p:sp>
        <p:nvSpPr>
          <p:cNvPr id="2" name="Content Placeholder 1">
            <a:extLst>
              <a:ext uri="{FF2B5EF4-FFF2-40B4-BE49-F238E27FC236}">
                <a16:creationId xmlns:a16="http://schemas.microsoft.com/office/drawing/2014/main" id="{F1A58182-49AD-A35E-CB51-59CE008E1E35}"/>
              </a:ext>
            </a:extLst>
          </p:cNvPr>
          <p:cNvSpPr>
            <a:spLocks noGrp="1"/>
          </p:cNvSpPr>
          <p:nvPr>
            <p:ph idx="1"/>
          </p:nvPr>
        </p:nvSpPr>
        <p:spPr>
          <a:xfrm>
            <a:off x="755375" y="1343818"/>
            <a:ext cx="5817704" cy="4850296"/>
          </a:xfrm>
        </p:spPr>
        <p:txBody>
          <a:bodyPr>
            <a:normAutofit lnSpcReduction="10000"/>
          </a:bodyPr>
          <a:lstStyle/>
          <a:p>
            <a:r>
              <a:rPr lang="en-US" sz="3200" dirty="0">
                <a:latin typeface="Corbel" panose="020B0503020204020204" pitchFamily="34" charset="0"/>
              </a:rPr>
              <a:t>Clearly defined roles of MDAs involved in various nutrition activities across the country and how these roles fit into the implementation of the NMPFAN</a:t>
            </a:r>
          </a:p>
          <a:p>
            <a:r>
              <a:rPr lang="en-ZA" sz="3200" dirty="0">
                <a:latin typeface="Corbel" panose="020B0503020204020204" pitchFamily="34" charset="0"/>
              </a:rPr>
              <a:t>Capacity building plans </a:t>
            </a:r>
            <a:endParaRPr lang="en-US" sz="3200" dirty="0">
              <a:latin typeface="Corbel" panose="020B0503020204020204" pitchFamily="34" charset="0"/>
            </a:endParaRPr>
          </a:p>
          <a:p>
            <a:r>
              <a:rPr lang="en-US" sz="3200" dirty="0">
                <a:latin typeface="Corbel" panose="020B0503020204020204" pitchFamily="34" charset="0"/>
              </a:rPr>
              <a:t>Communication and advocacy strategy for the first year of implementing the NMPFAN</a:t>
            </a:r>
          </a:p>
        </p:txBody>
      </p:sp>
      <p:pic>
        <p:nvPicPr>
          <p:cNvPr id="5" name="Picture 4">
            <a:extLst>
              <a:ext uri="{FF2B5EF4-FFF2-40B4-BE49-F238E27FC236}">
                <a16:creationId xmlns:a16="http://schemas.microsoft.com/office/drawing/2014/main" id="{3C95C8B8-C2C0-6902-EA20-C08958830C5B}"/>
              </a:ext>
            </a:extLst>
          </p:cNvPr>
          <p:cNvPicPr>
            <a:picLocks noChangeAspect="1"/>
          </p:cNvPicPr>
          <p:nvPr/>
        </p:nvPicPr>
        <p:blipFill>
          <a:blip r:embed="rId2"/>
          <a:stretch>
            <a:fillRect/>
          </a:stretch>
        </p:blipFill>
        <p:spPr>
          <a:xfrm>
            <a:off x="7267004" y="1222513"/>
            <a:ext cx="3878073" cy="5323992"/>
          </a:xfrm>
          <a:prstGeom prst="rect">
            <a:avLst/>
          </a:prstGeom>
        </p:spPr>
      </p:pic>
      <p:sp>
        <p:nvSpPr>
          <p:cNvPr id="3" name="Slide Number Placeholder 2">
            <a:extLst>
              <a:ext uri="{FF2B5EF4-FFF2-40B4-BE49-F238E27FC236}">
                <a16:creationId xmlns:a16="http://schemas.microsoft.com/office/drawing/2014/main" id="{EFAC071B-58DC-423A-817B-61FBBE13EFB7}"/>
              </a:ext>
            </a:extLst>
          </p:cNvPr>
          <p:cNvSpPr>
            <a:spLocks noGrp="1"/>
          </p:cNvSpPr>
          <p:nvPr>
            <p:ph type="sldNum" sz="quarter" idx="12"/>
          </p:nvPr>
        </p:nvSpPr>
        <p:spPr/>
        <p:txBody>
          <a:bodyPr/>
          <a:lstStyle/>
          <a:p>
            <a:fld id="{B6F15528-21DE-4FAA-801E-634DDDAF4B2B}" type="slidenum">
              <a:rPr lang="en-US" smtClean="0"/>
              <a:pPr/>
              <a:t>25</a:t>
            </a:fld>
            <a:endParaRPr lang="en-US"/>
          </a:p>
        </p:txBody>
      </p:sp>
      <p:sp>
        <p:nvSpPr>
          <p:cNvPr id="4" name="Footer Placeholder 3">
            <a:extLst>
              <a:ext uri="{FF2B5EF4-FFF2-40B4-BE49-F238E27FC236}">
                <a16:creationId xmlns:a16="http://schemas.microsoft.com/office/drawing/2014/main" id="{70A8AF23-AEF3-4B08-B4B0-6E13CD09612F}"/>
              </a:ext>
            </a:extLst>
          </p:cNvPr>
          <p:cNvSpPr>
            <a:spLocks noGrp="1"/>
          </p:cNvSpPr>
          <p:nvPr>
            <p:ph type="ftr" sz="quarter" idx="11"/>
          </p:nvPr>
        </p:nvSpPr>
        <p:spPr/>
        <p:txBody>
          <a:bodyPr/>
          <a:lstStyle/>
          <a:p>
            <a:r>
              <a:rPr lang="en-US"/>
              <a:t>The 52nd Annual General Meeting &amp; Scientific Conference </a:t>
            </a:r>
          </a:p>
        </p:txBody>
      </p:sp>
    </p:spTree>
    <p:extLst>
      <p:ext uri="{BB962C8B-B14F-4D97-AF65-F5344CB8AC3E}">
        <p14:creationId xmlns:p14="http://schemas.microsoft.com/office/powerpoint/2010/main" val="860610591"/>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8E1F3-0CC4-474D-8377-47C09FAB4A02}"/>
              </a:ext>
            </a:extLst>
          </p:cNvPr>
          <p:cNvSpPr>
            <a:spLocks noGrp="1"/>
          </p:cNvSpPr>
          <p:nvPr>
            <p:ph type="title"/>
          </p:nvPr>
        </p:nvSpPr>
        <p:spPr>
          <a:xfrm>
            <a:off x="838200" y="365126"/>
            <a:ext cx="10515600" cy="905466"/>
          </a:xfrm>
        </p:spPr>
        <p:txBody>
          <a:bodyPr>
            <a:normAutofit fontScale="90000"/>
          </a:bodyPr>
          <a:lstStyle/>
          <a:p>
            <a:r>
              <a:rPr lang="en-US" b="1" dirty="0"/>
              <a:t>Scaling Up Nutrition Movement in Nigeria</a:t>
            </a:r>
          </a:p>
        </p:txBody>
      </p:sp>
      <p:sp>
        <p:nvSpPr>
          <p:cNvPr id="3" name="Content Placeholder 2">
            <a:extLst>
              <a:ext uri="{FF2B5EF4-FFF2-40B4-BE49-F238E27FC236}">
                <a16:creationId xmlns:a16="http://schemas.microsoft.com/office/drawing/2014/main" id="{7BAE8A95-1A5D-4CDF-9817-7D9A711DF332}"/>
              </a:ext>
            </a:extLst>
          </p:cNvPr>
          <p:cNvSpPr>
            <a:spLocks noGrp="1"/>
          </p:cNvSpPr>
          <p:nvPr>
            <p:ph sz="half" idx="1"/>
          </p:nvPr>
        </p:nvSpPr>
        <p:spPr>
          <a:xfrm>
            <a:off x="838200" y="1403498"/>
            <a:ext cx="5334000" cy="4993683"/>
          </a:xfrm>
        </p:spPr>
        <p:txBody>
          <a:bodyPr>
            <a:normAutofit fontScale="77500" lnSpcReduction="20000"/>
          </a:bodyPr>
          <a:lstStyle/>
          <a:p>
            <a:r>
              <a:rPr lang="en-US" sz="3100" dirty="0"/>
              <a:t>Goal is to support national efforts to end hunger and malnutrition in all its forms through evidence based, cost-effective food and nutrition interventions.</a:t>
            </a:r>
            <a:endParaRPr lang="x-none" sz="3100" dirty="0"/>
          </a:p>
          <a:p>
            <a:r>
              <a:rPr lang="en-US" sz="3100" dirty="0"/>
              <a:t>Strategy is to support national governments through multi-stakeholder networks for collective action to Scale up Nutrition</a:t>
            </a:r>
            <a:endParaRPr lang="en-US" sz="3100" b="1" dirty="0">
              <a:solidFill>
                <a:schemeClr val="accent4"/>
              </a:solidFill>
            </a:endParaRPr>
          </a:p>
          <a:p>
            <a:r>
              <a:rPr lang="en-US" sz="3100" dirty="0">
                <a:solidFill>
                  <a:srgbClr val="363435"/>
                </a:solidFill>
                <a:effectLst/>
                <a:ea typeface="Times New Roman" panose="02020603050405020304" pitchFamily="18" charset="0"/>
                <a:cs typeface="Times New Roman" panose="02020603050405020304" pitchFamily="18" charset="0"/>
              </a:rPr>
              <a:t>SUN Movement is a renewed drive for countries to  scale up nutrition based on the principle that </a:t>
            </a:r>
            <a:r>
              <a:rPr lang="en-US" sz="3100" dirty="0">
                <a:solidFill>
                  <a:srgbClr val="FF0000"/>
                </a:solidFill>
                <a:effectLst/>
                <a:ea typeface="Times New Roman" panose="02020603050405020304" pitchFamily="18" charset="0"/>
                <a:cs typeface="Times New Roman" panose="02020603050405020304" pitchFamily="18" charset="0"/>
              </a:rPr>
              <a:t>everyone has a right to good food and nutrition</a:t>
            </a:r>
          </a:p>
          <a:p>
            <a:endParaRPr lang="en-US" dirty="0"/>
          </a:p>
        </p:txBody>
      </p:sp>
      <p:sp>
        <p:nvSpPr>
          <p:cNvPr id="4" name="Content Placeholder 3">
            <a:extLst>
              <a:ext uri="{FF2B5EF4-FFF2-40B4-BE49-F238E27FC236}">
                <a16:creationId xmlns:a16="http://schemas.microsoft.com/office/drawing/2014/main" id="{0EC22B59-2EFD-4199-9F0B-3FA00F9755CE}"/>
              </a:ext>
            </a:extLst>
          </p:cNvPr>
          <p:cNvSpPr>
            <a:spLocks noGrp="1"/>
          </p:cNvSpPr>
          <p:nvPr>
            <p:ph sz="half" idx="2"/>
          </p:nvPr>
        </p:nvSpPr>
        <p:spPr>
          <a:xfrm>
            <a:off x="6172200" y="1499192"/>
            <a:ext cx="5342860" cy="4993683"/>
          </a:xfrm>
        </p:spPr>
        <p:txBody>
          <a:bodyPr>
            <a:normAutofit fontScale="77500" lnSpcReduction="20000"/>
          </a:bodyPr>
          <a:lstStyle/>
          <a:p>
            <a:r>
              <a:rPr lang="en-US" altLang="sr-Latn-RS" sz="3300" dirty="0"/>
              <a:t>Focal Point brings people together in a multi-stakeholder platform.</a:t>
            </a:r>
          </a:p>
          <a:p>
            <a:r>
              <a:rPr lang="en-US" sz="3300" dirty="0"/>
              <a:t>The multi-stakeholder platform includes representatives of the networks: </a:t>
            </a:r>
          </a:p>
          <a:p>
            <a:pPr lvl="1">
              <a:buFont typeface="Wingdings" panose="05000000000000000000" pitchFamily="2" charset="2"/>
              <a:buChar char="§"/>
            </a:pPr>
            <a:r>
              <a:rPr lang="en-US" sz="3300" dirty="0"/>
              <a:t>government (relevant MDAs)</a:t>
            </a:r>
          </a:p>
          <a:p>
            <a:pPr lvl="1">
              <a:buFont typeface="Wingdings" panose="05000000000000000000" pitchFamily="2" charset="2"/>
              <a:buChar char="§"/>
            </a:pPr>
            <a:r>
              <a:rPr lang="en-US" sz="3300" dirty="0"/>
              <a:t>civil society – CS-SUNN</a:t>
            </a:r>
          </a:p>
          <a:p>
            <a:pPr lvl="1">
              <a:buFont typeface="Wingdings" panose="05000000000000000000" pitchFamily="2" charset="2"/>
              <a:buChar char="§"/>
            </a:pPr>
            <a:r>
              <a:rPr lang="en-US" sz="3300" dirty="0"/>
              <a:t>donor and United Nations agencies</a:t>
            </a:r>
          </a:p>
          <a:p>
            <a:pPr lvl="1">
              <a:buFont typeface="Wingdings" panose="05000000000000000000" pitchFamily="2" charset="2"/>
              <a:buChar char="§"/>
            </a:pPr>
            <a:r>
              <a:rPr lang="en-US" sz="3300" dirty="0"/>
              <a:t>business and </a:t>
            </a:r>
          </a:p>
          <a:p>
            <a:pPr lvl="1">
              <a:buFont typeface="Wingdings" panose="05000000000000000000" pitchFamily="2" charset="2"/>
              <a:buChar char="§"/>
            </a:pPr>
            <a:r>
              <a:rPr lang="en-US" sz="3300" dirty="0"/>
              <a:t>academia/research community – ARN-SUNN</a:t>
            </a:r>
          </a:p>
          <a:p>
            <a:pPr marL="0" indent="0">
              <a:buNone/>
            </a:pPr>
            <a:endParaRPr lang="en-US" altLang="sr-Latn-RS" sz="2800" dirty="0"/>
          </a:p>
          <a:p>
            <a:endParaRPr lang="en-US" dirty="0"/>
          </a:p>
        </p:txBody>
      </p:sp>
      <p:sp>
        <p:nvSpPr>
          <p:cNvPr id="10" name="Slide Number Placeholder 9">
            <a:extLst>
              <a:ext uri="{FF2B5EF4-FFF2-40B4-BE49-F238E27FC236}">
                <a16:creationId xmlns:a16="http://schemas.microsoft.com/office/drawing/2014/main" id="{39258BFD-6DA1-454B-92DE-42DFDDF25D9E}"/>
              </a:ext>
            </a:extLst>
          </p:cNvPr>
          <p:cNvSpPr>
            <a:spLocks noGrp="1"/>
          </p:cNvSpPr>
          <p:nvPr>
            <p:ph type="sldNum" sz="quarter" idx="12"/>
          </p:nvPr>
        </p:nvSpPr>
        <p:spPr/>
        <p:txBody>
          <a:bodyPr/>
          <a:lstStyle/>
          <a:p>
            <a:fld id="{FCD4A679-F3D9-41E3-8E1D-7FEB9EFC9327}" type="slidenum">
              <a:rPr lang="en-US" smtClean="0"/>
              <a:t>26</a:t>
            </a:fld>
            <a:endParaRPr lang="en-US"/>
          </a:p>
        </p:txBody>
      </p:sp>
      <p:sp>
        <p:nvSpPr>
          <p:cNvPr id="5" name="Footer Placeholder 4">
            <a:extLst>
              <a:ext uri="{FF2B5EF4-FFF2-40B4-BE49-F238E27FC236}">
                <a16:creationId xmlns:a16="http://schemas.microsoft.com/office/drawing/2014/main" id="{A199C930-8F9F-49C1-B161-C306DA45ACF7}"/>
              </a:ext>
            </a:extLst>
          </p:cNvPr>
          <p:cNvSpPr>
            <a:spLocks noGrp="1"/>
          </p:cNvSpPr>
          <p:nvPr>
            <p:ph type="ftr" sz="quarter" idx="11"/>
          </p:nvPr>
        </p:nvSpPr>
        <p:spPr/>
        <p:txBody>
          <a:bodyPr/>
          <a:lstStyle/>
          <a:p>
            <a:r>
              <a:rPr lang="en-US"/>
              <a:t>The 52nd Annual General Meeting &amp; Scientific Conference </a:t>
            </a:r>
          </a:p>
        </p:txBody>
      </p:sp>
    </p:spTree>
    <p:extLst>
      <p:ext uri="{BB962C8B-B14F-4D97-AF65-F5344CB8AC3E}">
        <p14:creationId xmlns:p14="http://schemas.microsoft.com/office/powerpoint/2010/main" val="496168220"/>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633D686-AB9D-6B6B-3BD1-635771B779B9}"/>
              </a:ext>
            </a:extLst>
          </p:cNvPr>
          <p:cNvSpPr>
            <a:spLocks noGrp="1"/>
          </p:cNvSpPr>
          <p:nvPr>
            <p:ph type="title"/>
          </p:nvPr>
        </p:nvSpPr>
        <p:spPr>
          <a:xfrm>
            <a:off x="586408" y="-138457"/>
            <a:ext cx="11512825" cy="1325563"/>
          </a:xfrm>
        </p:spPr>
        <p:txBody>
          <a:bodyPr>
            <a:normAutofit/>
          </a:bodyPr>
          <a:lstStyle/>
          <a:p>
            <a:r>
              <a:rPr lang="en-US" sz="4000" b="1" dirty="0"/>
              <a:t>Nutrition In Human Capital  Development (2021-2030)</a:t>
            </a:r>
          </a:p>
        </p:txBody>
      </p:sp>
      <p:sp>
        <p:nvSpPr>
          <p:cNvPr id="2" name="Content Placeholder 1">
            <a:extLst>
              <a:ext uri="{FF2B5EF4-FFF2-40B4-BE49-F238E27FC236}">
                <a16:creationId xmlns:a16="http://schemas.microsoft.com/office/drawing/2014/main" id="{F1A58182-49AD-A35E-CB51-59CE008E1E35}"/>
              </a:ext>
            </a:extLst>
          </p:cNvPr>
          <p:cNvSpPr>
            <a:spLocks noGrp="1"/>
          </p:cNvSpPr>
          <p:nvPr>
            <p:ph idx="1"/>
          </p:nvPr>
        </p:nvSpPr>
        <p:spPr>
          <a:xfrm>
            <a:off x="239201" y="1318046"/>
            <a:ext cx="4147931" cy="5403430"/>
          </a:xfrm>
        </p:spPr>
        <p:txBody>
          <a:bodyPr>
            <a:normAutofit fontScale="92500" lnSpcReduction="10000"/>
          </a:bodyPr>
          <a:lstStyle/>
          <a:p>
            <a:pPr marL="0" marR="0" algn="just">
              <a:lnSpc>
                <a:spcPct val="115000"/>
              </a:lnSpc>
              <a:spcBef>
                <a:spcPts val="600"/>
              </a:spcBef>
              <a:spcAft>
                <a:spcPts val="600"/>
              </a:spcAft>
            </a:pPr>
            <a:r>
              <a:rPr lang="zh-CN" sz="1800" dirty="0">
                <a:effectLst/>
                <a:latin typeface="Lato" panose="020F0502020204030203" pitchFamily="34" charset="0"/>
                <a:ea typeface="Verdana" panose="020B0604030504040204" pitchFamily="34" charset="0"/>
                <a:cs typeface="Verdana" panose="020B0604030504040204" pitchFamily="34" charset="0"/>
              </a:rPr>
              <a:t>I</a:t>
            </a:r>
            <a:r>
              <a:rPr lang="zh-CN" sz="1800" dirty="0">
                <a:effectLst/>
                <a:latin typeface="Corbel" panose="020B0503020204020204" pitchFamily="34" charset="0"/>
                <a:ea typeface="Verdana" panose="020B0604030504040204" pitchFamily="34" charset="0"/>
                <a:cs typeface="Verdana" panose="020B0604030504040204" pitchFamily="34" charset="0"/>
              </a:rPr>
              <a:t>t is widely recognized that good nutrition is the most important investment in human capital development</a:t>
            </a:r>
            <a:r>
              <a:rPr lang="en-US" altLang="zh-CN" sz="1800" dirty="0">
                <a:effectLst/>
                <a:latin typeface="Corbel" panose="020B0503020204020204" pitchFamily="34" charset="0"/>
                <a:ea typeface="Verdana" panose="020B0604030504040204" pitchFamily="34" charset="0"/>
                <a:cs typeface="Verdana" panose="020B0604030504040204" pitchFamily="34" charset="0"/>
              </a:rPr>
              <a:t> – </a:t>
            </a:r>
            <a:r>
              <a:rPr lang="en-US" altLang="zh-CN" sz="1800" dirty="0">
                <a:solidFill>
                  <a:srgbClr val="FF0000"/>
                </a:solidFill>
                <a:effectLst/>
                <a:latin typeface="Corbel" panose="020B0503020204020204" pitchFamily="34" charset="0"/>
                <a:ea typeface="Verdana" panose="020B0604030504040204" pitchFamily="34" charset="0"/>
                <a:cs typeface="Verdana" panose="020B0604030504040204" pitchFamily="34" charset="0"/>
              </a:rPr>
              <a:t>Nigerian Development Plan</a:t>
            </a:r>
            <a:r>
              <a:rPr lang="zh-CN" sz="1800" dirty="0">
                <a:solidFill>
                  <a:srgbClr val="FF0000"/>
                </a:solidFill>
                <a:effectLst/>
                <a:latin typeface="Corbel" panose="020B0503020204020204" pitchFamily="34" charset="0"/>
                <a:ea typeface="Verdana" panose="020B0604030504040204" pitchFamily="34" charset="0"/>
                <a:cs typeface="Verdana" panose="020B0604030504040204" pitchFamily="34" charset="0"/>
              </a:rPr>
              <a:t>. </a:t>
            </a:r>
            <a:endParaRPr lang="en-US" altLang="zh-CN" sz="1800" dirty="0">
              <a:solidFill>
                <a:srgbClr val="FF0000"/>
              </a:solidFill>
              <a:effectLst/>
              <a:latin typeface="Corbel" panose="020B0503020204020204" pitchFamily="34" charset="0"/>
              <a:ea typeface="Verdana" panose="020B0604030504040204" pitchFamily="34" charset="0"/>
              <a:cs typeface="Verdana" panose="020B0604030504040204" pitchFamily="34" charset="0"/>
            </a:endParaRPr>
          </a:p>
          <a:p>
            <a:pPr marL="0" marR="0" indent="0" algn="just">
              <a:lnSpc>
                <a:spcPct val="115000"/>
              </a:lnSpc>
              <a:spcBef>
                <a:spcPts val="600"/>
              </a:spcBef>
              <a:spcAft>
                <a:spcPts val="600"/>
              </a:spcAft>
              <a:buNone/>
            </a:pPr>
            <a:r>
              <a:rPr lang="en-US" sz="1800" dirty="0">
                <a:latin typeface="Corbel" panose="020B0503020204020204" pitchFamily="34" charset="0"/>
              </a:rPr>
              <a:t>To realize its human and economic potential, Nigeria must invest in nutrition - </a:t>
            </a:r>
            <a:r>
              <a:rPr lang="zh-CN" sz="1800" dirty="0">
                <a:effectLst/>
                <a:latin typeface="Corbel" panose="020B0503020204020204" pitchFamily="34" charset="0"/>
                <a:ea typeface="Verdana" panose="020B0604030504040204" pitchFamily="34" charset="0"/>
                <a:cs typeface="Verdana" panose="020B0604030504040204" pitchFamily="34" charset="0"/>
              </a:rPr>
              <a:t>Malnutrition is associated with about 53% of deaths among under-five children (ERGP, 2017-2020). </a:t>
            </a:r>
            <a:endParaRPr lang="en-US" altLang="zh-CN" sz="1800" dirty="0">
              <a:effectLst/>
              <a:latin typeface="Corbel" panose="020B0503020204020204" pitchFamily="34" charset="0"/>
              <a:ea typeface="Verdana" panose="020B0604030504040204" pitchFamily="34" charset="0"/>
              <a:cs typeface="Verdana" panose="020B0604030504040204" pitchFamily="34" charset="0"/>
            </a:endParaRPr>
          </a:p>
          <a:p>
            <a:pPr marL="0" marR="0" indent="0" algn="just">
              <a:lnSpc>
                <a:spcPct val="115000"/>
              </a:lnSpc>
              <a:spcBef>
                <a:spcPts val="600"/>
              </a:spcBef>
              <a:spcAft>
                <a:spcPts val="600"/>
              </a:spcAft>
              <a:buNone/>
            </a:pPr>
            <a:r>
              <a:rPr lang="zh-CN" sz="1800" dirty="0">
                <a:effectLst/>
                <a:latin typeface="Corbel" panose="020B0503020204020204" pitchFamily="34" charset="0"/>
                <a:ea typeface="Verdana" panose="020B0604030504040204" pitchFamily="34" charset="0"/>
                <a:cs typeface="Verdana" panose="020B0604030504040204" pitchFamily="34" charset="0"/>
              </a:rPr>
              <a:t>According to the World Bank Nutrition Country Profile, Nigeria loses US$1.5 billion in GDP annually due to Micronutrient deficiencies. </a:t>
            </a:r>
            <a:endParaRPr lang="en-US" altLang="zh-CN" sz="1800" dirty="0">
              <a:effectLst/>
              <a:latin typeface="Corbel" panose="020B0503020204020204" pitchFamily="34" charset="0"/>
              <a:ea typeface="Verdana" panose="020B0604030504040204" pitchFamily="34" charset="0"/>
              <a:cs typeface="Verdana" panose="020B0604030504040204" pitchFamily="34" charset="0"/>
            </a:endParaRPr>
          </a:p>
          <a:p>
            <a:pPr marL="0" marR="0" indent="0" algn="just">
              <a:lnSpc>
                <a:spcPct val="115000"/>
              </a:lnSpc>
              <a:spcBef>
                <a:spcPts val="600"/>
              </a:spcBef>
              <a:spcAft>
                <a:spcPts val="600"/>
              </a:spcAft>
              <a:buNone/>
            </a:pPr>
            <a:r>
              <a:rPr lang="zh-CN" sz="1800" dirty="0">
                <a:effectLst/>
                <a:latin typeface="Corbel" panose="020B0503020204020204" pitchFamily="34" charset="0"/>
                <a:ea typeface="Verdana" panose="020B0604030504040204" pitchFamily="34" charset="0"/>
                <a:cs typeface="Verdana" panose="020B0604030504040204" pitchFamily="34" charset="0"/>
              </a:rPr>
              <a:t>Low cost high impact nutrition interventions are the most cost-effective development investments</a:t>
            </a:r>
            <a:r>
              <a:rPr lang="en-US" altLang="zh-CN" sz="1800" dirty="0">
                <a:effectLst/>
                <a:latin typeface="Corbel" panose="020B0503020204020204" pitchFamily="34" charset="0"/>
                <a:ea typeface="Verdana" panose="020B0604030504040204" pitchFamily="34" charset="0"/>
                <a:cs typeface="Verdana" panose="020B0604030504040204" pitchFamily="34" charset="0"/>
              </a:rPr>
              <a:t>, it  </a:t>
            </a:r>
            <a:r>
              <a:rPr lang="en-US" sz="1800" dirty="0">
                <a:latin typeface="Corbel" panose="020B0503020204020204" pitchFamily="34" charset="0"/>
              </a:rPr>
              <a:t>can save lives, and boost per-capita GDP by up to 11%</a:t>
            </a:r>
            <a:r>
              <a:rPr lang="zh-CN" sz="1800" dirty="0">
                <a:effectLst/>
                <a:latin typeface="Corbel" panose="020B0503020204020204" pitchFamily="34" charset="0"/>
                <a:ea typeface="Verdana" panose="020B0604030504040204" pitchFamily="34" charset="0"/>
                <a:cs typeface="Verdana" panose="020B0604030504040204" pitchFamily="34" charset="0"/>
              </a:rPr>
              <a:t>.  </a:t>
            </a:r>
            <a:endParaRPr lang="en-US" sz="1800" dirty="0">
              <a:effectLst/>
              <a:latin typeface="Corbel" panose="020B0503020204020204" pitchFamily="34" charset="0"/>
              <a:ea typeface="Lato" panose="020F0502020204030203" pitchFamily="34" charset="0"/>
              <a:cs typeface="Lato" panose="020F0502020204030203" pitchFamily="34" charset="0"/>
            </a:endParaRPr>
          </a:p>
        </p:txBody>
      </p:sp>
      <p:graphicFrame>
        <p:nvGraphicFramePr>
          <p:cNvPr id="7" name="Table 6">
            <a:extLst>
              <a:ext uri="{FF2B5EF4-FFF2-40B4-BE49-F238E27FC236}">
                <a16:creationId xmlns:a16="http://schemas.microsoft.com/office/drawing/2014/main" id="{1644A14A-96C4-949D-C37D-FE2115773261}"/>
              </a:ext>
            </a:extLst>
          </p:cNvPr>
          <p:cNvGraphicFramePr>
            <a:graphicFrameLocks noGrp="1"/>
          </p:cNvGraphicFramePr>
          <p:nvPr>
            <p:extLst>
              <p:ext uri="{D42A27DB-BD31-4B8C-83A1-F6EECF244321}">
                <p14:modId xmlns:p14="http://schemas.microsoft.com/office/powerpoint/2010/main" val="4062915414"/>
              </p:ext>
            </p:extLst>
          </p:nvPr>
        </p:nvGraphicFramePr>
        <p:xfrm>
          <a:off x="4657061" y="1454571"/>
          <a:ext cx="7295738" cy="5294122"/>
        </p:xfrm>
        <a:graphic>
          <a:graphicData uri="http://schemas.openxmlformats.org/drawingml/2006/table">
            <a:tbl>
              <a:tblPr firstRow="1" firstCol="1" bandRow="1"/>
              <a:tblGrid>
                <a:gridCol w="1806316">
                  <a:extLst>
                    <a:ext uri="{9D8B030D-6E8A-4147-A177-3AD203B41FA5}">
                      <a16:colId xmlns:a16="http://schemas.microsoft.com/office/drawing/2014/main" val="430230688"/>
                    </a:ext>
                  </a:extLst>
                </a:gridCol>
                <a:gridCol w="3219485">
                  <a:extLst>
                    <a:ext uri="{9D8B030D-6E8A-4147-A177-3AD203B41FA5}">
                      <a16:colId xmlns:a16="http://schemas.microsoft.com/office/drawing/2014/main" val="3166870832"/>
                    </a:ext>
                  </a:extLst>
                </a:gridCol>
                <a:gridCol w="1386427">
                  <a:extLst>
                    <a:ext uri="{9D8B030D-6E8A-4147-A177-3AD203B41FA5}">
                      <a16:colId xmlns:a16="http://schemas.microsoft.com/office/drawing/2014/main" val="1867882080"/>
                    </a:ext>
                  </a:extLst>
                </a:gridCol>
                <a:gridCol w="883510">
                  <a:extLst>
                    <a:ext uri="{9D8B030D-6E8A-4147-A177-3AD203B41FA5}">
                      <a16:colId xmlns:a16="http://schemas.microsoft.com/office/drawing/2014/main" val="2893972003"/>
                    </a:ext>
                  </a:extLst>
                </a:gridCol>
              </a:tblGrid>
              <a:tr h="251864">
                <a:tc>
                  <a:txBody>
                    <a:bodyPr/>
                    <a:lstStyle/>
                    <a:p>
                      <a:pPr marL="0" marR="0" algn="just">
                        <a:lnSpc>
                          <a:spcPct val="115000"/>
                        </a:lnSpc>
                        <a:spcBef>
                          <a:spcPts val="600"/>
                        </a:spcBef>
                        <a:spcAft>
                          <a:spcPts val="600"/>
                        </a:spcAft>
                      </a:pPr>
                      <a:r>
                        <a:rPr lang="zh-CN" sz="1600" b="1">
                          <a:effectLst/>
                          <a:latin typeface="Corbel" panose="020B0503020204020204" pitchFamily="34" charset="0"/>
                          <a:ea typeface="Verdana" panose="020B0604030504040204" pitchFamily="34" charset="0"/>
                          <a:cs typeface="Verdana" panose="020B0604030504040204" pitchFamily="34" charset="0"/>
                        </a:rPr>
                        <a:t>Objectives</a:t>
                      </a:r>
                      <a:endParaRPr lang="en-US" sz="1600" b="1">
                        <a:effectLst/>
                        <a:latin typeface="Corbel" panose="020B0503020204020204" pitchFamily="34" charset="0"/>
                        <a:ea typeface="Lato" panose="020F0502020204030203" pitchFamily="34" charset="0"/>
                        <a:cs typeface="Lato" panose="020F0502020204030203" pitchFamily="34" charset="0"/>
                      </a:endParaRPr>
                    </a:p>
                  </a:txBody>
                  <a:tcPr marL="58544" marR="58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600"/>
                        </a:spcBef>
                        <a:spcAft>
                          <a:spcPts val="600"/>
                        </a:spcAft>
                      </a:pPr>
                      <a:r>
                        <a:rPr lang="zh-CN" sz="1600" b="1" dirty="0">
                          <a:effectLst/>
                          <a:latin typeface="Corbel" panose="020B0503020204020204" pitchFamily="34" charset="0"/>
                          <a:ea typeface="Verdana" panose="020B0604030504040204" pitchFamily="34" charset="0"/>
                          <a:cs typeface="Verdana" panose="020B0604030504040204" pitchFamily="34" charset="0"/>
                        </a:rPr>
                        <a:t>Key performance indicators</a:t>
                      </a:r>
                      <a:endParaRPr lang="en-US" sz="1600" b="1" dirty="0">
                        <a:effectLst/>
                        <a:latin typeface="Corbel" panose="020B0503020204020204" pitchFamily="34" charset="0"/>
                        <a:ea typeface="Lato" panose="020F0502020204030203" pitchFamily="34" charset="0"/>
                        <a:cs typeface="Lato" panose="020F0502020204030203" pitchFamily="34" charset="0"/>
                      </a:endParaRPr>
                    </a:p>
                  </a:txBody>
                  <a:tcPr marL="58544" marR="58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600"/>
                        </a:spcBef>
                        <a:spcAft>
                          <a:spcPts val="600"/>
                        </a:spcAft>
                      </a:pPr>
                      <a:r>
                        <a:rPr lang="zh-CN" sz="1600" b="1">
                          <a:effectLst/>
                          <a:latin typeface="Corbel" panose="020B0503020204020204" pitchFamily="34" charset="0"/>
                          <a:ea typeface="Verdana" panose="020B0604030504040204" pitchFamily="34" charset="0"/>
                          <a:cs typeface="Verdana" panose="020B0604030504040204" pitchFamily="34" charset="0"/>
                        </a:rPr>
                        <a:t>Baseline</a:t>
                      </a:r>
                      <a:endParaRPr lang="en-US" sz="1600" b="1">
                        <a:effectLst/>
                        <a:latin typeface="Corbel" panose="020B0503020204020204" pitchFamily="34" charset="0"/>
                        <a:ea typeface="Lato" panose="020F0502020204030203" pitchFamily="34" charset="0"/>
                        <a:cs typeface="Lato" panose="020F0502020204030203" pitchFamily="34" charset="0"/>
                      </a:endParaRPr>
                    </a:p>
                  </a:txBody>
                  <a:tcPr marL="58544" marR="58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600"/>
                        </a:spcBef>
                        <a:spcAft>
                          <a:spcPts val="600"/>
                        </a:spcAft>
                      </a:pPr>
                      <a:r>
                        <a:rPr lang="zh-CN" sz="1600" b="1" dirty="0">
                          <a:effectLst/>
                          <a:latin typeface="Corbel" panose="020B0503020204020204" pitchFamily="34" charset="0"/>
                          <a:ea typeface="Verdana" panose="020B0604030504040204" pitchFamily="34" charset="0"/>
                          <a:cs typeface="Verdana" panose="020B0604030504040204" pitchFamily="34" charset="0"/>
                        </a:rPr>
                        <a:t>Target</a:t>
                      </a:r>
                      <a:endParaRPr lang="en-US" sz="1600" b="1" dirty="0">
                        <a:effectLst/>
                        <a:latin typeface="Corbel" panose="020B0503020204020204" pitchFamily="34" charset="0"/>
                        <a:ea typeface="Lato" panose="020F0502020204030203" pitchFamily="34" charset="0"/>
                        <a:cs typeface="Lato" panose="020F0502020204030203" pitchFamily="34" charset="0"/>
                      </a:endParaRPr>
                    </a:p>
                  </a:txBody>
                  <a:tcPr marL="58544" marR="58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8370759"/>
                  </a:ext>
                </a:extLst>
              </a:tr>
              <a:tr h="519485">
                <a:tc>
                  <a:txBody>
                    <a:bodyPr/>
                    <a:lstStyle/>
                    <a:p>
                      <a:pPr marL="0" marR="0" algn="l">
                        <a:lnSpc>
                          <a:spcPct val="115000"/>
                        </a:lnSpc>
                        <a:spcBef>
                          <a:spcPts val="600"/>
                        </a:spcBef>
                        <a:spcAft>
                          <a:spcPts val="600"/>
                        </a:spcAft>
                      </a:pPr>
                      <a:r>
                        <a:rPr lang="zh-CN" sz="1600" dirty="0">
                          <a:effectLst/>
                          <a:latin typeface="Corbel" panose="020B0503020204020204" pitchFamily="34" charset="0"/>
                          <a:ea typeface="Verdana" panose="020B0604030504040204" pitchFamily="34" charset="0"/>
                          <a:cs typeface="Verdana" panose="020B0604030504040204" pitchFamily="34" charset="0"/>
                        </a:rPr>
                        <a:t>Address Food Shortage Issues </a:t>
                      </a:r>
                      <a:endParaRPr lang="en-US" sz="1600" dirty="0">
                        <a:effectLst/>
                        <a:latin typeface="Corbel" panose="020B0503020204020204" pitchFamily="34" charset="0"/>
                        <a:ea typeface="Lato" panose="020F0502020204030203" pitchFamily="34" charset="0"/>
                        <a:cs typeface="Lato" panose="020F0502020204030203" pitchFamily="34" charset="0"/>
                      </a:endParaRPr>
                    </a:p>
                  </a:txBody>
                  <a:tcPr marL="58544" marR="58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342900" marR="0" lvl="0" indent="-342900" algn="just">
                        <a:lnSpc>
                          <a:spcPct val="115000"/>
                        </a:lnSpc>
                        <a:spcBef>
                          <a:spcPts val="600"/>
                        </a:spcBef>
                        <a:spcAft>
                          <a:spcPts val="600"/>
                        </a:spcAft>
                        <a:buFont typeface="Arial" panose="020B0604020202020204" pitchFamily="34" charset="0"/>
                        <a:buChar char="●"/>
                      </a:pPr>
                      <a:r>
                        <a:rPr lang="zh-CN" sz="1600">
                          <a:solidFill>
                            <a:srgbClr val="000000"/>
                          </a:solidFill>
                          <a:effectLst/>
                          <a:latin typeface="Corbel" panose="020B0503020204020204" pitchFamily="34" charset="0"/>
                          <a:ea typeface="Verdana" panose="020B0604030504040204" pitchFamily="34" charset="0"/>
                          <a:cs typeface="Verdana" panose="020B0604030504040204" pitchFamily="34" charset="0"/>
                        </a:rPr>
                        <a:t>Food security index</a:t>
                      </a:r>
                      <a:endParaRPr lang="en-US" sz="1600">
                        <a:effectLst/>
                        <a:latin typeface="Corbel" panose="020B0503020204020204" pitchFamily="34" charset="0"/>
                        <a:ea typeface="Lato" panose="020F0502020204030203" pitchFamily="34" charset="0"/>
                        <a:cs typeface="Lato" panose="020F0502020204030203" pitchFamily="34" charset="0"/>
                      </a:endParaRPr>
                    </a:p>
                  </a:txBody>
                  <a:tcPr marL="58544" marR="58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a:lnSpc>
                          <a:spcPct val="115000"/>
                        </a:lnSpc>
                        <a:spcBef>
                          <a:spcPts val="600"/>
                        </a:spcBef>
                        <a:spcAft>
                          <a:spcPts val="600"/>
                        </a:spcAft>
                        <a:buFont typeface="Arial" panose="020B0604020202020204" pitchFamily="34" charset="0"/>
                        <a:buNone/>
                      </a:pPr>
                      <a:r>
                        <a:rPr lang="zh-CN" sz="1600" dirty="0">
                          <a:solidFill>
                            <a:srgbClr val="000000"/>
                          </a:solidFill>
                          <a:effectLst/>
                          <a:latin typeface="Corbel" panose="020B0503020204020204" pitchFamily="34" charset="0"/>
                          <a:ea typeface="Verdana" panose="020B0604030504040204" pitchFamily="34" charset="0"/>
                          <a:cs typeface="Verdana" panose="020B0604030504040204" pitchFamily="34" charset="0"/>
                        </a:rPr>
                        <a:t>40.1 (as at 2020)</a:t>
                      </a:r>
                      <a:endParaRPr lang="en-US" sz="1600" dirty="0">
                        <a:effectLst/>
                        <a:latin typeface="Corbel" panose="020B0503020204020204" pitchFamily="34" charset="0"/>
                        <a:ea typeface="Lato" panose="020F0502020204030203" pitchFamily="34" charset="0"/>
                        <a:cs typeface="Lato" panose="020F0502020204030203" pitchFamily="34" charset="0"/>
                      </a:endParaRPr>
                    </a:p>
                  </a:txBody>
                  <a:tcPr marL="58544" marR="58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a:lnSpc>
                          <a:spcPct val="115000"/>
                        </a:lnSpc>
                        <a:spcBef>
                          <a:spcPts val="600"/>
                        </a:spcBef>
                        <a:spcAft>
                          <a:spcPts val="600"/>
                        </a:spcAft>
                        <a:buFont typeface="Arial" panose="020B0604020202020204" pitchFamily="34" charset="0"/>
                        <a:buNone/>
                      </a:pPr>
                      <a:r>
                        <a:rPr lang="zh-CN" sz="1600" dirty="0">
                          <a:solidFill>
                            <a:srgbClr val="000000"/>
                          </a:solidFill>
                          <a:effectLst/>
                          <a:latin typeface="Corbel" panose="020B0503020204020204" pitchFamily="34" charset="0"/>
                          <a:ea typeface="Verdana" panose="020B0604030504040204" pitchFamily="34" charset="0"/>
                          <a:cs typeface="Verdana" panose="020B0604030504040204" pitchFamily="34" charset="0"/>
                        </a:rPr>
                        <a:t>60.1 </a:t>
                      </a:r>
                      <a:endParaRPr lang="en-US" sz="1600" dirty="0">
                        <a:effectLst/>
                        <a:latin typeface="Corbel" panose="020B0503020204020204" pitchFamily="34" charset="0"/>
                        <a:ea typeface="Lato" panose="020F0502020204030203" pitchFamily="34" charset="0"/>
                        <a:cs typeface="Lato" panose="020F0502020204030203" pitchFamily="34" charset="0"/>
                      </a:endParaRPr>
                    </a:p>
                  </a:txBody>
                  <a:tcPr marL="58544" marR="58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5314344"/>
                  </a:ext>
                </a:extLst>
              </a:tr>
              <a:tr h="2171753">
                <a:tc>
                  <a:txBody>
                    <a:bodyPr/>
                    <a:lstStyle/>
                    <a:p>
                      <a:pPr marL="0" marR="0" algn="l">
                        <a:lnSpc>
                          <a:spcPct val="115000"/>
                        </a:lnSpc>
                        <a:spcBef>
                          <a:spcPts val="600"/>
                        </a:spcBef>
                        <a:spcAft>
                          <a:spcPts val="600"/>
                        </a:spcAft>
                      </a:pPr>
                      <a:r>
                        <a:rPr lang="zh-CN" sz="1600" dirty="0">
                          <a:effectLst/>
                          <a:latin typeface="Corbel" panose="020B0503020204020204" pitchFamily="34" charset="0"/>
                          <a:ea typeface="Verdana" panose="020B0604030504040204" pitchFamily="34" charset="0"/>
                          <a:cs typeface="Verdana" panose="020B0604030504040204" pitchFamily="34" charset="0"/>
                        </a:rPr>
                        <a:t>Ensure Nutrition Security within vulnerable communities</a:t>
                      </a:r>
                      <a:endParaRPr lang="en-US" sz="1600" dirty="0">
                        <a:effectLst/>
                        <a:latin typeface="Corbel" panose="020B0503020204020204" pitchFamily="34" charset="0"/>
                        <a:ea typeface="Lato" panose="020F0502020204030203" pitchFamily="34" charset="0"/>
                        <a:cs typeface="Lato" panose="020F0502020204030203" pitchFamily="34" charset="0"/>
                      </a:endParaRPr>
                    </a:p>
                  </a:txBody>
                  <a:tcPr marL="58544" marR="58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342900" marR="0" lvl="0" indent="-342900" algn="just">
                        <a:lnSpc>
                          <a:spcPct val="115000"/>
                        </a:lnSpc>
                        <a:spcBef>
                          <a:spcPts val="600"/>
                        </a:spcBef>
                        <a:spcAft>
                          <a:spcPts val="600"/>
                        </a:spcAft>
                        <a:buFont typeface="Arial" panose="020B0604020202020204" pitchFamily="34" charset="0"/>
                        <a:buChar char="●"/>
                      </a:pPr>
                      <a:r>
                        <a:rPr lang="zh-CN" sz="1600" dirty="0">
                          <a:solidFill>
                            <a:srgbClr val="000000"/>
                          </a:solidFill>
                          <a:effectLst/>
                          <a:latin typeface="Corbel" panose="020B0503020204020204" pitchFamily="34" charset="0"/>
                          <a:ea typeface="Verdana" panose="020B0604030504040204" pitchFamily="34" charset="0"/>
                          <a:cs typeface="Verdana" panose="020B0604030504040204" pitchFamily="34" charset="0"/>
                        </a:rPr>
                        <a:t>Reduce prevalence of severe food insecurity</a:t>
                      </a:r>
                      <a:endParaRPr lang="en-US" sz="1600" dirty="0">
                        <a:effectLst/>
                        <a:latin typeface="Corbel" panose="020B0503020204020204" pitchFamily="34" charset="0"/>
                        <a:ea typeface="Lato" panose="020F0502020204030203" pitchFamily="34" charset="0"/>
                        <a:cs typeface="Lato" panose="020F0502020204030203" pitchFamily="34" charset="0"/>
                      </a:endParaRPr>
                    </a:p>
                    <a:p>
                      <a:pPr marL="342900" marR="0" lvl="0" indent="-342900" algn="just">
                        <a:lnSpc>
                          <a:spcPct val="115000"/>
                        </a:lnSpc>
                        <a:spcBef>
                          <a:spcPts val="0"/>
                        </a:spcBef>
                        <a:spcAft>
                          <a:spcPts val="600"/>
                        </a:spcAft>
                        <a:buFont typeface="Arial" panose="020B0604020202020204" pitchFamily="34" charset="0"/>
                        <a:buChar char="●"/>
                      </a:pPr>
                      <a:r>
                        <a:rPr lang="zh-CN" sz="1600" dirty="0">
                          <a:solidFill>
                            <a:srgbClr val="000000"/>
                          </a:solidFill>
                          <a:effectLst/>
                          <a:latin typeface="Corbel" panose="020B0503020204020204" pitchFamily="34" charset="0"/>
                          <a:ea typeface="Verdana" panose="020B0604030504040204" pitchFamily="34" charset="0"/>
                          <a:cs typeface="Verdana" panose="020B0604030504040204" pitchFamily="34" charset="0"/>
                        </a:rPr>
                        <a:t>Reduce the proportion of people who suffer hunger and malnutrition</a:t>
                      </a:r>
                      <a:endParaRPr lang="en-US" sz="1600" dirty="0">
                        <a:effectLst/>
                        <a:latin typeface="Corbel" panose="020B0503020204020204" pitchFamily="34" charset="0"/>
                        <a:ea typeface="Lato" panose="020F0502020204030203" pitchFamily="34" charset="0"/>
                        <a:cs typeface="Lato" panose="020F0502020204030203" pitchFamily="34" charset="0"/>
                      </a:endParaRPr>
                    </a:p>
                    <a:p>
                      <a:pPr marL="342900" marR="0" lvl="0" indent="-342900" algn="just">
                        <a:lnSpc>
                          <a:spcPct val="115000"/>
                        </a:lnSpc>
                        <a:spcBef>
                          <a:spcPts val="600"/>
                        </a:spcBef>
                        <a:spcAft>
                          <a:spcPts val="600"/>
                        </a:spcAft>
                        <a:buFont typeface="Arial" panose="020B0604020202020204" pitchFamily="34" charset="0"/>
                        <a:buChar char="●"/>
                      </a:pPr>
                      <a:r>
                        <a:rPr lang="zh-CN" sz="1600" dirty="0">
                          <a:solidFill>
                            <a:srgbClr val="000000"/>
                          </a:solidFill>
                          <a:effectLst/>
                          <a:latin typeface="Corbel" panose="020B0503020204020204" pitchFamily="34" charset="0"/>
                          <a:ea typeface="Verdana" panose="020B0604030504040204" pitchFamily="34" charset="0"/>
                          <a:cs typeface="Verdana" panose="020B0604030504040204" pitchFamily="34" charset="0"/>
                        </a:rPr>
                        <a:t>Reduction in number of children suffering from stunting</a:t>
                      </a:r>
                      <a:endParaRPr lang="en-US" sz="1600" dirty="0">
                        <a:effectLst/>
                        <a:latin typeface="Corbel" panose="020B0503020204020204" pitchFamily="34" charset="0"/>
                        <a:ea typeface="Lato" panose="020F0502020204030203" pitchFamily="34" charset="0"/>
                        <a:cs typeface="Lato" panose="020F0502020204030203" pitchFamily="34" charset="0"/>
                      </a:endParaRPr>
                    </a:p>
                  </a:txBody>
                  <a:tcPr marL="58544" marR="58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a:lnSpc>
                          <a:spcPct val="115000"/>
                        </a:lnSpc>
                        <a:spcBef>
                          <a:spcPts val="600"/>
                        </a:spcBef>
                        <a:spcAft>
                          <a:spcPts val="600"/>
                        </a:spcAft>
                        <a:buFont typeface="Arial" panose="020B0604020202020204" pitchFamily="34" charset="0"/>
                        <a:buNone/>
                      </a:pPr>
                      <a:r>
                        <a:rPr lang="zh-CN" sz="1600" dirty="0">
                          <a:solidFill>
                            <a:srgbClr val="000000"/>
                          </a:solidFill>
                          <a:effectLst/>
                          <a:latin typeface="Corbel" panose="020B0503020204020204" pitchFamily="34" charset="0"/>
                          <a:ea typeface="Verdana" panose="020B0604030504040204" pitchFamily="34" charset="0"/>
                          <a:cs typeface="Verdana" panose="020B0604030504040204" pitchFamily="34" charset="0"/>
                        </a:rPr>
                        <a:t>19.6%</a:t>
                      </a:r>
                      <a:endParaRPr lang="en-US" sz="1600" dirty="0">
                        <a:effectLst/>
                        <a:latin typeface="Corbel" panose="020B0503020204020204" pitchFamily="34" charset="0"/>
                        <a:ea typeface="Lato" panose="020F0502020204030203" pitchFamily="34" charset="0"/>
                        <a:cs typeface="Lato" panose="020F0502020204030203" pitchFamily="34" charset="0"/>
                      </a:endParaRPr>
                    </a:p>
                    <a:p>
                      <a:pPr marL="170180" marR="0" algn="just">
                        <a:lnSpc>
                          <a:spcPct val="115000"/>
                        </a:lnSpc>
                        <a:spcBef>
                          <a:spcPts val="600"/>
                        </a:spcBef>
                        <a:spcAft>
                          <a:spcPts val="600"/>
                        </a:spcAft>
                      </a:pPr>
                      <a:r>
                        <a:rPr lang="zh-CN" sz="1600" dirty="0">
                          <a:solidFill>
                            <a:srgbClr val="000000"/>
                          </a:solidFill>
                          <a:effectLst/>
                          <a:latin typeface="Corbel" panose="020B0503020204020204" pitchFamily="34" charset="0"/>
                          <a:ea typeface="Verdana" panose="020B0604030504040204" pitchFamily="34" charset="0"/>
                          <a:cs typeface="Verdana" panose="020B0604030504040204" pitchFamily="34" charset="0"/>
                        </a:rPr>
                        <a:t> </a:t>
                      </a:r>
                      <a:endParaRPr lang="en-US" sz="1600" dirty="0">
                        <a:effectLst/>
                        <a:latin typeface="Corbel" panose="020B0503020204020204" pitchFamily="34" charset="0"/>
                        <a:ea typeface="Lato" panose="020F0502020204030203" pitchFamily="34" charset="0"/>
                        <a:cs typeface="Lato" panose="020F0502020204030203" pitchFamily="34" charset="0"/>
                      </a:endParaRPr>
                    </a:p>
                    <a:p>
                      <a:pPr marL="0" marR="0" lvl="0" indent="0" algn="just">
                        <a:lnSpc>
                          <a:spcPct val="115000"/>
                        </a:lnSpc>
                        <a:spcBef>
                          <a:spcPts val="600"/>
                        </a:spcBef>
                        <a:spcAft>
                          <a:spcPts val="600"/>
                        </a:spcAft>
                        <a:buFont typeface="Arial" panose="020B0604020202020204" pitchFamily="34" charset="0"/>
                        <a:buNone/>
                      </a:pPr>
                      <a:r>
                        <a:rPr lang="zh-CN" sz="1600" dirty="0">
                          <a:solidFill>
                            <a:srgbClr val="000000"/>
                          </a:solidFill>
                          <a:effectLst/>
                          <a:latin typeface="Corbel" panose="020B0503020204020204" pitchFamily="34" charset="0"/>
                          <a:ea typeface="Verdana" panose="020B0604030504040204" pitchFamily="34" charset="0"/>
                          <a:cs typeface="Verdana" panose="020B0604030504040204" pitchFamily="34" charset="0"/>
                        </a:rPr>
                        <a:t>7% (as at 2019)</a:t>
                      </a:r>
                      <a:endParaRPr lang="en-US" sz="1600" dirty="0">
                        <a:effectLst/>
                        <a:latin typeface="Corbel" panose="020B0503020204020204" pitchFamily="34" charset="0"/>
                        <a:ea typeface="Lato" panose="020F0502020204030203" pitchFamily="34" charset="0"/>
                        <a:cs typeface="Lato" panose="020F0502020204030203" pitchFamily="34" charset="0"/>
                      </a:endParaRPr>
                    </a:p>
                    <a:p>
                      <a:pPr marL="170180" marR="0" algn="just">
                        <a:lnSpc>
                          <a:spcPct val="115000"/>
                        </a:lnSpc>
                        <a:spcBef>
                          <a:spcPts val="600"/>
                        </a:spcBef>
                        <a:spcAft>
                          <a:spcPts val="600"/>
                        </a:spcAft>
                      </a:pPr>
                      <a:r>
                        <a:rPr lang="zh-CN" sz="1600" dirty="0">
                          <a:solidFill>
                            <a:srgbClr val="000000"/>
                          </a:solidFill>
                          <a:effectLst/>
                          <a:latin typeface="Corbel" panose="020B0503020204020204" pitchFamily="34" charset="0"/>
                          <a:ea typeface="Verdana" panose="020B0604030504040204" pitchFamily="34" charset="0"/>
                          <a:cs typeface="Verdana" panose="020B0604030504040204" pitchFamily="34" charset="0"/>
                        </a:rPr>
                        <a:t> </a:t>
                      </a:r>
                      <a:endParaRPr lang="en-US" sz="1600" dirty="0">
                        <a:effectLst/>
                        <a:latin typeface="Corbel" panose="020B0503020204020204" pitchFamily="34" charset="0"/>
                        <a:ea typeface="Lato" panose="020F0502020204030203" pitchFamily="34" charset="0"/>
                        <a:cs typeface="Lato" panose="020F0502020204030203" pitchFamily="34" charset="0"/>
                      </a:endParaRPr>
                    </a:p>
                    <a:p>
                      <a:pPr marL="0" marR="0" lvl="0" indent="0" algn="just">
                        <a:lnSpc>
                          <a:spcPct val="115000"/>
                        </a:lnSpc>
                        <a:spcBef>
                          <a:spcPts val="600"/>
                        </a:spcBef>
                        <a:spcAft>
                          <a:spcPts val="600"/>
                        </a:spcAft>
                        <a:buFont typeface="Arial" panose="020B0604020202020204" pitchFamily="34" charset="0"/>
                        <a:buNone/>
                      </a:pPr>
                      <a:r>
                        <a:rPr lang="zh-CN" sz="1600" dirty="0">
                          <a:solidFill>
                            <a:srgbClr val="000000"/>
                          </a:solidFill>
                          <a:effectLst/>
                          <a:latin typeface="Corbel" panose="020B0503020204020204" pitchFamily="34" charset="0"/>
                          <a:ea typeface="Verdana" panose="020B0604030504040204" pitchFamily="34" charset="0"/>
                          <a:cs typeface="Verdana" panose="020B0604030504040204" pitchFamily="34" charset="0"/>
                        </a:rPr>
                        <a:t>36.8% (as at 2019)</a:t>
                      </a:r>
                      <a:endParaRPr lang="en-US" sz="1600" dirty="0">
                        <a:effectLst/>
                        <a:latin typeface="Corbel" panose="020B0503020204020204" pitchFamily="34" charset="0"/>
                        <a:ea typeface="Lato" panose="020F0502020204030203" pitchFamily="34" charset="0"/>
                        <a:cs typeface="Lato" panose="020F0502020204030203" pitchFamily="34" charset="0"/>
                      </a:endParaRPr>
                    </a:p>
                  </a:txBody>
                  <a:tcPr marL="58544" marR="58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a:lnSpc>
                          <a:spcPct val="115000"/>
                        </a:lnSpc>
                        <a:spcBef>
                          <a:spcPts val="600"/>
                        </a:spcBef>
                        <a:spcAft>
                          <a:spcPts val="600"/>
                        </a:spcAft>
                        <a:buFont typeface="Arial" panose="020B0604020202020204" pitchFamily="34" charset="0"/>
                        <a:buNone/>
                      </a:pPr>
                      <a:r>
                        <a:rPr lang="zh-CN" sz="1600" dirty="0">
                          <a:solidFill>
                            <a:srgbClr val="000000"/>
                          </a:solidFill>
                          <a:effectLst/>
                          <a:latin typeface="Corbel" panose="020B0503020204020204" pitchFamily="34" charset="0"/>
                          <a:ea typeface="Verdana" panose="020B0604030504040204" pitchFamily="34" charset="0"/>
                          <a:cs typeface="Verdana" panose="020B0604030504040204" pitchFamily="34" charset="0"/>
                        </a:rPr>
                        <a:t>&lt;10% </a:t>
                      </a:r>
                      <a:endParaRPr lang="en-US" sz="1600" dirty="0">
                        <a:effectLst/>
                        <a:latin typeface="Corbel" panose="020B0503020204020204" pitchFamily="34" charset="0"/>
                        <a:ea typeface="Lato" panose="020F0502020204030203" pitchFamily="34" charset="0"/>
                        <a:cs typeface="Lato" panose="020F0502020204030203" pitchFamily="34" charset="0"/>
                      </a:endParaRPr>
                    </a:p>
                    <a:p>
                      <a:pPr marL="170180" marR="0" algn="just">
                        <a:lnSpc>
                          <a:spcPct val="115000"/>
                        </a:lnSpc>
                        <a:spcBef>
                          <a:spcPts val="600"/>
                        </a:spcBef>
                        <a:spcAft>
                          <a:spcPts val="600"/>
                        </a:spcAft>
                      </a:pPr>
                      <a:r>
                        <a:rPr lang="zh-CN" sz="1600" dirty="0">
                          <a:solidFill>
                            <a:srgbClr val="000000"/>
                          </a:solidFill>
                          <a:effectLst/>
                          <a:latin typeface="Corbel" panose="020B0503020204020204" pitchFamily="34" charset="0"/>
                          <a:ea typeface="Verdana" panose="020B0604030504040204" pitchFamily="34" charset="0"/>
                          <a:cs typeface="Verdana" panose="020B0604030504040204" pitchFamily="34" charset="0"/>
                        </a:rPr>
                        <a:t> </a:t>
                      </a:r>
                      <a:endParaRPr lang="en-US" sz="1600" dirty="0">
                        <a:effectLst/>
                        <a:latin typeface="Corbel" panose="020B0503020204020204" pitchFamily="34" charset="0"/>
                        <a:ea typeface="Lato" panose="020F0502020204030203" pitchFamily="34" charset="0"/>
                        <a:cs typeface="Lato" panose="020F0502020204030203" pitchFamily="34" charset="0"/>
                      </a:endParaRPr>
                    </a:p>
                    <a:p>
                      <a:pPr marL="0" marR="0" lvl="0" indent="0" algn="just">
                        <a:lnSpc>
                          <a:spcPct val="115000"/>
                        </a:lnSpc>
                        <a:spcBef>
                          <a:spcPts val="600"/>
                        </a:spcBef>
                        <a:spcAft>
                          <a:spcPts val="600"/>
                        </a:spcAft>
                        <a:buFont typeface="Arial" panose="020B0604020202020204" pitchFamily="34" charset="0"/>
                        <a:buNone/>
                      </a:pPr>
                      <a:r>
                        <a:rPr lang="zh-CN" sz="1600" dirty="0">
                          <a:solidFill>
                            <a:srgbClr val="000000"/>
                          </a:solidFill>
                          <a:effectLst/>
                          <a:latin typeface="Corbel" panose="020B0503020204020204" pitchFamily="34" charset="0"/>
                          <a:ea typeface="Verdana" panose="020B0604030504040204" pitchFamily="34" charset="0"/>
                          <a:cs typeface="Verdana" panose="020B0604030504040204" pitchFamily="34" charset="0"/>
                        </a:rPr>
                        <a:t>&lt;5% </a:t>
                      </a:r>
                      <a:endParaRPr lang="en-US" sz="1600" dirty="0">
                        <a:effectLst/>
                        <a:latin typeface="Corbel" panose="020B0503020204020204" pitchFamily="34" charset="0"/>
                        <a:ea typeface="Lato" panose="020F0502020204030203" pitchFamily="34" charset="0"/>
                        <a:cs typeface="Lato" panose="020F0502020204030203" pitchFamily="34" charset="0"/>
                      </a:endParaRPr>
                    </a:p>
                    <a:p>
                      <a:pPr marL="170180" marR="0" algn="just">
                        <a:lnSpc>
                          <a:spcPct val="115000"/>
                        </a:lnSpc>
                        <a:spcBef>
                          <a:spcPts val="600"/>
                        </a:spcBef>
                        <a:spcAft>
                          <a:spcPts val="600"/>
                        </a:spcAft>
                      </a:pPr>
                      <a:r>
                        <a:rPr lang="en-US" sz="1600" dirty="0">
                          <a:solidFill>
                            <a:srgbClr val="000000"/>
                          </a:solidFill>
                          <a:effectLst/>
                          <a:latin typeface="Corbel" panose="020B0503020204020204" pitchFamily="34" charset="0"/>
                          <a:ea typeface="Verdana" panose="020B0604030504040204" pitchFamily="34" charset="0"/>
                          <a:cs typeface="Verdana" panose="020B0604030504040204" pitchFamily="34" charset="0"/>
                        </a:rPr>
                        <a:t> </a:t>
                      </a:r>
                      <a:endParaRPr lang="en-US" sz="1600" dirty="0">
                        <a:effectLst/>
                        <a:latin typeface="Corbel" panose="020B0503020204020204" pitchFamily="34" charset="0"/>
                        <a:ea typeface="Lato" panose="020F0502020204030203" pitchFamily="34" charset="0"/>
                        <a:cs typeface="Lato" panose="020F0502020204030203" pitchFamily="34" charset="0"/>
                      </a:endParaRPr>
                    </a:p>
                    <a:p>
                      <a:pPr marL="0" marR="0" lvl="0" indent="0" algn="just">
                        <a:lnSpc>
                          <a:spcPct val="115000"/>
                        </a:lnSpc>
                        <a:spcBef>
                          <a:spcPts val="600"/>
                        </a:spcBef>
                        <a:spcAft>
                          <a:spcPts val="600"/>
                        </a:spcAft>
                        <a:buFont typeface="Arial" panose="020B0604020202020204" pitchFamily="34" charset="0"/>
                        <a:buNone/>
                      </a:pPr>
                      <a:r>
                        <a:rPr lang="zh-CN" sz="1600" dirty="0">
                          <a:solidFill>
                            <a:srgbClr val="000000"/>
                          </a:solidFill>
                          <a:effectLst/>
                          <a:latin typeface="Corbel" panose="020B0503020204020204" pitchFamily="34" charset="0"/>
                          <a:ea typeface="Verdana" panose="020B0604030504040204" pitchFamily="34" charset="0"/>
                          <a:cs typeface="Verdana" panose="020B0604030504040204" pitchFamily="34" charset="0"/>
                        </a:rPr>
                        <a:t>&lt;20% </a:t>
                      </a:r>
                      <a:endParaRPr lang="en-US" sz="1600" dirty="0">
                        <a:effectLst/>
                        <a:latin typeface="Corbel" panose="020B0503020204020204" pitchFamily="34" charset="0"/>
                        <a:ea typeface="Lato" panose="020F0502020204030203" pitchFamily="34" charset="0"/>
                        <a:cs typeface="Lato" panose="020F0502020204030203" pitchFamily="34" charset="0"/>
                      </a:endParaRPr>
                    </a:p>
                  </a:txBody>
                  <a:tcPr marL="58544" marR="58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652188"/>
                  </a:ext>
                </a:extLst>
              </a:tr>
              <a:tr h="1054727">
                <a:tc>
                  <a:txBody>
                    <a:bodyPr/>
                    <a:lstStyle/>
                    <a:p>
                      <a:pPr marL="0" marR="0" algn="l">
                        <a:lnSpc>
                          <a:spcPct val="115000"/>
                        </a:lnSpc>
                        <a:spcBef>
                          <a:spcPts val="600"/>
                        </a:spcBef>
                        <a:spcAft>
                          <a:spcPts val="600"/>
                        </a:spcAft>
                      </a:pPr>
                      <a:r>
                        <a:rPr lang="zh-CN" sz="1600" dirty="0">
                          <a:effectLst/>
                          <a:latin typeface="Corbel" panose="020B0503020204020204" pitchFamily="34" charset="0"/>
                          <a:ea typeface="Verdana" panose="020B0604030504040204" pitchFamily="34" charset="0"/>
                          <a:cs typeface="Verdana" panose="020B0604030504040204" pitchFamily="34" charset="0"/>
                        </a:rPr>
                        <a:t>Enhancing Care Giving Capacity</a:t>
                      </a:r>
                      <a:endParaRPr lang="en-US" sz="1600" dirty="0">
                        <a:effectLst/>
                        <a:latin typeface="Corbel" panose="020B0503020204020204" pitchFamily="34" charset="0"/>
                        <a:ea typeface="Lato" panose="020F0502020204030203" pitchFamily="34" charset="0"/>
                        <a:cs typeface="Lato" panose="020F0502020204030203" pitchFamily="34" charset="0"/>
                      </a:endParaRPr>
                    </a:p>
                  </a:txBody>
                  <a:tcPr marL="58544" marR="58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342900" marR="0" lvl="0" indent="-342900" algn="just">
                        <a:lnSpc>
                          <a:spcPct val="115000"/>
                        </a:lnSpc>
                        <a:spcBef>
                          <a:spcPts val="600"/>
                        </a:spcBef>
                        <a:spcAft>
                          <a:spcPts val="600"/>
                        </a:spcAft>
                        <a:buFont typeface="Arial" panose="020B0604020202020204" pitchFamily="34" charset="0"/>
                        <a:buChar char="●"/>
                      </a:pPr>
                      <a:r>
                        <a:rPr lang="zh-CN" sz="1600" dirty="0">
                          <a:solidFill>
                            <a:srgbClr val="000000"/>
                          </a:solidFill>
                          <a:effectLst/>
                          <a:latin typeface="Corbel" panose="020B0503020204020204" pitchFamily="34" charset="0"/>
                          <a:ea typeface="Verdana" panose="020B0604030504040204" pitchFamily="34" charset="0"/>
                          <a:cs typeface="Verdana" panose="020B0604030504040204" pitchFamily="34" charset="0"/>
                        </a:rPr>
                        <a:t>Increase in number of vulnerable households with access to basic services (including improved sanitation)</a:t>
                      </a:r>
                      <a:endParaRPr lang="en-US" sz="1600" dirty="0">
                        <a:effectLst/>
                        <a:latin typeface="Corbel" panose="020B0503020204020204" pitchFamily="34" charset="0"/>
                        <a:ea typeface="Lato" panose="020F0502020204030203" pitchFamily="34" charset="0"/>
                        <a:cs typeface="Lato" panose="020F0502020204030203" pitchFamily="34" charset="0"/>
                      </a:endParaRPr>
                    </a:p>
                  </a:txBody>
                  <a:tcPr marL="58544" marR="58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a:lnSpc>
                          <a:spcPct val="115000"/>
                        </a:lnSpc>
                        <a:spcBef>
                          <a:spcPts val="600"/>
                        </a:spcBef>
                        <a:spcAft>
                          <a:spcPts val="600"/>
                        </a:spcAft>
                        <a:buFont typeface="Arial" panose="020B0604020202020204" pitchFamily="34" charset="0"/>
                        <a:buNone/>
                      </a:pPr>
                      <a:r>
                        <a:rPr lang="zh-CN" sz="1600" dirty="0">
                          <a:solidFill>
                            <a:srgbClr val="000000"/>
                          </a:solidFill>
                          <a:effectLst/>
                          <a:latin typeface="Corbel" panose="020B0503020204020204" pitchFamily="34" charset="0"/>
                          <a:ea typeface="Verdana" panose="020B0604030504040204" pitchFamily="34" charset="0"/>
                          <a:cs typeface="Verdana" panose="020B0604030504040204" pitchFamily="34" charset="0"/>
                        </a:rPr>
                        <a:t>36% (as at 2019)</a:t>
                      </a:r>
                      <a:endParaRPr lang="en-US" sz="1600" dirty="0">
                        <a:effectLst/>
                        <a:latin typeface="Corbel" panose="020B0503020204020204" pitchFamily="34" charset="0"/>
                        <a:ea typeface="Lato" panose="020F0502020204030203" pitchFamily="34" charset="0"/>
                        <a:cs typeface="Lato" panose="020F0502020204030203" pitchFamily="34" charset="0"/>
                      </a:endParaRPr>
                    </a:p>
                  </a:txBody>
                  <a:tcPr marL="58544" marR="58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a:lnSpc>
                          <a:spcPct val="115000"/>
                        </a:lnSpc>
                        <a:spcBef>
                          <a:spcPts val="600"/>
                        </a:spcBef>
                        <a:spcAft>
                          <a:spcPts val="600"/>
                        </a:spcAft>
                        <a:buFont typeface="Arial" panose="020B0604020202020204" pitchFamily="34" charset="0"/>
                        <a:buNone/>
                      </a:pPr>
                      <a:r>
                        <a:rPr lang="zh-CN" sz="1600" dirty="0">
                          <a:solidFill>
                            <a:srgbClr val="000000"/>
                          </a:solidFill>
                          <a:effectLst/>
                          <a:latin typeface="Corbel" panose="020B0503020204020204" pitchFamily="34" charset="0"/>
                          <a:ea typeface="Verdana" panose="020B0604030504040204" pitchFamily="34" charset="0"/>
                          <a:cs typeface="Verdana" panose="020B0604030504040204" pitchFamily="34" charset="0"/>
                        </a:rPr>
                        <a:t>60% </a:t>
                      </a:r>
                      <a:endParaRPr lang="en-US" sz="1600" dirty="0">
                        <a:effectLst/>
                        <a:latin typeface="Corbel" panose="020B0503020204020204" pitchFamily="34" charset="0"/>
                        <a:ea typeface="Lato" panose="020F0502020204030203" pitchFamily="34" charset="0"/>
                        <a:cs typeface="Lato" panose="020F0502020204030203" pitchFamily="34" charset="0"/>
                      </a:endParaRPr>
                    </a:p>
                  </a:txBody>
                  <a:tcPr marL="58544" marR="58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5193847"/>
                  </a:ext>
                </a:extLst>
              </a:tr>
              <a:tr h="1054727">
                <a:tc>
                  <a:txBody>
                    <a:bodyPr/>
                    <a:lstStyle/>
                    <a:p>
                      <a:pPr marL="0" marR="0" algn="l">
                        <a:lnSpc>
                          <a:spcPct val="115000"/>
                        </a:lnSpc>
                        <a:spcBef>
                          <a:spcPts val="600"/>
                        </a:spcBef>
                        <a:spcAft>
                          <a:spcPts val="600"/>
                        </a:spcAft>
                      </a:pPr>
                      <a:r>
                        <a:rPr lang="zh-CN" sz="1600" dirty="0">
                          <a:effectLst/>
                          <a:latin typeface="Corbel" panose="020B0503020204020204" pitchFamily="34" charset="0"/>
                          <a:ea typeface="Verdana" panose="020B0604030504040204" pitchFamily="34" charset="0"/>
                          <a:cs typeface="Verdana" panose="020B0604030504040204" pitchFamily="34" charset="0"/>
                        </a:rPr>
                        <a:t>Enhance Provision of Health Services to vulnerable communities</a:t>
                      </a:r>
                      <a:endParaRPr lang="en-US" sz="1600" dirty="0">
                        <a:effectLst/>
                        <a:latin typeface="Corbel" panose="020B0503020204020204" pitchFamily="34" charset="0"/>
                        <a:ea typeface="Lato" panose="020F0502020204030203" pitchFamily="34" charset="0"/>
                        <a:cs typeface="Lato" panose="020F0502020204030203" pitchFamily="34" charset="0"/>
                      </a:endParaRPr>
                    </a:p>
                  </a:txBody>
                  <a:tcPr marL="58544" marR="58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342900" marR="0" lvl="0" indent="-342900" algn="just">
                        <a:lnSpc>
                          <a:spcPct val="115000"/>
                        </a:lnSpc>
                        <a:spcBef>
                          <a:spcPts val="600"/>
                        </a:spcBef>
                        <a:spcAft>
                          <a:spcPts val="600"/>
                        </a:spcAft>
                        <a:buFont typeface="Arial" panose="020B0604020202020204" pitchFamily="34" charset="0"/>
                        <a:buChar char="●"/>
                      </a:pPr>
                      <a:r>
                        <a:rPr lang="zh-CN" sz="1600">
                          <a:solidFill>
                            <a:srgbClr val="000000"/>
                          </a:solidFill>
                          <a:effectLst/>
                          <a:latin typeface="Corbel" panose="020B0503020204020204" pitchFamily="34" charset="0"/>
                          <a:ea typeface="Verdana" panose="020B0604030504040204" pitchFamily="34" charset="0"/>
                          <a:cs typeface="Verdana" panose="020B0604030504040204" pitchFamily="34" charset="0"/>
                        </a:rPr>
                        <a:t>Reduce by 25% under 5 mortality rates</a:t>
                      </a:r>
                      <a:endParaRPr lang="en-US" sz="1600">
                        <a:effectLst/>
                        <a:latin typeface="Corbel" panose="020B0503020204020204" pitchFamily="34" charset="0"/>
                        <a:ea typeface="Lato" panose="020F0502020204030203" pitchFamily="34" charset="0"/>
                        <a:cs typeface="Lato" panose="020F0502020204030203" pitchFamily="34" charset="0"/>
                      </a:endParaRPr>
                    </a:p>
                  </a:txBody>
                  <a:tcPr marL="58544" marR="58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a:lnSpc>
                          <a:spcPct val="115000"/>
                        </a:lnSpc>
                        <a:spcBef>
                          <a:spcPts val="600"/>
                        </a:spcBef>
                        <a:spcAft>
                          <a:spcPts val="600"/>
                        </a:spcAft>
                        <a:buFont typeface="Arial" panose="020B0604020202020204" pitchFamily="34" charset="0"/>
                        <a:buNone/>
                      </a:pPr>
                      <a:r>
                        <a:rPr lang="zh-CN" sz="1600" dirty="0">
                          <a:solidFill>
                            <a:srgbClr val="000000"/>
                          </a:solidFill>
                          <a:effectLst/>
                          <a:latin typeface="Corbel" panose="020B0503020204020204" pitchFamily="34" charset="0"/>
                          <a:ea typeface="Verdana" panose="020B0604030504040204" pitchFamily="34" charset="0"/>
                          <a:cs typeface="Verdana" panose="020B0604030504040204" pitchFamily="34" charset="0"/>
                        </a:rPr>
                        <a:t>132:1,000 live births (as at 2019)</a:t>
                      </a:r>
                      <a:endParaRPr lang="en-US" sz="1600" dirty="0">
                        <a:effectLst/>
                        <a:latin typeface="Corbel" panose="020B0503020204020204" pitchFamily="34" charset="0"/>
                        <a:ea typeface="Lato" panose="020F0502020204030203" pitchFamily="34" charset="0"/>
                        <a:cs typeface="Lato" panose="020F0502020204030203" pitchFamily="34" charset="0"/>
                      </a:endParaRPr>
                    </a:p>
                  </a:txBody>
                  <a:tcPr marL="58544" marR="58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a:lnSpc>
                          <a:spcPct val="115000"/>
                        </a:lnSpc>
                        <a:spcBef>
                          <a:spcPts val="600"/>
                        </a:spcBef>
                        <a:spcAft>
                          <a:spcPts val="600"/>
                        </a:spcAft>
                        <a:buFont typeface="Arial" panose="020B0604020202020204" pitchFamily="34" charset="0"/>
                        <a:buNone/>
                      </a:pPr>
                      <a:r>
                        <a:rPr lang="zh-CN" sz="1600" dirty="0">
                          <a:solidFill>
                            <a:srgbClr val="000000"/>
                          </a:solidFill>
                          <a:effectLst/>
                          <a:latin typeface="Corbel" panose="020B0503020204020204" pitchFamily="34" charset="0"/>
                          <a:ea typeface="Verdana" panose="020B0604030504040204" pitchFamily="34" charset="0"/>
                          <a:cs typeface="Verdana" panose="020B0604030504040204" pitchFamily="34" charset="0"/>
                        </a:rPr>
                        <a:t>&lt;100:1,000 live births </a:t>
                      </a:r>
                      <a:endParaRPr lang="en-US" sz="1600" dirty="0">
                        <a:effectLst/>
                        <a:latin typeface="Corbel" panose="020B0503020204020204" pitchFamily="34" charset="0"/>
                        <a:ea typeface="Lato" panose="020F0502020204030203" pitchFamily="34" charset="0"/>
                        <a:cs typeface="Lato" panose="020F0502020204030203" pitchFamily="34" charset="0"/>
                      </a:endParaRPr>
                    </a:p>
                  </a:txBody>
                  <a:tcPr marL="58544" marR="58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0650737"/>
                  </a:ext>
                </a:extLst>
              </a:tr>
            </a:tbl>
          </a:graphicData>
        </a:graphic>
      </p:graphicFrame>
      <p:sp>
        <p:nvSpPr>
          <p:cNvPr id="3" name="Slide Number Placeholder 2">
            <a:extLst>
              <a:ext uri="{FF2B5EF4-FFF2-40B4-BE49-F238E27FC236}">
                <a16:creationId xmlns:a16="http://schemas.microsoft.com/office/drawing/2014/main" id="{E5E80EEC-6200-4263-A4EF-3A931FBC4349}"/>
              </a:ext>
            </a:extLst>
          </p:cNvPr>
          <p:cNvSpPr>
            <a:spLocks noGrp="1"/>
          </p:cNvSpPr>
          <p:nvPr>
            <p:ph type="sldNum" sz="quarter" idx="12"/>
          </p:nvPr>
        </p:nvSpPr>
        <p:spPr/>
        <p:txBody>
          <a:bodyPr/>
          <a:lstStyle/>
          <a:p>
            <a:fld id="{B6F15528-21DE-4FAA-801E-634DDDAF4B2B}" type="slidenum">
              <a:rPr lang="en-US" smtClean="0"/>
              <a:pPr/>
              <a:t>27</a:t>
            </a:fld>
            <a:endParaRPr lang="en-US"/>
          </a:p>
        </p:txBody>
      </p:sp>
      <p:sp>
        <p:nvSpPr>
          <p:cNvPr id="4" name="Footer Placeholder 3">
            <a:extLst>
              <a:ext uri="{FF2B5EF4-FFF2-40B4-BE49-F238E27FC236}">
                <a16:creationId xmlns:a16="http://schemas.microsoft.com/office/drawing/2014/main" id="{A15E18B8-8F2E-4AA1-9342-BBB43741AFFC}"/>
              </a:ext>
            </a:extLst>
          </p:cNvPr>
          <p:cNvSpPr>
            <a:spLocks noGrp="1"/>
          </p:cNvSpPr>
          <p:nvPr>
            <p:ph type="ftr" sz="quarter" idx="11"/>
          </p:nvPr>
        </p:nvSpPr>
        <p:spPr>
          <a:xfrm>
            <a:off x="685209" y="6383568"/>
            <a:ext cx="4470400" cy="365125"/>
          </a:xfrm>
        </p:spPr>
        <p:txBody>
          <a:bodyPr/>
          <a:lstStyle/>
          <a:p>
            <a:r>
              <a:rPr lang="en-US" dirty="0"/>
              <a:t>The 52nd Annual General Meeting &amp; Scientific Conference </a:t>
            </a:r>
          </a:p>
        </p:txBody>
      </p:sp>
    </p:spTree>
    <p:extLst>
      <p:ext uri="{BB962C8B-B14F-4D97-AF65-F5344CB8AC3E}">
        <p14:creationId xmlns:p14="http://schemas.microsoft.com/office/powerpoint/2010/main" val="3327561"/>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D3723-F7B8-4BED-BF12-3A0FE4A9A62C}"/>
              </a:ext>
            </a:extLst>
          </p:cNvPr>
          <p:cNvSpPr>
            <a:spLocks noGrp="1"/>
          </p:cNvSpPr>
          <p:nvPr>
            <p:ph type="title"/>
          </p:nvPr>
        </p:nvSpPr>
        <p:spPr>
          <a:xfrm>
            <a:off x="838200" y="2471328"/>
            <a:ext cx="10515600" cy="1325563"/>
          </a:xfrm>
        </p:spPr>
        <p:txBody>
          <a:bodyPr>
            <a:normAutofit fontScale="90000"/>
          </a:bodyPr>
          <a:lstStyle/>
          <a:p>
            <a:r>
              <a:rPr lang="en-US" b="1" dirty="0"/>
              <a:t>Nurturing Multisectoral Commitments for sustainable Nutrition in Nigeria</a:t>
            </a:r>
            <a:br>
              <a:rPr lang="en-US" b="1" dirty="0"/>
            </a:br>
            <a:r>
              <a:rPr lang="en-US" sz="1800" dirty="0">
                <a:effectLst/>
                <a:latin typeface="Calibri" panose="020F0502020204030204" pitchFamily="34" charset="0"/>
                <a:ea typeface="Calibri" panose="020F0502020204030204" pitchFamily="34" charset="0"/>
                <a:cs typeface="Times New Roman" panose="02020603050405020304" pitchFamily="18" charset="0"/>
              </a:rPr>
              <a:t>- Funding , Capacity building, enabling environment , accountability framework </a:t>
            </a:r>
            <a:endParaRPr lang="en-US" b="1" dirty="0"/>
          </a:p>
        </p:txBody>
      </p:sp>
      <p:sp>
        <p:nvSpPr>
          <p:cNvPr id="4" name="Slide Number Placeholder 3">
            <a:extLst>
              <a:ext uri="{FF2B5EF4-FFF2-40B4-BE49-F238E27FC236}">
                <a16:creationId xmlns:a16="http://schemas.microsoft.com/office/drawing/2014/main" id="{DB7EFC7F-127A-4C8B-B986-8D3D6003387F}"/>
              </a:ext>
            </a:extLst>
          </p:cNvPr>
          <p:cNvSpPr>
            <a:spLocks noGrp="1"/>
          </p:cNvSpPr>
          <p:nvPr>
            <p:ph type="sldNum" sz="quarter" idx="12"/>
          </p:nvPr>
        </p:nvSpPr>
        <p:spPr/>
        <p:txBody>
          <a:bodyPr/>
          <a:lstStyle/>
          <a:p>
            <a:fld id="{FCD4A679-F3D9-41E3-8E1D-7FEB9EFC9327}" type="slidenum">
              <a:rPr lang="en-US" smtClean="0"/>
              <a:t>28</a:t>
            </a:fld>
            <a:endParaRPr lang="en-US"/>
          </a:p>
        </p:txBody>
      </p:sp>
      <p:sp>
        <p:nvSpPr>
          <p:cNvPr id="3" name="Footer Placeholder 2">
            <a:extLst>
              <a:ext uri="{FF2B5EF4-FFF2-40B4-BE49-F238E27FC236}">
                <a16:creationId xmlns:a16="http://schemas.microsoft.com/office/drawing/2014/main" id="{EE44885F-434A-4BB5-A6BA-8244FD92F05F}"/>
              </a:ext>
            </a:extLst>
          </p:cNvPr>
          <p:cNvSpPr>
            <a:spLocks noGrp="1"/>
          </p:cNvSpPr>
          <p:nvPr>
            <p:ph type="ftr" sz="quarter" idx="11"/>
          </p:nvPr>
        </p:nvSpPr>
        <p:spPr/>
        <p:txBody>
          <a:bodyPr/>
          <a:lstStyle/>
          <a:p>
            <a:r>
              <a:rPr lang="en-US"/>
              <a:t>The 52nd Annual General Meeting &amp; Scientific Conference </a:t>
            </a:r>
          </a:p>
        </p:txBody>
      </p:sp>
    </p:spTree>
    <p:extLst>
      <p:ext uri="{BB962C8B-B14F-4D97-AF65-F5344CB8AC3E}">
        <p14:creationId xmlns:p14="http://schemas.microsoft.com/office/powerpoint/2010/main" val="2627384696"/>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ocs.scalingupnutrition.org/wp-content/uploads/2016/06/VISUAL-E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411167"/>
            <a:ext cx="9982200" cy="603567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924E90F8-51C2-4A60-BE34-3BC564F2B147}"/>
              </a:ext>
            </a:extLst>
          </p:cNvPr>
          <p:cNvSpPr>
            <a:spLocks noGrp="1"/>
          </p:cNvSpPr>
          <p:nvPr>
            <p:ph type="sldNum" sz="quarter" idx="12"/>
          </p:nvPr>
        </p:nvSpPr>
        <p:spPr/>
        <p:txBody>
          <a:bodyPr/>
          <a:lstStyle/>
          <a:p>
            <a:fld id="{B6F15528-21DE-4FAA-801E-634DDDAF4B2B}" type="slidenum">
              <a:rPr lang="en-US" smtClean="0"/>
              <a:pPr/>
              <a:t>29</a:t>
            </a:fld>
            <a:endParaRPr lang="en-US"/>
          </a:p>
        </p:txBody>
      </p:sp>
      <p:sp>
        <p:nvSpPr>
          <p:cNvPr id="3" name="Footer Placeholder 2">
            <a:extLst>
              <a:ext uri="{FF2B5EF4-FFF2-40B4-BE49-F238E27FC236}">
                <a16:creationId xmlns:a16="http://schemas.microsoft.com/office/drawing/2014/main" id="{59A6A13A-CAFB-4FF0-9D55-E02FC5915900}"/>
              </a:ext>
            </a:extLst>
          </p:cNvPr>
          <p:cNvSpPr>
            <a:spLocks noGrp="1"/>
          </p:cNvSpPr>
          <p:nvPr>
            <p:ph type="ftr" sz="quarter" idx="11"/>
          </p:nvPr>
        </p:nvSpPr>
        <p:spPr/>
        <p:txBody>
          <a:bodyPr/>
          <a:lstStyle/>
          <a:p>
            <a:r>
              <a:rPr lang="en-US"/>
              <a:t>The 52nd Annual General Meeting &amp; Scientific Conference </a:t>
            </a:r>
          </a:p>
        </p:txBody>
      </p:sp>
    </p:spTree>
    <p:extLst>
      <p:ext uri="{BB962C8B-B14F-4D97-AF65-F5344CB8AC3E}">
        <p14:creationId xmlns:p14="http://schemas.microsoft.com/office/powerpoint/2010/main" val="74506119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46A2422-A07F-4708-B404-E91832F0FE35}"/>
              </a:ext>
            </a:extLst>
          </p:cNvPr>
          <p:cNvSpPr>
            <a:spLocks noGrp="1"/>
          </p:cNvSpPr>
          <p:nvPr>
            <p:ph type="title"/>
          </p:nvPr>
        </p:nvSpPr>
        <p:spPr>
          <a:xfrm>
            <a:off x="1174450" y="759729"/>
            <a:ext cx="8911687" cy="585783"/>
          </a:xfrm>
        </p:spPr>
        <p:txBody>
          <a:bodyPr>
            <a:normAutofit fontScale="90000"/>
          </a:bodyPr>
          <a:lstStyle/>
          <a:p>
            <a:pPr algn="ctr"/>
            <a:r>
              <a:rPr lang="en-US" sz="4000" b="1" i="0" dirty="0">
                <a:solidFill>
                  <a:schemeClr val="tx1"/>
                </a:solidFill>
                <a:effectLst/>
                <a:latin typeface="Arial" panose="020B0604020202020204" pitchFamily="34" charset="0"/>
              </a:rPr>
              <a:t>Malnutrition</a:t>
            </a:r>
            <a:endParaRPr lang="en-US" sz="4000" dirty="0">
              <a:solidFill>
                <a:schemeClr val="tx1"/>
              </a:solidFill>
            </a:endParaRPr>
          </a:p>
        </p:txBody>
      </p:sp>
      <p:sp>
        <p:nvSpPr>
          <p:cNvPr id="4" name="Text Placeholder 3">
            <a:extLst>
              <a:ext uri="{FF2B5EF4-FFF2-40B4-BE49-F238E27FC236}">
                <a16:creationId xmlns:a16="http://schemas.microsoft.com/office/drawing/2014/main" id="{85A720F2-02DD-4931-8D39-FA1A92B6A9F0}"/>
              </a:ext>
            </a:extLst>
          </p:cNvPr>
          <p:cNvSpPr>
            <a:spLocks noGrp="1"/>
          </p:cNvSpPr>
          <p:nvPr>
            <p:ph type="body" idx="2"/>
          </p:nvPr>
        </p:nvSpPr>
        <p:spPr>
          <a:xfrm>
            <a:off x="730104" y="1345514"/>
            <a:ext cx="4724398" cy="5294830"/>
          </a:xfrm>
        </p:spPr>
        <p:txBody>
          <a:bodyPr>
            <a:normAutofit fontScale="92500" lnSpcReduction="10000"/>
          </a:bodyPr>
          <a:lstStyle/>
          <a:p>
            <a:pPr marL="285750" indent="-285750">
              <a:buFont typeface="Arial" panose="020B0604020202020204" pitchFamily="34" charset="0"/>
              <a:buChar char="•"/>
            </a:pPr>
            <a:r>
              <a:rPr lang="en-US" sz="3600" b="0" i="0" dirty="0">
                <a:solidFill>
                  <a:srgbClr val="3C4245"/>
                </a:solidFill>
                <a:effectLst/>
              </a:rPr>
              <a:t>Malnutrition in every form, presents significant threats to human health</a:t>
            </a:r>
          </a:p>
          <a:p>
            <a:pPr marL="285750" indent="-285750">
              <a:buFont typeface="Arial" panose="020B0604020202020204" pitchFamily="34" charset="0"/>
              <a:buChar char="•"/>
            </a:pPr>
            <a:r>
              <a:rPr lang="en-US" sz="3600" i="0" dirty="0">
                <a:effectLst/>
              </a:rPr>
              <a:t>88% of countries face a serious burden of either two or three forms of malnutrition</a:t>
            </a:r>
          </a:p>
          <a:p>
            <a:pPr marL="285750" indent="-285750">
              <a:buFont typeface="Arial" panose="020B0604020202020204" pitchFamily="34" charset="0"/>
              <a:buChar char="•"/>
            </a:pPr>
            <a:r>
              <a:rPr lang="en-US" sz="3600" dirty="0"/>
              <a:t>C</a:t>
            </a:r>
            <a:r>
              <a:rPr lang="en-US" sz="3600" i="0" dirty="0">
                <a:effectLst/>
              </a:rPr>
              <a:t>auses of malnutrition are complex and multilayered</a:t>
            </a:r>
          </a:p>
          <a:p>
            <a:endParaRPr lang="en-US" sz="1600" i="0" dirty="0">
              <a:effectLst/>
              <a:latin typeface="Corbel" panose="020B0503020204020204" pitchFamily="34" charset="0"/>
            </a:endParaRPr>
          </a:p>
          <a:p>
            <a:endParaRPr lang="en-US" sz="1600" i="0" dirty="0">
              <a:effectLst/>
              <a:latin typeface="Corbel" panose="020B0503020204020204" pitchFamily="34" charset="0"/>
            </a:endParaRPr>
          </a:p>
          <a:p>
            <a:endParaRPr lang="en-US" dirty="0"/>
          </a:p>
        </p:txBody>
      </p:sp>
      <p:graphicFrame>
        <p:nvGraphicFramePr>
          <p:cNvPr id="5" name="Content Placeholder 3">
            <a:extLst>
              <a:ext uri="{FF2B5EF4-FFF2-40B4-BE49-F238E27FC236}">
                <a16:creationId xmlns:a16="http://schemas.microsoft.com/office/drawing/2014/main" id="{4FC1501B-CAB4-4502-887D-7DAD5169F9DC}"/>
              </a:ext>
            </a:extLst>
          </p:cNvPr>
          <p:cNvGraphicFramePr>
            <a:graphicFrameLocks noGrp="1"/>
          </p:cNvGraphicFramePr>
          <p:nvPr>
            <p:ph sz="half" idx="1"/>
            <p:extLst>
              <p:ext uri="{D42A27DB-BD31-4B8C-83A1-F6EECF244321}">
                <p14:modId xmlns:p14="http://schemas.microsoft.com/office/powerpoint/2010/main" val="1171938598"/>
              </p:ext>
            </p:extLst>
          </p:nvPr>
        </p:nvGraphicFramePr>
        <p:xfrm>
          <a:off x="5656521" y="823316"/>
          <a:ext cx="6166883" cy="55529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98CDAAB5-5509-47FA-8AD5-BA045435A44A}"/>
              </a:ext>
            </a:extLst>
          </p:cNvPr>
          <p:cNvSpPr>
            <a:spLocks noGrp="1"/>
          </p:cNvSpPr>
          <p:nvPr>
            <p:ph type="sldNum" sz="quarter" idx="12"/>
          </p:nvPr>
        </p:nvSpPr>
        <p:spPr/>
        <p:txBody>
          <a:bodyPr/>
          <a:lstStyle/>
          <a:p>
            <a:fld id="{00387A91-7F62-4DD8-BB75-E296C1C83816}" type="slidenum">
              <a:rPr lang="en-US" smtClean="0"/>
              <a:t>3</a:t>
            </a:fld>
            <a:endParaRPr lang="en-US"/>
          </a:p>
        </p:txBody>
      </p:sp>
      <p:sp>
        <p:nvSpPr>
          <p:cNvPr id="3" name="Footer Placeholder 2">
            <a:extLst>
              <a:ext uri="{FF2B5EF4-FFF2-40B4-BE49-F238E27FC236}">
                <a16:creationId xmlns:a16="http://schemas.microsoft.com/office/drawing/2014/main" id="{77DC45A5-2A7A-49B5-9FE9-1E86B77493CE}"/>
              </a:ext>
            </a:extLst>
          </p:cNvPr>
          <p:cNvSpPr>
            <a:spLocks noGrp="1"/>
          </p:cNvSpPr>
          <p:nvPr>
            <p:ph type="ftr" sz="quarter" idx="11"/>
          </p:nvPr>
        </p:nvSpPr>
        <p:spPr/>
        <p:txBody>
          <a:bodyPr/>
          <a:lstStyle/>
          <a:p>
            <a:r>
              <a:rPr lang="en-US"/>
              <a:t>The 52nd Annual General Meeting &amp; Scientific Conference </a:t>
            </a:r>
          </a:p>
        </p:txBody>
      </p:sp>
    </p:spTree>
    <p:extLst>
      <p:ext uri="{BB962C8B-B14F-4D97-AF65-F5344CB8AC3E}">
        <p14:creationId xmlns:p14="http://schemas.microsoft.com/office/powerpoint/2010/main" val="3757444530"/>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3DE553B-6859-45F4-9813-61F5FFF887E6}"/>
              </a:ext>
            </a:extLst>
          </p:cNvPr>
          <p:cNvPicPr>
            <a:picLocks noGrp="1" noChangeAspect="1"/>
          </p:cNvPicPr>
          <p:nvPr>
            <p:ph idx="1"/>
          </p:nvPr>
        </p:nvPicPr>
        <p:blipFill>
          <a:blip r:embed="rId2"/>
          <a:stretch>
            <a:fillRect/>
          </a:stretch>
        </p:blipFill>
        <p:spPr>
          <a:xfrm>
            <a:off x="914400" y="355728"/>
            <a:ext cx="10664687" cy="6182139"/>
          </a:xfrm>
          <a:prstGeom prst="rect">
            <a:avLst/>
          </a:prstGeom>
        </p:spPr>
      </p:pic>
      <p:sp>
        <p:nvSpPr>
          <p:cNvPr id="2" name="Slide Number Placeholder 1">
            <a:extLst>
              <a:ext uri="{FF2B5EF4-FFF2-40B4-BE49-F238E27FC236}">
                <a16:creationId xmlns:a16="http://schemas.microsoft.com/office/drawing/2014/main" id="{ABA01636-ACF9-4DE6-BF90-5D43477E2999}"/>
              </a:ext>
            </a:extLst>
          </p:cNvPr>
          <p:cNvSpPr>
            <a:spLocks noGrp="1"/>
          </p:cNvSpPr>
          <p:nvPr>
            <p:ph type="sldNum" sz="quarter" idx="12"/>
          </p:nvPr>
        </p:nvSpPr>
        <p:spPr/>
        <p:txBody>
          <a:bodyPr/>
          <a:lstStyle/>
          <a:p>
            <a:fld id="{B6F15528-21DE-4FAA-801E-634DDDAF4B2B}" type="slidenum">
              <a:rPr lang="en-US" smtClean="0"/>
              <a:pPr/>
              <a:t>30</a:t>
            </a:fld>
            <a:endParaRPr lang="en-US"/>
          </a:p>
        </p:txBody>
      </p:sp>
      <p:sp>
        <p:nvSpPr>
          <p:cNvPr id="3" name="Footer Placeholder 2">
            <a:extLst>
              <a:ext uri="{FF2B5EF4-FFF2-40B4-BE49-F238E27FC236}">
                <a16:creationId xmlns:a16="http://schemas.microsoft.com/office/drawing/2014/main" id="{1E35A552-F49F-4D7A-B596-D5F87D88EB0F}"/>
              </a:ext>
            </a:extLst>
          </p:cNvPr>
          <p:cNvSpPr>
            <a:spLocks noGrp="1"/>
          </p:cNvSpPr>
          <p:nvPr>
            <p:ph type="ftr" sz="quarter" idx="11"/>
          </p:nvPr>
        </p:nvSpPr>
        <p:spPr/>
        <p:txBody>
          <a:bodyPr/>
          <a:lstStyle/>
          <a:p>
            <a:r>
              <a:rPr lang="en-US"/>
              <a:t>The 52nd Annual General Meeting &amp; Scientific Conference </a:t>
            </a:r>
          </a:p>
        </p:txBody>
      </p:sp>
    </p:spTree>
    <p:extLst>
      <p:ext uri="{BB962C8B-B14F-4D97-AF65-F5344CB8AC3E}">
        <p14:creationId xmlns:p14="http://schemas.microsoft.com/office/powerpoint/2010/main" val="2832344728"/>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75509" y="1539240"/>
            <a:ext cx="9828361" cy="4791278"/>
            <a:chOff x="764876" y="1010373"/>
            <a:chExt cx="9828361" cy="5128759"/>
          </a:xfrm>
        </p:grpSpPr>
        <p:sp>
          <p:nvSpPr>
            <p:cNvPr id="4" name="Rectangle 3"/>
            <p:cNvSpPr/>
            <p:nvPr/>
          </p:nvSpPr>
          <p:spPr>
            <a:xfrm>
              <a:off x="764876" y="1010373"/>
              <a:ext cx="2794958" cy="2379805"/>
            </a:xfrm>
            <a:prstGeom prst="rect">
              <a:avLst/>
            </a:prstGeom>
            <a:solidFill>
              <a:srgbClr val="00B050"/>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400" b="1" dirty="0">
                  <a:solidFill>
                    <a:schemeClr val="tx1"/>
                  </a:solidFill>
                </a:rPr>
                <a:t>Five Important points to Consider</a:t>
              </a:r>
            </a:p>
          </p:txBody>
        </p:sp>
        <p:sp>
          <p:nvSpPr>
            <p:cNvPr id="5" name="Rectangle 4"/>
            <p:cNvSpPr/>
            <p:nvPr/>
          </p:nvSpPr>
          <p:spPr>
            <a:xfrm>
              <a:off x="7798279" y="3759326"/>
              <a:ext cx="2794958" cy="2379805"/>
            </a:xfrm>
            <a:prstGeom prst="rect">
              <a:avLst/>
            </a:prstGeom>
            <a:solidFill>
              <a:srgbClr val="00B050"/>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400" b="1" dirty="0">
                  <a:solidFill>
                    <a:schemeClr val="tx1"/>
                  </a:solidFill>
                </a:rPr>
                <a:t>Scale up High Impact Interventions</a:t>
              </a:r>
            </a:p>
          </p:txBody>
        </p:sp>
        <p:sp>
          <p:nvSpPr>
            <p:cNvPr id="6" name="Rectangle 5"/>
            <p:cNvSpPr/>
            <p:nvPr/>
          </p:nvSpPr>
          <p:spPr>
            <a:xfrm>
              <a:off x="4281577" y="1010373"/>
              <a:ext cx="2794958" cy="2379805"/>
            </a:xfrm>
            <a:prstGeom prst="rect">
              <a:avLst/>
            </a:prstGeom>
            <a:solidFill>
              <a:srgbClr val="00B050"/>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400" b="1" dirty="0">
                  <a:solidFill>
                    <a:schemeClr val="tx1"/>
                  </a:solidFill>
                </a:rPr>
                <a:t>Increased domestic resources for Nutrition</a:t>
              </a:r>
            </a:p>
          </p:txBody>
        </p:sp>
        <p:sp>
          <p:nvSpPr>
            <p:cNvPr id="7" name="Rectangle 6"/>
            <p:cNvSpPr/>
            <p:nvPr/>
          </p:nvSpPr>
          <p:spPr>
            <a:xfrm>
              <a:off x="7798279" y="1010375"/>
              <a:ext cx="2794958" cy="2379805"/>
            </a:xfrm>
            <a:prstGeom prst="rect">
              <a:avLst/>
            </a:prstGeom>
            <a:solidFill>
              <a:srgbClr val="00B050"/>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400" b="1" dirty="0">
                  <a:solidFill>
                    <a:schemeClr val="tx1"/>
                  </a:solidFill>
                </a:rPr>
                <a:t>Generate quality data and ensure appropriate use of such data</a:t>
              </a:r>
            </a:p>
          </p:txBody>
        </p:sp>
        <p:sp>
          <p:nvSpPr>
            <p:cNvPr id="8" name="Rectangle 7"/>
            <p:cNvSpPr/>
            <p:nvPr/>
          </p:nvSpPr>
          <p:spPr>
            <a:xfrm>
              <a:off x="4281577" y="3759326"/>
              <a:ext cx="2794958" cy="2379805"/>
            </a:xfrm>
            <a:prstGeom prst="rect">
              <a:avLst/>
            </a:prstGeom>
            <a:solidFill>
              <a:srgbClr val="00B050"/>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400" b="1" dirty="0">
                  <a:solidFill>
                    <a:schemeClr val="tx1"/>
                  </a:solidFill>
                </a:rPr>
                <a:t>Stay Focused: align with a common framework</a:t>
              </a:r>
            </a:p>
          </p:txBody>
        </p:sp>
        <p:sp>
          <p:nvSpPr>
            <p:cNvPr id="9" name="Rectangle 8"/>
            <p:cNvSpPr/>
            <p:nvPr/>
          </p:nvSpPr>
          <p:spPr>
            <a:xfrm>
              <a:off x="764876" y="3759327"/>
              <a:ext cx="2794958" cy="2379805"/>
            </a:xfrm>
            <a:prstGeom prst="rect">
              <a:avLst/>
            </a:prstGeom>
            <a:solidFill>
              <a:srgbClr val="00B050"/>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400" b="1" dirty="0">
                  <a:solidFill>
                    <a:schemeClr val="tx1"/>
                  </a:solidFill>
                </a:rPr>
                <a:t>Keep Nutrition high in National Agenda</a:t>
              </a:r>
            </a:p>
          </p:txBody>
        </p:sp>
      </p:grpSp>
      <p:pic>
        <p:nvPicPr>
          <p:cNvPr id="11" name="Picture 10"/>
          <p:cNvPicPr>
            <a:picLocks noChangeAspect="1"/>
          </p:cNvPicPr>
          <p:nvPr/>
        </p:nvPicPr>
        <p:blipFill>
          <a:blip r:embed="rId2"/>
          <a:stretch>
            <a:fillRect/>
          </a:stretch>
        </p:blipFill>
        <p:spPr>
          <a:xfrm>
            <a:off x="520074" y="838200"/>
            <a:ext cx="11151852" cy="807720"/>
          </a:xfrm>
          <a:prstGeom prst="rect">
            <a:avLst/>
          </a:prstGeom>
        </p:spPr>
      </p:pic>
      <p:sp>
        <p:nvSpPr>
          <p:cNvPr id="2" name="Slide Number Placeholder 1">
            <a:extLst>
              <a:ext uri="{FF2B5EF4-FFF2-40B4-BE49-F238E27FC236}">
                <a16:creationId xmlns:a16="http://schemas.microsoft.com/office/drawing/2014/main" id="{252EA231-0438-4CE4-B04A-63514D58436D}"/>
              </a:ext>
            </a:extLst>
          </p:cNvPr>
          <p:cNvSpPr>
            <a:spLocks noGrp="1"/>
          </p:cNvSpPr>
          <p:nvPr>
            <p:ph type="sldNum" sz="quarter" idx="12"/>
          </p:nvPr>
        </p:nvSpPr>
        <p:spPr/>
        <p:txBody>
          <a:bodyPr/>
          <a:lstStyle/>
          <a:p>
            <a:fld id="{B6F15528-21DE-4FAA-801E-634DDDAF4B2B}" type="slidenum">
              <a:rPr lang="en-US" smtClean="0"/>
              <a:pPr/>
              <a:t>31</a:t>
            </a:fld>
            <a:endParaRPr lang="en-US"/>
          </a:p>
        </p:txBody>
      </p:sp>
      <p:sp>
        <p:nvSpPr>
          <p:cNvPr id="10" name="Footer Placeholder 9">
            <a:extLst>
              <a:ext uri="{FF2B5EF4-FFF2-40B4-BE49-F238E27FC236}">
                <a16:creationId xmlns:a16="http://schemas.microsoft.com/office/drawing/2014/main" id="{77D191B1-F3A2-4F68-AFDD-30B70AEEA280}"/>
              </a:ext>
            </a:extLst>
          </p:cNvPr>
          <p:cNvSpPr>
            <a:spLocks noGrp="1"/>
          </p:cNvSpPr>
          <p:nvPr>
            <p:ph type="ftr" sz="quarter" idx="11"/>
          </p:nvPr>
        </p:nvSpPr>
        <p:spPr/>
        <p:txBody>
          <a:bodyPr/>
          <a:lstStyle/>
          <a:p>
            <a:r>
              <a:rPr lang="en-US"/>
              <a:t>The 52nd Annual General Meeting &amp; Scientific Conference </a:t>
            </a:r>
          </a:p>
        </p:txBody>
      </p:sp>
    </p:spTree>
    <p:extLst>
      <p:ext uri="{BB962C8B-B14F-4D97-AF65-F5344CB8AC3E}">
        <p14:creationId xmlns:p14="http://schemas.microsoft.com/office/powerpoint/2010/main" val="2554894196"/>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E45AA-6D88-475A-98FC-18EDF50E5FC0}"/>
              </a:ext>
            </a:extLst>
          </p:cNvPr>
          <p:cNvSpPr>
            <a:spLocks noGrp="1"/>
          </p:cNvSpPr>
          <p:nvPr>
            <p:ph type="title"/>
          </p:nvPr>
        </p:nvSpPr>
        <p:spPr>
          <a:xfrm>
            <a:off x="733647" y="365125"/>
            <a:ext cx="10620153" cy="846987"/>
          </a:xfrm>
        </p:spPr>
        <p:txBody>
          <a:bodyPr/>
          <a:lstStyle/>
          <a:p>
            <a:r>
              <a:rPr lang="en-US" b="1" dirty="0"/>
              <a:t>Funding/Finance</a:t>
            </a:r>
          </a:p>
        </p:txBody>
      </p:sp>
      <p:sp>
        <p:nvSpPr>
          <p:cNvPr id="3" name="Content Placeholder 2">
            <a:extLst>
              <a:ext uri="{FF2B5EF4-FFF2-40B4-BE49-F238E27FC236}">
                <a16:creationId xmlns:a16="http://schemas.microsoft.com/office/drawing/2014/main" id="{835B2795-577D-4BE0-AF06-FF3F481C4DD1}"/>
              </a:ext>
            </a:extLst>
          </p:cNvPr>
          <p:cNvSpPr>
            <a:spLocks noGrp="1"/>
          </p:cNvSpPr>
          <p:nvPr>
            <p:ph idx="1"/>
          </p:nvPr>
        </p:nvSpPr>
        <p:spPr>
          <a:xfrm>
            <a:off x="733647" y="1485383"/>
            <a:ext cx="10951533" cy="5007492"/>
          </a:xfrm>
        </p:spPr>
        <p:txBody>
          <a:bodyPr>
            <a:normAutofit/>
          </a:bodyPr>
          <a:lstStyle/>
          <a:p>
            <a:r>
              <a:rPr lang="en-US" dirty="0"/>
              <a:t>Allocation of adequate funding for nutrition interventions</a:t>
            </a:r>
          </a:p>
          <a:p>
            <a:r>
              <a:rPr lang="en-US" dirty="0"/>
              <a:t>A results-based budgeting process can strengthen the linkages and communication between different sectors </a:t>
            </a:r>
          </a:p>
          <a:p>
            <a:r>
              <a:rPr lang="en-US" dirty="0"/>
              <a:t>Nutrition budget analysis exercises are instrumental in developing a picture of government investments</a:t>
            </a:r>
          </a:p>
          <a:p>
            <a:r>
              <a:rPr lang="en-US" dirty="0"/>
              <a:t>Use as an advocacy tool to push for more resources for nutrition</a:t>
            </a:r>
          </a:p>
          <a:p>
            <a:r>
              <a:rPr lang="en-US" dirty="0"/>
              <a:t>Existence of a costed NMPFAN can have the effect of increasing allocation of resources for nutrition</a:t>
            </a:r>
          </a:p>
          <a:p>
            <a:r>
              <a:rPr lang="en-US" dirty="0"/>
              <a:t>Private sector can be an important source of financing for nutrition through public-private partnerships, increased tax revenues and tapping into private foundations and donors</a:t>
            </a:r>
          </a:p>
        </p:txBody>
      </p:sp>
      <p:sp>
        <p:nvSpPr>
          <p:cNvPr id="5" name="Slide Number Placeholder 4">
            <a:extLst>
              <a:ext uri="{FF2B5EF4-FFF2-40B4-BE49-F238E27FC236}">
                <a16:creationId xmlns:a16="http://schemas.microsoft.com/office/drawing/2014/main" id="{75E0000A-4A16-4B0D-9DA6-3256AF80B2DB}"/>
              </a:ext>
            </a:extLst>
          </p:cNvPr>
          <p:cNvSpPr>
            <a:spLocks noGrp="1"/>
          </p:cNvSpPr>
          <p:nvPr>
            <p:ph type="sldNum" sz="quarter" idx="12"/>
          </p:nvPr>
        </p:nvSpPr>
        <p:spPr/>
        <p:txBody>
          <a:bodyPr/>
          <a:lstStyle/>
          <a:p>
            <a:fld id="{FCD4A679-F3D9-41E3-8E1D-7FEB9EFC9327}" type="slidenum">
              <a:rPr lang="en-US" smtClean="0"/>
              <a:t>32</a:t>
            </a:fld>
            <a:endParaRPr lang="en-US"/>
          </a:p>
        </p:txBody>
      </p:sp>
      <p:sp>
        <p:nvSpPr>
          <p:cNvPr id="4" name="Footer Placeholder 3">
            <a:extLst>
              <a:ext uri="{FF2B5EF4-FFF2-40B4-BE49-F238E27FC236}">
                <a16:creationId xmlns:a16="http://schemas.microsoft.com/office/drawing/2014/main" id="{8A802BF0-62CA-4339-AB5A-7A5356CFA6F8}"/>
              </a:ext>
            </a:extLst>
          </p:cNvPr>
          <p:cNvSpPr>
            <a:spLocks noGrp="1"/>
          </p:cNvSpPr>
          <p:nvPr>
            <p:ph type="ftr" sz="quarter" idx="11"/>
          </p:nvPr>
        </p:nvSpPr>
        <p:spPr/>
        <p:txBody>
          <a:bodyPr/>
          <a:lstStyle/>
          <a:p>
            <a:r>
              <a:rPr lang="en-US"/>
              <a:t>The 52nd Annual General Meeting &amp; Scientific Conference </a:t>
            </a:r>
          </a:p>
        </p:txBody>
      </p:sp>
    </p:spTree>
    <p:extLst>
      <p:ext uri="{BB962C8B-B14F-4D97-AF65-F5344CB8AC3E}">
        <p14:creationId xmlns:p14="http://schemas.microsoft.com/office/powerpoint/2010/main" val="1574061582"/>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67526-DD0C-48F7-ACE9-06562C2D7E95}"/>
              </a:ext>
            </a:extLst>
          </p:cNvPr>
          <p:cNvSpPr>
            <a:spLocks noGrp="1"/>
          </p:cNvSpPr>
          <p:nvPr>
            <p:ph type="title"/>
          </p:nvPr>
        </p:nvSpPr>
        <p:spPr>
          <a:xfrm>
            <a:off x="838200" y="248168"/>
            <a:ext cx="10515600" cy="932047"/>
          </a:xfrm>
        </p:spPr>
        <p:txBody>
          <a:bodyPr/>
          <a:lstStyle/>
          <a:p>
            <a:r>
              <a:rPr lang="en-US" b="1" dirty="0"/>
              <a:t>Capacity/human resources</a:t>
            </a:r>
          </a:p>
        </p:txBody>
      </p:sp>
      <p:sp>
        <p:nvSpPr>
          <p:cNvPr id="3" name="Content Placeholder 2">
            <a:extLst>
              <a:ext uri="{FF2B5EF4-FFF2-40B4-BE49-F238E27FC236}">
                <a16:creationId xmlns:a16="http://schemas.microsoft.com/office/drawing/2014/main" id="{13304051-1F66-4A13-A73B-19AAD3C3382E}"/>
              </a:ext>
            </a:extLst>
          </p:cNvPr>
          <p:cNvSpPr>
            <a:spLocks noGrp="1"/>
          </p:cNvSpPr>
          <p:nvPr>
            <p:ph idx="1"/>
          </p:nvPr>
        </p:nvSpPr>
        <p:spPr>
          <a:xfrm>
            <a:off x="510362" y="1286541"/>
            <a:ext cx="11451265" cy="5069810"/>
          </a:xfrm>
        </p:spPr>
        <p:txBody>
          <a:bodyPr>
            <a:normAutofit fontScale="25000" lnSpcReduction="20000"/>
          </a:bodyPr>
          <a:lstStyle/>
          <a:p>
            <a:pPr>
              <a:lnSpc>
                <a:spcPct val="120000"/>
              </a:lnSpc>
            </a:pPr>
            <a:r>
              <a:rPr lang="en-US" sz="11200" dirty="0"/>
              <a:t>Significant gaps in capacity for nutrition and need for more dedicated human resources for nutrition particularly at sub-national level </a:t>
            </a:r>
          </a:p>
          <a:p>
            <a:pPr>
              <a:lnSpc>
                <a:spcPct val="120000"/>
              </a:lnSpc>
            </a:pPr>
            <a:r>
              <a:rPr lang="en-US" sz="11200" dirty="0"/>
              <a:t>Building this capacity should be centrally prioritized by both government and donor-funded activities</a:t>
            </a:r>
          </a:p>
          <a:p>
            <a:pPr>
              <a:lnSpc>
                <a:spcPct val="120000"/>
              </a:lnSpc>
            </a:pPr>
            <a:r>
              <a:rPr lang="en-US" sz="11200" dirty="0"/>
              <a:t>Capacity-building in nutrition be tailored according to the roles that different sectors play in improving nutrition </a:t>
            </a:r>
          </a:p>
          <a:p>
            <a:pPr>
              <a:lnSpc>
                <a:spcPct val="120000"/>
              </a:lnSpc>
            </a:pPr>
            <a:r>
              <a:rPr lang="en-US" sz="11200" dirty="0"/>
              <a:t>Strengthening capacity in monitoring and evaluation (M&amp;E) and </a:t>
            </a:r>
          </a:p>
          <a:p>
            <a:pPr>
              <a:lnSpc>
                <a:spcPct val="120000"/>
              </a:lnSpc>
            </a:pPr>
            <a:r>
              <a:rPr lang="en-US" sz="11200" dirty="0"/>
              <a:t>Functional capacities for multisector governance for nutrition is also crucial</a:t>
            </a:r>
          </a:p>
          <a:p>
            <a:r>
              <a:rPr lang="en-US" sz="11200" dirty="0"/>
              <a:t>Policy-makers need timely, relevant and accurate information </a:t>
            </a:r>
          </a:p>
          <a:p>
            <a:r>
              <a:rPr lang="en-US" sz="11200" dirty="0"/>
              <a:t>Support on research for evidence-based decision making</a:t>
            </a:r>
          </a:p>
          <a:p>
            <a:endParaRPr lang="en-US" dirty="0"/>
          </a:p>
        </p:txBody>
      </p:sp>
      <p:sp>
        <p:nvSpPr>
          <p:cNvPr id="5" name="Slide Number Placeholder 4">
            <a:extLst>
              <a:ext uri="{FF2B5EF4-FFF2-40B4-BE49-F238E27FC236}">
                <a16:creationId xmlns:a16="http://schemas.microsoft.com/office/drawing/2014/main" id="{0D0201BC-2CAD-4D49-8D95-FE209668928A}"/>
              </a:ext>
            </a:extLst>
          </p:cNvPr>
          <p:cNvSpPr>
            <a:spLocks noGrp="1"/>
          </p:cNvSpPr>
          <p:nvPr>
            <p:ph type="sldNum" sz="quarter" idx="12"/>
          </p:nvPr>
        </p:nvSpPr>
        <p:spPr/>
        <p:txBody>
          <a:bodyPr/>
          <a:lstStyle/>
          <a:p>
            <a:fld id="{FCD4A679-F3D9-41E3-8E1D-7FEB9EFC9327}" type="slidenum">
              <a:rPr lang="en-US" smtClean="0"/>
              <a:t>33</a:t>
            </a:fld>
            <a:endParaRPr lang="en-US"/>
          </a:p>
        </p:txBody>
      </p:sp>
      <p:sp>
        <p:nvSpPr>
          <p:cNvPr id="4" name="Footer Placeholder 3">
            <a:extLst>
              <a:ext uri="{FF2B5EF4-FFF2-40B4-BE49-F238E27FC236}">
                <a16:creationId xmlns:a16="http://schemas.microsoft.com/office/drawing/2014/main" id="{01928393-C451-400A-AE30-9FE7B177DDA8}"/>
              </a:ext>
            </a:extLst>
          </p:cNvPr>
          <p:cNvSpPr>
            <a:spLocks noGrp="1"/>
          </p:cNvSpPr>
          <p:nvPr>
            <p:ph type="ftr" sz="quarter" idx="11"/>
          </p:nvPr>
        </p:nvSpPr>
        <p:spPr/>
        <p:txBody>
          <a:bodyPr/>
          <a:lstStyle/>
          <a:p>
            <a:r>
              <a:rPr lang="en-US"/>
              <a:t>The 52nd Annual General Meeting &amp; Scientific Conference </a:t>
            </a:r>
          </a:p>
        </p:txBody>
      </p:sp>
    </p:spTree>
    <p:extLst>
      <p:ext uri="{BB962C8B-B14F-4D97-AF65-F5344CB8AC3E}">
        <p14:creationId xmlns:p14="http://schemas.microsoft.com/office/powerpoint/2010/main" val="2081580195"/>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17D99-EF3D-453E-A060-2BCAD4E85272}"/>
              </a:ext>
            </a:extLst>
          </p:cNvPr>
          <p:cNvSpPr>
            <a:spLocks noGrp="1"/>
          </p:cNvSpPr>
          <p:nvPr>
            <p:ph type="title"/>
          </p:nvPr>
        </p:nvSpPr>
        <p:spPr>
          <a:xfrm>
            <a:off x="838200" y="108124"/>
            <a:ext cx="10515600" cy="816403"/>
          </a:xfrm>
        </p:spPr>
        <p:txBody>
          <a:bodyPr/>
          <a:lstStyle/>
          <a:p>
            <a:r>
              <a:rPr lang="en-US" b="1" dirty="0"/>
              <a:t>Coordination/ collaboration</a:t>
            </a:r>
          </a:p>
        </p:txBody>
      </p:sp>
      <p:sp>
        <p:nvSpPr>
          <p:cNvPr id="3" name="Content Placeholder 2">
            <a:extLst>
              <a:ext uri="{FF2B5EF4-FFF2-40B4-BE49-F238E27FC236}">
                <a16:creationId xmlns:a16="http://schemas.microsoft.com/office/drawing/2014/main" id="{46526D00-30D4-445A-8B2C-4968C7EC1B60}"/>
              </a:ext>
            </a:extLst>
          </p:cNvPr>
          <p:cNvSpPr>
            <a:spLocks noGrp="1"/>
          </p:cNvSpPr>
          <p:nvPr>
            <p:ph idx="1"/>
          </p:nvPr>
        </p:nvSpPr>
        <p:spPr>
          <a:xfrm>
            <a:off x="435935" y="970564"/>
            <a:ext cx="11361813" cy="5568348"/>
          </a:xfrm>
        </p:spPr>
        <p:txBody>
          <a:bodyPr>
            <a:normAutofit fontScale="92500" lnSpcReduction="10000"/>
          </a:bodyPr>
          <a:lstStyle/>
          <a:p>
            <a:r>
              <a:rPr lang="en-US" sz="3100" dirty="0"/>
              <a:t>Increased guidance in programme planning and implementation at the sub-national level will improve outcomes of nutrition</a:t>
            </a:r>
          </a:p>
          <a:p>
            <a:r>
              <a:rPr lang="en-US" sz="3100" dirty="0"/>
              <a:t>Development partners and donors need to encourage synergy in planning, funding and implementation</a:t>
            </a:r>
          </a:p>
          <a:p>
            <a:r>
              <a:rPr lang="en-US" sz="3100" dirty="0"/>
              <a:t>Key areas of Coordination include: </a:t>
            </a:r>
          </a:p>
          <a:p>
            <a:pPr lvl="1"/>
            <a:r>
              <a:rPr lang="en-US" sz="2800" dirty="0"/>
              <a:t>ensuring visibility of high-level, multi-sector nutrition commitments and reaching wide consensus on priorities</a:t>
            </a:r>
          </a:p>
          <a:p>
            <a:pPr lvl="1"/>
            <a:r>
              <a:rPr lang="en-US" sz="2800" dirty="0"/>
              <a:t>formalisation of coordination mechanisms</a:t>
            </a:r>
          </a:p>
          <a:p>
            <a:pPr lvl="1"/>
            <a:r>
              <a:rPr lang="en-US" sz="2800" dirty="0"/>
              <a:t>donors’ role in coordination</a:t>
            </a:r>
          </a:p>
          <a:p>
            <a:pPr lvl="1"/>
            <a:r>
              <a:rPr lang="en-US" sz="2800" dirty="0"/>
              <a:t>establishing platforms for nutrition coordination and </a:t>
            </a:r>
          </a:p>
          <a:p>
            <a:pPr lvl="1"/>
            <a:r>
              <a:rPr lang="en-US" sz="2800" dirty="0"/>
              <a:t>inclusion of non-traditional partners in coordination</a:t>
            </a:r>
          </a:p>
          <a:p>
            <a:r>
              <a:rPr lang="en-US" sz="3200" dirty="0"/>
              <a:t>Private sector and NGOs need to be more involved</a:t>
            </a:r>
            <a:endParaRPr lang="en-US" sz="3600" dirty="0"/>
          </a:p>
          <a:p>
            <a:pPr lvl="1"/>
            <a:endParaRPr lang="en-US" sz="2800" dirty="0"/>
          </a:p>
          <a:p>
            <a:endParaRPr lang="en-US" dirty="0"/>
          </a:p>
          <a:p>
            <a:endParaRPr lang="en-US" dirty="0"/>
          </a:p>
        </p:txBody>
      </p:sp>
      <p:sp>
        <p:nvSpPr>
          <p:cNvPr id="5" name="Slide Number Placeholder 4">
            <a:extLst>
              <a:ext uri="{FF2B5EF4-FFF2-40B4-BE49-F238E27FC236}">
                <a16:creationId xmlns:a16="http://schemas.microsoft.com/office/drawing/2014/main" id="{0B60A08F-8323-4DD7-8542-9B3BE867361B}"/>
              </a:ext>
            </a:extLst>
          </p:cNvPr>
          <p:cNvSpPr>
            <a:spLocks noGrp="1"/>
          </p:cNvSpPr>
          <p:nvPr>
            <p:ph type="sldNum" sz="quarter" idx="12"/>
          </p:nvPr>
        </p:nvSpPr>
        <p:spPr/>
        <p:txBody>
          <a:bodyPr/>
          <a:lstStyle/>
          <a:p>
            <a:fld id="{FCD4A679-F3D9-41E3-8E1D-7FEB9EFC9327}" type="slidenum">
              <a:rPr lang="en-US" smtClean="0"/>
              <a:t>34</a:t>
            </a:fld>
            <a:endParaRPr lang="en-US"/>
          </a:p>
        </p:txBody>
      </p:sp>
      <p:sp>
        <p:nvSpPr>
          <p:cNvPr id="4" name="Footer Placeholder 3">
            <a:extLst>
              <a:ext uri="{FF2B5EF4-FFF2-40B4-BE49-F238E27FC236}">
                <a16:creationId xmlns:a16="http://schemas.microsoft.com/office/drawing/2014/main" id="{115054C2-E258-4C1A-AF1B-851B82776074}"/>
              </a:ext>
            </a:extLst>
          </p:cNvPr>
          <p:cNvSpPr>
            <a:spLocks noGrp="1"/>
          </p:cNvSpPr>
          <p:nvPr>
            <p:ph type="ftr" sz="quarter" idx="11"/>
          </p:nvPr>
        </p:nvSpPr>
        <p:spPr/>
        <p:txBody>
          <a:bodyPr/>
          <a:lstStyle/>
          <a:p>
            <a:r>
              <a:rPr lang="en-US"/>
              <a:t>The 52nd Annual General Meeting &amp; Scientific Conference </a:t>
            </a:r>
          </a:p>
        </p:txBody>
      </p:sp>
    </p:spTree>
    <p:extLst>
      <p:ext uri="{BB962C8B-B14F-4D97-AF65-F5344CB8AC3E}">
        <p14:creationId xmlns:p14="http://schemas.microsoft.com/office/powerpoint/2010/main" val="1326235800"/>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3CDE-79B6-49D4-B0B4-311EFEB6A968}"/>
              </a:ext>
            </a:extLst>
          </p:cNvPr>
          <p:cNvSpPr>
            <a:spLocks noGrp="1"/>
          </p:cNvSpPr>
          <p:nvPr>
            <p:ph type="title"/>
          </p:nvPr>
        </p:nvSpPr>
        <p:spPr>
          <a:xfrm>
            <a:off x="914400" y="365125"/>
            <a:ext cx="10439399" cy="963945"/>
          </a:xfrm>
        </p:spPr>
        <p:txBody>
          <a:bodyPr/>
          <a:lstStyle/>
          <a:p>
            <a:pPr algn="l"/>
            <a:r>
              <a:rPr lang="en-US" b="1" dirty="0"/>
              <a:t>Accountability/ Recognition</a:t>
            </a:r>
          </a:p>
        </p:txBody>
      </p:sp>
      <p:sp>
        <p:nvSpPr>
          <p:cNvPr id="3" name="Content Placeholder 2">
            <a:extLst>
              <a:ext uri="{FF2B5EF4-FFF2-40B4-BE49-F238E27FC236}">
                <a16:creationId xmlns:a16="http://schemas.microsoft.com/office/drawing/2014/main" id="{FCDB46E9-6FC2-4DB0-B93B-6422DD67E140}"/>
              </a:ext>
            </a:extLst>
          </p:cNvPr>
          <p:cNvSpPr>
            <a:spLocks noGrp="1"/>
          </p:cNvSpPr>
          <p:nvPr>
            <p:ph idx="1"/>
          </p:nvPr>
        </p:nvSpPr>
        <p:spPr>
          <a:xfrm>
            <a:off x="733647" y="1432221"/>
            <a:ext cx="11196083" cy="4947314"/>
          </a:xfrm>
        </p:spPr>
        <p:txBody>
          <a:bodyPr>
            <a:normAutofit lnSpcReduction="10000"/>
          </a:bodyPr>
          <a:lstStyle/>
          <a:p>
            <a:r>
              <a:rPr lang="en-US" dirty="0"/>
              <a:t>Incentives encourages key stakeholders to adopt multi-sector approaches to nutrition</a:t>
            </a:r>
          </a:p>
          <a:p>
            <a:r>
              <a:rPr lang="en-US" dirty="0"/>
              <a:t>Reporting on efforts encourages accountability at all levels </a:t>
            </a:r>
          </a:p>
          <a:p>
            <a:pPr lvl="1"/>
            <a:r>
              <a:rPr lang="en-US" dirty="0"/>
              <a:t>Collaborative efforts of sectors and recognising sectors contribution to the achievement of objectives. </a:t>
            </a:r>
          </a:p>
          <a:p>
            <a:pPr lvl="1"/>
            <a:r>
              <a:rPr lang="en-US" dirty="0"/>
              <a:t>Increased transparency and improved teamwork  </a:t>
            </a:r>
          </a:p>
          <a:p>
            <a:r>
              <a:rPr lang="en-US" dirty="0"/>
              <a:t>Countries that have been successful in reducing malnutrition have invested more resources in the generation of good-quality nutrition data</a:t>
            </a:r>
          </a:p>
          <a:p>
            <a:r>
              <a:rPr lang="en-US" dirty="0"/>
              <a:t>Robust M&amp;E component is necessary for multi-sector nutrition plans</a:t>
            </a:r>
          </a:p>
          <a:p>
            <a:r>
              <a:rPr lang="en-US" dirty="0"/>
              <a:t>Need for a “data revolution” to improve knowledge on how nutrition is improving to increase transparency and accountability.</a:t>
            </a:r>
          </a:p>
          <a:p>
            <a:r>
              <a:rPr lang="en-US" dirty="0"/>
              <a:t>Establishing a Multi-sector Nutrition Information System is critical</a:t>
            </a:r>
          </a:p>
        </p:txBody>
      </p:sp>
      <p:sp>
        <p:nvSpPr>
          <p:cNvPr id="5" name="Slide Number Placeholder 4">
            <a:extLst>
              <a:ext uri="{FF2B5EF4-FFF2-40B4-BE49-F238E27FC236}">
                <a16:creationId xmlns:a16="http://schemas.microsoft.com/office/drawing/2014/main" id="{C48BED35-4AF6-4BBF-A71B-B0CD86ABC949}"/>
              </a:ext>
            </a:extLst>
          </p:cNvPr>
          <p:cNvSpPr>
            <a:spLocks noGrp="1"/>
          </p:cNvSpPr>
          <p:nvPr>
            <p:ph type="sldNum" sz="quarter" idx="12"/>
          </p:nvPr>
        </p:nvSpPr>
        <p:spPr/>
        <p:txBody>
          <a:bodyPr/>
          <a:lstStyle/>
          <a:p>
            <a:fld id="{FCD4A679-F3D9-41E3-8E1D-7FEB9EFC9327}" type="slidenum">
              <a:rPr lang="en-US" smtClean="0"/>
              <a:t>35</a:t>
            </a:fld>
            <a:endParaRPr lang="en-US"/>
          </a:p>
        </p:txBody>
      </p:sp>
      <p:sp>
        <p:nvSpPr>
          <p:cNvPr id="4" name="Footer Placeholder 3">
            <a:extLst>
              <a:ext uri="{FF2B5EF4-FFF2-40B4-BE49-F238E27FC236}">
                <a16:creationId xmlns:a16="http://schemas.microsoft.com/office/drawing/2014/main" id="{CAAB63F0-6FC6-4116-B0FA-79B4E32C8ED6}"/>
              </a:ext>
            </a:extLst>
          </p:cNvPr>
          <p:cNvSpPr>
            <a:spLocks noGrp="1"/>
          </p:cNvSpPr>
          <p:nvPr>
            <p:ph type="ftr" sz="quarter" idx="11"/>
          </p:nvPr>
        </p:nvSpPr>
        <p:spPr/>
        <p:txBody>
          <a:bodyPr/>
          <a:lstStyle/>
          <a:p>
            <a:r>
              <a:rPr lang="en-US"/>
              <a:t>The 52nd Annual General Meeting &amp; Scientific Conference </a:t>
            </a:r>
          </a:p>
        </p:txBody>
      </p:sp>
    </p:spTree>
    <p:extLst>
      <p:ext uri="{BB962C8B-B14F-4D97-AF65-F5344CB8AC3E}">
        <p14:creationId xmlns:p14="http://schemas.microsoft.com/office/powerpoint/2010/main" val="1491590905"/>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D3723-F7B8-4BED-BF12-3A0FE4A9A62C}"/>
              </a:ext>
            </a:extLst>
          </p:cNvPr>
          <p:cNvSpPr>
            <a:spLocks noGrp="1"/>
          </p:cNvSpPr>
          <p:nvPr>
            <p:ph type="title"/>
          </p:nvPr>
        </p:nvSpPr>
        <p:spPr>
          <a:xfrm>
            <a:off x="822960" y="3581400"/>
            <a:ext cx="10515600" cy="1417320"/>
          </a:xfrm>
        </p:spPr>
        <p:txBody>
          <a:bodyPr>
            <a:normAutofit fontScale="90000"/>
          </a:bodyPr>
          <a:lstStyle/>
          <a:p>
            <a:r>
              <a:rPr lang="en-US" sz="4400" b="1" dirty="0"/>
              <a:t>BRIDGING THE MALNUTRITION GAP</a:t>
            </a:r>
            <a:br>
              <a:rPr lang="en-US" b="1" dirty="0"/>
            </a:br>
            <a:br>
              <a:rPr lang="en-US" b="1" dirty="0"/>
            </a:br>
            <a:endParaRPr lang="en-US" b="1" dirty="0"/>
          </a:p>
        </p:txBody>
      </p:sp>
      <p:sp>
        <p:nvSpPr>
          <p:cNvPr id="4" name="Slide Number Placeholder 3">
            <a:extLst>
              <a:ext uri="{FF2B5EF4-FFF2-40B4-BE49-F238E27FC236}">
                <a16:creationId xmlns:a16="http://schemas.microsoft.com/office/drawing/2014/main" id="{DB7EFC7F-127A-4C8B-B986-8D3D6003387F}"/>
              </a:ext>
            </a:extLst>
          </p:cNvPr>
          <p:cNvSpPr>
            <a:spLocks noGrp="1"/>
          </p:cNvSpPr>
          <p:nvPr>
            <p:ph type="sldNum" sz="quarter" idx="12"/>
          </p:nvPr>
        </p:nvSpPr>
        <p:spPr/>
        <p:txBody>
          <a:bodyPr/>
          <a:lstStyle/>
          <a:p>
            <a:fld id="{FCD4A679-F3D9-41E3-8E1D-7FEB9EFC9327}" type="slidenum">
              <a:rPr lang="en-US" smtClean="0"/>
              <a:t>36</a:t>
            </a:fld>
            <a:endParaRPr lang="en-US"/>
          </a:p>
        </p:txBody>
      </p:sp>
      <p:sp>
        <p:nvSpPr>
          <p:cNvPr id="3" name="Footer Placeholder 2">
            <a:extLst>
              <a:ext uri="{FF2B5EF4-FFF2-40B4-BE49-F238E27FC236}">
                <a16:creationId xmlns:a16="http://schemas.microsoft.com/office/drawing/2014/main" id="{92810057-F3F8-434F-BA97-03E79067FB31}"/>
              </a:ext>
            </a:extLst>
          </p:cNvPr>
          <p:cNvSpPr>
            <a:spLocks noGrp="1"/>
          </p:cNvSpPr>
          <p:nvPr>
            <p:ph type="ftr" sz="quarter" idx="11"/>
          </p:nvPr>
        </p:nvSpPr>
        <p:spPr/>
        <p:txBody>
          <a:bodyPr/>
          <a:lstStyle/>
          <a:p>
            <a:r>
              <a:rPr lang="en-US"/>
              <a:t>The 52nd Annual General Meeting &amp; Scientific Conference </a:t>
            </a:r>
          </a:p>
        </p:txBody>
      </p:sp>
    </p:spTree>
    <p:extLst>
      <p:ext uri="{BB962C8B-B14F-4D97-AF65-F5344CB8AC3E}">
        <p14:creationId xmlns:p14="http://schemas.microsoft.com/office/powerpoint/2010/main" val="449615044"/>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68466-AF4C-4AA2-990A-9D42FB26E419}"/>
              </a:ext>
            </a:extLst>
          </p:cNvPr>
          <p:cNvSpPr>
            <a:spLocks noGrp="1"/>
          </p:cNvSpPr>
          <p:nvPr>
            <p:ph type="title"/>
          </p:nvPr>
        </p:nvSpPr>
        <p:spPr>
          <a:xfrm>
            <a:off x="1063256" y="365125"/>
            <a:ext cx="10290544" cy="1026353"/>
          </a:xfrm>
        </p:spPr>
        <p:txBody>
          <a:bodyPr>
            <a:normAutofit/>
          </a:bodyPr>
          <a:lstStyle/>
          <a:p>
            <a:r>
              <a:rPr lang="en-US" sz="3100" b="1" dirty="0"/>
              <a:t>Seizing programme and policy opportunities to address malnutrition in all forms </a:t>
            </a:r>
            <a:r>
              <a:rPr lang="en-US" sz="2000" b="1" dirty="0"/>
              <a:t>(The Lancet)</a:t>
            </a:r>
            <a:endParaRPr lang="en-US" sz="3100" b="1" dirty="0"/>
          </a:p>
        </p:txBody>
      </p:sp>
      <p:pic>
        <p:nvPicPr>
          <p:cNvPr id="4" name="Content Placeholder 3">
            <a:extLst>
              <a:ext uri="{FF2B5EF4-FFF2-40B4-BE49-F238E27FC236}">
                <a16:creationId xmlns:a16="http://schemas.microsoft.com/office/drawing/2014/main" id="{93B932DA-D150-4728-A5D2-DCE9EBF2058E}"/>
              </a:ext>
            </a:extLst>
          </p:cNvPr>
          <p:cNvPicPr>
            <a:picLocks noGrp="1" noChangeAspect="1"/>
          </p:cNvPicPr>
          <p:nvPr>
            <p:ph idx="1"/>
          </p:nvPr>
        </p:nvPicPr>
        <p:blipFill>
          <a:blip r:embed="rId2"/>
          <a:stretch>
            <a:fillRect/>
          </a:stretch>
        </p:blipFill>
        <p:spPr>
          <a:xfrm>
            <a:off x="646043" y="1908313"/>
            <a:ext cx="10813774" cy="4584562"/>
          </a:xfrm>
          <a:prstGeom prst="rect">
            <a:avLst/>
          </a:prstGeom>
        </p:spPr>
      </p:pic>
      <p:sp>
        <p:nvSpPr>
          <p:cNvPr id="6" name="Slide Number Placeholder 5">
            <a:extLst>
              <a:ext uri="{FF2B5EF4-FFF2-40B4-BE49-F238E27FC236}">
                <a16:creationId xmlns:a16="http://schemas.microsoft.com/office/drawing/2014/main" id="{834F4FDF-F799-4C47-ADA9-8F260EA35AF7}"/>
              </a:ext>
            </a:extLst>
          </p:cNvPr>
          <p:cNvSpPr>
            <a:spLocks noGrp="1"/>
          </p:cNvSpPr>
          <p:nvPr>
            <p:ph type="sldNum" sz="quarter" idx="12"/>
          </p:nvPr>
        </p:nvSpPr>
        <p:spPr/>
        <p:txBody>
          <a:bodyPr/>
          <a:lstStyle/>
          <a:p>
            <a:fld id="{76550118-6708-451E-BE52-AE984FA0A46D}" type="slidenum">
              <a:rPr lang="en-US" smtClean="0"/>
              <a:t>37</a:t>
            </a:fld>
            <a:endParaRPr lang="en-US"/>
          </a:p>
        </p:txBody>
      </p:sp>
      <p:sp>
        <p:nvSpPr>
          <p:cNvPr id="3" name="Footer Placeholder 2">
            <a:extLst>
              <a:ext uri="{FF2B5EF4-FFF2-40B4-BE49-F238E27FC236}">
                <a16:creationId xmlns:a16="http://schemas.microsoft.com/office/drawing/2014/main" id="{1E2A9C61-F2F3-48FE-AA3A-FFD2127149B4}"/>
              </a:ext>
            </a:extLst>
          </p:cNvPr>
          <p:cNvSpPr>
            <a:spLocks noGrp="1"/>
          </p:cNvSpPr>
          <p:nvPr>
            <p:ph type="ftr" sz="quarter" idx="11"/>
          </p:nvPr>
        </p:nvSpPr>
        <p:spPr/>
        <p:txBody>
          <a:bodyPr/>
          <a:lstStyle/>
          <a:p>
            <a:r>
              <a:rPr lang="en-US"/>
              <a:t>The 52nd Annual General Meeting &amp; Scientific Conference </a:t>
            </a:r>
          </a:p>
        </p:txBody>
      </p:sp>
    </p:spTree>
    <p:extLst>
      <p:ext uri="{BB962C8B-B14F-4D97-AF65-F5344CB8AC3E}">
        <p14:creationId xmlns:p14="http://schemas.microsoft.com/office/powerpoint/2010/main" val="2004969026"/>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BEEA3-18E0-48F6-BEDA-5B924AD32266}"/>
              </a:ext>
            </a:extLst>
          </p:cNvPr>
          <p:cNvSpPr>
            <a:spLocks noGrp="1"/>
          </p:cNvSpPr>
          <p:nvPr>
            <p:ph type="title"/>
          </p:nvPr>
        </p:nvSpPr>
        <p:spPr>
          <a:xfrm>
            <a:off x="838200" y="322595"/>
            <a:ext cx="10515600" cy="751294"/>
          </a:xfrm>
        </p:spPr>
        <p:txBody>
          <a:bodyPr>
            <a:normAutofit fontScale="90000"/>
          </a:bodyPr>
          <a:lstStyle/>
          <a:p>
            <a:r>
              <a:rPr lang="en-US" b="1" dirty="0"/>
              <a:t>1. Improved Food Systems</a:t>
            </a:r>
          </a:p>
        </p:txBody>
      </p:sp>
      <p:sp>
        <p:nvSpPr>
          <p:cNvPr id="3" name="Content Placeholder 2">
            <a:extLst>
              <a:ext uri="{FF2B5EF4-FFF2-40B4-BE49-F238E27FC236}">
                <a16:creationId xmlns:a16="http://schemas.microsoft.com/office/drawing/2014/main" id="{D44A0EF4-3826-4114-A155-8FBD55B25E2B}"/>
              </a:ext>
            </a:extLst>
          </p:cNvPr>
          <p:cNvSpPr>
            <a:spLocks noGrp="1"/>
          </p:cNvSpPr>
          <p:nvPr>
            <p:ph idx="1"/>
          </p:nvPr>
        </p:nvSpPr>
        <p:spPr>
          <a:xfrm>
            <a:off x="382843" y="1219125"/>
            <a:ext cx="11483092" cy="5502350"/>
          </a:xfrm>
        </p:spPr>
        <p:txBody>
          <a:bodyPr>
            <a:noAutofit/>
          </a:bodyPr>
          <a:lstStyle/>
          <a:p>
            <a:r>
              <a:rPr lang="en-US" sz="2400" dirty="0">
                <a:effectLst/>
                <a:ea typeface="Times New Roman" panose="02020603050405020304" pitchFamily="18" charset="0"/>
              </a:rPr>
              <a:t>Sustainable nutrition will require multisector collaboration and coordination at all levels—and new thinking</a:t>
            </a:r>
            <a:r>
              <a:rPr lang="en-GB" sz="2400" dirty="0">
                <a:effectLst/>
                <a:ea typeface="Times New Roman" panose="02020603050405020304" pitchFamily="18" charset="0"/>
              </a:rPr>
              <a:t> </a:t>
            </a:r>
          </a:p>
          <a:p>
            <a:pPr>
              <a:lnSpc>
                <a:spcPct val="100000"/>
              </a:lnSpc>
            </a:pPr>
            <a:r>
              <a:rPr lang="en-US" sz="2400" dirty="0">
                <a:solidFill>
                  <a:srgbClr val="222222"/>
                </a:solidFill>
              </a:rPr>
              <a:t>T</a:t>
            </a:r>
            <a:r>
              <a:rPr lang="en-US" sz="2400" b="0" i="0" dirty="0">
                <a:solidFill>
                  <a:srgbClr val="222222"/>
                </a:solidFill>
                <a:effectLst/>
              </a:rPr>
              <a:t>here is a need to transform agricultural production and food systems as key drivers of economic growth</a:t>
            </a:r>
          </a:p>
          <a:p>
            <a:pPr>
              <a:lnSpc>
                <a:spcPct val="100000"/>
              </a:lnSpc>
            </a:pPr>
            <a:r>
              <a:rPr lang="en-US" sz="2400" dirty="0">
                <a:solidFill>
                  <a:srgbClr val="222222"/>
                </a:solidFill>
              </a:rPr>
              <a:t>E</a:t>
            </a:r>
            <a:r>
              <a:rPr lang="en-US" sz="2400" b="0" i="0" dirty="0">
                <a:solidFill>
                  <a:srgbClr val="222222"/>
                </a:solidFill>
                <a:effectLst/>
              </a:rPr>
              <a:t>nsure that the food system is resilient and can meet the needs for safe, nutritious, and affordable foods. </a:t>
            </a:r>
            <a:endParaRPr lang="en-US" sz="3200" dirty="0"/>
          </a:p>
          <a:p>
            <a:r>
              <a:rPr lang="en-US" sz="2400" dirty="0">
                <a:ea typeface="Times New Roman" panose="02020603050405020304" pitchFamily="18" charset="0"/>
              </a:rPr>
              <a:t>I</a:t>
            </a:r>
            <a:r>
              <a:rPr lang="en-US" sz="2400" dirty="0">
                <a:effectLst/>
                <a:ea typeface="Times New Roman" panose="02020603050405020304" pitchFamily="18" charset="0"/>
              </a:rPr>
              <a:t>mplementation of the FSS commitments  as part of three priorities for 2022:</a:t>
            </a:r>
          </a:p>
          <a:p>
            <a:pPr lvl="1">
              <a:lnSpc>
                <a:spcPct val="120000"/>
              </a:lnSpc>
            </a:pPr>
            <a:r>
              <a:rPr lang="en-US" sz="2000" dirty="0">
                <a:ea typeface="Times New Roman" panose="02020603050405020304" pitchFamily="18" charset="0"/>
              </a:rPr>
              <a:t>Operation feed Yourself initiative to improve nutrition at household level through dietary diversification</a:t>
            </a:r>
          </a:p>
          <a:p>
            <a:pPr lvl="1">
              <a:lnSpc>
                <a:spcPct val="120000"/>
              </a:lnSpc>
            </a:pPr>
            <a:r>
              <a:rPr lang="en-US" sz="2000" dirty="0">
                <a:ea typeface="Calibri" panose="020F0502020204030204" pitchFamily="34" charset="0"/>
                <a:cs typeface="Times New Roman" panose="02020603050405020304" pitchFamily="18" charset="0"/>
              </a:rPr>
              <a:t>Establishment of community Hubs and farm settlements </a:t>
            </a:r>
            <a:r>
              <a:rPr lang="en-US" sz="2000" dirty="0">
                <a:effectLst/>
                <a:ea typeface="Calibri" panose="020F0502020204030204" pitchFamily="34" charset="0"/>
                <a:cs typeface="Times New Roman" panose="02020603050405020304" pitchFamily="18" charset="0"/>
              </a:rPr>
              <a:t>to increase input supply, machinery hiring, extension services and market access</a:t>
            </a:r>
          </a:p>
          <a:p>
            <a:pPr lvl="1">
              <a:lnSpc>
                <a:spcPct val="120000"/>
              </a:lnSpc>
            </a:pPr>
            <a:r>
              <a:rPr lang="en-US" sz="2000" dirty="0">
                <a:effectLst/>
                <a:ea typeface="Calibri" panose="020F0502020204030204" pitchFamily="34" charset="0"/>
                <a:cs typeface="Times New Roman" panose="02020603050405020304" pitchFamily="18" charset="0"/>
              </a:rPr>
              <a:t>Regularly collect and disseminate (through radio and other platforms) information about weather patterns and soil properties and best practices for crops, livestock, aquaculture and poultry production</a:t>
            </a:r>
          </a:p>
          <a:p>
            <a:pPr marL="0" indent="0">
              <a:lnSpc>
                <a:spcPct val="120000"/>
              </a:lnSpc>
              <a:buNone/>
            </a:pPr>
            <a:endParaRPr lang="en-US" sz="1600" dirty="0">
              <a:effectLst/>
              <a:ea typeface="Times New Roman" panose="02020603050405020304" pitchFamily="18" charset="0"/>
            </a:endParaRPr>
          </a:p>
        </p:txBody>
      </p:sp>
      <p:sp>
        <p:nvSpPr>
          <p:cNvPr id="5" name="Slide Number Placeholder 4">
            <a:extLst>
              <a:ext uri="{FF2B5EF4-FFF2-40B4-BE49-F238E27FC236}">
                <a16:creationId xmlns:a16="http://schemas.microsoft.com/office/drawing/2014/main" id="{A2EF9DC8-2060-4069-801B-9C0730C416FE}"/>
              </a:ext>
            </a:extLst>
          </p:cNvPr>
          <p:cNvSpPr>
            <a:spLocks noGrp="1"/>
          </p:cNvSpPr>
          <p:nvPr>
            <p:ph type="sldNum" sz="quarter" idx="12"/>
          </p:nvPr>
        </p:nvSpPr>
        <p:spPr/>
        <p:txBody>
          <a:bodyPr/>
          <a:lstStyle/>
          <a:p>
            <a:fld id="{FCD4A679-F3D9-41E3-8E1D-7FEB9EFC9327}" type="slidenum">
              <a:rPr lang="en-US" smtClean="0"/>
              <a:t>38</a:t>
            </a:fld>
            <a:endParaRPr lang="en-US"/>
          </a:p>
        </p:txBody>
      </p:sp>
      <p:sp>
        <p:nvSpPr>
          <p:cNvPr id="4" name="Footer Placeholder 3">
            <a:extLst>
              <a:ext uri="{FF2B5EF4-FFF2-40B4-BE49-F238E27FC236}">
                <a16:creationId xmlns:a16="http://schemas.microsoft.com/office/drawing/2014/main" id="{E81F0AD5-A5AE-4DAD-B325-EBD5FDF7E2F8}"/>
              </a:ext>
            </a:extLst>
          </p:cNvPr>
          <p:cNvSpPr>
            <a:spLocks noGrp="1"/>
          </p:cNvSpPr>
          <p:nvPr>
            <p:ph type="ftr" sz="quarter" idx="11"/>
          </p:nvPr>
        </p:nvSpPr>
        <p:spPr/>
        <p:txBody>
          <a:bodyPr/>
          <a:lstStyle/>
          <a:p>
            <a:r>
              <a:rPr lang="en-US"/>
              <a:t>The 52nd Annual General Meeting &amp; Scientific Conference </a:t>
            </a:r>
          </a:p>
        </p:txBody>
      </p:sp>
    </p:spTree>
    <p:extLst>
      <p:ext uri="{BB962C8B-B14F-4D97-AF65-F5344CB8AC3E}">
        <p14:creationId xmlns:p14="http://schemas.microsoft.com/office/powerpoint/2010/main" val="412712944"/>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2C796-484B-42BB-97B5-14E53B09F396}"/>
              </a:ext>
            </a:extLst>
          </p:cNvPr>
          <p:cNvSpPr>
            <a:spLocks noGrp="1"/>
          </p:cNvSpPr>
          <p:nvPr>
            <p:ph type="title"/>
          </p:nvPr>
        </p:nvSpPr>
        <p:spPr>
          <a:xfrm>
            <a:off x="1470990" y="365126"/>
            <a:ext cx="9882809" cy="802060"/>
          </a:xfrm>
        </p:spPr>
        <p:txBody>
          <a:bodyPr>
            <a:normAutofit/>
          </a:bodyPr>
          <a:lstStyle/>
          <a:p>
            <a:r>
              <a:rPr lang="en-US" sz="3600" b="1" dirty="0"/>
              <a:t>Transforming the food system </a:t>
            </a:r>
            <a:endParaRPr lang="en-US" dirty="0"/>
          </a:p>
        </p:txBody>
      </p:sp>
      <p:pic>
        <p:nvPicPr>
          <p:cNvPr id="4" name="Content Placeholder 3">
            <a:extLst>
              <a:ext uri="{FF2B5EF4-FFF2-40B4-BE49-F238E27FC236}">
                <a16:creationId xmlns:a16="http://schemas.microsoft.com/office/drawing/2014/main" id="{A547EF21-ACDA-4AEF-84C4-52565F2C2301}"/>
              </a:ext>
            </a:extLst>
          </p:cNvPr>
          <p:cNvPicPr>
            <a:picLocks noGrp="1" noChangeAspect="1"/>
          </p:cNvPicPr>
          <p:nvPr>
            <p:ph idx="1"/>
          </p:nvPr>
        </p:nvPicPr>
        <p:blipFill>
          <a:blip r:embed="rId2"/>
          <a:stretch>
            <a:fillRect/>
          </a:stretch>
        </p:blipFill>
        <p:spPr>
          <a:xfrm>
            <a:off x="695045" y="1122930"/>
            <a:ext cx="10992679" cy="5277677"/>
          </a:xfrm>
          <a:prstGeom prst="rect">
            <a:avLst/>
          </a:prstGeom>
        </p:spPr>
      </p:pic>
      <p:sp>
        <p:nvSpPr>
          <p:cNvPr id="5" name="Slide Number Placeholder 4">
            <a:extLst>
              <a:ext uri="{FF2B5EF4-FFF2-40B4-BE49-F238E27FC236}">
                <a16:creationId xmlns:a16="http://schemas.microsoft.com/office/drawing/2014/main" id="{FD722019-0650-4AA4-9A70-700F4C8CA875}"/>
              </a:ext>
            </a:extLst>
          </p:cNvPr>
          <p:cNvSpPr>
            <a:spLocks noGrp="1"/>
          </p:cNvSpPr>
          <p:nvPr>
            <p:ph type="sldNum" sz="quarter" idx="12"/>
          </p:nvPr>
        </p:nvSpPr>
        <p:spPr/>
        <p:txBody>
          <a:bodyPr/>
          <a:lstStyle/>
          <a:p>
            <a:fld id="{76550118-6708-451E-BE52-AE984FA0A46D}" type="slidenum">
              <a:rPr lang="en-US" smtClean="0"/>
              <a:t>39</a:t>
            </a:fld>
            <a:endParaRPr lang="en-US"/>
          </a:p>
        </p:txBody>
      </p:sp>
      <p:sp>
        <p:nvSpPr>
          <p:cNvPr id="3" name="Footer Placeholder 2">
            <a:extLst>
              <a:ext uri="{FF2B5EF4-FFF2-40B4-BE49-F238E27FC236}">
                <a16:creationId xmlns:a16="http://schemas.microsoft.com/office/drawing/2014/main" id="{5742D262-3CA1-40C8-A97C-36EBF8206B97}"/>
              </a:ext>
            </a:extLst>
          </p:cNvPr>
          <p:cNvSpPr>
            <a:spLocks noGrp="1"/>
          </p:cNvSpPr>
          <p:nvPr>
            <p:ph type="ftr" sz="quarter" idx="11"/>
          </p:nvPr>
        </p:nvSpPr>
        <p:spPr/>
        <p:txBody>
          <a:bodyPr/>
          <a:lstStyle/>
          <a:p>
            <a:r>
              <a:rPr lang="en-US"/>
              <a:t>The 52nd Annual General Meeting &amp; Scientific Conference </a:t>
            </a:r>
          </a:p>
        </p:txBody>
      </p:sp>
    </p:spTree>
    <p:extLst>
      <p:ext uri="{BB962C8B-B14F-4D97-AF65-F5344CB8AC3E}">
        <p14:creationId xmlns:p14="http://schemas.microsoft.com/office/powerpoint/2010/main" val="425331988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10476" r="1237"/>
          <a:stretch/>
        </p:blipFill>
        <p:spPr>
          <a:xfrm>
            <a:off x="381000" y="1097204"/>
            <a:ext cx="11598965" cy="5481173"/>
          </a:xfrm>
          <a:prstGeom prst="rect">
            <a:avLst/>
          </a:prstGeom>
        </p:spPr>
      </p:pic>
      <p:sp>
        <p:nvSpPr>
          <p:cNvPr id="4" name="Slide Number Placeholder 3">
            <a:extLst>
              <a:ext uri="{FF2B5EF4-FFF2-40B4-BE49-F238E27FC236}">
                <a16:creationId xmlns:a16="http://schemas.microsoft.com/office/drawing/2014/main" id="{1B0BC0B2-9378-49E3-A948-3F0A9D0C2EC9}"/>
              </a:ext>
            </a:extLst>
          </p:cNvPr>
          <p:cNvSpPr>
            <a:spLocks noGrp="1"/>
          </p:cNvSpPr>
          <p:nvPr>
            <p:ph type="sldNum" sz="quarter" idx="12"/>
          </p:nvPr>
        </p:nvSpPr>
        <p:spPr/>
        <p:txBody>
          <a:bodyPr/>
          <a:lstStyle/>
          <a:p>
            <a:fld id="{FCD4A679-F3D9-41E3-8E1D-7FEB9EFC9327}" type="slidenum">
              <a:rPr lang="en-US" smtClean="0"/>
              <a:t>4</a:t>
            </a:fld>
            <a:endParaRPr lang="en-US"/>
          </a:p>
        </p:txBody>
      </p:sp>
      <p:sp>
        <p:nvSpPr>
          <p:cNvPr id="5" name="Title 3">
            <a:extLst>
              <a:ext uri="{FF2B5EF4-FFF2-40B4-BE49-F238E27FC236}">
                <a16:creationId xmlns:a16="http://schemas.microsoft.com/office/drawing/2014/main" id="{FEA8F905-BC5F-1C27-EB54-DF0F942A4232}"/>
              </a:ext>
            </a:extLst>
          </p:cNvPr>
          <p:cNvSpPr txBox="1">
            <a:spLocks/>
          </p:cNvSpPr>
          <p:nvPr/>
        </p:nvSpPr>
        <p:spPr>
          <a:xfrm>
            <a:off x="838200" y="365125"/>
            <a:ext cx="11141765" cy="732079"/>
          </a:xfrm>
          <a:prstGeom prst="rect">
            <a:avLst/>
          </a:prstGeom>
        </p:spPr>
        <p:txBody>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r>
              <a:rPr lang="en-US" b="1" dirty="0"/>
              <a:t>IMPACT OF nutrition</a:t>
            </a:r>
          </a:p>
        </p:txBody>
      </p:sp>
      <p:sp>
        <p:nvSpPr>
          <p:cNvPr id="2" name="Footer Placeholder 1">
            <a:extLst>
              <a:ext uri="{FF2B5EF4-FFF2-40B4-BE49-F238E27FC236}">
                <a16:creationId xmlns:a16="http://schemas.microsoft.com/office/drawing/2014/main" id="{242945D3-F5D2-443E-B386-A44AFA64D616}"/>
              </a:ext>
            </a:extLst>
          </p:cNvPr>
          <p:cNvSpPr>
            <a:spLocks noGrp="1"/>
          </p:cNvSpPr>
          <p:nvPr>
            <p:ph type="ftr" sz="quarter" idx="11"/>
          </p:nvPr>
        </p:nvSpPr>
        <p:spPr/>
        <p:txBody>
          <a:bodyPr/>
          <a:lstStyle/>
          <a:p>
            <a:r>
              <a:rPr lang="en-US"/>
              <a:t>The 52nd Annual General Meeting &amp; Scientific Conference </a:t>
            </a:r>
          </a:p>
        </p:txBody>
      </p:sp>
    </p:spTree>
    <p:extLst>
      <p:ext uri="{BB962C8B-B14F-4D97-AF65-F5344CB8AC3E}">
        <p14:creationId xmlns:p14="http://schemas.microsoft.com/office/powerpoint/2010/main" val="830164273"/>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01FA6-49D2-48AF-B2CB-5FC4675BD5EC}"/>
              </a:ext>
            </a:extLst>
          </p:cNvPr>
          <p:cNvSpPr>
            <a:spLocks noGrp="1"/>
          </p:cNvSpPr>
          <p:nvPr>
            <p:ph type="title"/>
          </p:nvPr>
        </p:nvSpPr>
        <p:spPr>
          <a:xfrm>
            <a:off x="609632" y="136525"/>
            <a:ext cx="11399488" cy="973085"/>
          </a:xfrm>
        </p:spPr>
        <p:txBody>
          <a:bodyPr>
            <a:normAutofit fontScale="90000"/>
          </a:bodyPr>
          <a:lstStyle/>
          <a:p>
            <a:pPr marR="0" lvl="0">
              <a:lnSpc>
                <a:spcPts val="3000"/>
              </a:lnSpc>
              <a:spcBef>
                <a:spcPts val="720"/>
              </a:spcBef>
              <a:spcAft>
                <a:spcPts val="0"/>
              </a:spcAft>
            </a:pPr>
            <a:br>
              <a:rPr lang="en-US" b="1" dirty="0"/>
            </a:br>
            <a:r>
              <a:rPr lang="en-US" b="1" dirty="0"/>
              <a:t>2. 	Social systems and Nutrition		</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endParaRPr lang="en-US" sz="2000" b="1" dirty="0"/>
          </a:p>
        </p:txBody>
      </p:sp>
      <p:sp>
        <p:nvSpPr>
          <p:cNvPr id="3" name="Content Placeholder 2">
            <a:extLst>
              <a:ext uri="{FF2B5EF4-FFF2-40B4-BE49-F238E27FC236}">
                <a16:creationId xmlns:a16="http://schemas.microsoft.com/office/drawing/2014/main" id="{4A0B52BD-93E4-4454-9F67-AB9DA516C259}"/>
              </a:ext>
            </a:extLst>
          </p:cNvPr>
          <p:cNvSpPr>
            <a:spLocks noGrp="1"/>
          </p:cNvSpPr>
          <p:nvPr>
            <p:ph idx="1"/>
          </p:nvPr>
        </p:nvSpPr>
        <p:spPr>
          <a:xfrm>
            <a:off x="477078" y="1202076"/>
            <a:ext cx="11399488" cy="5326315"/>
          </a:xfrm>
        </p:spPr>
        <p:txBody>
          <a:bodyPr>
            <a:normAutofit fontScale="62500" lnSpcReduction="20000"/>
          </a:bodyPr>
          <a:lstStyle/>
          <a:p>
            <a:r>
              <a:rPr lang="en-US" sz="3200" b="1" dirty="0">
                <a:effectLst/>
                <a:latin typeface="Calibri Light" panose="020F0302020204030204" pitchFamily="34" charset="0"/>
                <a:ea typeface="Calibri" panose="020F0502020204030204" pitchFamily="34" charset="0"/>
                <a:cs typeface="Times New Roman" panose="02020603050405020304" pitchFamily="18" charset="0"/>
              </a:rPr>
              <a:t>Social and Behavioral change key to Nutrition security</a:t>
            </a:r>
          </a:p>
          <a:p>
            <a:pPr lvl="1">
              <a:lnSpc>
                <a:spcPct val="120000"/>
              </a:lnSpc>
            </a:pPr>
            <a:r>
              <a:rPr lang="en-US" sz="3000" dirty="0"/>
              <a:t>Strengthened innovative social and behavior change communication, and advocacy in the communities including focused nutrition activities in schools </a:t>
            </a:r>
          </a:p>
          <a:p>
            <a:pPr lvl="1">
              <a:lnSpc>
                <a:spcPct val="120000"/>
              </a:lnSpc>
            </a:pPr>
            <a:r>
              <a:rPr lang="en-US" sz="3000" dirty="0"/>
              <a:t>Expand education, livelihood, and employment opportunities for both women and youth, especially within food systems</a:t>
            </a:r>
          </a:p>
          <a:p>
            <a:pPr lvl="1">
              <a:lnSpc>
                <a:spcPct val="120000"/>
              </a:lnSpc>
            </a:pPr>
            <a:r>
              <a:rPr lang="en-US" sz="3000" dirty="0"/>
              <a:t>Education is a key driver for improved livelihood opportunities for youth and particularly young girls</a:t>
            </a:r>
          </a:p>
          <a:p>
            <a:pPr lvl="1">
              <a:lnSpc>
                <a:spcPct val="120000"/>
              </a:lnSpc>
            </a:pPr>
            <a:r>
              <a:rPr lang="en-US" sz="3000" dirty="0"/>
              <a:t>Education level of mothers is one of the most powerful determinants of nutrition and health of their children</a:t>
            </a:r>
          </a:p>
          <a:p>
            <a:pPr>
              <a:lnSpc>
                <a:spcPct val="120000"/>
              </a:lnSpc>
            </a:pPr>
            <a:r>
              <a:rPr lang="en-US" sz="3400" dirty="0"/>
              <a:t>Collaborating, learning, and adapting approach to all multisectoral nutrition programming</a:t>
            </a:r>
          </a:p>
          <a:p>
            <a:pPr>
              <a:lnSpc>
                <a:spcPct val="120000"/>
              </a:lnSpc>
            </a:pPr>
            <a:r>
              <a:rPr lang="en-US" sz="3400" dirty="0"/>
              <a:t>Nutrition research and evidence increase to enhance nutrition programming in Nigeria</a:t>
            </a:r>
          </a:p>
          <a:p>
            <a:pPr>
              <a:lnSpc>
                <a:spcPct val="120000"/>
              </a:lnSpc>
            </a:pPr>
            <a:r>
              <a:rPr lang="en-US" sz="3400" dirty="0"/>
              <a:t>Incorporate nutrition considerations into social protection programmes to address poverty, malnutrition and health of the vulnerable groups.</a:t>
            </a:r>
          </a:p>
          <a:p>
            <a:pPr>
              <a:lnSpc>
                <a:spcPct val="120000"/>
              </a:lnSpc>
            </a:pPr>
            <a:r>
              <a:rPr lang="en-US" sz="3400" dirty="0"/>
              <a:t>Routine integration of WASH services into CMAM and PHC service delivery/cash transfer/food assistance</a:t>
            </a:r>
          </a:p>
        </p:txBody>
      </p:sp>
      <p:sp>
        <p:nvSpPr>
          <p:cNvPr id="5" name="Slide Number Placeholder 4">
            <a:extLst>
              <a:ext uri="{FF2B5EF4-FFF2-40B4-BE49-F238E27FC236}">
                <a16:creationId xmlns:a16="http://schemas.microsoft.com/office/drawing/2014/main" id="{4929B79E-FCD2-4B59-8B47-178A2BCA5B8B}"/>
              </a:ext>
            </a:extLst>
          </p:cNvPr>
          <p:cNvSpPr>
            <a:spLocks noGrp="1"/>
          </p:cNvSpPr>
          <p:nvPr>
            <p:ph type="sldNum" sz="quarter" idx="12"/>
          </p:nvPr>
        </p:nvSpPr>
        <p:spPr/>
        <p:txBody>
          <a:bodyPr/>
          <a:lstStyle/>
          <a:p>
            <a:fld id="{FCD4A679-F3D9-41E3-8E1D-7FEB9EFC9327}" type="slidenum">
              <a:rPr lang="en-US" smtClean="0"/>
              <a:t>40</a:t>
            </a:fld>
            <a:endParaRPr lang="en-US"/>
          </a:p>
        </p:txBody>
      </p:sp>
      <p:sp>
        <p:nvSpPr>
          <p:cNvPr id="4" name="Footer Placeholder 3">
            <a:extLst>
              <a:ext uri="{FF2B5EF4-FFF2-40B4-BE49-F238E27FC236}">
                <a16:creationId xmlns:a16="http://schemas.microsoft.com/office/drawing/2014/main" id="{0C58A4F5-4B4C-4A0B-BE0C-4F3C4E77811B}"/>
              </a:ext>
            </a:extLst>
          </p:cNvPr>
          <p:cNvSpPr>
            <a:spLocks noGrp="1"/>
          </p:cNvSpPr>
          <p:nvPr>
            <p:ph type="ftr" sz="quarter" idx="11"/>
          </p:nvPr>
        </p:nvSpPr>
        <p:spPr/>
        <p:txBody>
          <a:bodyPr/>
          <a:lstStyle/>
          <a:p>
            <a:r>
              <a:rPr lang="en-US"/>
              <a:t>The 52nd Annual General Meeting &amp; Scientific Conference </a:t>
            </a:r>
          </a:p>
        </p:txBody>
      </p:sp>
    </p:spTree>
    <p:extLst>
      <p:ext uri="{BB962C8B-B14F-4D97-AF65-F5344CB8AC3E}">
        <p14:creationId xmlns:p14="http://schemas.microsoft.com/office/powerpoint/2010/main" val="806788377"/>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01FA6-49D2-48AF-B2CB-5FC4675BD5EC}"/>
              </a:ext>
            </a:extLst>
          </p:cNvPr>
          <p:cNvSpPr>
            <a:spLocks noGrp="1"/>
          </p:cNvSpPr>
          <p:nvPr>
            <p:ph type="title"/>
          </p:nvPr>
        </p:nvSpPr>
        <p:spPr>
          <a:xfrm>
            <a:off x="609632" y="136525"/>
            <a:ext cx="11399488" cy="973085"/>
          </a:xfrm>
        </p:spPr>
        <p:txBody>
          <a:bodyPr>
            <a:normAutofit fontScale="90000"/>
          </a:bodyPr>
          <a:lstStyle/>
          <a:p>
            <a:pPr marR="0" lvl="0">
              <a:lnSpc>
                <a:spcPts val="3000"/>
              </a:lnSpc>
              <a:spcBef>
                <a:spcPts val="720"/>
              </a:spcBef>
              <a:spcAft>
                <a:spcPts val="0"/>
              </a:spcAft>
            </a:pPr>
            <a:br>
              <a:rPr lang="en-US" b="1" dirty="0"/>
            </a:br>
            <a:r>
              <a:rPr lang="en-US" b="1" dirty="0"/>
              <a:t>2. 	Social systems and Nutrition </a:t>
            </a:r>
            <a:br>
              <a:rPr lang="en-US" b="1" dirty="0"/>
            </a:br>
            <a:r>
              <a:rPr lang="en-US" b="1" dirty="0"/>
              <a:t>		</a:t>
            </a:r>
            <a:endParaRPr lang="en-US" sz="2000" b="1" dirty="0"/>
          </a:p>
        </p:txBody>
      </p:sp>
      <p:sp>
        <p:nvSpPr>
          <p:cNvPr id="3" name="Content Placeholder 2">
            <a:extLst>
              <a:ext uri="{FF2B5EF4-FFF2-40B4-BE49-F238E27FC236}">
                <a16:creationId xmlns:a16="http://schemas.microsoft.com/office/drawing/2014/main" id="{4A0B52BD-93E4-4454-9F67-AB9DA516C259}"/>
              </a:ext>
            </a:extLst>
          </p:cNvPr>
          <p:cNvSpPr>
            <a:spLocks noGrp="1"/>
          </p:cNvSpPr>
          <p:nvPr>
            <p:ph idx="1"/>
          </p:nvPr>
        </p:nvSpPr>
        <p:spPr>
          <a:xfrm>
            <a:off x="477078" y="999460"/>
            <a:ext cx="11399488" cy="5560829"/>
          </a:xfrm>
        </p:spPr>
        <p:txBody>
          <a:bodyPr>
            <a:normAutofit fontScale="85000" lnSpcReduction="20000"/>
          </a:bodyPr>
          <a:lstStyle/>
          <a:p>
            <a:pPr>
              <a:lnSpc>
                <a:spcPct val="120000"/>
              </a:lnSpc>
              <a:spcBef>
                <a:spcPts val="0"/>
              </a:spcBef>
            </a:pPr>
            <a:r>
              <a:rPr lang="en-US" sz="2400" kern="1800" spc="-20" dirty="0">
                <a:effectLst/>
                <a:ea typeface="Times New Roman" panose="02020603050405020304" pitchFamily="18" charset="0"/>
                <a:cs typeface="Times New Roman" panose="02020603050405020304" pitchFamily="18" charset="0"/>
              </a:rPr>
              <a:t>Engaging Adolescents for Nutrition and Sustainable Development</a:t>
            </a:r>
            <a:endParaRPr lang="en-US" sz="2400" kern="1800" spc="-20" dirty="0">
              <a:ea typeface="Times New Roman" panose="02020603050405020304" pitchFamily="18" charset="0"/>
              <a:cs typeface="Times New Roman" panose="02020603050405020304" pitchFamily="18" charset="0"/>
            </a:endParaRPr>
          </a:p>
          <a:p>
            <a:pPr>
              <a:lnSpc>
                <a:spcPct val="120000"/>
              </a:lnSpc>
              <a:spcBef>
                <a:spcPts val="0"/>
              </a:spcBef>
            </a:pPr>
            <a:r>
              <a:rPr lang="en-US" sz="2400" dirty="0">
                <a:effectLst/>
                <a:ea typeface="Calibri" panose="020F0502020204030204" pitchFamily="34" charset="0"/>
                <a:cs typeface="Times New Roman" panose="02020603050405020304" pitchFamily="18" charset="0"/>
              </a:rPr>
              <a:t>A</a:t>
            </a:r>
            <a:r>
              <a:rPr lang="en-US" sz="2400" dirty="0"/>
              <a:t>dolescents have unique health concerns and needs, and as a target group they require specific nutrition interventions. </a:t>
            </a:r>
          </a:p>
          <a:p>
            <a:pPr>
              <a:lnSpc>
                <a:spcPct val="120000"/>
              </a:lnSpc>
              <a:spcBef>
                <a:spcPts val="0"/>
              </a:spcBef>
            </a:pPr>
            <a:r>
              <a:rPr lang="en-US" sz="2400" dirty="0"/>
              <a:t>Nutrition programs to become adolescent-responsive, including activities tailored to address malnutrition in adolescents </a:t>
            </a:r>
          </a:p>
          <a:p>
            <a:pPr>
              <a:lnSpc>
                <a:spcPct val="120000"/>
              </a:lnSpc>
              <a:spcBef>
                <a:spcPts val="0"/>
              </a:spcBef>
            </a:pPr>
            <a:r>
              <a:rPr lang="en-US" sz="2400" dirty="0"/>
              <a:t>Understanding how to effectively engage adolescents is essential for assessing how nutrition-specific and nutrition-sensitive interventions can be delivered and best related to other components of the ‘adolescence equation</a:t>
            </a:r>
          </a:p>
          <a:p>
            <a:pPr>
              <a:lnSpc>
                <a:spcPct val="120000"/>
              </a:lnSpc>
            </a:pPr>
            <a:r>
              <a:rPr lang="en-US" sz="2400" dirty="0">
                <a:effectLst/>
                <a:ea typeface="Calibri" panose="020F0502020204030204" pitchFamily="34" charset="0"/>
                <a:cs typeface="Times New Roman" panose="02020603050405020304" pitchFamily="18" charset="0"/>
              </a:rPr>
              <a:t>Government growing concerns include:</a:t>
            </a:r>
          </a:p>
          <a:p>
            <a:pPr lvl="1">
              <a:lnSpc>
                <a:spcPct val="120000"/>
              </a:lnSpc>
            </a:pPr>
            <a:r>
              <a:rPr lang="en-US" sz="2000" dirty="0"/>
              <a:t>Making interventions accessible, come to us, fit around our lifestyle’</a:t>
            </a:r>
          </a:p>
          <a:p>
            <a:pPr lvl="1">
              <a:lnSpc>
                <a:spcPct val="120000"/>
              </a:lnSpc>
            </a:pPr>
            <a:r>
              <a:rPr lang="en-US" sz="2000" dirty="0"/>
              <a:t>Practical with real experiences’</a:t>
            </a:r>
          </a:p>
          <a:p>
            <a:pPr lvl="1">
              <a:lnSpc>
                <a:spcPct val="120000"/>
              </a:lnSpc>
            </a:pPr>
            <a:r>
              <a:rPr lang="en-US" sz="2000" dirty="0"/>
              <a:t>Making interventions delivery or information dissemination entertaining’ </a:t>
            </a:r>
          </a:p>
          <a:p>
            <a:pPr lvl="1">
              <a:lnSpc>
                <a:spcPct val="120000"/>
              </a:lnSpc>
            </a:pPr>
            <a:r>
              <a:rPr lang="en-US" sz="2000" dirty="0">
                <a:effectLst/>
                <a:ea typeface="Calibri" panose="020F0502020204030204" pitchFamily="34" charset="0"/>
                <a:cs typeface="Times New Roman" panose="02020603050405020304" pitchFamily="18" charset="0"/>
              </a:rPr>
              <a:t>Inclusive </a:t>
            </a:r>
          </a:p>
          <a:p>
            <a:pPr lvl="1">
              <a:lnSpc>
                <a:spcPct val="120000"/>
              </a:lnSpc>
            </a:pPr>
            <a:r>
              <a:rPr lang="en-US" sz="2000" dirty="0">
                <a:ea typeface="Calibri" panose="020F0502020204030204" pitchFamily="34" charset="0"/>
                <a:cs typeface="Times New Roman" panose="02020603050405020304" pitchFamily="18" charset="0"/>
              </a:rPr>
              <a:t>Participatory </a:t>
            </a:r>
          </a:p>
          <a:p>
            <a:pPr lvl="1">
              <a:lnSpc>
                <a:spcPct val="120000"/>
              </a:lnSpc>
            </a:pPr>
            <a:r>
              <a:rPr lang="en-US" sz="2000" dirty="0">
                <a:effectLst/>
                <a:ea typeface="Calibri" panose="020F0502020204030204" pitchFamily="34" charset="0"/>
                <a:cs typeface="Times New Roman" panose="02020603050405020304" pitchFamily="18" charset="0"/>
              </a:rPr>
              <a:t>Economically viable </a:t>
            </a:r>
          </a:p>
          <a:p>
            <a:pPr lvl="1">
              <a:lnSpc>
                <a:spcPct val="120000"/>
              </a:lnSpc>
            </a:pPr>
            <a:r>
              <a:rPr lang="en-US" sz="2000" dirty="0">
                <a:ea typeface="Calibri" panose="020F0502020204030204" pitchFamily="34" charset="0"/>
                <a:cs typeface="Times New Roman" panose="02020603050405020304" pitchFamily="18" charset="0"/>
              </a:rPr>
              <a:t>Transparent and</a:t>
            </a:r>
          </a:p>
          <a:p>
            <a:pPr lvl="1">
              <a:lnSpc>
                <a:spcPct val="120000"/>
              </a:lnSpc>
            </a:pPr>
            <a:r>
              <a:rPr lang="en-US" sz="2000" dirty="0">
                <a:effectLst/>
                <a:ea typeface="Calibri" panose="020F0502020204030204" pitchFamily="34" charset="0"/>
                <a:cs typeface="Times New Roman" panose="02020603050405020304" pitchFamily="18" charset="0"/>
              </a:rPr>
              <a:t>Holistic </a:t>
            </a:r>
          </a:p>
          <a:p>
            <a:endParaRPr lang="en-US" sz="3000" dirty="0"/>
          </a:p>
        </p:txBody>
      </p:sp>
      <p:sp>
        <p:nvSpPr>
          <p:cNvPr id="5" name="Slide Number Placeholder 4">
            <a:extLst>
              <a:ext uri="{FF2B5EF4-FFF2-40B4-BE49-F238E27FC236}">
                <a16:creationId xmlns:a16="http://schemas.microsoft.com/office/drawing/2014/main" id="{4929B79E-FCD2-4B59-8B47-178A2BCA5B8B}"/>
              </a:ext>
            </a:extLst>
          </p:cNvPr>
          <p:cNvSpPr>
            <a:spLocks noGrp="1"/>
          </p:cNvSpPr>
          <p:nvPr>
            <p:ph type="sldNum" sz="quarter" idx="12"/>
          </p:nvPr>
        </p:nvSpPr>
        <p:spPr/>
        <p:txBody>
          <a:bodyPr/>
          <a:lstStyle/>
          <a:p>
            <a:fld id="{FCD4A679-F3D9-41E3-8E1D-7FEB9EFC9327}" type="slidenum">
              <a:rPr lang="en-US" smtClean="0"/>
              <a:t>41</a:t>
            </a:fld>
            <a:endParaRPr lang="en-US"/>
          </a:p>
        </p:txBody>
      </p:sp>
      <p:sp>
        <p:nvSpPr>
          <p:cNvPr id="4" name="Footer Placeholder 3">
            <a:extLst>
              <a:ext uri="{FF2B5EF4-FFF2-40B4-BE49-F238E27FC236}">
                <a16:creationId xmlns:a16="http://schemas.microsoft.com/office/drawing/2014/main" id="{14D6232E-EEAA-4490-8DDB-6F82D27755F6}"/>
              </a:ext>
            </a:extLst>
          </p:cNvPr>
          <p:cNvSpPr>
            <a:spLocks noGrp="1"/>
          </p:cNvSpPr>
          <p:nvPr>
            <p:ph type="ftr" sz="quarter" idx="11"/>
          </p:nvPr>
        </p:nvSpPr>
        <p:spPr/>
        <p:txBody>
          <a:bodyPr/>
          <a:lstStyle/>
          <a:p>
            <a:r>
              <a:rPr lang="en-US"/>
              <a:t>The 52nd Annual General Meeting &amp; Scientific Conference </a:t>
            </a:r>
          </a:p>
        </p:txBody>
      </p:sp>
    </p:spTree>
    <p:extLst>
      <p:ext uri="{BB962C8B-B14F-4D97-AF65-F5344CB8AC3E}">
        <p14:creationId xmlns:p14="http://schemas.microsoft.com/office/powerpoint/2010/main" val="998112100"/>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01FA6-49D2-48AF-B2CB-5FC4675BD5EC}"/>
              </a:ext>
            </a:extLst>
          </p:cNvPr>
          <p:cNvSpPr>
            <a:spLocks noGrp="1"/>
          </p:cNvSpPr>
          <p:nvPr>
            <p:ph type="title"/>
          </p:nvPr>
        </p:nvSpPr>
        <p:spPr>
          <a:xfrm>
            <a:off x="609632" y="136525"/>
            <a:ext cx="11399488" cy="973085"/>
          </a:xfrm>
        </p:spPr>
        <p:txBody>
          <a:bodyPr>
            <a:normAutofit fontScale="90000"/>
          </a:bodyPr>
          <a:lstStyle/>
          <a:p>
            <a:pPr marR="0" lvl="0">
              <a:lnSpc>
                <a:spcPct val="107000"/>
              </a:lnSpc>
              <a:spcBef>
                <a:spcPts val="0"/>
              </a:spcBef>
              <a:spcAft>
                <a:spcPts val="0"/>
              </a:spcAft>
            </a:pPr>
            <a:r>
              <a:rPr lang="en-US" b="1" dirty="0"/>
              <a:t>3.  	</a:t>
            </a:r>
            <a:r>
              <a:rPr lang="en-US" b="1" dirty="0">
                <a:effectLst/>
                <a:latin typeface="Calibri Light" panose="020F0302020204030204" pitchFamily="34" charset="0"/>
                <a:ea typeface="Calibri" panose="020F0502020204030204" pitchFamily="34" charset="0"/>
                <a:cs typeface="Times New Roman" panose="02020603050405020304" pitchFamily="18" charset="0"/>
              </a:rPr>
              <a:t>Nutrition and Health systems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2000" b="1" dirty="0"/>
          </a:p>
        </p:txBody>
      </p:sp>
      <p:sp>
        <p:nvSpPr>
          <p:cNvPr id="3" name="Content Placeholder 2">
            <a:extLst>
              <a:ext uri="{FF2B5EF4-FFF2-40B4-BE49-F238E27FC236}">
                <a16:creationId xmlns:a16="http://schemas.microsoft.com/office/drawing/2014/main" id="{4A0B52BD-93E4-4454-9F67-AB9DA516C259}"/>
              </a:ext>
            </a:extLst>
          </p:cNvPr>
          <p:cNvSpPr>
            <a:spLocks noGrp="1"/>
          </p:cNvSpPr>
          <p:nvPr>
            <p:ph idx="1"/>
          </p:nvPr>
        </p:nvSpPr>
        <p:spPr>
          <a:xfrm>
            <a:off x="477078" y="1202076"/>
            <a:ext cx="11399488" cy="5517701"/>
          </a:xfrm>
        </p:spPr>
        <p:txBody>
          <a:bodyPr>
            <a:normAutofit lnSpcReduction="10000"/>
          </a:bodyPr>
          <a:lstStyle/>
          <a:p>
            <a:r>
              <a:rPr lang="en-US" sz="3200" dirty="0"/>
              <a:t>Strengthen the health system including family planning/reproductive health, mental health and WASH </a:t>
            </a:r>
          </a:p>
          <a:p>
            <a:r>
              <a:rPr lang="en-US" sz="3200" dirty="0">
                <a:effectLst/>
                <a:ea typeface="Calibri" panose="020F0502020204030204" pitchFamily="34" charset="0"/>
                <a:cs typeface="Times New Roman" panose="02020603050405020304" pitchFamily="18" charset="0"/>
              </a:rPr>
              <a:t>Growth Monitoring- </a:t>
            </a:r>
            <a:r>
              <a:rPr lang="en-US" dirty="0">
                <a:effectLst/>
                <a:ea typeface="Calibri" panose="020F0502020204030204" pitchFamily="34" charset="0"/>
                <a:cs typeface="Times New Roman" panose="02020603050405020304" pitchFamily="18" charset="0"/>
              </a:rPr>
              <a:t>reposition the growth monitoring and promotion t</a:t>
            </a:r>
            <a:r>
              <a:rPr lang="en-US" b="0" i="0" dirty="0">
                <a:solidFill>
                  <a:srgbClr val="212721"/>
                </a:solidFill>
                <a:effectLst/>
              </a:rPr>
              <a:t>o better integrate child growth and development in the first years of life and strengthen the promotion element</a:t>
            </a:r>
            <a:r>
              <a:rPr lang="en-US" sz="2000" b="0" i="0" dirty="0">
                <a:solidFill>
                  <a:srgbClr val="212721"/>
                </a:solidFill>
                <a:effectLst/>
              </a:rPr>
              <a:t>.</a:t>
            </a:r>
          </a:p>
          <a:p>
            <a:r>
              <a:rPr lang="en-US" sz="3200" dirty="0">
                <a:effectLst/>
                <a:ea typeface="Calibri" panose="020F0502020204030204" pitchFamily="34" charset="0"/>
                <a:cs typeface="Times New Roman" panose="02020603050405020304" pitchFamily="18" charset="0"/>
              </a:rPr>
              <a:t>MIYCN counselling</a:t>
            </a:r>
          </a:p>
          <a:p>
            <a:r>
              <a:rPr lang="en-US" sz="3200" dirty="0">
                <a:effectLst/>
                <a:ea typeface="Calibri" panose="020F0502020204030204" pitchFamily="34" charset="0"/>
                <a:cs typeface="Times New Roman" panose="02020603050405020304" pitchFamily="18" charset="0"/>
              </a:rPr>
              <a:t>Breastfeeding - strengthening breastfeeding counselling </a:t>
            </a:r>
          </a:p>
          <a:p>
            <a:r>
              <a:rPr lang="en-US" sz="3200" dirty="0">
                <a:effectLst/>
                <a:ea typeface="Calibri" panose="020F0502020204030204" pitchFamily="34" charset="0"/>
                <a:cs typeface="Times New Roman" panose="02020603050405020304" pitchFamily="18" charset="0"/>
              </a:rPr>
              <a:t>Baby friendly hospital initiatives</a:t>
            </a:r>
          </a:p>
          <a:p>
            <a:r>
              <a:rPr lang="en-US" sz="3200" dirty="0">
                <a:ea typeface="Calibri" panose="020F0502020204030204" pitchFamily="34" charset="0"/>
                <a:cs typeface="Times New Roman" panose="02020603050405020304" pitchFamily="18" charset="0"/>
              </a:rPr>
              <a:t>C</a:t>
            </a:r>
            <a:r>
              <a:rPr lang="en-US" sz="3200" dirty="0">
                <a:effectLst/>
                <a:ea typeface="Calibri" panose="020F0502020204030204" pitchFamily="34" charset="0"/>
                <a:cs typeface="Times New Roman" panose="02020603050405020304" pitchFamily="18" charset="0"/>
              </a:rPr>
              <a:t>apacity building of health workers </a:t>
            </a:r>
          </a:p>
          <a:p>
            <a:r>
              <a:rPr lang="en-US" sz="3200" dirty="0">
                <a:effectLst/>
                <a:ea typeface="Calibri" panose="020F0502020204030204" pitchFamily="34" charset="0"/>
                <a:cs typeface="Times New Roman" panose="02020603050405020304" pitchFamily="18" charset="0"/>
              </a:rPr>
              <a:t>Operational research, prevalence studies and alternative treatment options</a:t>
            </a:r>
            <a:endParaRPr lang="en-US" sz="3000" dirty="0"/>
          </a:p>
        </p:txBody>
      </p:sp>
      <p:sp>
        <p:nvSpPr>
          <p:cNvPr id="5" name="Slide Number Placeholder 4">
            <a:extLst>
              <a:ext uri="{FF2B5EF4-FFF2-40B4-BE49-F238E27FC236}">
                <a16:creationId xmlns:a16="http://schemas.microsoft.com/office/drawing/2014/main" id="{4929B79E-FCD2-4B59-8B47-178A2BCA5B8B}"/>
              </a:ext>
            </a:extLst>
          </p:cNvPr>
          <p:cNvSpPr>
            <a:spLocks noGrp="1"/>
          </p:cNvSpPr>
          <p:nvPr>
            <p:ph type="sldNum" sz="quarter" idx="12"/>
          </p:nvPr>
        </p:nvSpPr>
        <p:spPr/>
        <p:txBody>
          <a:bodyPr/>
          <a:lstStyle/>
          <a:p>
            <a:fld id="{FCD4A679-F3D9-41E3-8E1D-7FEB9EFC9327}" type="slidenum">
              <a:rPr lang="en-US" smtClean="0"/>
              <a:t>42</a:t>
            </a:fld>
            <a:endParaRPr lang="en-US"/>
          </a:p>
        </p:txBody>
      </p:sp>
      <p:sp>
        <p:nvSpPr>
          <p:cNvPr id="4" name="Footer Placeholder 3">
            <a:extLst>
              <a:ext uri="{FF2B5EF4-FFF2-40B4-BE49-F238E27FC236}">
                <a16:creationId xmlns:a16="http://schemas.microsoft.com/office/drawing/2014/main" id="{59E9EF07-98DD-43BD-A952-2D1E3A0DE9FC}"/>
              </a:ext>
            </a:extLst>
          </p:cNvPr>
          <p:cNvSpPr>
            <a:spLocks noGrp="1"/>
          </p:cNvSpPr>
          <p:nvPr>
            <p:ph type="ftr" sz="quarter" idx="11"/>
          </p:nvPr>
        </p:nvSpPr>
        <p:spPr/>
        <p:txBody>
          <a:bodyPr/>
          <a:lstStyle/>
          <a:p>
            <a:r>
              <a:rPr lang="en-US"/>
              <a:t>The 52nd Annual General Meeting &amp; Scientific Conference </a:t>
            </a:r>
          </a:p>
        </p:txBody>
      </p:sp>
    </p:spTree>
    <p:extLst>
      <p:ext uri="{BB962C8B-B14F-4D97-AF65-F5344CB8AC3E}">
        <p14:creationId xmlns:p14="http://schemas.microsoft.com/office/powerpoint/2010/main" val="4205278759"/>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852B2-98B9-47A0-A404-EB57CA55DEE2}"/>
              </a:ext>
            </a:extLst>
          </p:cNvPr>
          <p:cNvSpPr>
            <a:spLocks noGrp="1"/>
          </p:cNvSpPr>
          <p:nvPr>
            <p:ph type="title"/>
          </p:nvPr>
        </p:nvSpPr>
        <p:spPr>
          <a:xfrm>
            <a:off x="838200" y="365126"/>
            <a:ext cx="11017102" cy="910782"/>
          </a:xfrm>
        </p:spPr>
        <p:txBody>
          <a:bodyPr>
            <a:normAutofit/>
          </a:bodyPr>
          <a:lstStyle/>
          <a:p>
            <a:r>
              <a:rPr lang="en-US" sz="4000" b="1" dirty="0">
                <a:ea typeface="Times New Roman" panose="02020603050405020304" pitchFamily="18" charset="0"/>
                <a:cs typeface="Times New Roman" panose="02020603050405020304" pitchFamily="18" charset="0"/>
              </a:rPr>
              <a:t>National</a:t>
            </a:r>
            <a:r>
              <a:rPr lang="en-US" sz="4000" b="1" spc="-195" dirty="0">
                <a:ea typeface="Times New Roman" panose="02020603050405020304" pitchFamily="18" charset="0"/>
                <a:cs typeface="Times New Roman" panose="02020603050405020304" pitchFamily="18" charset="0"/>
              </a:rPr>
              <a:t> </a:t>
            </a:r>
            <a:r>
              <a:rPr lang="en-US" sz="4000" b="1" dirty="0">
                <a:ea typeface="Times New Roman" panose="02020603050405020304" pitchFamily="18" charset="0"/>
                <a:cs typeface="Times New Roman" panose="02020603050405020304" pitchFamily="18" charset="0"/>
              </a:rPr>
              <a:t>Council</a:t>
            </a:r>
            <a:r>
              <a:rPr lang="en-US" sz="4000" b="1" spc="-100" dirty="0">
                <a:ea typeface="Times New Roman" panose="02020603050405020304" pitchFamily="18" charset="0"/>
                <a:cs typeface="Times New Roman" panose="02020603050405020304" pitchFamily="18" charset="0"/>
              </a:rPr>
              <a:t> </a:t>
            </a:r>
            <a:r>
              <a:rPr lang="en-US" sz="4000" b="1" dirty="0">
                <a:ea typeface="Times New Roman" panose="02020603050405020304" pitchFamily="18" charset="0"/>
                <a:cs typeface="Times New Roman" panose="02020603050405020304" pitchFamily="18" charset="0"/>
              </a:rPr>
              <a:t>on</a:t>
            </a:r>
            <a:r>
              <a:rPr lang="en-US" sz="4000" b="1" spc="310" dirty="0">
                <a:ea typeface="Times New Roman" panose="02020603050405020304" pitchFamily="18" charset="0"/>
                <a:cs typeface="Times New Roman" panose="02020603050405020304" pitchFamily="18" charset="0"/>
              </a:rPr>
              <a:t> </a:t>
            </a:r>
            <a:r>
              <a:rPr lang="en-US" sz="4000" b="1" dirty="0">
                <a:ea typeface="Times New Roman" panose="02020603050405020304" pitchFamily="18" charset="0"/>
                <a:cs typeface="Times New Roman" panose="02020603050405020304" pitchFamily="18" charset="0"/>
              </a:rPr>
              <a:t>Nutrition</a:t>
            </a:r>
            <a:r>
              <a:rPr lang="en-US" sz="4000" b="1" spc="60" dirty="0">
                <a:ea typeface="Times New Roman" panose="02020603050405020304" pitchFamily="18" charset="0"/>
                <a:cs typeface="Times New Roman" panose="02020603050405020304" pitchFamily="18" charset="0"/>
              </a:rPr>
              <a:t> </a:t>
            </a:r>
            <a:r>
              <a:rPr lang="en-US" sz="4000" b="1" dirty="0">
                <a:ea typeface="Times New Roman" panose="02020603050405020304" pitchFamily="18" charset="0"/>
                <a:cs typeface="Times New Roman" panose="02020603050405020304" pitchFamily="18" charset="0"/>
              </a:rPr>
              <a:t>(NCN)</a:t>
            </a:r>
            <a:r>
              <a:rPr lang="en-US" sz="4000" b="1" dirty="0">
                <a:solidFill>
                  <a:srgbClr val="BA0C2F"/>
                </a:solidFill>
                <a:latin typeface="Gill Sans"/>
                <a:ea typeface="Gill Sans"/>
                <a:cs typeface="Gill Sans"/>
              </a:rPr>
              <a:t> </a:t>
            </a:r>
            <a:r>
              <a:rPr lang="en-US" sz="4000" dirty="0">
                <a:latin typeface="Gill Sans"/>
                <a:ea typeface="Gill Sans"/>
                <a:cs typeface="Gill Sans"/>
              </a:rPr>
              <a:t>Current Efforts</a:t>
            </a:r>
            <a:endParaRPr lang="en-US" sz="4000" dirty="0"/>
          </a:p>
        </p:txBody>
      </p:sp>
      <p:sp>
        <p:nvSpPr>
          <p:cNvPr id="3" name="Content Placeholder 2">
            <a:extLst>
              <a:ext uri="{FF2B5EF4-FFF2-40B4-BE49-F238E27FC236}">
                <a16:creationId xmlns:a16="http://schemas.microsoft.com/office/drawing/2014/main" id="{F85AE92B-5C90-4311-B587-D9EAA12B106B}"/>
              </a:ext>
            </a:extLst>
          </p:cNvPr>
          <p:cNvSpPr>
            <a:spLocks noGrp="1"/>
          </p:cNvSpPr>
          <p:nvPr>
            <p:ph idx="1"/>
          </p:nvPr>
        </p:nvSpPr>
        <p:spPr>
          <a:xfrm>
            <a:off x="838200" y="1477926"/>
            <a:ext cx="10515600" cy="4699037"/>
          </a:xfrm>
        </p:spPr>
        <p:txBody>
          <a:bodyPr>
            <a:normAutofit fontScale="92500"/>
          </a:bodyPr>
          <a:lstStyle/>
          <a:p>
            <a:r>
              <a:rPr lang="en-US" sz="3000" dirty="0"/>
              <a:t>Strong political will for nutrition</a:t>
            </a:r>
          </a:p>
          <a:p>
            <a:r>
              <a:rPr lang="en-US" sz="3000" dirty="0"/>
              <a:t>State Government involved through NGF</a:t>
            </a:r>
          </a:p>
          <a:p>
            <a:r>
              <a:rPr lang="en-US" sz="3000" dirty="0"/>
              <a:t>NMPFAN Synthesized work plan: Include Roles of MDAs &amp; Capacity plans</a:t>
            </a:r>
          </a:p>
          <a:p>
            <a:r>
              <a:rPr lang="en-US" sz="3000" dirty="0"/>
              <a:t>Nutrition department and Creation of budget line approved</a:t>
            </a:r>
          </a:p>
          <a:p>
            <a:r>
              <a:rPr lang="en-GB" sz="3000" dirty="0">
                <a:ea typeface="Calibri" panose="020F0502020204030204" pitchFamily="34" charset="0"/>
                <a:cs typeface="Times New Roman" panose="02020603050405020304" pitchFamily="18" charset="0"/>
              </a:rPr>
              <a:t>NMPFAN M&amp;E Framework developed</a:t>
            </a:r>
          </a:p>
          <a:p>
            <a:r>
              <a:rPr lang="en-GB" sz="3000" dirty="0">
                <a:ea typeface="Calibri" panose="020F0502020204030204" pitchFamily="34" charset="0"/>
                <a:cs typeface="Times New Roman" panose="02020603050405020304" pitchFamily="18" charset="0"/>
              </a:rPr>
              <a:t>Nutrition  communication and advocacy strategy to be roll out</a:t>
            </a:r>
          </a:p>
          <a:p>
            <a:r>
              <a:rPr lang="en-GB" sz="3000" dirty="0">
                <a:cs typeface="Times New Roman" panose="02020603050405020304" pitchFamily="18" charset="0"/>
              </a:rPr>
              <a:t>National Nutrition Scorecard being developed</a:t>
            </a:r>
          </a:p>
          <a:p>
            <a:r>
              <a:rPr lang="en-GB" sz="3000" dirty="0">
                <a:cs typeface="Times New Roman" panose="02020603050405020304" pitchFamily="18" charset="0"/>
              </a:rPr>
              <a:t>Engagement of private sector for nutrition investment plan</a:t>
            </a:r>
            <a:endParaRPr lang="en-US" sz="3000" dirty="0"/>
          </a:p>
          <a:p>
            <a:endParaRPr lang="en-US" dirty="0"/>
          </a:p>
        </p:txBody>
      </p:sp>
      <p:sp>
        <p:nvSpPr>
          <p:cNvPr id="4" name="Slide Number Placeholder 3">
            <a:extLst>
              <a:ext uri="{FF2B5EF4-FFF2-40B4-BE49-F238E27FC236}">
                <a16:creationId xmlns:a16="http://schemas.microsoft.com/office/drawing/2014/main" id="{0164270D-C243-4FF9-B744-01FAC7EFA197}"/>
              </a:ext>
            </a:extLst>
          </p:cNvPr>
          <p:cNvSpPr>
            <a:spLocks noGrp="1"/>
          </p:cNvSpPr>
          <p:nvPr>
            <p:ph type="sldNum" sz="quarter" idx="12"/>
          </p:nvPr>
        </p:nvSpPr>
        <p:spPr/>
        <p:txBody>
          <a:bodyPr/>
          <a:lstStyle/>
          <a:p>
            <a:fld id="{B6F15528-21DE-4FAA-801E-634DDDAF4B2B}" type="slidenum">
              <a:rPr lang="en-US" smtClean="0"/>
              <a:pPr/>
              <a:t>43</a:t>
            </a:fld>
            <a:endParaRPr lang="en-US"/>
          </a:p>
        </p:txBody>
      </p:sp>
      <p:sp>
        <p:nvSpPr>
          <p:cNvPr id="5" name="Footer Placeholder 4">
            <a:extLst>
              <a:ext uri="{FF2B5EF4-FFF2-40B4-BE49-F238E27FC236}">
                <a16:creationId xmlns:a16="http://schemas.microsoft.com/office/drawing/2014/main" id="{8ED4E6B0-A4CC-48C3-A342-FB669AB3BD2E}"/>
              </a:ext>
            </a:extLst>
          </p:cNvPr>
          <p:cNvSpPr>
            <a:spLocks noGrp="1"/>
          </p:cNvSpPr>
          <p:nvPr>
            <p:ph type="ftr" sz="quarter" idx="11"/>
          </p:nvPr>
        </p:nvSpPr>
        <p:spPr/>
        <p:txBody>
          <a:bodyPr/>
          <a:lstStyle/>
          <a:p>
            <a:r>
              <a:rPr lang="en-US"/>
              <a:t>The 52nd Annual General Meeting &amp; Scientific Conference </a:t>
            </a:r>
          </a:p>
        </p:txBody>
      </p:sp>
    </p:spTree>
    <p:extLst>
      <p:ext uri="{BB962C8B-B14F-4D97-AF65-F5344CB8AC3E}">
        <p14:creationId xmlns:p14="http://schemas.microsoft.com/office/powerpoint/2010/main" val="3480063461"/>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AB3C5-804E-47A2-A4A4-FA9D256BCA99}"/>
              </a:ext>
            </a:extLst>
          </p:cNvPr>
          <p:cNvSpPr>
            <a:spLocks noGrp="1"/>
          </p:cNvSpPr>
          <p:nvPr>
            <p:ph type="title"/>
          </p:nvPr>
        </p:nvSpPr>
        <p:spPr>
          <a:xfrm>
            <a:off x="838200" y="365125"/>
            <a:ext cx="10515600" cy="851027"/>
          </a:xfrm>
        </p:spPr>
        <p:txBody>
          <a:bodyPr/>
          <a:lstStyle/>
          <a:p>
            <a:r>
              <a:rPr lang="en-US" b="1" dirty="0"/>
              <a:t>NSN Efforts and Contributions</a:t>
            </a:r>
          </a:p>
        </p:txBody>
      </p:sp>
      <p:sp>
        <p:nvSpPr>
          <p:cNvPr id="3" name="Content Placeholder 2">
            <a:extLst>
              <a:ext uri="{FF2B5EF4-FFF2-40B4-BE49-F238E27FC236}">
                <a16:creationId xmlns:a16="http://schemas.microsoft.com/office/drawing/2014/main" id="{72B37C74-E4DF-42C7-8DAF-2EA1FBB3C501}"/>
              </a:ext>
            </a:extLst>
          </p:cNvPr>
          <p:cNvSpPr>
            <a:spLocks noGrp="1"/>
          </p:cNvSpPr>
          <p:nvPr>
            <p:ph idx="1"/>
          </p:nvPr>
        </p:nvSpPr>
        <p:spPr>
          <a:xfrm>
            <a:off x="838200" y="1509823"/>
            <a:ext cx="10900144" cy="4983052"/>
          </a:xfrm>
        </p:spPr>
        <p:txBody>
          <a:bodyPr>
            <a:normAutofit fontScale="85000" lnSpcReduction="20000"/>
          </a:bodyPr>
          <a:lstStyle/>
          <a:p>
            <a:r>
              <a:rPr lang="en-US" sz="3200" dirty="0"/>
              <a:t>Current effort acknowledged and recognised:</a:t>
            </a:r>
          </a:p>
          <a:p>
            <a:pPr lvl="1"/>
            <a:r>
              <a:rPr lang="en-US" sz="2800" dirty="0"/>
              <a:t>advocacy and capacity building in addressing nutrition problems in the country</a:t>
            </a:r>
          </a:p>
          <a:p>
            <a:pPr lvl="1"/>
            <a:r>
              <a:rPr lang="en-US" sz="2800" dirty="0"/>
              <a:t>Prominent roles at the highest level of government to address nutrition issues</a:t>
            </a:r>
          </a:p>
          <a:p>
            <a:pPr lvl="1"/>
            <a:r>
              <a:rPr lang="en-US" sz="2800" dirty="0"/>
              <a:t>Active in M&amp;E for programme implementation</a:t>
            </a:r>
          </a:p>
          <a:p>
            <a:r>
              <a:rPr lang="en-US" sz="3200" dirty="0"/>
              <a:t>More visibility in addressing nutrition problems</a:t>
            </a:r>
          </a:p>
          <a:p>
            <a:pPr lvl="1"/>
            <a:r>
              <a:rPr lang="en-US" sz="2800" dirty="0"/>
              <a:t>Strengthen coordination and collaboration with MDAs</a:t>
            </a:r>
          </a:p>
          <a:p>
            <a:pPr lvl="1"/>
            <a:r>
              <a:rPr lang="en-US" sz="2800" dirty="0"/>
              <a:t>Continuous Partnership with ARN-SUNN</a:t>
            </a:r>
          </a:p>
          <a:p>
            <a:pPr lvl="1"/>
            <a:r>
              <a:rPr lang="en-US" sz="2800" dirty="0"/>
              <a:t>Evidence generation </a:t>
            </a:r>
          </a:p>
          <a:p>
            <a:r>
              <a:rPr lang="en-US" sz="3000" dirty="0"/>
              <a:t>New Thinking </a:t>
            </a:r>
          </a:p>
          <a:p>
            <a:pPr lvl="1"/>
            <a:r>
              <a:rPr lang="en-US" sz="2800" dirty="0"/>
              <a:t>Linkages &amp; Support; Skill Acquisition; Mentoring; Global food &amp; nutrition investment opportunities </a:t>
            </a:r>
          </a:p>
          <a:p>
            <a:pPr marL="0" indent="0">
              <a:buNone/>
            </a:pPr>
            <a:endParaRPr lang="en-US" dirty="0"/>
          </a:p>
        </p:txBody>
      </p:sp>
      <p:sp>
        <p:nvSpPr>
          <p:cNvPr id="4" name="Slide Number Placeholder 3">
            <a:extLst>
              <a:ext uri="{FF2B5EF4-FFF2-40B4-BE49-F238E27FC236}">
                <a16:creationId xmlns:a16="http://schemas.microsoft.com/office/drawing/2014/main" id="{7BD9AFA2-C1EF-4B6F-AF1F-DBD2C8F31BC1}"/>
              </a:ext>
            </a:extLst>
          </p:cNvPr>
          <p:cNvSpPr>
            <a:spLocks noGrp="1"/>
          </p:cNvSpPr>
          <p:nvPr>
            <p:ph type="sldNum" sz="quarter" idx="12"/>
          </p:nvPr>
        </p:nvSpPr>
        <p:spPr/>
        <p:txBody>
          <a:bodyPr/>
          <a:lstStyle/>
          <a:p>
            <a:fld id="{B6F15528-21DE-4FAA-801E-634DDDAF4B2B}" type="slidenum">
              <a:rPr lang="en-US" smtClean="0"/>
              <a:pPr/>
              <a:t>44</a:t>
            </a:fld>
            <a:endParaRPr lang="en-US"/>
          </a:p>
        </p:txBody>
      </p:sp>
      <p:sp>
        <p:nvSpPr>
          <p:cNvPr id="5" name="Footer Placeholder 4">
            <a:extLst>
              <a:ext uri="{FF2B5EF4-FFF2-40B4-BE49-F238E27FC236}">
                <a16:creationId xmlns:a16="http://schemas.microsoft.com/office/drawing/2014/main" id="{347E8947-E7E3-4882-B6A5-DEBE6EA8F53D}"/>
              </a:ext>
            </a:extLst>
          </p:cNvPr>
          <p:cNvSpPr>
            <a:spLocks noGrp="1"/>
          </p:cNvSpPr>
          <p:nvPr>
            <p:ph type="ftr" sz="quarter" idx="11"/>
          </p:nvPr>
        </p:nvSpPr>
        <p:spPr/>
        <p:txBody>
          <a:bodyPr/>
          <a:lstStyle/>
          <a:p>
            <a:r>
              <a:rPr lang="en-US"/>
              <a:t>The 52nd Annual General Meeting &amp; Scientific Conference </a:t>
            </a:r>
          </a:p>
        </p:txBody>
      </p:sp>
    </p:spTree>
    <p:extLst>
      <p:ext uri="{BB962C8B-B14F-4D97-AF65-F5344CB8AC3E}">
        <p14:creationId xmlns:p14="http://schemas.microsoft.com/office/powerpoint/2010/main" val="1766452713"/>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DF3A2-C504-4FCA-A1C0-23EF2345F422}"/>
              </a:ext>
            </a:extLst>
          </p:cNvPr>
          <p:cNvSpPr>
            <a:spLocks noGrp="1"/>
          </p:cNvSpPr>
          <p:nvPr>
            <p:ph type="title"/>
          </p:nvPr>
        </p:nvSpPr>
        <p:spPr>
          <a:xfrm>
            <a:off x="609600" y="704088"/>
            <a:ext cx="10972800" cy="548242"/>
          </a:xfrm>
        </p:spPr>
        <p:txBody>
          <a:bodyPr>
            <a:normAutofit fontScale="90000"/>
          </a:bodyPr>
          <a:lstStyle/>
          <a:p>
            <a:r>
              <a:rPr lang="en-US" dirty="0"/>
              <a:t>Summary</a:t>
            </a:r>
          </a:p>
        </p:txBody>
      </p:sp>
      <p:sp>
        <p:nvSpPr>
          <p:cNvPr id="3" name="Content Placeholder 2">
            <a:extLst>
              <a:ext uri="{FF2B5EF4-FFF2-40B4-BE49-F238E27FC236}">
                <a16:creationId xmlns:a16="http://schemas.microsoft.com/office/drawing/2014/main" id="{9CFBAE65-B21D-4DDE-A516-642DD0C14CF8}"/>
              </a:ext>
            </a:extLst>
          </p:cNvPr>
          <p:cNvSpPr>
            <a:spLocks noGrp="1"/>
          </p:cNvSpPr>
          <p:nvPr>
            <p:ph idx="1"/>
          </p:nvPr>
        </p:nvSpPr>
        <p:spPr>
          <a:xfrm>
            <a:off x="838200" y="1527048"/>
            <a:ext cx="10515600" cy="4649915"/>
          </a:xfrm>
        </p:spPr>
        <p:txBody>
          <a:bodyPr>
            <a:normAutofit fontScale="62500" lnSpcReduction="20000"/>
          </a:bodyPr>
          <a:lstStyle/>
          <a:p>
            <a:pPr>
              <a:lnSpc>
                <a:spcPct val="120000"/>
              </a:lnSpc>
            </a:pPr>
            <a:r>
              <a:rPr lang="en-US" sz="3600" dirty="0"/>
              <a:t>We need the right system, right environment and right information</a:t>
            </a:r>
          </a:p>
          <a:p>
            <a:pPr>
              <a:lnSpc>
                <a:spcPct val="120000"/>
              </a:lnSpc>
            </a:pPr>
            <a:r>
              <a:rPr lang="en-US" sz="3600" dirty="0"/>
              <a:t>As policies are made there is need to roll out funds for implementation in line with the magnitude of nutrition problems both at national and sub-national levels</a:t>
            </a:r>
          </a:p>
          <a:p>
            <a:pPr>
              <a:lnSpc>
                <a:spcPct val="120000"/>
              </a:lnSpc>
            </a:pPr>
            <a:r>
              <a:rPr lang="en-US" sz="3600" dirty="0"/>
              <a:t>Issues on inclusiveness and equity</a:t>
            </a:r>
          </a:p>
          <a:p>
            <a:pPr>
              <a:lnSpc>
                <a:spcPct val="120000"/>
              </a:lnSpc>
            </a:pPr>
            <a:r>
              <a:rPr lang="en-US" sz="3600" dirty="0"/>
              <a:t>Need to move from technical issues to political priority for nutrition agenda to move forward</a:t>
            </a:r>
          </a:p>
          <a:p>
            <a:pPr>
              <a:lnSpc>
                <a:spcPct val="120000"/>
              </a:lnSpc>
            </a:pPr>
            <a:r>
              <a:rPr lang="en-US" sz="3600" dirty="0"/>
              <a:t>Support for evidence generation for decision making</a:t>
            </a:r>
          </a:p>
          <a:p>
            <a:pPr>
              <a:lnSpc>
                <a:spcPct val="120000"/>
              </a:lnSpc>
            </a:pPr>
            <a:r>
              <a:rPr lang="en-US" sz="3600" dirty="0"/>
              <a:t>Partnership and collaboration</a:t>
            </a:r>
          </a:p>
          <a:p>
            <a:pPr>
              <a:lnSpc>
                <a:spcPct val="120000"/>
              </a:lnSpc>
            </a:pPr>
            <a:r>
              <a:rPr lang="en-US" sz="3600" dirty="0"/>
              <a:t>The success of Nigeria on nutrition issues will determine achievement of Africa Nutrition priorities.</a:t>
            </a:r>
          </a:p>
        </p:txBody>
      </p:sp>
      <p:sp>
        <p:nvSpPr>
          <p:cNvPr id="4" name="Slide Number Placeholder 3">
            <a:extLst>
              <a:ext uri="{FF2B5EF4-FFF2-40B4-BE49-F238E27FC236}">
                <a16:creationId xmlns:a16="http://schemas.microsoft.com/office/drawing/2014/main" id="{9250989E-697D-41BF-878B-88CB1530B6A8}"/>
              </a:ext>
            </a:extLst>
          </p:cNvPr>
          <p:cNvSpPr>
            <a:spLocks noGrp="1"/>
          </p:cNvSpPr>
          <p:nvPr>
            <p:ph type="sldNum" sz="quarter" idx="12"/>
          </p:nvPr>
        </p:nvSpPr>
        <p:spPr/>
        <p:txBody>
          <a:bodyPr/>
          <a:lstStyle/>
          <a:p>
            <a:fld id="{B6F15528-21DE-4FAA-801E-634DDDAF4B2B}" type="slidenum">
              <a:rPr lang="en-US" smtClean="0"/>
              <a:pPr/>
              <a:t>45</a:t>
            </a:fld>
            <a:endParaRPr lang="en-US"/>
          </a:p>
        </p:txBody>
      </p:sp>
      <p:sp>
        <p:nvSpPr>
          <p:cNvPr id="5" name="Footer Placeholder 4">
            <a:extLst>
              <a:ext uri="{FF2B5EF4-FFF2-40B4-BE49-F238E27FC236}">
                <a16:creationId xmlns:a16="http://schemas.microsoft.com/office/drawing/2014/main" id="{57F13B5D-0F08-4C3D-84DD-2B7832CC5F9E}"/>
              </a:ext>
            </a:extLst>
          </p:cNvPr>
          <p:cNvSpPr>
            <a:spLocks noGrp="1"/>
          </p:cNvSpPr>
          <p:nvPr>
            <p:ph type="ftr" sz="quarter" idx="11"/>
          </p:nvPr>
        </p:nvSpPr>
        <p:spPr/>
        <p:txBody>
          <a:bodyPr/>
          <a:lstStyle/>
          <a:p>
            <a:r>
              <a:rPr lang="en-US"/>
              <a:t>The 52nd Annual General Meeting &amp; Scientific Conference </a:t>
            </a:r>
          </a:p>
        </p:txBody>
      </p:sp>
    </p:spTree>
    <p:extLst>
      <p:ext uri="{BB962C8B-B14F-4D97-AF65-F5344CB8AC3E}">
        <p14:creationId xmlns:p14="http://schemas.microsoft.com/office/powerpoint/2010/main" val="890279629"/>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F6967-AF56-4167-BC68-864E7808D5F9}"/>
              </a:ext>
            </a:extLst>
          </p:cNvPr>
          <p:cNvSpPr>
            <a:spLocks noGrp="1"/>
          </p:cNvSpPr>
          <p:nvPr>
            <p:ph type="title"/>
          </p:nvPr>
        </p:nvSpPr>
        <p:spPr>
          <a:xfrm>
            <a:off x="839788" y="457200"/>
            <a:ext cx="5518482" cy="797442"/>
          </a:xfrm>
        </p:spPr>
        <p:txBody>
          <a:bodyPr/>
          <a:lstStyle/>
          <a:p>
            <a:r>
              <a:rPr lang="en-US" altLang="en-US" sz="3200" dirty="0">
                <a:latin typeface="Arial" panose="020B0604020202020204" pitchFamily="34" charset="0"/>
                <a:cs typeface="Arial" panose="020B0604020202020204" pitchFamily="34" charset="0"/>
              </a:rPr>
              <a:t>Tackling malnutrition - </a:t>
            </a:r>
            <a:r>
              <a:rPr lang="en-US" dirty="0"/>
              <a:t>Quotes</a:t>
            </a:r>
          </a:p>
        </p:txBody>
      </p:sp>
      <p:sp>
        <p:nvSpPr>
          <p:cNvPr id="4" name="Text Placeholder 3">
            <a:extLst>
              <a:ext uri="{FF2B5EF4-FFF2-40B4-BE49-F238E27FC236}">
                <a16:creationId xmlns:a16="http://schemas.microsoft.com/office/drawing/2014/main" id="{174D9734-5F87-4F63-A706-C742BAD9D5EE}"/>
              </a:ext>
            </a:extLst>
          </p:cNvPr>
          <p:cNvSpPr>
            <a:spLocks noGrp="1"/>
          </p:cNvSpPr>
          <p:nvPr>
            <p:ph type="body" idx="2"/>
          </p:nvPr>
        </p:nvSpPr>
        <p:spPr>
          <a:xfrm>
            <a:off x="839788" y="1541721"/>
            <a:ext cx="6932612" cy="4859079"/>
          </a:xfrm>
        </p:spPr>
        <p:txBody>
          <a:bodyPr>
            <a:normAutofit fontScale="92500" lnSpcReduction="20000"/>
          </a:bodyPr>
          <a:lstStyle/>
          <a:p>
            <a:pPr marL="342900" indent="-342900">
              <a:buFont typeface="Arial" panose="020B0604020202020204" pitchFamily="34" charset="0"/>
              <a:buChar char="•"/>
            </a:pPr>
            <a:r>
              <a:rPr lang="en-US" sz="2400" b="1" dirty="0"/>
              <a:t>“The forces that create malnutrition are very powerful, to overcome malnutrition we need equally powerful alliances and forces”. Lawrence Haddad, S</a:t>
            </a:r>
            <a:r>
              <a:rPr lang="en-US" sz="2400" dirty="0"/>
              <a:t>enior Research Fellow, the Institute of Development Studies</a:t>
            </a:r>
          </a:p>
          <a:p>
            <a:endParaRPr lang="en-US" sz="2400" dirty="0"/>
          </a:p>
          <a:p>
            <a:pPr marL="342900" indent="-342900">
              <a:buFont typeface="Arial" panose="020B0604020202020204" pitchFamily="34" charset="0"/>
              <a:buChar char="•"/>
            </a:pPr>
            <a:r>
              <a:rPr lang="en-US" sz="2400" b="1" i="0" dirty="0">
                <a:solidFill>
                  <a:srgbClr val="050505"/>
                </a:solidFill>
                <a:effectLst/>
              </a:rPr>
              <a:t>"Without good data, we're flying blind. If you can't see it, you can't solve it" </a:t>
            </a:r>
            <a:r>
              <a:rPr lang="en-US" sz="2400" b="0" i="0" u="none" strike="noStrike" dirty="0">
                <a:solidFill>
                  <a:srgbClr val="050505"/>
                </a:solidFill>
                <a:effectLst/>
                <a:hlinkClick r:id="rId2"/>
              </a:rPr>
              <a:t>Kofi Annan</a:t>
            </a:r>
            <a:endParaRPr lang="en-US" sz="2400" b="0" i="0" u="none" strike="noStrike" dirty="0">
              <a:solidFill>
                <a:srgbClr val="050505"/>
              </a:solidFill>
              <a:effectLst/>
            </a:endParaRPr>
          </a:p>
          <a:p>
            <a:endParaRPr lang="en-US" sz="2400" dirty="0">
              <a:cs typeface="Arial" panose="020B0604020202020204" pitchFamily="34" charset="0"/>
            </a:endParaRPr>
          </a:p>
          <a:p>
            <a:pPr marL="342900" indent="-342900">
              <a:buFont typeface="Arial" panose="020B0604020202020204" pitchFamily="34" charset="0"/>
              <a:buChar char="•"/>
            </a:pPr>
            <a:r>
              <a:rPr lang="en-US" sz="2400" dirty="0">
                <a:cs typeface="Arial" panose="020B0604020202020204" pitchFamily="34" charset="0"/>
              </a:rPr>
              <a:t>“</a:t>
            </a:r>
            <a:r>
              <a:rPr lang="en-US" sz="2400" b="1" dirty="0">
                <a:cs typeface="Arial" panose="020B0604020202020204" pitchFamily="34" charset="0"/>
              </a:rPr>
              <a:t>This issue affects everything about child development. And it even affects everything about education and economic development,” </a:t>
            </a:r>
            <a:r>
              <a:rPr lang="en-US" sz="2400" dirty="0">
                <a:cs typeface="Arial" panose="020B0604020202020204" pitchFamily="34" charset="0"/>
              </a:rPr>
              <a:t>said Gates.  He went on to say that </a:t>
            </a:r>
            <a:r>
              <a:rPr lang="en-US" sz="2400" b="1" dirty="0">
                <a:solidFill>
                  <a:srgbClr val="FF0000"/>
                </a:solidFill>
                <a:cs typeface="Arial" panose="020B0604020202020204" pitchFamily="34" charset="0"/>
              </a:rPr>
              <a:t>if he had one magic power to solve the world’s challenges, nutrition would be that power.</a:t>
            </a:r>
            <a:r>
              <a:rPr lang="en-US" sz="2400" dirty="0">
                <a:cs typeface="Arial" panose="020B0604020202020204" pitchFamily="34" charset="0"/>
              </a:rPr>
              <a:t> “Nutrition belongs at the top of the list.”  (April 2016)</a:t>
            </a:r>
          </a:p>
          <a:p>
            <a:endParaRPr lang="en-US" dirty="0"/>
          </a:p>
        </p:txBody>
      </p:sp>
      <p:pic>
        <p:nvPicPr>
          <p:cNvPr id="5" name="Content Placeholder 3">
            <a:extLst>
              <a:ext uri="{FF2B5EF4-FFF2-40B4-BE49-F238E27FC236}">
                <a16:creationId xmlns:a16="http://schemas.microsoft.com/office/drawing/2014/main" id="{B82D4069-B002-41F0-9DEA-7DAD02B9F2A0}"/>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8002183" y="1928552"/>
            <a:ext cx="3350029" cy="3275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84CF3EE2-A4A3-4E7F-894A-3A5725142547}"/>
              </a:ext>
            </a:extLst>
          </p:cNvPr>
          <p:cNvSpPr>
            <a:spLocks noGrp="1"/>
          </p:cNvSpPr>
          <p:nvPr>
            <p:ph type="sldNum" sz="quarter" idx="12"/>
          </p:nvPr>
        </p:nvSpPr>
        <p:spPr/>
        <p:txBody>
          <a:bodyPr/>
          <a:lstStyle/>
          <a:p>
            <a:fld id="{B6F15528-21DE-4FAA-801E-634DDDAF4B2B}" type="slidenum">
              <a:rPr lang="en-US" smtClean="0"/>
              <a:pPr/>
              <a:t>46</a:t>
            </a:fld>
            <a:endParaRPr lang="en-US"/>
          </a:p>
        </p:txBody>
      </p:sp>
      <p:sp>
        <p:nvSpPr>
          <p:cNvPr id="6" name="Footer Placeholder 5">
            <a:extLst>
              <a:ext uri="{FF2B5EF4-FFF2-40B4-BE49-F238E27FC236}">
                <a16:creationId xmlns:a16="http://schemas.microsoft.com/office/drawing/2014/main" id="{CCD0928B-B888-4A7F-AB45-203B222F57E4}"/>
              </a:ext>
            </a:extLst>
          </p:cNvPr>
          <p:cNvSpPr>
            <a:spLocks noGrp="1"/>
          </p:cNvSpPr>
          <p:nvPr>
            <p:ph type="ftr" sz="quarter" idx="11"/>
          </p:nvPr>
        </p:nvSpPr>
        <p:spPr/>
        <p:txBody>
          <a:bodyPr/>
          <a:lstStyle/>
          <a:p>
            <a:r>
              <a:rPr lang="en-US"/>
              <a:t>The 52nd Annual General Meeting &amp; Scientific Conference </a:t>
            </a:r>
          </a:p>
        </p:txBody>
      </p:sp>
    </p:spTree>
    <p:extLst>
      <p:ext uri="{BB962C8B-B14F-4D97-AF65-F5344CB8AC3E}">
        <p14:creationId xmlns:p14="http://schemas.microsoft.com/office/powerpoint/2010/main" val="2657590082"/>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312AA-74F5-4322-97C9-0FA1B7E7C41E}"/>
              </a:ext>
            </a:extLst>
          </p:cNvPr>
          <p:cNvSpPr>
            <a:spLocks noGrp="1"/>
          </p:cNvSpPr>
          <p:nvPr>
            <p:ph type="title"/>
          </p:nvPr>
        </p:nvSpPr>
        <p:spPr>
          <a:xfrm>
            <a:off x="839788" y="457200"/>
            <a:ext cx="5186108" cy="626165"/>
          </a:xfrm>
        </p:spPr>
        <p:txBody>
          <a:bodyPr>
            <a:normAutofit fontScale="90000"/>
          </a:bodyPr>
          <a:lstStyle/>
          <a:p>
            <a:r>
              <a:rPr lang="en-US" sz="4000" b="1" dirty="0"/>
              <a:t>Conclusion</a:t>
            </a:r>
          </a:p>
        </p:txBody>
      </p:sp>
      <p:sp>
        <p:nvSpPr>
          <p:cNvPr id="4" name="Text Placeholder 3">
            <a:extLst>
              <a:ext uri="{FF2B5EF4-FFF2-40B4-BE49-F238E27FC236}">
                <a16:creationId xmlns:a16="http://schemas.microsoft.com/office/drawing/2014/main" id="{AE568A3F-267B-4D9A-A813-00302C7160B7}"/>
              </a:ext>
            </a:extLst>
          </p:cNvPr>
          <p:cNvSpPr>
            <a:spLocks noGrp="1"/>
          </p:cNvSpPr>
          <p:nvPr>
            <p:ph type="body" sz="half" idx="2"/>
          </p:nvPr>
        </p:nvSpPr>
        <p:spPr>
          <a:xfrm>
            <a:off x="228601" y="1235765"/>
            <a:ext cx="3727174" cy="5284305"/>
          </a:xfrm>
        </p:spPr>
        <p:txBody>
          <a:bodyPr>
            <a:normAutofit fontScale="40000" lnSpcReduction="20000"/>
          </a:bodyPr>
          <a:lstStyle/>
          <a:p>
            <a:pPr marL="457200" indent="-457200" algn="just">
              <a:lnSpc>
                <a:spcPct val="120000"/>
              </a:lnSpc>
              <a:buFont typeface="Arial" panose="020B0604020202020204" pitchFamily="34" charset="0"/>
              <a:buChar char="•"/>
            </a:pPr>
            <a:r>
              <a:rPr lang="en-US" sz="4000" dirty="0">
                <a:solidFill>
                  <a:srgbClr val="202124"/>
                </a:solidFill>
                <a:effectLst/>
                <a:ea typeface="Calibri" panose="020F0502020204030204" pitchFamily="34" charset="0"/>
                <a:cs typeface="Times New Roman" panose="02020603050405020304" pitchFamily="18" charset="0"/>
              </a:rPr>
              <a:t>A multisectoral approach is a deliberate collaboration among various stakeholders and sectors</a:t>
            </a:r>
          </a:p>
          <a:p>
            <a:pPr marL="457200" indent="-457200" algn="just">
              <a:lnSpc>
                <a:spcPct val="120000"/>
              </a:lnSpc>
              <a:buFont typeface="Arial" panose="020B0604020202020204" pitchFamily="34" charset="0"/>
              <a:buChar char="•"/>
            </a:pPr>
            <a:r>
              <a:rPr lang="en-US" sz="4000" dirty="0">
                <a:solidFill>
                  <a:srgbClr val="202124"/>
                </a:solidFill>
                <a:ea typeface="Calibri" panose="020F0502020204030204" pitchFamily="34" charset="0"/>
                <a:cs typeface="Times New Roman" panose="02020603050405020304" pitchFamily="18" charset="0"/>
              </a:rPr>
              <a:t>Have </a:t>
            </a:r>
            <a:r>
              <a:rPr lang="en-US" sz="4000" dirty="0">
                <a:solidFill>
                  <a:srgbClr val="202124"/>
                </a:solidFill>
                <a:effectLst/>
                <a:ea typeface="Calibri" panose="020F0502020204030204" pitchFamily="34" charset="0"/>
                <a:cs typeface="Times New Roman" panose="02020603050405020304" pitchFamily="18" charset="0"/>
              </a:rPr>
              <a:t>common vision and perspective to jointly achieve the desired nutrition outcome.</a:t>
            </a:r>
            <a:endParaRPr lang="en-US" sz="4000" dirty="0">
              <a:effectLst/>
              <a:ea typeface="Calibri" panose="020F0502020204030204" pitchFamily="34" charset="0"/>
              <a:cs typeface="Times New Roman" panose="02020603050405020304" pitchFamily="18" charset="0"/>
            </a:endParaRPr>
          </a:p>
          <a:p>
            <a:pPr marL="457200" indent="-457200" algn="just">
              <a:lnSpc>
                <a:spcPct val="120000"/>
              </a:lnSpc>
              <a:buFont typeface="Arial" panose="020B0604020202020204" pitchFamily="34" charset="0"/>
              <a:buChar char="•"/>
            </a:pPr>
            <a:r>
              <a:rPr lang="en-US" sz="4000" dirty="0"/>
              <a:t>Strengthen efforts to address malnutrition through implementation of both nutrition specific and nutrition sensitive pathways in order to achieve sustainable nutrition for Nigerians</a:t>
            </a:r>
          </a:p>
          <a:p>
            <a:pPr marL="457200" indent="-457200" algn="just">
              <a:lnSpc>
                <a:spcPct val="120000"/>
              </a:lnSpc>
              <a:buFont typeface="Arial" panose="020B0604020202020204" pitchFamily="34" charset="0"/>
              <a:buChar char="•"/>
            </a:pPr>
            <a:r>
              <a:rPr lang="en-US" sz="4000" dirty="0">
                <a:solidFill>
                  <a:srgbClr val="202124"/>
                </a:solidFill>
                <a:ea typeface="Calibri" panose="020F0502020204030204" pitchFamily="34" charset="0"/>
                <a:cs typeface="Times New Roman" panose="02020603050405020304" pitchFamily="18" charset="0"/>
              </a:rPr>
              <a:t>T</a:t>
            </a:r>
            <a:r>
              <a:rPr lang="en-US" sz="4000" dirty="0">
                <a:solidFill>
                  <a:srgbClr val="202124"/>
                </a:solidFill>
                <a:effectLst/>
                <a:ea typeface="Calibri" panose="020F0502020204030204" pitchFamily="34" charset="0"/>
                <a:cs typeface="Times New Roman" panose="02020603050405020304" pitchFamily="18" charset="0"/>
              </a:rPr>
              <a:t>here is need for optimization of usage of resources by avoiding duplication of inputs and activities which can tremendously improve program effectiveness and efficiency.</a:t>
            </a:r>
          </a:p>
          <a:p>
            <a:endParaRPr lang="en-US" sz="2600" dirty="0">
              <a:solidFill>
                <a:srgbClr val="202124"/>
              </a:solidFill>
              <a:effectLst/>
              <a:ea typeface="Calibri" panose="020F0502020204030204" pitchFamily="34" charset="0"/>
              <a:cs typeface="Times New Roman" panose="02020603050405020304" pitchFamily="18" charset="0"/>
            </a:endParaRPr>
          </a:p>
          <a:p>
            <a:r>
              <a:rPr lang="en-US" sz="6000" dirty="0">
                <a:solidFill>
                  <a:srgbClr val="FF0000"/>
                </a:solidFill>
                <a:ea typeface="Calibri" panose="020F0502020204030204" pitchFamily="34" charset="0"/>
                <a:cs typeface="Times New Roman" panose="02020603050405020304" pitchFamily="18" charset="0"/>
              </a:rPr>
              <a:t>We need to m</a:t>
            </a:r>
            <a:r>
              <a:rPr lang="en-US" sz="6000" dirty="0">
                <a:solidFill>
                  <a:srgbClr val="FF0000"/>
                </a:solidFill>
                <a:effectLst/>
                <a:ea typeface="Calibri" panose="020F0502020204030204" pitchFamily="34" charset="0"/>
                <a:cs typeface="Times New Roman" panose="02020603050405020304" pitchFamily="18" charset="0"/>
              </a:rPr>
              <a:t>ove fast….</a:t>
            </a:r>
          </a:p>
          <a:p>
            <a:endParaRPr lang="en-US" dirty="0"/>
          </a:p>
        </p:txBody>
      </p:sp>
      <p:pic>
        <p:nvPicPr>
          <p:cNvPr id="5" name="Picture Placeholder 4">
            <a:extLst>
              <a:ext uri="{FF2B5EF4-FFF2-40B4-BE49-F238E27FC236}">
                <a16:creationId xmlns:a16="http://schemas.microsoft.com/office/drawing/2014/main" id="{2125977D-C052-4A1F-94F6-1ED8AE226F20}"/>
              </a:ext>
            </a:extLst>
          </p:cNvPr>
          <p:cNvPicPr>
            <a:picLocks noGrp="1" noChangeAspect="1"/>
          </p:cNvPicPr>
          <p:nvPr>
            <p:ph type="pic" idx="1"/>
          </p:nvPr>
        </p:nvPicPr>
        <p:blipFill>
          <a:blip r:embed="rId2"/>
          <a:srcRect t="16467" b="16467"/>
          <a:stretch>
            <a:fillRect/>
          </a:stretch>
        </p:blipFill>
        <p:spPr>
          <a:xfrm rot="420000">
            <a:off x="4643187" y="1243225"/>
            <a:ext cx="6156960" cy="3857454"/>
          </a:xfrm>
          <a:prstGeom prst="rect">
            <a:avLst/>
          </a:prstGeom>
        </p:spPr>
      </p:pic>
      <p:sp>
        <p:nvSpPr>
          <p:cNvPr id="3" name="Slide Number Placeholder 2">
            <a:extLst>
              <a:ext uri="{FF2B5EF4-FFF2-40B4-BE49-F238E27FC236}">
                <a16:creationId xmlns:a16="http://schemas.microsoft.com/office/drawing/2014/main" id="{05A9DE0F-5EB3-480A-A3B7-4AAFDF564126}"/>
              </a:ext>
            </a:extLst>
          </p:cNvPr>
          <p:cNvSpPr>
            <a:spLocks noGrp="1"/>
          </p:cNvSpPr>
          <p:nvPr>
            <p:ph type="sldNum" sz="quarter" idx="12"/>
          </p:nvPr>
        </p:nvSpPr>
        <p:spPr/>
        <p:txBody>
          <a:bodyPr/>
          <a:lstStyle/>
          <a:p>
            <a:fld id="{B6F15528-21DE-4FAA-801E-634DDDAF4B2B}" type="slidenum">
              <a:rPr lang="en-US" smtClean="0"/>
              <a:pPr/>
              <a:t>47</a:t>
            </a:fld>
            <a:endParaRPr lang="en-US"/>
          </a:p>
        </p:txBody>
      </p:sp>
      <p:sp>
        <p:nvSpPr>
          <p:cNvPr id="6" name="Footer Placeholder 5">
            <a:extLst>
              <a:ext uri="{FF2B5EF4-FFF2-40B4-BE49-F238E27FC236}">
                <a16:creationId xmlns:a16="http://schemas.microsoft.com/office/drawing/2014/main" id="{0B688CA2-5086-4A6F-B3B2-5AE2ACDABF17}"/>
              </a:ext>
            </a:extLst>
          </p:cNvPr>
          <p:cNvSpPr>
            <a:spLocks noGrp="1"/>
          </p:cNvSpPr>
          <p:nvPr>
            <p:ph type="ftr" sz="quarter" idx="11"/>
          </p:nvPr>
        </p:nvSpPr>
        <p:spPr/>
        <p:txBody>
          <a:bodyPr/>
          <a:lstStyle/>
          <a:p>
            <a:r>
              <a:rPr lang="en-US"/>
              <a:t>The 52nd Annual General Meeting &amp; Scientific Conference </a:t>
            </a:r>
          </a:p>
        </p:txBody>
      </p:sp>
    </p:spTree>
    <p:extLst>
      <p:ext uri="{BB962C8B-B14F-4D97-AF65-F5344CB8AC3E}">
        <p14:creationId xmlns:p14="http://schemas.microsoft.com/office/powerpoint/2010/main" val="89239266"/>
      </p:ext>
    </p:extLst>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61CF0-D671-4487-B87D-550660887015}"/>
              </a:ext>
            </a:extLst>
          </p:cNvPr>
          <p:cNvSpPr>
            <a:spLocks noGrp="1"/>
          </p:cNvSpPr>
          <p:nvPr>
            <p:ph type="title"/>
          </p:nvPr>
        </p:nvSpPr>
        <p:spPr>
          <a:xfrm>
            <a:off x="1061483" y="2353413"/>
            <a:ext cx="10515600" cy="1325563"/>
          </a:xfrm>
        </p:spPr>
        <p:txBody>
          <a:bodyPr/>
          <a:lstStyle/>
          <a:p>
            <a:r>
              <a:rPr lang="en-US" dirty="0"/>
              <a:t>Thank you</a:t>
            </a:r>
          </a:p>
        </p:txBody>
      </p:sp>
      <p:sp>
        <p:nvSpPr>
          <p:cNvPr id="3" name="Slide Number Placeholder 2">
            <a:extLst>
              <a:ext uri="{FF2B5EF4-FFF2-40B4-BE49-F238E27FC236}">
                <a16:creationId xmlns:a16="http://schemas.microsoft.com/office/drawing/2014/main" id="{98DB1A98-00C6-47AB-A8CF-60D86C8E696F}"/>
              </a:ext>
            </a:extLst>
          </p:cNvPr>
          <p:cNvSpPr>
            <a:spLocks noGrp="1"/>
          </p:cNvSpPr>
          <p:nvPr>
            <p:ph type="sldNum" sz="quarter" idx="12"/>
          </p:nvPr>
        </p:nvSpPr>
        <p:spPr/>
        <p:txBody>
          <a:bodyPr/>
          <a:lstStyle/>
          <a:p>
            <a:fld id="{B6F15528-21DE-4FAA-801E-634DDDAF4B2B}" type="slidenum">
              <a:rPr lang="en-US" smtClean="0"/>
              <a:pPr/>
              <a:t>48</a:t>
            </a:fld>
            <a:endParaRPr lang="en-US"/>
          </a:p>
        </p:txBody>
      </p:sp>
      <p:sp>
        <p:nvSpPr>
          <p:cNvPr id="4" name="Footer Placeholder 3">
            <a:extLst>
              <a:ext uri="{FF2B5EF4-FFF2-40B4-BE49-F238E27FC236}">
                <a16:creationId xmlns:a16="http://schemas.microsoft.com/office/drawing/2014/main" id="{A0E96CA2-8E20-4F3D-9CD1-6112BC8B56A6}"/>
              </a:ext>
            </a:extLst>
          </p:cNvPr>
          <p:cNvSpPr>
            <a:spLocks noGrp="1"/>
          </p:cNvSpPr>
          <p:nvPr>
            <p:ph type="ftr" sz="quarter" idx="11"/>
          </p:nvPr>
        </p:nvSpPr>
        <p:spPr/>
        <p:txBody>
          <a:bodyPr/>
          <a:lstStyle/>
          <a:p>
            <a:r>
              <a:rPr lang="en-US"/>
              <a:t>The 52nd Annual General Meeting &amp; Scientific Conference </a:t>
            </a:r>
          </a:p>
        </p:txBody>
      </p:sp>
    </p:spTree>
    <p:extLst>
      <p:ext uri="{BB962C8B-B14F-4D97-AF65-F5344CB8AC3E}">
        <p14:creationId xmlns:p14="http://schemas.microsoft.com/office/powerpoint/2010/main" val="3224928500"/>
      </p:ext>
    </p:extLst>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2AE72-5F39-4BD6-81B6-DF4FB63DECBF}"/>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9E962180-4FB2-4616-BD5C-75EF5D2B5EC1}"/>
              </a:ext>
            </a:extLst>
          </p:cNvPr>
          <p:cNvSpPr>
            <a:spLocks noGrp="1"/>
          </p:cNvSpPr>
          <p:nvPr>
            <p:ph idx="1"/>
          </p:nvPr>
        </p:nvSpPr>
        <p:spPr/>
        <p:txBody>
          <a:bodyPr>
            <a:normAutofit fontScale="92500" lnSpcReduction="10000"/>
          </a:bodyPr>
          <a:lstStyle/>
          <a:p>
            <a:r>
              <a:rPr lang="en-US" sz="2800" dirty="0">
                <a:solidFill>
                  <a:srgbClr val="3D3D2C"/>
                </a:solidFill>
                <a:effectLst/>
                <a:latin typeface="Gill Sans"/>
                <a:ea typeface="Gill Sans"/>
                <a:cs typeface="Gill Sans"/>
              </a:rPr>
              <a:t>FMFBNP (Federal Ministry of Finance, Budget and National Planning). 2021. </a:t>
            </a:r>
            <a:r>
              <a:rPr lang="en-US" sz="2800" i="1" dirty="0">
                <a:solidFill>
                  <a:srgbClr val="3D3D2C"/>
                </a:solidFill>
                <a:effectLst/>
                <a:latin typeface="Gill Sans"/>
                <a:ea typeface="Gill Sans"/>
                <a:cs typeface="Gill Sans"/>
              </a:rPr>
              <a:t>National Multi-Sectoral Plan of Action for Food and Nutrition (NMPFAN) 2021-2025</a:t>
            </a:r>
            <a:r>
              <a:rPr lang="en-US" sz="2800" dirty="0">
                <a:solidFill>
                  <a:srgbClr val="3D3D2C"/>
                </a:solidFill>
                <a:effectLst/>
                <a:latin typeface="Gill Sans"/>
                <a:ea typeface="Gill Sans"/>
                <a:cs typeface="Gill Sans"/>
              </a:rPr>
              <a:t>. Abuja, Nigeria: Federal Ministry of Finance, Budget and National Planning.</a:t>
            </a:r>
            <a:endParaRPr lang="en-US" sz="2800" dirty="0">
              <a:effectLst/>
              <a:latin typeface="Gill Sans"/>
              <a:ea typeface="Gill Sans"/>
              <a:cs typeface="Gill Sans"/>
            </a:endParaRPr>
          </a:p>
          <a:p>
            <a:r>
              <a:rPr lang="en-US" sz="2800" dirty="0">
                <a:solidFill>
                  <a:srgbClr val="3D3D2C"/>
                </a:solidFill>
                <a:effectLst/>
                <a:latin typeface="Gill Sans"/>
                <a:ea typeface="Gill Sans"/>
                <a:cs typeface="Gill Sans"/>
              </a:rPr>
              <a:t>Ministry of Budget and Planning. 2016. </a:t>
            </a:r>
            <a:r>
              <a:rPr lang="en-US" sz="2800" i="1" dirty="0">
                <a:solidFill>
                  <a:srgbClr val="3D3D2C"/>
                </a:solidFill>
                <a:effectLst/>
                <a:latin typeface="Gill Sans"/>
                <a:ea typeface="Gill Sans"/>
                <a:cs typeface="Gill Sans"/>
              </a:rPr>
              <a:t>National Policy on Food and Nutrition in Nigeria</a:t>
            </a:r>
            <a:r>
              <a:rPr lang="en-US" sz="2800" dirty="0">
                <a:solidFill>
                  <a:srgbClr val="3D3D2C"/>
                </a:solidFill>
                <a:effectLst/>
                <a:latin typeface="Gill Sans"/>
                <a:ea typeface="Gill Sans"/>
                <a:cs typeface="Gill Sans"/>
              </a:rPr>
              <a:t>. Abuja, Nigeria: Ministry of Budget and Planning.</a:t>
            </a:r>
            <a:endParaRPr lang="en-US" sz="2800" dirty="0">
              <a:effectLst/>
              <a:latin typeface="Gill Sans"/>
              <a:ea typeface="Gill Sans"/>
              <a:cs typeface="Gill Sans"/>
            </a:endParaRPr>
          </a:p>
          <a:p>
            <a:r>
              <a:rPr lang="en-US" sz="2800" dirty="0">
                <a:solidFill>
                  <a:srgbClr val="3D3D2C"/>
                </a:solidFill>
                <a:effectLst/>
                <a:latin typeface="Gill Sans"/>
                <a:ea typeface="Gill Sans"/>
                <a:cs typeface="Gill Sans"/>
              </a:rPr>
              <a:t>NPC (National Population Commission) [Nigeria] and ICF. 2019. </a:t>
            </a:r>
            <a:r>
              <a:rPr lang="en-US" sz="2800" i="1" dirty="0">
                <a:solidFill>
                  <a:srgbClr val="3D3D2C"/>
                </a:solidFill>
                <a:effectLst/>
                <a:latin typeface="Gill Sans"/>
                <a:ea typeface="Gill Sans"/>
                <a:cs typeface="Gill Sans"/>
              </a:rPr>
              <a:t>Nigeria Demographic and Health Survey 2018</a:t>
            </a:r>
            <a:r>
              <a:rPr lang="en-US" sz="2800" dirty="0">
                <a:solidFill>
                  <a:srgbClr val="3D3D2C"/>
                </a:solidFill>
                <a:effectLst/>
                <a:latin typeface="Gill Sans"/>
                <a:ea typeface="Gill Sans"/>
                <a:cs typeface="Gill Sans"/>
              </a:rPr>
              <a:t>. Abuja, Nigeria, and Rockville, MD: NPC and ICF</a:t>
            </a:r>
          </a:p>
          <a:p>
            <a:r>
              <a:rPr lang="en-US" sz="2800" dirty="0"/>
              <a:t>Multi-sectoral Nutrition Programming A review of current literature and evidence. </a:t>
            </a:r>
            <a:r>
              <a:rPr lang="en-US" sz="2800" dirty="0" err="1"/>
              <a:t>UKaid</a:t>
            </a:r>
            <a:r>
              <a:rPr lang="en-US" sz="2800" dirty="0"/>
              <a:t> and Emergency Nutrition Network ENN</a:t>
            </a:r>
          </a:p>
          <a:p>
            <a:endParaRPr lang="en-US" dirty="0"/>
          </a:p>
        </p:txBody>
      </p:sp>
      <p:sp>
        <p:nvSpPr>
          <p:cNvPr id="4" name="Slide Number Placeholder 3">
            <a:extLst>
              <a:ext uri="{FF2B5EF4-FFF2-40B4-BE49-F238E27FC236}">
                <a16:creationId xmlns:a16="http://schemas.microsoft.com/office/drawing/2014/main" id="{997A90A3-5317-42CC-97E5-157B35BC288B}"/>
              </a:ext>
            </a:extLst>
          </p:cNvPr>
          <p:cNvSpPr>
            <a:spLocks noGrp="1"/>
          </p:cNvSpPr>
          <p:nvPr>
            <p:ph type="sldNum" sz="quarter" idx="12"/>
          </p:nvPr>
        </p:nvSpPr>
        <p:spPr/>
        <p:txBody>
          <a:bodyPr/>
          <a:lstStyle/>
          <a:p>
            <a:fld id="{B6F15528-21DE-4FAA-801E-634DDDAF4B2B}" type="slidenum">
              <a:rPr lang="en-US" smtClean="0"/>
              <a:pPr/>
              <a:t>49</a:t>
            </a:fld>
            <a:endParaRPr lang="en-US"/>
          </a:p>
        </p:txBody>
      </p:sp>
      <p:sp>
        <p:nvSpPr>
          <p:cNvPr id="5" name="Footer Placeholder 4">
            <a:extLst>
              <a:ext uri="{FF2B5EF4-FFF2-40B4-BE49-F238E27FC236}">
                <a16:creationId xmlns:a16="http://schemas.microsoft.com/office/drawing/2014/main" id="{F7180E45-41FF-489B-9B5F-D39924168F05}"/>
              </a:ext>
            </a:extLst>
          </p:cNvPr>
          <p:cNvSpPr>
            <a:spLocks noGrp="1"/>
          </p:cNvSpPr>
          <p:nvPr>
            <p:ph type="ftr" sz="quarter" idx="11"/>
          </p:nvPr>
        </p:nvSpPr>
        <p:spPr/>
        <p:txBody>
          <a:bodyPr/>
          <a:lstStyle/>
          <a:p>
            <a:r>
              <a:rPr lang="en-US"/>
              <a:t>The 52nd Annual General Meeting &amp; Scientific Conference </a:t>
            </a:r>
          </a:p>
        </p:txBody>
      </p:sp>
    </p:spTree>
    <p:extLst>
      <p:ext uri="{BB962C8B-B14F-4D97-AF65-F5344CB8AC3E}">
        <p14:creationId xmlns:p14="http://schemas.microsoft.com/office/powerpoint/2010/main" val="386648403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EDE64-EAE8-4656-8B84-9D7E6BF4351D}"/>
              </a:ext>
            </a:extLst>
          </p:cNvPr>
          <p:cNvSpPr>
            <a:spLocks noGrp="1"/>
          </p:cNvSpPr>
          <p:nvPr>
            <p:ph type="title"/>
          </p:nvPr>
        </p:nvSpPr>
        <p:spPr>
          <a:xfrm>
            <a:off x="838200" y="1065249"/>
            <a:ext cx="10515600" cy="569153"/>
          </a:xfrm>
        </p:spPr>
        <p:txBody>
          <a:bodyPr>
            <a:normAutofit fontScale="90000"/>
          </a:bodyPr>
          <a:lstStyle/>
          <a:p>
            <a:pPr algn="ctr"/>
            <a:r>
              <a:rPr lang="en-US" b="1" dirty="0">
                <a:solidFill>
                  <a:srgbClr val="727272"/>
                </a:solidFill>
                <a:effectLst/>
                <a:latin typeface="+mn-lt"/>
              </a:rPr>
              <a:t>Intergenerational Effect of Malnutrition</a:t>
            </a:r>
            <a:endParaRPr lang="en-US" b="1" dirty="0">
              <a:latin typeface="+mn-lt"/>
            </a:endParaRPr>
          </a:p>
        </p:txBody>
      </p:sp>
      <p:pic>
        <p:nvPicPr>
          <p:cNvPr id="4" name="Content Placeholder 3">
            <a:extLst>
              <a:ext uri="{FF2B5EF4-FFF2-40B4-BE49-F238E27FC236}">
                <a16:creationId xmlns:a16="http://schemas.microsoft.com/office/drawing/2014/main" id="{9CCBA176-6ECD-42CF-A2C6-A133EFF542FB}"/>
              </a:ext>
            </a:extLst>
          </p:cNvPr>
          <p:cNvPicPr>
            <a:picLocks noGrp="1" noChangeAspect="1"/>
          </p:cNvPicPr>
          <p:nvPr>
            <p:ph idx="1"/>
          </p:nvPr>
        </p:nvPicPr>
        <p:blipFill>
          <a:blip r:embed="rId2"/>
          <a:stretch>
            <a:fillRect/>
          </a:stretch>
        </p:blipFill>
        <p:spPr>
          <a:xfrm>
            <a:off x="838200" y="1927813"/>
            <a:ext cx="11142921" cy="4612135"/>
          </a:xfrm>
          <a:prstGeom prst="rect">
            <a:avLst/>
          </a:prstGeom>
        </p:spPr>
      </p:pic>
      <p:sp>
        <p:nvSpPr>
          <p:cNvPr id="3" name="Slide Number Placeholder 2">
            <a:extLst>
              <a:ext uri="{FF2B5EF4-FFF2-40B4-BE49-F238E27FC236}">
                <a16:creationId xmlns:a16="http://schemas.microsoft.com/office/drawing/2014/main" id="{4A803469-B21F-474C-A0BA-984200B8E7C9}"/>
              </a:ext>
            </a:extLst>
          </p:cNvPr>
          <p:cNvSpPr>
            <a:spLocks noGrp="1"/>
          </p:cNvSpPr>
          <p:nvPr>
            <p:ph type="sldNum" sz="quarter" idx="12"/>
          </p:nvPr>
        </p:nvSpPr>
        <p:spPr/>
        <p:txBody>
          <a:bodyPr/>
          <a:lstStyle/>
          <a:p>
            <a:fld id="{00387A91-7F62-4DD8-BB75-E296C1C83816}" type="slidenum">
              <a:rPr lang="en-US" smtClean="0"/>
              <a:t>5</a:t>
            </a:fld>
            <a:endParaRPr lang="en-US"/>
          </a:p>
        </p:txBody>
      </p:sp>
      <p:sp>
        <p:nvSpPr>
          <p:cNvPr id="5" name="Title 1">
            <a:extLst>
              <a:ext uri="{FF2B5EF4-FFF2-40B4-BE49-F238E27FC236}">
                <a16:creationId xmlns:a16="http://schemas.microsoft.com/office/drawing/2014/main" id="{4725F92C-D2B2-477D-9CF6-D14FA7562E3E}"/>
              </a:ext>
            </a:extLst>
          </p:cNvPr>
          <p:cNvSpPr txBox="1">
            <a:spLocks/>
          </p:cNvSpPr>
          <p:nvPr/>
        </p:nvSpPr>
        <p:spPr>
          <a:xfrm>
            <a:off x="8246166" y="6286948"/>
            <a:ext cx="3849756" cy="411853"/>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200" i="1" dirty="0">
                <a:solidFill>
                  <a:srgbClr val="727272"/>
                </a:solidFill>
                <a:latin typeface="Open Sans" panose="020B0606030504020204" pitchFamily="34" charset="0"/>
              </a:rPr>
              <a:t>Image source: Strengthening Integration of Nutrition…commissioned by the EC (May,2018)</a:t>
            </a:r>
            <a:endParaRPr lang="en-US" sz="1200" dirty="0"/>
          </a:p>
        </p:txBody>
      </p:sp>
      <p:sp>
        <p:nvSpPr>
          <p:cNvPr id="6" name="Footer Placeholder 5">
            <a:extLst>
              <a:ext uri="{FF2B5EF4-FFF2-40B4-BE49-F238E27FC236}">
                <a16:creationId xmlns:a16="http://schemas.microsoft.com/office/drawing/2014/main" id="{F54DB304-4288-4959-8C5B-22586CA2A903}"/>
              </a:ext>
            </a:extLst>
          </p:cNvPr>
          <p:cNvSpPr>
            <a:spLocks noGrp="1"/>
          </p:cNvSpPr>
          <p:nvPr>
            <p:ph type="ftr" sz="quarter" idx="11"/>
          </p:nvPr>
        </p:nvSpPr>
        <p:spPr/>
        <p:txBody>
          <a:bodyPr/>
          <a:lstStyle/>
          <a:p>
            <a:r>
              <a:rPr lang="en-US"/>
              <a:t>The 52nd Annual General Meeting &amp; Scientific Conference </a:t>
            </a:r>
          </a:p>
        </p:txBody>
      </p:sp>
    </p:spTree>
    <p:extLst>
      <p:ext uri="{BB962C8B-B14F-4D97-AF65-F5344CB8AC3E}">
        <p14:creationId xmlns:p14="http://schemas.microsoft.com/office/powerpoint/2010/main" val="1128922670"/>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6B3E3B-35CD-4A5B-8C12-EA6F25C54819}"/>
              </a:ext>
            </a:extLst>
          </p:cNvPr>
          <p:cNvSpPr>
            <a:spLocks noGrp="1"/>
          </p:cNvSpPr>
          <p:nvPr>
            <p:ph sz="half" idx="1"/>
          </p:nvPr>
        </p:nvSpPr>
        <p:spPr>
          <a:xfrm>
            <a:off x="954157" y="1563757"/>
            <a:ext cx="4518989" cy="4442128"/>
          </a:xfrm>
        </p:spPr>
        <p:txBody>
          <a:bodyPr vert="horz" lIns="91440" tIns="45720" rIns="91440" bIns="45720" rtlCol="0" anchor="t">
            <a:normAutofit fontScale="92500" lnSpcReduction="10000"/>
          </a:bodyPr>
          <a:lstStyle/>
          <a:p>
            <a:r>
              <a:rPr lang="en-US" dirty="0"/>
              <a:t>The Human Capital Index Project, has attempted to quantify the contribution of health, including nutrition, and education to the next generation of workers. </a:t>
            </a:r>
          </a:p>
          <a:p>
            <a:pPr marL="0" indent="0">
              <a:buNone/>
            </a:pPr>
            <a:endParaRPr lang="en-US" dirty="0"/>
          </a:p>
          <a:p>
            <a:r>
              <a:rPr lang="en-US" dirty="0"/>
              <a:t>Nigeria ranks 152 out of 157 countries, indicating a low human capital index that calls for serious concern and actions.</a:t>
            </a:r>
          </a:p>
          <a:p>
            <a:pPr marL="0"/>
            <a:endParaRPr lang="en-US" sz="1700" dirty="0"/>
          </a:p>
          <a:p>
            <a:pPr marL="0"/>
            <a:endParaRPr lang="en-US" sz="1700" dirty="0"/>
          </a:p>
          <a:p>
            <a:pPr marL="0"/>
            <a:endParaRPr lang="en-US" sz="1700" dirty="0"/>
          </a:p>
        </p:txBody>
      </p:sp>
      <p:pic>
        <p:nvPicPr>
          <p:cNvPr id="6" name="Content Placeholder 5">
            <a:extLst>
              <a:ext uri="{FF2B5EF4-FFF2-40B4-BE49-F238E27FC236}">
                <a16:creationId xmlns:a16="http://schemas.microsoft.com/office/drawing/2014/main" id="{EB9228B6-CC9E-4C03-AAE4-3CBCB83FE413}"/>
              </a:ext>
            </a:extLst>
          </p:cNvPr>
          <p:cNvPicPr>
            <a:picLocks noGrp="1" noChangeAspect="1"/>
          </p:cNvPicPr>
          <p:nvPr>
            <p:ph sz="half" idx="2"/>
          </p:nvPr>
        </p:nvPicPr>
        <p:blipFill rotWithShape="1">
          <a:blip r:embed="rId2"/>
          <a:srcRect b="7846"/>
          <a:stretch/>
        </p:blipFill>
        <p:spPr>
          <a:xfrm>
            <a:off x="5367130" y="1001864"/>
            <a:ext cx="6824870" cy="5629524"/>
          </a:xfrm>
          <a:prstGeom prst="rect">
            <a:avLst/>
          </a:prstGeom>
        </p:spPr>
      </p:pic>
      <p:sp>
        <p:nvSpPr>
          <p:cNvPr id="12" name="CuadroTexto 350">
            <a:extLst>
              <a:ext uri="{FF2B5EF4-FFF2-40B4-BE49-F238E27FC236}">
                <a16:creationId xmlns:a16="http://schemas.microsoft.com/office/drawing/2014/main" id="{A2DF91E6-F1B9-48B4-81A1-3DEA54779968}"/>
              </a:ext>
            </a:extLst>
          </p:cNvPr>
          <p:cNvSpPr txBox="1"/>
          <p:nvPr/>
        </p:nvSpPr>
        <p:spPr>
          <a:xfrm>
            <a:off x="179109" y="226612"/>
            <a:ext cx="11811786" cy="892552"/>
          </a:xfrm>
          <a:prstGeom prst="rect">
            <a:avLst/>
          </a:prstGeom>
          <a:solidFill>
            <a:schemeClr val="bg1"/>
          </a:solidFill>
        </p:spPr>
        <p:txBody>
          <a:bodyPr wrap="square" rtlCol="0">
            <a:spAutoFit/>
          </a:bodyPr>
          <a:lstStyle/>
          <a:p>
            <a:pPr algn="ctr"/>
            <a:r>
              <a:rPr lang="en-US" sz="2800" b="1" dirty="0">
                <a:solidFill>
                  <a:prstClr val="white"/>
                </a:solidFill>
                <a:latin typeface="Lato Heavy" charset="0"/>
                <a:ea typeface="Lato Heavy" charset="0"/>
                <a:cs typeface="Lato Heavy" charset="0"/>
              </a:rPr>
              <a:t>	</a:t>
            </a:r>
            <a:r>
              <a:rPr lang="en-US" sz="4000" b="1" dirty="0">
                <a:latin typeface="+mj-lt"/>
                <a:ea typeface="+mj-ea"/>
                <a:cs typeface="+mj-cs"/>
              </a:rPr>
              <a:t>The Consequences of Malnutrition </a:t>
            </a:r>
          </a:p>
          <a:p>
            <a:endParaRPr lang="en-US" sz="1200" b="1" dirty="0">
              <a:solidFill>
                <a:prstClr val="white"/>
              </a:solidFill>
              <a:latin typeface="Lato Heavy" charset="0"/>
              <a:ea typeface="Lato Heavy" charset="0"/>
              <a:cs typeface="Lato Heavy" charset="0"/>
            </a:endParaRPr>
          </a:p>
        </p:txBody>
      </p:sp>
      <p:sp>
        <p:nvSpPr>
          <p:cNvPr id="2" name="Slide Number Placeholder 1">
            <a:extLst>
              <a:ext uri="{FF2B5EF4-FFF2-40B4-BE49-F238E27FC236}">
                <a16:creationId xmlns:a16="http://schemas.microsoft.com/office/drawing/2014/main" id="{92668BFC-7A28-408E-820F-7FA908536DEC}"/>
              </a:ext>
            </a:extLst>
          </p:cNvPr>
          <p:cNvSpPr>
            <a:spLocks noGrp="1"/>
          </p:cNvSpPr>
          <p:nvPr>
            <p:ph type="sldNum" sz="quarter" idx="12"/>
          </p:nvPr>
        </p:nvSpPr>
        <p:spPr/>
        <p:txBody>
          <a:bodyPr/>
          <a:lstStyle/>
          <a:p>
            <a:fld id="{B6F15528-21DE-4FAA-801E-634DDDAF4B2B}" type="slidenum">
              <a:rPr lang="en-US" smtClean="0"/>
              <a:pPr/>
              <a:t>6</a:t>
            </a:fld>
            <a:endParaRPr lang="en-US"/>
          </a:p>
        </p:txBody>
      </p:sp>
      <p:sp>
        <p:nvSpPr>
          <p:cNvPr id="4" name="Footer Placeholder 3">
            <a:extLst>
              <a:ext uri="{FF2B5EF4-FFF2-40B4-BE49-F238E27FC236}">
                <a16:creationId xmlns:a16="http://schemas.microsoft.com/office/drawing/2014/main" id="{64CA0377-4AA1-46C3-988E-42933D35FCF9}"/>
              </a:ext>
            </a:extLst>
          </p:cNvPr>
          <p:cNvSpPr>
            <a:spLocks noGrp="1"/>
          </p:cNvSpPr>
          <p:nvPr>
            <p:ph type="ftr" sz="quarter" idx="11"/>
          </p:nvPr>
        </p:nvSpPr>
        <p:spPr/>
        <p:txBody>
          <a:bodyPr/>
          <a:lstStyle/>
          <a:p>
            <a:r>
              <a:rPr lang="en-US"/>
              <a:t>The 52nd Annual General Meeting &amp; Scientific Conference </a:t>
            </a:r>
          </a:p>
        </p:txBody>
      </p:sp>
    </p:spTree>
    <p:extLst>
      <p:ext uri="{BB962C8B-B14F-4D97-AF65-F5344CB8AC3E}">
        <p14:creationId xmlns:p14="http://schemas.microsoft.com/office/powerpoint/2010/main" val="152037465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F8B9A8E4-7C1B-4A61-8743-A0FA4B3D5FE3}"/>
              </a:ext>
            </a:extLst>
          </p:cNvPr>
          <p:cNvSpPr txBox="1">
            <a:spLocks/>
          </p:cNvSpPr>
          <p:nvPr/>
        </p:nvSpPr>
        <p:spPr>
          <a:xfrm>
            <a:off x="0" y="143876"/>
            <a:ext cx="12191999" cy="576845"/>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b="1" dirty="0"/>
              <a:t>Prevalence of  Malnutrition</a:t>
            </a:r>
          </a:p>
        </p:txBody>
      </p:sp>
      <p:sp>
        <p:nvSpPr>
          <p:cNvPr id="4" name="TextBox 3">
            <a:extLst>
              <a:ext uri="{FF2B5EF4-FFF2-40B4-BE49-F238E27FC236}">
                <a16:creationId xmlns:a16="http://schemas.microsoft.com/office/drawing/2014/main" id="{F3C496DF-F091-474F-B575-F291199B0554}"/>
              </a:ext>
            </a:extLst>
          </p:cNvPr>
          <p:cNvSpPr txBox="1"/>
          <p:nvPr/>
        </p:nvSpPr>
        <p:spPr>
          <a:xfrm>
            <a:off x="9302968" y="6529198"/>
            <a:ext cx="2830749"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Data source: NDHS 2018</a:t>
            </a:r>
            <a:endParaRPr kumimoji="0" lang="en-US" sz="1200" b="0" i="0" u="none" strike="noStrike" kern="1200" cap="none" spc="0" normalizeH="0" baseline="0" noProof="0">
              <a:ln>
                <a:noFill/>
              </a:ln>
              <a:solidFill>
                <a:prstClr val="black"/>
              </a:solidFill>
              <a:effectLst/>
              <a:highlight>
                <a:srgbClr val="FFFF00"/>
              </a:highlight>
              <a:uLnTx/>
              <a:uFillTx/>
              <a:latin typeface="Calibri" panose="020F0502020204030204"/>
              <a:ea typeface="+mn-ea"/>
              <a:cs typeface="+mn-cs"/>
            </a:endParaRPr>
          </a:p>
        </p:txBody>
      </p:sp>
      <p:sp>
        <p:nvSpPr>
          <p:cNvPr id="12" name="Freeform 22">
            <a:extLst>
              <a:ext uri="{FF2B5EF4-FFF2-40B4-BE49-F238E27FC236}">
                <a16:creationId xmlns:a16="http://schemas.microsoft.com/office/drawing/2014/main" id="{26428D04-C2C6-4912-8F18-DDA37B72C5D6}"/>
              </a:ext>
            </a:extLst>
          </p:cNvPr>
          <p:cNvSpPr/>
          <p:nvPr/>
        </p:nvSpPr>
        <p:spPr>
          <a:xfrm>
            <a:off x="87625" y="1331432"/>
            <a:ext cx="4135492" cy="2097568"/>
          </a:xfrm>
          <a:custGeom>
            <a:avLst/>
            <a:gdLst>
              <a:gd name="connsiteX0" fmla="*/ 2312644 w 9761537"/>
              <a:gd name="connsiteY0" fmla="*/ 4339541 h 4830671"/>
              <a:gd name="connsiteX1" fmla="*/ 2309281 w 9761537"/>
              <a:gd name="connsiteY1" fmla="*/ 4342083 h 4830671"/>
              <a:gd name="connsiteX2" fmla="*/ 2310497 w 9761537"/>
              <a:gd name="connsiteY2" fmla="*/ 4344741 h 4830671"/>
              <a:gd name="connsiteX3" fmla="*/ 2313073 w 9761537"/>
              <a:gd name="connsiteY3" fmla="*/ 4345781 h 4830671"/>
              <a:gd name="connsiteX4" fmla="*/ 2312644 w 9761537"/>
              <a:gd name="connsiteY4" fmla="*/ 4339541 h 4830671"/>
              <a:gd name="connsiteX5" fmla="*/ 8836986 w 9761537"/>
              <a:gd name="connsiteY5" fmla="*/ 4298853 h 4830671"/>
              <a:gd name="connsiteX6" fmla="*/ 8728407 w 9761537"/>
              <a:gd name="connsiteY6" fmla="*/ 4395840 h 4830671"/>
              <a:gd name="connsiteX7" fmla="*/ 8725757 w 9761537"/>
              <a:gd name="connsiteY7" fmla="*/ 4323538 h 4830671"/>
              <a:gd name="connsiteX8" fmla="*/ 8809493 w 9761537"/>
              <a:gd name="connsiteY8" fmla="*/ 4306777 h 4830671"/>
              <a:gd name="connsiteX9" fmla="*/ 8836986 w 9761537"/>
              <a:gd name="connsiteY9" fmla="*/ 4298853 h 4830671"/>
              <a:gd name="connsiteX10" fmla="*/ 9651338 w 9761537"/>
              <a:gd name="connsiteY10" fmla="*/ 4019066 h 4830671"/>
              <a:gd name="connsiteX11" fmla="*/ 9655765 w 9761537"/>
              <a:gd name="connsiteY11" fmla="*/ 4024854 h 4830671"/>
              <a:gd name="connsiteX12" fmla="*/ 9661758 w 9761537"/>
              <a:gd name="connsiteY12" fmla="*/ 4039367 h 4830671"/>
              <a:gd name="connsiteX13" fmla="*/ 9681981 w 9761537"/>
              <a:gd name="connsiteY13" fmla="*/ 4061176 h 4830671"/>
              <a:gd name="connsiteX14" fmla="*/ 9669934 w 9761537"/>
              <a:gd name="connsiteY14" fmla="*/ 4096169 h 4830671"/>
              <a:gd name="connsiteX15" fmla="*/ 9669206 w 9761537"/>
              <a:gd name="connsiteY15" fmla="*/ 4111948 h 4830671"/>
              <a:gd name="connsiteX16" fmla="*/ 9681768 w 9761537"/>
              <a:gd name="connsiteY16" fmla="*/ 4113723 h 4830671"/>
              <a:gd name="connsiteX17" fmla="*/ 9688226 w 9761537"/>
              <a:gd name="connsiteY17" fmla="*/ 4098341 h 4830671"/>
              <a:gd name="connsiteX18" fmla="*/ 9693269 w 9761537"/>
              <a:gd name="connsiteY18" fmla="*/ 4113494 h 4830671"/>
              <a:gd name="connsiteX19" fmla="*/ 9686306 w 9761537"/>
              <a:gd name="connsiteY19" fmla="*/ 4134779 h 4830671"/>
              <a:gd name="connsiteX20" fmla="*/ 9697474 w 9761537"/>
              <a:gd name="connsiteY20" fmla="*/ 4150927 h 4830671"/>
              <a:gd name="connsiteX21" fmla="*/ 9731755 w 9761537"/>
              <a:gd name="connsiteY21" fmla="*/ 4148755 h 4830671"/>
              <a:gd name="connsiteX22" fmla="*/ 9761537 w 9761537"/>
              <a:gd name="connsiteY22" fmla="*/ 4146111 h 4830671"/>
              <a:gd name="connsiteX23" fmla="*/ 9743740 w 9761537"/>
              <a:gd name="connsiteY23" fmla="*/ 4165811 h 4830671"/>
              <a:gd name="connsiteX24" fmla="*/ 9723144 w 9761537"/>
              <a:gd name="connsiteY24" fmla="*/ 4185244 h 4830671"/>
              <a:gd name="connsiteX25" fmla="*/ 9674745 w 9761537"/>
              <a:gd name="connsiteY25" fmla="*/ 4206797 h 4830671"/>
              <a:gd name="connsiteX26" fmla="*/ 9667003 w 9761537"/>
              <a:gd name="connsiteY26" fmla="*/ 4213057 h 4830671"/>
              <a:gd name="connsiteX27" fmla="*/ 9665214 w 9761537"/>
              <a:gd name="connsiteY27" fmla="*/ 4223316 h 4830671"/>
              <a:gd name="connsiteX28" fmla="*/ 9646689 w 9761537"/>
              <a:gd name="connsiteY28" fmla="*/ 4237523 h 4830671"/>
              <a:gd name="connsiteX29" fmla="*/ 9627771 w 9761537"/>
              <a:gd name="connsiteY29" fmla="*/ 4254643 h 4830671"/>
              <a:gd name="connsiteX30" fmla="*/ 9602393 w 9761537"/>
              <a:gd name="connsiteY30" fmla="*/ 4269515 h 4830671"/>
              <a:gd name="connsiteX31" fmla="*/ 9564030 w 9761537"/>
              <a:gd name="connsiteY31" fmla="*/ 4292026 h 4830671"/>
              <a:gd name="connsiteX32" fmla="*/ 9545060 w 9761537"/>
              <a:gd name="connsiteY32" fmla="*/ 4284922 h 4830671"/>
              <a:gd name="connsiteX33" fmla="*/ 9547238 w 9761537"/>
              <a:gd name="connsiteY33" fmla="*/ 4280584 h 4830671"/>
              <a:gd name="connsiteX34" fmla="*/ 9536117 w 9761537"/>
              <a:gd name="connsiteY34" fmla="*/ 4290337 h 4830671"/>
              <a:gd name="connsiteX35" fmla="*/ 9529138 w 9761537"/>
              <a:gd name="connsiteY35" fmla="*/ 4303024 h 4830671"/>
              <a:gd name="connsiteX36" fmla="*/ 9523829 w 9761537"/>
              <a:gd name="connsiteY36" fmla="*/ 4309730 h 4830671"/>
              <a:gd name="connsiteX37" fmla="*/ 9493766 w 9761537"/>
              <a:gd name="connsiteY37" fmla="*/ 4330743 h 4830671"/>
              <a:gd name="connsiteX38" fmla="*/ 9432891 w 9761537"/>
              <a:gd name="connsiteY38" fmla="*/ 4373281 h 4830671"/>
              <a:gd name="connsiteX39" fmla="*/ 9438627 w 9761537"/>
              <a:gd name="connsiteY39" fmla="*/ 4380162 h 4830671"/>
              <a:gd name="connsiteX40" fmla="*/ 9432229 w 9761537"/>
              <a:gd name="connsiteY40" fmla="*/ 4386561 h 4830671"/>
              <a:gd name="connsiteX41" fmla="*/ 9417751 w 9761537"/>
              <a:gd name="connsiteY41" fmla="*/ 4388931 h 4830671"/>
              <a:gd name="connsiteX42" fmla="*/ 9396697 w 9761537"/>
              <a:gd name="connsiteY42" fmla="*/ 4394283 h 4830671"/>
              <a:gd name="connsiteX43" fmla="*/ 9362273 w 9761537"/>
              <a:gd name="connsiteY43" fmla="*/ 4407574 h 4830671"/>
              <a:gd name="connsiteX44" fmla="*/ 9332246 w 9761537"/>
              <a:gd name="connsiteY44" fmla="*/ 4436909 h 4830671"/>
              <a:gd name="connsiteX45" fmla="*/ 9253496 w 9761537"/>
              <a:gd name="connsiteY45" fmla="*/ 4487616 h 4830671"/>
              <a:gd name="connsiteX46" fmla="*/ 9212531 w 9761537"/>
              <a:gd name="connsiteY46" fmla="*/ 4492542 h 4830671"/>
              <a:gd name="connsiteX47" fmla="*/ 9196373 w 9761537"/>
              <a:gd name="connsiteY47" fmla="*/ 4483936 h 4830671"/>
              <a:gd name="connsiteX48" fmla="*/ 9196373 w 9761537"/>
              <a:gd name="connsiteY48" fmla="*/ 4476258 h 4830671"/>
              <a:gd name="connsiteX49" fmla="*/ 9161216 w 9761537"/>
              <a:gd name="connsiteY49" fmla="*/ 4477547 h 4830671"/>
              <a:gd name="connsiteX50" fmla="*/ 9169849 w 9761537"/>
              <a:gd name="connsiteY50" fmla="*/ 4466713 h 4830671"/>
              <a:gd name="connsiteX51" fmla="*/ 9187722 w 9761537"/>
              <a:gd name="connsiteY51" fmla="*/ 4452559 h 4830671"/>
              <a:gd name="connsiteX52" fmla="*/ 9212924 w 9761537"/>
              <a:gd name="connsiteY52" fmla="*/ 4436647 h 4830671"/>
              <a:gd name="connsiteX53" fmla="*/ 9243916 w 9761537"/>
              <a:gd name="connsiteY53" fmla="*/ 4418004 h 4830671"/>
              <a:gd name="connsiteX54" fmla="*/ 9268617 w 9761537"/>
              <a:gd name="connsiteY54" fmla="*/ 4402725 h 4830671"/>
              <a:gd name="connsiteX55" fmla="*/ 9296964 w 9761537"/>
              <a:gd name="connsiteY55" fmla="*/ 4392120 h 4830671"/>
              <a:gd name="connsiteX56" fmla="*/ 9362845 w 9761537"/>
              <a:gd name="connsiteY56" fmla="*/ 4363823 h 4830671"/>
              <a:gd name="connsiteX57" fmla="*/ 9385687 w 9761537"/>
              <a:gd name="connsiteY57" fmla="*/ 4352214 h 4830671"/>
              <a:gd name="connsiteX58" fmla="*/ 9405008 w 9761537"/>
              <a:gd name="connsiteY58" fmla="*/ 4343466 h 4830671"/>
              <a:gd name="connsiteX59" fmla="*/ 9414391 w 9761537"/>
              <a:gd name="connsiteY59" fmla="*/ 4335897 h 4830671"/>
              <a:gd name="connsiteX60" fmla="*/ 9430745 w 9761537"/>
              <a:gd name="connsiteY60" fmla="*/ 4317233 h 4830671"/>
              <a:gd name="connsiteX61" fmla="*/ 9453051 w 9761537"/>
              <a:gd name="connsiteY61" fmla="*/ 4305646 h 4830671"/>
              <a:gd name="connsiteX62" fmla="*/ 9472265 w 9761537"/>
              <a:gd name="connsiteY62" fmla="*/ 4292267 h 4830671"/>
              <a:gd name="connsiteX63" fmla="*/ 9485330 w 9761537"/>
              <a:gd name="connsiteY63" fmla="*/ 4274924 h 4830671"/>
              <a:gd name="connsiteX64" fmla="*/ 9514052 w 9761537"/>
              <a:gd name="connsiteY64" fmla="*/ 4260715 h 4830671"/>
              <a:gd name="connsiteX65" fmla="*/ 9506992 w 9761537"/>
              <a:gd name="connsiteY65" fmla="*/ 4290159 h 4830671"/>
              <a:gd name="connsiteX66" fmla="*/ 9529727 w 9761537"/>
              <a:gd name="connsiteY66" fmla="*/ 4280297 h 4830671"/>
              <a:gd name="connsiteX67" fmla="*/ 9539005 w 9761537"/>
              <a:gd name="connsiteY67" fmla="*/ 4276561 h 4830671"/>
              <a:gd name="connsiteX68" fmla="*/ 9547260 w 9761537"/>
              <a:gd name="connsiteY68" fmla="*/ 4280540 h 4830671"/>
              <a:gd name="connsiteX69" fmla="*/ 9547825 w 9761537"/>
              <a:gd name="connsiteY69" fmla="*/ 4279416 h 4830671"/>
              <a:gd name="connsiteX70" fmla="*/ 9571265 w 9761537"/>
              <a:gd name="connsiteY70" fmla="*/ 4263804 h 4830671"/>
              <a:gd name="connsiteX71" fmla="*/ 9592842 w 9761537"/>
              <a:gd name="connsiteY71" fmla="*/ 4239363 h 4830671"/>
              <a:gd name="connsiteX72" fmla="*/ 9569932 w 9761537"/>
              <a:gd name="connsiteY72" fmla="*/ 4206950 h 4830671"/>
              <a:gd name="connsiteX73" fmla="*/ 9598532 w 9761537"/>
              <a:gd name="connsiteY73" fmla="*/ 4192833 h 4830671"/>
              <a:gd name="connsiteX74" fmla="*/ 9626891 w 9761537"/>
              <a:gd name="connsiteY74" fmla="*/ 4166769 h 4830671"/>
              <a:gd name="connsiteX75" fmla="*/ 9647296 w 9761537"/>
              <a:gd name="connsiteY75" fmla="*/ 4081119 h 4830671"/>
              <a:gd name="connsiteX76" fmla="*/ 9647619 w 9761537"/>
              <a:gd name="connsiteY76" fmla="*/ 4043532 h 4830671"/>
              <a:gd name="connsiteX77" fmla="*/ 9647568 w 9761537"/>
              <a:gd name="connsiteY77" fmla="*/ 4021979 h 4830671"/>
              <a:gd name="connsiteX78" fmla="*/ 9651338 w 9761537"/>
              <a:gd name="connsiteY78" fmla="*/ 4019066 h 4830671"/>
              <a:gd name="connsiteX79" fmla="*/ 7975338 w 9761537"/>
              <a:gd name="connsiteY79" fmla="*/ 3753243 h 4830671"/>
              <a:gd name="connsiteX80" fmla="*/ 7975369 w 9761537"/>
              <a:gd name="connsiteY80" fmla="*/ 3753300 h 4830671"/>
              <a:gd name="connsiteX81" fmla="*/ 7975395 w 9761537"/>
              <a:gd name="connsiteY81" fmla="*/ 3753410 h 4830671"/>
              <a:gd name="connsiteX82" fmla="*/ 7972992 w 9761537"/>
              <a:gd name="connsiteY82" fmla="*/ 3748835 h 4830671"/>
              <a:gd name="connsiteX83" fmla="*/ 7974795 w 9761537"/>
              <a:gd name="connsiteY83" fmla="*/ 3751638 h 4830671"/>
              <a:gd name="connsiteX84" fmla="*/ 7975338 w 9761537"/>
              <a:gd name="connsiteY84" fmla="*/ 3753243 h 4830671"/>
              <a:gd name="connsiteX85" fmla="*/ 9215172 w 9761537"/>
              <a:gd name="connsiteY85" fmla="*/ 3717196 h 4830671"/>
              <a:gd name="connsiteX86" fmla="*/ 9216383 w 9761537"/>
              <a:gd name="connsiteY86" fmla="*/ 3719662 h 4830671"/>
              <a:gd name="connsiteX87" fmla="*/ 9215172 w 9761537"/>
              <a:gd name="connsiteY87" fmla="*/ 3717196 h 4830671"/>
              <a:gd name="connsiteX88" fmla="*/ 8025317 w 9761537"/>
              <a:gd name="connsiteY88" fmla="*/ 3618957 h 4830671"/>
              <a:gd name="connsiteX89" fmla="*/ 8029965 w 9761537"/>
              <a:gd name="connsiteY89" fmla="*/ 3618957 h 4830671"/>
              <a:gd name="connsiteX90" fmla="*/ 8025397 w 9761537"/>
              <a:gd name="connsiteY90" fmla="*/ 3620419 h 4830671"/>
              <a:gd name="connsiteX91" fmla="*/ 8025085 w 9761537"/>
              <a:gd name="connsiteY91" fmla="*/ 3614795 h 4830671"/>
              <a:gd name="connsiteX92" fmla="*/ 8025317 w 9761537"/>
              <a:gd name="connsiteY92" fmla="*/ 3618957 h 4830671"/>
              <a:gd name="connsiteX93" fmla="*/ 8024930 w 9761537"/>
              <a:gd name="connsiteY93" fmla="*/ 3618957 h 4830671"/>
              <a:gd name="connsiteX94" fmla="*/ 8025085 w 9761537"/>
              <a:gd name="connsiteY94" fmla="*/ 3614795 h 4830671"/>
              <a:gd name="connsiteX95" fmla="*/ 5995422 w 9761537"/>
              <a:gd name="connsiteY95" fmla="*/ 3259437 h 4830671"/>
              <a:gd name="connsiteX96" fmla="*/ 6013004 w 9761537"/>
              <a:gd name="connsiteY96" fmla="*/ 3279102 h 4830671"/>
              <a:gd name="connsiteX97" fmla="*/ 6035821 w 9761537"/>
              <a:gd name="connsiteY97" fmla="*/ 3371314 h 4830671"/>
              <a:gd name="connsiteX98" fmla="*/ 6012488 w 9761537"/>
              <a:gd name="connsiteY98" fmla="*/ 3396962 h 4830671"/>
              <a:gd name="connsiteX99" fmla="*/ 5997310 w 9761537"/>
              <a:gd name="connsiteY99" fmla="*/ 3496136 h 4830671"/>
              <a:gd name="connsiteX100" fmla="*/ 5931749 w 9761537"/>
              <a:gd name="connsiteY100" fmla="*/ 3690819 h 4830671"/>
              <a:gd name="connsiteX101" fmla="*/ 5835523 w 9761537"/>
              <a:gd name="connsiteY101" fmla="*/ 3752741 h 4830671"/>
              <a:gd name="connsiteX102" fmla="*/ 5805169 w 9761537"/>
              <a:gd name="connsiteY102" fmla="*/ 3720009 h 4830671"/>
              <a:gd name="connsiteX103" fmla="*/ 5801968 w 9761537"/>
              <a:gd name="connsiteY103" fmla="*/ 3676529 h 4830671"/>
              <a:gd name="connsiteX104" fmla="*/ 5812293 w 9761537"/>
              <a:gd name="connsiteY104" fmla="*/ 3587493 h 4830671"/>
              <a:gd name="connsiteX105" fmla="*/ 5822824 w 9761537"/>
              <a:gd name="connsiteY105" fmla="*/ 3489907 h 4830671"/>
              <a:gd name="connsiteX106" fmla="*/ 5842028 w 9761537"/>
              <a:gd name="connsiteY106" fmla="*/ 3412718 h 4830671"/>
              <a:gd name="connsiteX107" fmla="*/ 5912648 w 9761537"/>
              <a:gd name="connsiteY107" fmla="*/ 3380963 h 4830671"/>
              <a:gd name="connsiteX108" fmla="*/ 5941764 w 9761537"/>
              <a:gd name="connsiteY108" fmla="*/ 3359711 h 4830671"/>
              <a:gd name="connsiteX109" fmla="*/ 5965923 w 9761537"/>
              <a:gd name="connsiteY109" fmla="*/ 3318674 h 4830671"/>
              <a:gd name="connsiteX110" fmla="*/ 5993387 w 9761537"/>
              <a:gd name="connsiteY110" fmla="*/ 3268354 h 4830671"/>
              <a:gd name="connsiteX111" fmla="*/ 5995422 w 9761537"/>
              <a:gd name="connsiteY111" fmla="*/ 3259437 h 4830671"/>
              <a:gd name="connsiteX112" fmla="*/ 8994772 w 9761537"/>
              <a:gd name="connsiteY112" fmla="*/ 3219203 h 4830671"/>
              <a:gd name="connsiteX113" fmla="*/ 9005783 w 9761537"/>
              <a:gd name="connsiteY113" fmla="*/ 3257095 h 4830671"/>
              <a:gd name="connsiteX114" fmla="*/ 9016317 w 9761537"/>
              <a:gd name="connsiteY114" fmla="*/ 3331571 h 4830671"/>
              <a:gd name="connsiteX115" fmla="*/ 9044207 w 9761537"/>
              <a:gd name="connsiteY115" fmla="*/ 3338374 h 4830671"/>
              <a:gd name="connsiteX116" fmla="*/ 9076005 w 9761537"/>
              <a:gd name="connsiteY116" fmla="*/ 3516710 h 4830671"/>
              <a:gd name="connsiteX117" fmla="*/ 9137483 w 9761537"/>
              <a:gd name="connsiteY117" fmla="*/ 3565520 h 4830671"/>
              <a:gd name="connsiteX118" fmla="*/ 9158019 w 9761537"/>
              <a:gd name="connsiteY118" fmla="*/ 3635999 h 4830671"/>
              <a:gd name="connsiteX119" fmla="*/ 9160934 w 9761537"/>
              <a:gd name="connsiteY119" fmla="*/ 3623586 h 4830671"/>
              <a:gd name="connsiteX120" fmla="*/ 9181471 w 9761537"/>
              <a:gd name="connsiteY120" fmla="*/ 3675341 h 4830671"/>
              <a:gd name="connsiteX121" fmla="*/ 9216383 w 9761537"/>
              <a:gd name="connsiteY121" fmla="*/ 3719662 h 4830671"/>
              <a:gd name="connsiteX122" fmla="*/ 9213865 w 9761537"/>
              <a:gd name="connsiteY122" fmla="*/ 3806271 h 4830671"/>
              <a:gd name="connsiteX123" fmla="*/ 9215124 w 9761537"/>
              <a:gd name="connsiteY123" fmla="*/ 3856342 h 4830671"/>
              <a:gd name="connsiteX124" fmla="*/ 9163650 w 9761537"/>
              <a:gd name="connsiteY124" fmla="*/ 3939234 h 4830671"/>
              <a:gd name="connsiteX125" fmla="*/ 9106280 w 9761537"/>
              <a:gd name="connsiteY125" fmla="*/ 4009994 h 4830671"/>
              <a:gd name="connsiteX126" fmla="*/ 8959013 w 9761537"/>
              <a:gd name="connsiteY126" fmla="*/ 4175497 h 4830671"/>
              <a:gd name="connsiteX127" fmla="*/ 8876602 w 9761537"/>
              <a:gd name="connsiteY127" fmla="*/ 4204951 h 4830671"/>
              <a:gd name="connsiteX128" fmla="*/ 8816052 w 9761537"/>
              <a:gd name="connsiteY128" fmla="*/ 4239314 h 4830671"/>
              <a:gd name="connsiteX129" fmla="*/ 8799159 w 9761537"/>
              <a:gd name="connsiteY129" fmla="*/ 4201865 h 4830671"/>
              <a:gd name="connsiteX130" fmla="*/ 8738079 w 9761537"/>
              <a:gd name="connsiteY130" fmla="*/ 4229145 h 4830671"/>
              <a:gd name="connsiteX131" fmla="*/ 8665936 w 9761537"/>
              <a:gd name="connsiteY131" fmla="*/ 4199551 h 4830671"/>
              <a:gd name="connsiteX132" fmla="*/ 8668653 w 9761537"/>
              <a:gd name="connsiteY132" fmla="*/ 4126687 h 4830671"/>
              <a:gd name="connsiteX133" fmla="*/ 8636854 w 9761537"/>
              <a:gd name="connsiteY133" fmla="*/ 4112592 h 4830671"/>
              <a:gd name="connsiteX134" fmla="*/ 8653349 w 9761537"/>
              <a:gd name="connsiteY134" fmla="*/ 4063993 h 4830671"/>
              <a:gd name="connsiteX135" fmla="*/ 8599623 w 9761537"/>
              <a:gd name="connsiteY135" fmla="*/ 4101161 h 4830671"/>
              <a:gd name="connsiteX136" fmla="*/ 8643148 w 9761537"/>
              <a:gd name="connsiteY136" fmla="*/ 4053894 h 4830671"/>
              <a:gd name="connsiteX137" fmla="*/ 8665737 w 9761537"/>
              <a:gd name="connsiteY137" fmla="*/ 4009222 h 4830671"/>
              <a:gd name="connsiteX138" fmla="*/ 8566565 w 9761537"/>
              <a:gd name="connsiteY138" fmla="*/ 4090010 h 4830671"/>
              <a:gd name="connsiteX139" fmla="*/ 8561332 w 9761537"/>
              <a:gd name="connsiteY139" fmla="*/ 4026474 h 4830671"/>
              <a:gd name="connsiteX140" fmla="*/ 8549805 w 9761537"/>
              <a:gd name="connsiteY140" fmla="*/ 3992602 h 4830671"/>
              <a:gd name="connsiteX141" fmla="*/ 8426122 w 9761537"/>
              <a:gd name="connsiteY141" fmla="*/ 3967776 h 4830671"/>
              <a:gd name="connsiteX142" fmla="*/ 8259444 w 9761537"/>
              <a:gd name="connsiteY142" fmla="*/ 4012659 h 4830671"/>
              <a:gd name="connsiteX143" fmla="*/ 8199159 w 9761537"/>
              <a:gd name="connsiteY143" fmla="*/ 4050949 h 4830671"/>
              <a:gd name="connsiteX144" fmla="*/ 8121915 w 9761537"/>
              <a:gd name="connsiteY144" fmla="*/ 4049055 h 4830671"/>
              <a:gd name="connsiteX145" fmla="*/ 8001677 w 9761537"/>
              <a:gd name="connsiteY145" fmla="*/ 4093797 h 4830671"/>
              <a:gd name="connsiteX146" fmla="*/ 7951329 w 9761537"/>
              <a:gd name="connsiteY146" fmla="*/ 4046671 h 4830671"/>
              <a:gd name="connsiteX147" fmla="*/ 7981207 w 9761537"/>
              <a:gd name="connsiteY147" fmla="*/ 4023809 h 4830671"/>
              <a:gd name="connsiteX148" fmla="*/ 7993264 w 9761537"/>
              <a:gd name="connsiteY148" fmla="*/ 3931871 h 4830671"/>
              <a:gd name="connsiteX149" fmla="*/ 7993264 w 9761537"/>
              <a:gd name="connsiteY149" fmla="*/ 3856553 h 4830671"/>
              <a:gd name="connsiteX150" fmla="*/ 7977967 w 9761537"/>
              <a:gd name="connsiteY150" fmla="*/ 3764236 h 4830671"/>
              <a:gd name="connsiteX151" fmla="*/ 7975395 w 9761537"/>
              <a:gd name="connsiteY151" fmla="*/ 3753410 h 4830671"/>
              <a:gd name="connsiteX152" fmla="*/ 7976735 w 9761537"/>
              <a:gd name="connsiteY152" fmla="*/ 3757374 h 4830671"/>
              <a:gd name="connsiteX153" fmla="*/ 7981671 w 9761537"/>
              <a:gd name="connsiteY153" fmla="*/ 3767279 h 4830671"/>
              <a:gd name="connsiteX154" fmla="*/ 7984851 w 9761537"/>
              <a:gd name="connsiteY154" fmla="*/ 3751360 h 4830671"/>
              <a:gd name="connsiteX155" fmla="*/ 8005188 w 9761537"/>
              <a:gd name="connsiteY155" fmla="*/ 3774713 h 4830671"/>
              <a:gd name="connsiteX156" fmla="*/ 8007573 w 9761537"/>
              <a:gd name="connsiteY156" fmla="*/ 3677445 h 4830671"/>
              <a:gd name="connsiteX157" fmla="*/ 8023522 w 9761537"/>
              <a:gd name="connsiteY157" fmla="*/ 3621019 h 4830671"/>
              <a:gd name="connsiteX158" fmla="*/ 8025397 w 9761537"/>
              <a:gd name="connsiteY158" fmla="*/ 3620419 h 4830671"/>
              <a:gd name="connsiteX159" fmla="*/ 8025427 w 9761537"/>
              <a:gd name="connsiteY159" fmla="*/ 3620948 h 4830671"/>
              <a:gd name="connsiteX160" fmla="*/ 8031290 w 9761537"/>
              <a:gd name="connsiteY160" fmla="*/ 3633404 h 4830671"/>
              <a:gd name="connsiteX161" fmla="*/ 8106547 w 9761537"/>
              <a:gd name="connsiteY161" fmla="*/ 3575829 h 4830671"/>
              <a:gd name="connsiteX162" fmla="*/ 8163651 w 9761537"/>
              <a:gd name="connsiteY162" fmla="*/ 3563276 h 4830671"/>
              <a:gd name="connsiteX163" fmla="*/ 8203929 w 9761537"/>
              <a:gd name="connsiteY163" fmla="*/ 3545673 h 4830671"/>
              <a:gd name="connsiteX164" fmla="*/ 8292303 w 9761537"/>
              <a:gd name="connsiteY164" fmla="*/ 3495602 h 4830671"/>
              <a:gd name="connsiteX165" fmla="*/ 8342650 w 9761537"/>
              <a:gd name="connsiteY165" fmla="*/ 3418180 h 4830671"/>
              <a:gd name="connsiteX166" fmla="*/ 8357292 w 9761537"/>
              <a:gd name="connsiteY166" fmla="*/ 3453945 h 4830671"/>
              <a:gd name="connsiteX167" fmla="*/ 8362128 w 9761537"/>
              <a:gd name="connsiteY167" fmla="*/ 3433608 h 4830671"/>
              <a:gd name="connsiteX168" fmla="*/ 8376834 w 9761537"/>
              <a:gd name="connsiteY168" fmla="*/ 3410746 h 4830671"/>
              <a:gd name="connsiteX169" fmla="*/ 8404459 w 9761537"/>
              <a:gd name="connsiteY169" fmla="*/ 3375542 h 4830671"/>
              <a:gd name="connsiteX170" fmla="*/ 8518337 w 9761537"/>
              <a:gd name="connsiteY170" fmla="*/ 3363059 h 4830671"/>
              <a:gd name="connsiteX171" fmla="*/ 8567891 w 9761537"/>
              <a:gd name="connsiteY171" fmla="*/ 3353872 h 4830671"/>
              <a:gd name="connsiteX172" fmla="*/ 8616450 w 9761537"/>
              <a:gd name="connsiteY172" fmla="*/ 3270489 h 4830671"/>
              <a:gd name="connsiteX173" fmla="*/ 8651892 w 9761537"/>
              <a:gd name="connsiteY173" fmla="*/ 3234514 h 4830671"/>
              <a:gd name="connsiteX174" fmla="*/ 8675343 w 9761537"/>
              <a:gd name="connsiteY174" fmla="*/ 3230446 h 4830671"/>
              <a:gd name="connsiteX175" fmla="*/ 8709792 w 9761537"/>
              <a:gd name="connsiteY175" fmla="*/ 3252747 h 4830671"/>
              <a:gd name="connsiteX176" fmla="*/ 8753648 w 9761537"/>
              <a:gd name="connsiteY176" fmla="*/ 3267544 h 4830671"/>
              <a:gd name="connsiteX177" fmla="*/ 8804989 w 9761537"/>
              <a:gd name="connsiteY177" fmla="*/ 3265791 h 4830671"/>
              <a:gd name="connsiteX178" fmla="*/ 8770938 w 9761537"/>
              <a:gd name="connsiteY178" fmla="*/ 3318738 h 4830671"/>
              <a:gd name="connsiteX179" fmla="*/ 8769481 w 9761537"/>
              <a:gd name="connsiteY179" fmla="*/ 3385149 h 4830671"/>
              <a:gd name="connsiteX180" fmla="*/ 8830030 w 9761537"/>
              <a:gd name="connsiteY180" fmla="*/ 3426595 h 4830671"/>
              <a:gd name="connsiteX181" fmla="*/ 8903166 w 9761537"/>
              <a:gd name="connsiteY181" fmla="*/ 3458223 h 4830671"/>
              <a:gd name="connsiteX182" fmla="*/ 8946824 w 9761537"/>
              <a:gd name="connsiteY182" fmla="*/ 3326873 h 4830671"/>
              <a:gd name="connsiteX183" fmla="*/ 8965572 w 9761537"/>
              <a:gd name="connsiteY183" fmla="*/ 3258778 h 4830671"/>
              <a:gd name="connsiteX184" fmla="*/ 8994772 w 9761537"/>
              <a:gd name="connsiteY184" fmla="*/ 3219203 h 4830671"/>
              <a:gd name="connsiteX185" fmla="*/ 7867250 w 9761537"/>
              <a:gd name="connsiteY185" fmla="*/ 3049138 h 4830671"/>
              <a:gd name="connsiteX186" fmla="*/ 7938699 w 9761537"/>
              <a:gd name="connsiteY186" fmla="*/ 3080175 h 4830671"/>
              <a:gd name="connsiteX187" fmla="*/ 8005131 w 9761537"/>
              <a:gd name="connsiteY187" fmla="*/ 3072352 h 4830671"/>
              <a:gd name="connsiteX188" fmla="*/ 8093888 w 9761537"/>
              <a:gd name="connsiteY188" fmla="*/ 3081479 h 4830671"/>
              <a:gd name="connsiteX189" fmla="*/ 8058385 w 9761537"/>
              <a:gd name="connsiteY189" fmla="*/ 3102919 h 4830671"/>
              <a:gd name="connsiteX190" fmla="*/ 8135613 w 9761537"/>
              <a:gd name="connsiteY190" fmla="*/ 3126387 h 4830671"/>
              <a:gd name="connsiteX191" fmla="*/ 8135797 w 9761537"/>
              <a:gd name="connsiteY191" fmla="*/ 3126532 h 4830671"/>
              <a:gd name="connsiteX192" fmla="*/ 8135979 w 9761537"/>
              <a:gd name="connsiteY192" fmla="*/ 3126532 h 4830671"/>
              <a:gd name="connsiteX193" fmla="*/ 8109077 w 9761537"/>
              <a:gd name="connsiteY193" fmla="*/ 3141742 h 4830671"/>
              <a:gd name="connsiteX194" fmla="*/ 8034045 w 9761537"/>
              <a:gd name="connsiteY194" fmla="*/ 3132761 h 4830671"/>
              <a:gd name="connsiteX195" fmla="*/ 7897706 w 9761537"/>
              <a:gd name="connsiteY195" fmla="*/ 3107699 h 4830671"/>
              <a:gd name="connsiteX196" fmla="*/ 7822308 w 9761537"/>
              <a:gd name="connsiteY196" fmla="*/ 3076264 h 4830671"/>
              <a:gd name="connsiteX197" fmla="*/ 7843376 w 9761537"/>
              <a:gd name="connsiteY197" fmla="*/ 3049251 h 4830671"/>
              <a:gd name="connsiteX198" fmla="*/ 7867250 w 9761537"/>
              <a:gd name="connsiteY198" fmla="*/ 3049138 h 4830671"/>
              <a:gd name="connsiteX199" fmla="*/ 3310105 w 9761537"/>
              <a:gd name="connsiteY199" fmla="*/ 3042957 h 4830671"/>
              <a:gd name="connsiteX200" fmla="*/ 3310105 w 9761537"/>
              <a:gd name="connsiteY200" fmla="*/ 3042957 h 4830671"/>
              <a:gd name="connsiteX201" fmla="*/ 8382213 w 9761537"/>
              <a:gd name="connsiteY201" fmla="*/ 2996951 h 4830671"/>
              <a:gd name="connsiteX202" fmla="*/ 8395115 w 9761537"/>
              <a:gd name="connsiteY202" fmla="*/ 3016145 h 4830671"/>
              <a:gd name="connsiteX203" fmla="*/ 8395298 w 9761537"/>
              <a:gd name="connsiteY203" fmla="*/ 3016869 h 4830671"/>
              <a:gd name="connsiteX204" fmla="*/ 8395481 w 9761537"/>
              <a:gd name="connsiteY204" fmla="*/ 3017014 h 4830671"/>
              <a:gd name="connsiteX205" fmla="*/ 8373703 w 9761537"/>
              <a:gd name="connsiteY205" fmla="*/ 3016000 h 4830671"/>
              <a:gd name="connsiteX206" fmla="*/ 8382213 w 9761537"/>
              <a:gd name="connsiteY206" fmla="*/ 2996951 h 4830671"/>
              <a:gd name="connsiteX207" fmla="*/ 8490461 w 9761537"/>
              <a:gd name="connsiteY207" fmla="*/ 2941667 h 4830671"/>
              <a:gd name="connsiteX208" fmla="*/ 8509860 w 9761537"/>
              <a:gd name="connsiteY208" fmla="*/ 2955012 h 4830671"/>
              <a:gd name="connsiteX209" fmla="*/ 8509860 w 9761537"/>
              <a:gd name="connsiteY209" fmla="*/ 2958199 h 4830671"/>
              <a:gd name="connsiteX210" fmla="*/ 8472709 w 9761537"/>
              <a:gd name="connsiteY210" fmla="*/ 2951391 h 4830671"/>
              <a:gd name="connsiteX211" fmla="*/ 8472709 w 9761537"/>
              <a:gd name="connsiteY211" fmla="*/ 2951246 h 4830671"/>
              <a:gd name="connsiteX212" fmla="*/ 8490461 w 9761537"/>
              <a:gd name="connsiteY212" fmla="*/ 2941667 h 4830671"/>
              <a:gd name="connsiteX213" fmla="*/ 8619297 w 9761537"/>
              <a:gd name="connsiteY213" fmla="*/ 2935745 h 4830671"/>
              <a:gd name="connsiteX214" fmla="*/ 8622431 w 9761537"/>
              <a:gd name="connsiteY214" fmla="*/ 2937429 h 4830671"/>
              <a:gd name="connsiteX215" fmla="*/ 8619552 w 9761537"/>
              <a:gd name="connsiteY215" fmla="*/ 2935968 h 4830671"/>
              <a:gd name="connsiteX216" fmla="*/ 8581804 w 9761537"/>
              <a:gd name="connsiteY216" fmla="*/ 2928557 h 4830671"/>
              <a:gd name="connsiteX217" fmla="*/ 8618931 w 9761537"/>
              <a:gd name="connsiteY217" fmla="*/ 2935601 h 4830671"/>
              <a:gd name="connsiteX218" fmla="*/ 8619114 w 9761537"/>
              <a:gd name="connsiteY218" fmla="*/ 2935745 h 4830671"/>
              <a:gd name="connsiteX219" fmla="*/ 8619552 w 9761537"/>
              <a:gd name="connsiteY219" fmla="*/ 2935968 h 4830671"/>
              <a:gd name="connsiteX220" fmla="*/ 8634327 w 9761537"/>
              <a:gd name="connsiteY220" fmla="*/ 2948856 h 4830671"/>
              <a:gd name="connsiteX221" fmla="*/ 8634669 w 9761537"/>
              <a:gd name="connsiteY221" fmla="*/ 2965443 h 4830671"/>
              <a:gd name="connsiteX222" fmla="*/ 8548657 w 9761537"/>
              <a:gd name="connsiteY222" fmla="*/ 2937484 h 4830671"/>
              <a:gd name="connsiteX223" fmla="*/ 8581804 w 9761537"/>
              <a:gd name="connsiteY223" fmla="*/ 2928557 h 4830671"/>
              <a:gd name="connsiteX224" fmla="*/ 9267790 w 9761537"/>
              <a:gd name="connsiteY224" fmla="*/ 2918585 h 4830671"/>
              <a:gd name="connsiteX225" fmla="*/ 9340795 w 9761537"/>
              <a:gd name="connsiteY225" fmla="*/ 3003931 h 4830671"/>
              <a:gd name="connsiteX226" fmla="*/ 9334700 w 9761537"/>
              <a:gd name="connsiteY226" fmla="*/ 2986048 h 4830671"/>
              <a:gd name="connsiteX227" fmla="*/ 9235131 w 9761537"/>
              <a:gd name="connsiteY227" fmla="*/ 3039977 h 4830671"/>
              <a:gd name="connsiteX228" fmla="*/ 9200682 w 9761537"/>
              <a:gd name="connsiteY228" fmla="*/ 3020832 h 4830671"/>
              <a:gd name="connsiteX229" fmla="*/ 9300649 w 9761537"/>
              <a:gd name="connsiteY229" fmla="*/ 3000425 h 4830671"/>
              <a:gd name="connsiteX230" fmla="*/ 9332447 w 9761537"/>
              <a:gd name="connsiteY230" fmla="*/ 2979316 h 4830671"/>
              <a:gd name="connsiteX231" fmla="*/ 9267790 w 9761537"/>
              <a:gd name="connsiteY231" fmla="*/ 2918585 h 4830671"/>
              <a:gd name="connsiteX232" fmla="*/ 8688799 w 9761537"/>
              <a:gd name="connsiteY232" fmla="*/ 2835905 h 4830671"/>
              <a:gd name="connsiteX233" fmla="*/ 8704761 w 9761537"/>
              <a:gd name="connsiteY233" fmla="*/ 2836658 h 4830671"/>
              <a:gd name="connsiteX234" fmla="*/ 8734407 w 9761537"/>
              <a:gd name="connsiteY234" fmla="*/ 2845785 h 4830671"/>
              <a:gd name="connsiteX235" fmla="*/ 8755636 w 9761537"/>
              <a:gd name="connsiteY235" fmla="*/ 2912857 h 4830671"/>
              <a:gd name="connsiteX236" fmla="*/ 8780342 w 9761537"/>
              <a:gd name="connsiteY236" fmla="*/ 2942844 h 4830671"/>
              <a:gd name="connsiteX237" fmla="*/ 8834511 w 9761537"/>
              <a:gd name="connsiteY237" fmla="*/ 2898805 h 4830671"/>
              <a:gd name="connsiteX238" fmla="*/ 8831949 w 9761537"/>
              <a:gd name="connsiteY238" fmla="*/ 2893445 h 4830671"/>
              <a:gd name="connsiteX239" fmla="*/ 8835061 w 9761537"/>
              <a:gd name="connsiteY239" fmla="*/ 2891852 h 4830671"/>
              <a:gd name="connsiteX240" fmla="*/ 8834145 w 9761537"/>
              <a:gd name="connsiteY240" fmla="*/ 2885912 h 4830671"/>
              <a:gd name="connsiteX241" fmla="*/ 8951635 w 9761537"/>
              <a:gd name="connsiteY241" fmla="*/ 2912277 h 4830671"/>
              <a:gd name="connsiteX242" fmla="*/ 8961951 w 9761537"/>
              <a:gd name="connsiteY242" fmla="*/ 2914934 h 4830671"/>
              <a:gd name="connsiteX243" fmla="*/ 8961995 w 9761537"/>
              <a:gd name="connsiteY243" fmla="*/ 2905190 h 4830671"/>
              <a:gd name="connsiteX244" fmla="*/ 9089321 w 9761537"/>
              <a:gd name="connsiteY244" fmla="*/ 2959540 h 4830671"/>
              <a:gd name="connsiteX245" fmla="*/ 9126883 w 9761537"/>
              <a:gd name="connsiteY245" fmla="*/ 3009050 h 4830671"/>
              <a:gd name="connsiteX246" fmla="*/ 9188757 w 9761537"/>
              <a:gd name="connsiteY246" fmla="*/ 3066906 h 4830671"/>
              <a:gd name="connsiteX247" fmla="*/ 9159874 w 9761537"/>
              <a:gd name="connsiteY247" fmla="*/ 3068309 h 4830671"/>
              <a:gd name="connsiteX248" fmla="*/ 9204723 w 9761537"/>
              <a:gd name="connsiteY248" fmla="*/ 3137175 h 4830671"/>
              <a:gd name="connsiteX249" fmla="*/ 9222478 w 9761537"/>
              <a:gd name="connsiteY249" fmla="*/ 3156881 h 4830671"/>
              <a:gd name="connsiteX250" fmla="*/ 9249043 w 9761537"/>
              <a:gd name="connsiteY250" fmla="*/ 3212353 h 4830671"/>
              <a:gd name="connsiteX251" fmla="*/ 9135296 w 9761537"/>
              <a:gd name="connsiteY251" fmla="*/ 3155689 h 4830671"/>
              <a:gd name="connsiteX252" fmla="*/ 9032083 w 9761537"/>
              <a:gd name="connsiteY252" fmla="*/ 3123500 h 4830671"/>
              <a:gd name="connsiteX253" fmla="*/ 8973980 w 9761537"/>
              <a:gd name="connsiteY253" fmla="*/ 3158332 h 4830671"/>
              <a:gd name="connsiteX254" fmla="*/ 8957121 w 9761537"/>
              <a:gd name="connsiteY254" fmla="*/ 3153123 h 4830671"/>
              <a:gd name="connsiteX255" fmla="*/ 8954563 w 9761537"/>
              <a:gd name="connsiteY255" fmla="*/ 3174916 h 4830671"/>
              <a:gd name="connsiteX256" fmla="*/ 8899113 w 9761537"/>
              <a:gd name="connsiteY256" fmla="*/ 3131167 h 4830671"/>
              <a:gd name="connsiteX257" fmla="*/ 8899113 w 9761537"/>
              <a:gd name="connsiteY257" fmla="*/ 3131312 h 4830671"/>
              <a:gd name="connsiteX258" fmla="*/ 8839819 w 9761537"/>
              <a:gd name="connsiteY258" fmla="*/ 3138845 h 4830671"/>
              <a:gd name="connsiteX259" fmla="*/ 8878616 w 9761537"/>
              <a:gd name="connsiteY259" fmla="*/ 3086984 h 4830671"/>
              <a:gd name="connsiteX260" fmla="*/ 8879531 w 9761537"/>
              <a:gd name="connsiteY260" fmla="*/ 3070614 h 4830671"/>
              <a:gd name="connsiteX261" fmla="*/ 8865257 w 9761537"/>
              <a:gd name="connsiteY261" fmla="*/ 3040482 h 4830671"/>
              <a:gd name="connsiteX262" fmla="*/ 8823165 w 9761537"/>
              <a:gd name="connsiteY262" fmla="*/ 3012089 h 4830671"/>
              <a:gd name="connsiteX263" fmla="*/ 8731845 w 9761537"/>
              <a:gd name="connsiteY263" fmla="*/ 2967181 h 4830671"/>
              <a:gd name="connsiteX264" fmla="*/ 8694512 w 9761537"/>
              <a:gd name="connsiteY264" fmla="*/ 2969209 h 4830671"/>
              <a:gd name="connsiteX265" fmla="*/ 8687192 w 9761537"/>
              <a:gd name="connsiteY265" fmla="*/ 2918651 h 4830671"/>
              <a:gd name="connsiteX266" fmla="*/ 8645467 w 9761537"/>
              <a:gd name="connsiteY266" fmla="*/ 2857084 h 4830671"/>
              <a:gd name="connsiteX267" fmla="*/ 8663219 w 9761537"/>
              <a:gd name="connsiteY267" fmla="*/ 2854911 h 4830671"/>
              <a:gd name="connsiteX268" fmla="*/ 8688799 w 9761537"/>
              <a:gd name="connsiteY268" fmla="*/ 2835905 h 4830671"/>
              <a:gd name="connsiteX269" fmla="*/ 2793558 w 9761537"/>
              <a:gd name="connsiteY269" fmla="*/ 2811953 h 4830671"/>
              <a:gd name="connsiteX270" fmla="*/ 2767154 w 9761537"/>
              <a:gd name="connsiteY270" fmla="*/ 2852861 h 4830671"/>
              <a:gd name="connsiteX271" fmla="*/ 2792270 w 9761537"/>
              <a:gd name="connsiteY271" fmla="*/ 2815304 h 4830671"/>
              <a:gd name="connsiteX272" fmla="*/ 8269757 w 9761537"/>
              <a:gd name="connsiteY272" fmla="*/ 2794503 h 4830671"/>
              <a:gd name="connsiteX273" fmla="*/ 8269071 w 9761537"/>
              <a:gd name="connsiteY273" fmla="*/ 2796332 h 4830671"/>
              <a:gd name="connsiteX274" fmla="*/ 8269695 w 9761537"/>
              <a:gd name="connsiteY274" fmla="*/ 2794536 h 4830671"/>
              <a:gd name="connsiteX275" fmla="*/ 8455324 w 9761537"/>
              <a:gd name="connsiteY275" fmla="*/ 2767558 h 4830671"/>
              <a:gd name="connsiteX276" fmla="*/ 8439219 w 9761537"/>
              <a:gd name="connsiteY276" fmla="*/ 2808555 h 4830671"/>
              <a:gd name="connsiteX277" fmla="*/ 8382122 w 9761537"/>
              <a:gd name="connsiteY277" fmla="*/ 2817102 h 4830671"/>
              <a:gd name="connsiteX278" fmla="*/ 8293547 w 9761537"/>
              <a:gd name="connsiteY278" fmla="*/ 2827242 h 4830671"/>
              <a:gd name="connsiteX279" fmla="*/ 8399873 w 9761537"/>
              <a:gd name="connsiteY279" fmla="*/ 2859837 h 4830671"/>
              <a:gd name="connsiteX280" fmla="*/ 8341495 w 9761537"/>
              <a:gd name="connsiteY280" fmla="*/ 2909090 h 4830671"/>
              <a:gd name="connsiteX281" fmla="*/ 8372971 w 9761537"/>
              <a:gd name="connsiteY281" fmla="*/ 2988186 h 4830671"/>
              <a:gd name="connsiteX282" fmla="*/ 8299586 w 9761537"/>
              <a:gd name="connsiteY282" fmla="*/ 2938788 h 4830671"/>
              <a:gd name="connsiteX283" fmla="*/ 8289338 w 9761537"/>
              <a:gd name="connsiteY283" fmla="*/ 3035122 h 4830671"/>
              <a:gd name="connsiteX284" fmla="*/ 8259142 w 9761537"/>
              <a:gd name="connsiteY284" fmla="*/ 2957475 h 4830671"/>
              <a:gd name="connsiteX285" fmla="*/ 8306907 w 9761537"/>
              <a:gd name="connsiteY285" fmla="*/ 2794938 h 4830671"/>
              <a:gd name="connsiteX286" fmla="*/ 8444161 w 9761537"/>
              <a:gd name="connsiteY286" fmla="*/ 2781465 h 4830671"/>
              <a:gd name="connsiteX287" fmla="*/ 8455324 w 9761537"/>
              <a:gd name="connsiteY287" fmla="*/ 2767558 h 4830671"/>
              <a:gd name="connsiteX288" fmla="*/ 8572276 w 9761537"/>
              <a:gd name="connsiteY288" fmla="*/ 2727315 h 4830671"/>
              <a:gd name="connsiteX289" fmla="*/ 8556526 w 9761537"/>
              <a:gd name="connsiteY289" fmla="*/ 2751333 h 4830671"/>
              <a:gd name="connsiteX290" fmla="*/ 8576291 w 9761537"/>
              <a:gd name="connsiteY290" fmla="*/ 2763647 h 4830671"/>
              <a:gd name="connsiteX291" fmla="*/ 8564945 w 9761537"/>
              <a:gd name="connsiteY291" fmla="*/ 2790447 h 4830671"/>
              <a:gd name="connsiteX292" fmla="*/ 8568787 w 9761537"/>
              <a:gd name="connsiteY292" fmla="*/ 2806092 h 4830671"/>
              <a:gd name="connsiteX293" fmla="*/ 8563297 w 9761537"/>
              <a:gd name="connsiteY293" fmla="*/ 2852449 h 4830671"/>
              <a:gd name="connsiteX294" fmla="*/ 8562199 w 9761537"/>
              <a:gd name="connsiteY294" fmla="*/ 2852449 h 4830671"/>
              <a:gd name="connsiteX295" fmla="*/ 8563847 w 9761537"/>
              <a:gd name="connsiteY295" fmla="*/ 2727865 h 4830671"/>
              <a:gd name="connsiteX296" fmla="*/ 8572276 w 9761537"/>
              <a:gd name="connsiteY296" fmla="*/ 2727315 h 4830671"/>
              <a:gd name="connsiteX297" fmla="*/ 7494145 w 9761537"/>
              <a:gd name="connsiteY297" fmla="*/ 2628059 h 4830671"/>
              <a:gd name="connsiteX298" fmla="*/ 7582571 w 9761537"/>
              <a:gd name="connsiteY298" fmla="*/ 2659634 h 4830671"/>
              <a:gd name="connsiteX299" fmla="*/ 7680295 w 9761537"/>
              <a:gd name="connsiteY299" fmla="*/ 2744525 h 4830671"/>
              <a:gd name="connsiteX300" fmla="*/ 7765942 w 9761537"/>
              <a:gd name="connsiteY300" fmla="*/ 2824490 h 4830671"/>
              <a:gd name="connsiteX301" fmla="*/ 7796870 w 9761537"/>
              <a:gd name="connsiteY301" fmla="*/ 2907062 h 4830671"/>
              <a:gd name="connsiteX302" fmla="*/ 7833837 w 9761537"/>
              <a:gd name="connsiteY302" fmla="*/ 2928357 h 4830671"/>
              <a:gd name="connsiteX303" fmla="*/ 7808949 w 9761537"/>
              <a:gd name="connsiteY303" fmla="*/ 2902716 h 4830671"/>
              <a:gd name="connsiteX304" fmla="*/ 7836216 w 9761537"/>
              <a:gd name="connsiteY304" fmla="*/ 2890258 h 4830671"/>
              <a:gd name="connsiteX305" fmla="*/ 7854517 w 9761537"/>
              <a:gd name="connsiteY305" fmla="*/ 2944148 h 4830671"/>
              <a:gd name="connsiteX306" fmla="*/ 7840059 w 9761537"/>
              <a:gd name="connsiteY306" fmla="*/ 2937049 h 4830671"/>
              <a:gd name="connsiteX307" fmla="*/ 7829262 w 9761537"/>
              <a:gd name="connsiteY307" fmla="*/ 3030052 h 4830671"/>
              <a:gd name="connsiteX308" fmla="*/ 7791014 w 9761537"/>
              <a:gd name="connsiteY308" fmla="*/ 3025416 h 4830671"/>
              <a:gd name="connsiteX309" fmla="*/ 7790099 w 9761537"/>
              <a:gd name="connsiteY309" fmla="*/ 3040048 h 4830671"/>
              <a:gd name="connsiteX310" fmla="*/ 7750936 w 9761537"/>
              <a:gd name="connsiteY310" fmla="*/ 3000645 h 4830671"/>
              <a:gd name="connsiteX311" fmla="*/ 7703171 w 9761537"/>
              <a:gd name="connsiteY311" fmla="*/ 2947769 h 4830671"/>
              <a:gd name="connsiteX312" fmla="*/ 7656322 w 9761537"/>
              <a:gd name="connsiteY312" fmla="*/ 2857664 h 4830671"/>
              <a:gd name="connsiteX313" fmla="*/ 7613865 w 9761537"/>
              <a:gd name="connsiteY313" fmla="*/ 2788419 h 4830671"/>
              <a:gd name="connsiteX314" fmla="*/ 7584035 w 9761537"/>
              <a:gd name="connsiteY314" fmla="*/ 2750319 h 4830671"/>
              <a:gd name="connsiteX315" fmla="*/ 7537551 w 9761537"/>
              <a:gd name="connsiteY315" fmla="*/ 2692374 h 4830671"/>
              <a:gd name="connsiteX316" fmla="*/ 7491251 w 9761537"/>
              <a:gd name="connsiteY316" fmla="*/ 2643699 h 4830671"/>
              <a:gd name="connsiteX317" fmla="*/ 7494145 w 9761537"/>
              <a:gd name="connsiteY317" fmla="*/ 2628059 h 4830671"/>
              <a:gd name="connsiteX318" fmla="*/ 8188153 w 9761537"/>
              <a:gd name="connsiteY318" fmla="*/ 2569078 h 4830671"/>
              <a:gd name="connsiteX319" fmla="*/ 8208449 w 9761537"/>
              <a:gd name="connsiteY319" fmla="*/ 2570398 h 4830671"/>
              <a:gd name="connsiteX320" fmla="*/ 8224737 w 9761537"/>
              <a:gd name="connsiteY320" fmla="*/ 2604007 h 4830671"/>
              <a:gd name="connsiteX321" fmla="*/ 8248528 w 9761537"/>
              <a:gd name="connsiteY321" fmla="*/ 2656158 h 4830671"/>
              <a:gd name="connsiteX322" fmla="*/ 8261155 w 9761537"/>
              <a:gd name="connsiteY322" fmla="*/ 2665139 h 4830671"/>
              <a:gd name="connsiteX323" fmla="*/ 8229861 w 9761537"/>
              <a:gd name="connsiteY323" fmla="*/ 2700341 h 4830671"/>
              <a:gd name="connsiteX324" fmla="*/ 8228397 w 9761537"/>
              <a:gd name="connsiteY324" fmla="*/ 2700052 h 4830671"/>
              <a:gd name="connsiteX325" fmla="*/ 8225835 w 9761537"/>
              <a:gd name="connsiteY325" fmla="*/ 2712075 h 4830671"/>
              <a:gd name="connsiteX326" fmla="*/ 8222907 w 9761537"/>
              <a:gd name="connsiteY326" fmla="*/ 2706860 h 4830671"/>
              <a:gd name="connsiteX327" fmla="*/ 8233704 w 9761537"/>
              <a:gd name="connsiteY327" fmla="*/ 2756259 h 4830671"/>
              <a:gd name="connsiteX328" fmla="*/ 8269757 w 9761537"/>
              <a:gd name="connsiteY328" fmla="*/ 2794358 h 4830671"/>
              <a:gd name="connsiteX329" fmla="*/ 8269695 w 9761537"/>
              <a:gd name="connsiteY329" fmla="*/ 2794536 h 4830671"/>
              <a:gd name="connsiteX330" fmla="*/ 8254201 w 9761537"/>
              <a:gd name="connsiteY330" fmla="*/ 2802778 h 4830671"/>
              <a:gd name="connsiteX331" fmla="*/ 8235351 w 9761537"/>
              <a:gd name="connsiteY331" fmla="*/ 2801167 h 4830671"/>
              <a:gd name="connsiteX332" fmla="*/ 8223456 w 9761537"/>
              <a:gd name="connsiteY332" fmla="*/ 2837383 h 4830671"/>
              <a:gd name="connsiteX333" fmla="*/ 8197103 w 9761537"/>
              <a:gd name="connsiteY333" fmla="*/ 2883015 h 4830671"/>
              <a:gd name="connsiteX334" fmla="*/ 8186489 w 9761537"/>
              <a:gd name="connsiteY334" fmla="*/ 2887940 h 4830671"/>
              <a:gd name="connsiteX335" fmla="*/ 8190698 w 9761537"/>
              <a:gd name="connsiteY335" fmla="*/ 2923287 h 4830671"/>
              <a:gd name="connsiteX336" fmla="*/ 8186306 w 9761537"/>
              <a:gd name="connsiteY336" fmla="*/ 2924881 h 4830671"/>
              <a:gd name="connsiteX337" fmla="*/ 8179169 w 9761537"/>
              <a:gd name="connsiteY337" fmla="*/ 2938208 h 4830671"/>
              <a:gd name="connsiteX338" fmla="*/ 8159038 w 9761537"/>
              <a:gd name="connsiteY338" fmla="*/ 2969209 h 4830671"/>
              <a:gd name="connsiteX339" fmla="*/ 8103405 w 9761537"/>
              <a:gd name="connsiteY339" fmla="*/ 2956751 h 4830671"/>
              <a:gd name="connsiteX340" fmla="*/ 8071927 w 9761537"/>
              <a:gd name="connsiteY340" fmla="*/ 2945451 h 4830671"/>
              <a:gd name="connsiteX341" fmla="*/ 8022516 w 9761537"/>
              <a:gd name="connsiteY341" fmla="*/ 2940671 h 4830671"/>
              <a:gd name="connsiteX342" fmla="*/ 7977863 w 9761537"/>
              <a:gd name="connsiteY342" fmla="*/ 2940961 h 4830671"/>
              <a:gd name="connsiteX343" fmla="*/ 7968346 w 9761537"/>
              <a:gd name="connsiteY343" fmla="*/ 2881711 h 4830671"/>
              <a:gd name="connsiteX344" fmla="*/ 7967065 w 9761537"/>
              <a:gd name="connsiteY344" fmla="*/ 2873164 h 4830671"/>
              <a:gd name="connsiteX345" fmla="*/ 7951327 w 9761537"/>
              <a:gd name="connsiteY345" fmla="*/ 2877075 h 4830671"/>
              <a:gd name="connsiteX346" fmla="*/ 7947850 w 9761537"/>
              <a:gd name="connsiteY346" fmla="*/ 2863458 h 4830671"/>
              <a:gd name="connsiteX347" fmla="*/ 7941993 w 9761537"/>
              <a:gd name="connsiteY347" fmla="*/ 2851579 h 4830671"/>
              <a:gd name="connsiteX348" fmla="*/ 7941445 w 9761537"/>
              <a:gd name="connsiteY348" fmla="*/ 2827387 h 4830671"/>
              <a:gd name="connsiteX349" fmla="*/ 7960843 w 9761537"/>
              <a:gd name="connsiteY349" fmla="*/ 2744235 h 4830671"/>
              <a:gd name="connsiteX350" fmla="*/ 7961758 w 9761537"/>
              <a:gd name="connsiteY350" fmla="*/ 2746118 h 4830671"/>
              <a:gd name="connsiteX351" fmla="*/ 7972373 w 9761537"/>
              <a:gd name="connsiteY351" fmla="*/ 2740179 h 4830671"/>
              <a:gd name="connsiteX352" fmla="*/ 7972007 w 9761537"/>
              <a:gd name="connsiteY352" fmla="*/ 2753506 h 4830671"/>
              <a:gd name="connsiteX353" fmla="*/ 8002751 w 9761537"/>
              <a:gd name="connsiteY353" fmla="*/ 2765385 h 4830671"/>
              <a:gd name="connsiteX354" fmla="*/ 8038803 w 9761537"/>
              <a:gd name="connsiteY354" fmla="*/ 2715407 h 4830671"/>
              <a:gd name="connsiteX355" fmla="*/ 8092058 w 9761537"/>
              <a:gd name="connsiteY355" fmla="*/ 2669920 h 4830671"/>
              <a:gd name="connsiteX356" fmla="*/ 8141835 w 9761537"/>
              <a:gd name="connsiteY356" fmla="*/ 2643410 h 4830671"/>
              <a:gd name="connsiteX357" fmla="*/ 8162515 w 9761537"/>
              <a:gd name="connsiteY357" fmla="*/ 2621101 h 4830671"/>
              <a:gd name="connsiteX358" fmla="*/ 8159587 w 9761537"/>
              <a:gd name="connsiteY358" fmla="*/ 2618928 h 4830671"/>
              <a:gd name="connsiteX359" fmla="*/ 8188153 w 9761537"/>
              <a:gd name="connsiteY359" fmla="*/ 2569078 h 4830671"/>
              <a:gd name="connsiteX360" fmla="*/ 7006878 w 9761537"/>
              <a:gd name="connsiteY360" fmla="*/ 2478351 h 4830671"/>
              <a:gd name="connsiteX361" fmla="*/ 7029345 w 9761537"/>
              <a:gd name="connsiteY361" fmla="*/ 2497966 h 4830671"/>
              <a:gd name="connsiteX362" fmla="*/ 7030633 w 9761537"/>
              <a:gd name="connsiteY362" fmla="*/ 2500208 h 4830671"/>
              <a:gd name="connsiteX363" fmla="*/ 7029345 w 9761537"/>
              <a:gd name="connsiteY363" fmla="*/ 2498111 h 4830671"/>
              <a:gd name="connsiteX364" fmla="*/ 7031884 w 9761537"/>
              <a:gd name="connsiteY364" fmla="*/ 2502384 h 4830671"/>
              <a:gd name="connsiteX365" fmla="*/ 7030633 w 9761537"/>
              <a:gd name="connsiteY365" fmla="*/ 2500208 h 4830671"/>
              <a:gd name="connsiteX366" fmla="*/ 7042710 w 9761537"/>
              <a:gd name="connsiteY366" fmla="*/ 2519865 h 4830671"/>
              <a:gd name="connsiteX367" fmla="*/ 7048011 w 9761537"/>
              <a:gd name="connsiteY367" fmla="*/ 2595749 h 4830671"/>
              <a:gd name="connsiteX368" fmla="*/ 6996404 w 9761537"/>
              <a:gd name="connsiteY368" fmla="*/ 2572426 h 4830671"/>
              <a:gd name="connsiteX369" fmla="*/ 7006878 w 9761537"/>
              <a:gd name="connsiteY369" fmla="*/ 2478351 h 4830671"/>
              <a:gd name="connsiteX370" fmla="*/ 8453860 w 9761537"/>
              <a:gd name="connsiteY370" fmla="*/ 2473484 h 4830671"/>
              <a:gd name="connsiteX371" fmla="*/ 8478200 w 9761537"/>
              <a:gd name="connsiteY371" fmla="*/ 2514770 h 4830671"/>
              <a:gd name="connsiteX372" fmla="*/ 8490461 w 9761537"/>
              <a:gd name="connsiteY372" fmla="*/ 2536500 h 4830671"/>
              <a:gd name="connsiteX373" fmla="*/ 8485703 w 9761537"/>
              <a:gd name="connsiteY373" fmla="*/ 2589520 h 4830671"/>
              <a:gd name="connsiteX374" fmla="*/ 8484605 w 9761537"/>
              <a:gd name="connsiteY374" fmla="*/ 2584595 h 4830671"/>
              <a:gd name="connsiteX375" fmla="*/ 8472161 w 9761537"/>
              <a:gd name="connsiteY375" fmla="*/ 2561996 h 4830671"/>
              <a:gd name="connsiteX376" fmla="*/ 8469049 w 9761537"/>
              <a:gd name="connsiteY376" fmla="*/ 2602123 h 4830671"/>
              <a:gd name="connsiteX377" fmla="*/ 8454409 w 9761537"/>
              <a:gd name="connsiteY377" fmla="*/ 2607773 h 4830671"/>
              <a:gd name="connsiteX378" fmla="*/ 8419638 w 9761537"/>
              <a:gd name="connsiteY378" fmla="*/ 2559533 h 4830671"/>
              <a:gd name="connsiteX379" fmla="*/ 8368763 w 9761537"/>
              <a:gd name="connsiteY379" fmla="*/ 2546061 h 4830671"/>
              <a:gd name="connsiteX380" fmla="*/ 8350645 w 9761537"/>
              <a:gd name="connsiteY380" fmla="*/ 2574599 h 4830671"/>
              <a:gd name="connsiteX381" fmla="*/ 8402435 w 9761537"/>
              <a:gd name="connsiteY381" fmla="*/ 2516654 h 4830671"/>
              <a:gd name="connsiteX382" fmla="*/ 8419455 w 9761537"/>
              <a:gd name="connsiteY382" fmla="*/ 2526939 h 4830671"/>
              <a:gd name="connsiteX383" fmla="*/ 8434461 w 9761537"/>
              <a:gd name="connsiteY383" fmla="*/ 2517378 h 4830671"/>
              <a:gd name="connsiteX384" fmla="*/ 8450749 w 9761537"/>
              <a:gd name="connsiteY384" fmla="*/ 2501443 h 4830671"/>
              <a:gd name="connsiteX385" fmla="*/ 8453860 w 9761537"/>
              <a:gd name="connsiteY385" fmla="*/ 2473484 h 4830671"/>
              <a:gd name="connsiteX386" fmla="*/ 8333259 w 9761537"/>
              <a:gd name="connsiteY386" fmla="*/ 2410034 h 4830671"/>
              <a:gd name="connsiteX387" fmla="*/ 8402985 w 9761537"/>
              <a:gd name="connsiteY387" fmla="*/ 2439876 h 4830671"/>
              <a:gd name="connsiteX388" fmla="*/ 8423481 w 9761537"/>
              <a:gd name="connsiteY388" fmla="*/ 2481162 h 4830671"/>
              <a:gd name="connsiteX389" fmla="*/ 8400605 w 9761537"/>
              <a:gd name="connsiteY389" fmla="*/ 2475802 h 4830671"/>
              <a:gd name="connsiteX390" fmla="*/ 8386880 w 9761537"/>
              <a:gd name="connsiteY390" fmla="*/ 2491737 h 4830671"/>
              <a:gd name="connsiteX391" fmla="*/ 8386697 w 9761537"/>
              <a:gd name="connsiteY391" fmla="*/ 2491737 h 4830671"/>
              <a:gd name="connsiteX392" fmla="*/ 8383220 w 9761537"/>
              <a:gd name="connsiteY392" fmla="*/ 2471891 h 4830671"/>
              <a:gd name="connsiteX393" fmla="*/ 8382854 w 9761537"/>
              <a:gd name="connsiteY393" fmla="*/ 2505934 h 4830671"/>
              <a:gd name="connsiteX394" fmla="*/ 8352109 w 9761537"/>
              <a:gd name="connsiteY394" fmla="*/ 2484059 h 4830671"/>
              <a:gd name="connsiteX395" fmla="*/ 8366017 w 9761537"/>
              <a:gd name="connsiteY395" fmla="*/ 2469862 h 4830671"/>
              <a:gd name="connsiteX396" fmla="*/ 8334907 w 9761537"/>
              <a:gd name="connsiteY396" fmla="*/ 2445236 h 4830671"/>
              <a:gd name="connsiteX397" fmla="*/ 8333259 w 9761537"/>
              <a:gd name="connsiteY397" fmla="*/ 2410034 h 4830671"/>
              <a:gd name="connsiteX398" fmla="*/ 8400789 w 9761537"/>
              <a:gd name="connsiteY398" fmla="*/ 2367443 h 4830671"/>
              <a:gd name="connsiteX399" fmla="*/ 8450200 w 9761537"/>
              <a:gd name="connsiteY399" fmla="*/ 2418001 h 4830671"/>
              <a:gd name="connsiteX400" fmla="*/ 8450200 w 9761537"/>
              <a:gd name="connsiteY400" fmla="*/ 2418146 h 4830671"/>
              <a:gd name="connsiteX401" fmla="*/ 8428239 w 9761537"/>
              <a:gd name="connsiteY401" fmla="*/ 2423940 h 4830671"/>
              <a:gd name="connsiteX402" fmla="*/ 8438671 w 9761537"/>
              <a:gd name="connsiteY402" fmla="*/ 2460736 h 4830671"/>
              <a:gd name="connsiteX403" fmla="*/ 8404997 w 9761537"/>
              <a:gd name="connsiteY403" fmla="*/ 2407426 h 4830671"/>
              <a:gd name="connsiteX404" fmla="*/ 8400789 w 9761537"/>
              <a:gd name="connsiteY404" fmla="*/ 2367443 h 4830671"/>
              <a:gd name="connsiteX405" fmla="*/ 8285861 w 9761537"/>
              <a:gd name="connsiteY405" fmla="*/ 2339630 h 4830671"/>
              <a:gd name="connsiteX406" fmla="*/ 8286044 w 9761537"/>
              <a:gd name="connsiteY406" fmla="*/ 2339630 h 4830671"/>
              <a:gd name="connsiteX407" fmla="*/ 8306175 w 9761537"/>
              <a:gd name="connsiteY407" fmla="*/ 2381640 h 4830671"/>
              <a:gd name="connsiteX408" fmla="*/ 8285861 w 9761537"/>
              <a:gd name="connsiteY408" fmla="*/ 2339630 h 4830671"/>
              <a:gd name="connsiteX409" fmla="*/ 8254573 w 9761537"/>
              <a:gd name="connsiteY409" fmla="*/ 2237356 h 4830671"/>
              <a:gd name="connsiteX410" fmla="*/ 8253286 w 9761537"/>
              <a:gd name="connsiteY410" fmla="*/ 2239963 h 4830671"/>
              <a:gd name="connsiteX411" fmla="*/ 8254573 w 9761537"/>
              <a:gd name="connsiteY411" fmla="*/ 2237356 h 4830671"/>
              <a:gd name="connsiteX412" fmla="*/ 8284282 w 9761537"/>
              <a:gd name="connsiteY412" fmla="*/ 2154529 h 4830671"/>
              <a:gd name="connsiteX413" fmla="*/ 8318619 w 9761537"/>
              <a:gd name="connsiteY413" fmla="*/ 2156956 h 4830671"/>
              <a:gd name="connsiteX414" fmla="*/ 8330148 w 9761537"/>
              <a:gd name="connsiteY414" fmla="*/ 2218089 h 4830671"/>
              <a:gd name="connsiteX415" fmla="*/ 8307821 w 9761537"/>
              <a:gd name="connsiteY415" fmla="*/ 2273137 h 4830671"/>
              <a:gd name="connsiteX416" fmla="*/ 8369677 w 9761537"/>
              <a:gd name="connsiteY416" fmla="*/ 2312250 h 4830671"/>
              <a:gd name="connsiteX417" fmla="*/ 8407193 w 9761537"/>
              <a:gd name="connsiteY417" fmla="*/ 2322680 h 4830671"/>
              <a:gd name="connsiteX418" fmla="*/ 8386697 w 9761537"/>
              <a:gd name="connsiteY418" fmla="*/ 2329924 h 4830671"/>
              <a:gd name="connsiteX419" fmla="*/ 8403533 w 9761537"/>
              <a:gd name="connsiteY419" fmla="*/ 2365271 h 4830671"/>
              <a:gd name="connsiteX420" fmla="*/ 8350462 w 9761537"/>
              <a:gd name="connsiteY420" fmla="*/ 2324274 h 4830671"/>
              <a:gd name="connsiteX421" fmla="*/ 8355769 w 9761537"/>
              <a:gd name="connsiteY421" fmla="*/ 2338036 h 4830671"/>
              <a:gd name="connsiteX422" fmla="*/ 8308005 w 9761537"/>
              <a:gd name="connsiteY422" fmla="*/ 2327026 h 4830671"/>
              <a:gd name="connsiteX423" fmla="*/ 8289338 w 9761537"/>
              <a:gd name="connsiteY423" fmla="*/ 2291824 h 4830671"/>
              <a:gd name="connsiteX424" fmla="*/ 8279639 w 9761537"/>
              <a:gd name="connsiteY424" fmla="*/ 2303414 h 4830671"/>
              <a:gd name="connsiteX425" fmla="*/ 8253286 w 9761537"/>
              <a:gd name="connsiteY425" fmla="*/ 2239963 h 4830671"/>
              <a:gd name="connsiteX426" fmla="*/ 8268659 w 9761537"/>
              <a:gd name="connsiteY426" fmla="*/ 2240542 h 4830671"/>
              <a:gd name="connsiteX427" fmla="*/ 8260789 w 9761537"/>
              <a:gd name="connsiteY427" fmla="*/ 2168400 h 4830671"/>
              <a:gd name="connsiteX428" fmla="*/ 8284282 w 9761537"/>
              <a:gd name="connsiteY428" fmla="*/ 2154529 h 4830671"/>
              <a:gd name="connsiteX429" fmla="*/ 2256773 w 9761537"/>
              <a:gd name="connsiteY429" fmla="*/ 2128066 h 4830671"/>
              <a:gd name="connsiteX430" fmla="*/ 2256849 w 9761537"/>
              <a:gd name="connsiteY430" fmla="*/ 2128289 h 4830671"/>
              <a:gd name="connsiteX431" fmla="*/ 2256833 w 9761537"/>
              <a:gd name="connsiteY431" fmla="*/ 2128264 h 4830671"/>
              <a:gd name="connsiteX432" fmla="*/ 2255561 w 9761537"/>
              <a:gd name="connsiteY432" fmla="*/ 2126272 h 4830671"/>
              <a:gd name="connsiteX433" fmla="*/ 2256773 w 9761537"/>
              <a:gd name="connsiteY433" fmla="*/ 2128066 h 4830671"/>
              <a:gd name="connsiteX434" fmla="*/ 2256605 w 9761537"/>
              <a:gd name="connsiteY434" fmla="*/ 2127907 h 4830671"/>
              <a:gd name="connsiteX435" fmla="*/ 2161693 w 9761537"/>
              <a:gd name="connsiteY435" fmla="*/ 2083965 h 4830671"/>
              <a:gd name="connsiteX436" fmla="*/ 2206826 w 9761537"/>
              <a:gd name="connsiteY436" fmla="*/ 2091355 h 4830671"/>
              <a:gd name="connsiteX437" fmla="*/ 2247587 w 9761537"/>
              <a:gd name="connsiteY437" fmla="*/ 2119447 h 4830671"/>
              <a:gd name="connsiteX438" fmla="*/ 2256605 w 9761537"/>
              <a:gd name="connsiteY438" fmla="*/ 2127907 h 4830671"/>
              <a:gd name="connsiteX439" fmla="*/ 2256833 w 9761537"/>
              <a:gd name="connsiteY439" fmla="*/ 2128264 h 4830671"/>
              <a:gd name="connsiteX440" fmla="*/ 2259933 w 9761537"/>
              <a:gd name="connsiteY440" fmla="*/ 2138694 h 4830671"/>
              <a:gd name="connsiteX441" fmla="*/ 2176737 w 9761537"/>
              <a:gd name="connsiteY441" fmla="*/ 2153334 h 4830671"/>
              <a:gd name="connsiteX442" fmla="*/ 2158885 w 9761537"/>
              <a:gd name="connsiteY442" fmla="*/ 2180629 h 4830671"/>
              <a:gd name="connsiteX443" fmla="*/ 2155273 w 9761537"/>
              <a:gd name="connsiteY443" fmla="*/ 2179437 h 4830671"/>
              <a:gd name="connsiteX444" fmla="*/ 2152466 w 9761537"/>
              <a:gd name="connsiteY444" fmla="*/ 2183966 h 4830671"/>
              <a:gd name="connsiteX445" fmla="*/ 2138223 w 9761537"/>
              <a:gd name="connsiteY445" fmla="*/ 2160605 h 4830671"/>
              <a:gd name="connsiteX446" fmla="*/ 2096099 w 9761537"/>
              <a:gd name="connsiteY446" fmla="*/ 2161201 h 4830671"/>
              <a:gd name="connsiteX447" fmla="*/ 2060594 w 9761537"/>
              <a:gd name="connsiteY447" fmla="*/ 2142130 h 4830671"/>
              <a:gd name="connsiteX448" fmla="*/ 2121574 w 9761537"/>
              <a:gd name="connsiteY448" fmla="*/ 2136767 h 4830671"/>
              <a:gd name="connsiteX449" fmla="*/ 2118766 w 9761537"/>
              <a:gd name="connsiteY449" fmla="*/ 2114240 h 4830671"/>
              <a:gd name="connsiteX450" fmla="*/ 2088677 w 9761537"/>
              <a:gd name="connsiteY450" fmla="*/ 2101009 h 4830671"/>
              <a:gd name="connsiteX451" fmla="*/ 2161693 w 9761537"/>
              <a:gd name="connsiteY451" fmla="*/ 2083965 h 4830671"/>
              <a:gd name="connsiteX452" fmla="*/ 1836732 w 9761537"/>
              <a:gd name="connsiteY452" fmla="*/ 1978124 h 4830671"/>
              <a:gd name="connsiteX453" fmla="*/ 1948863 w 9761537"/>
              <a:gd name="connsiteY453" fmla="*/ 2005657 h 4830671"/>
              <a:gd name="connsiteX454" fmla="*/ 2037325 w 9761537"/>
              <a:gd name="connsiteY454" fmla="*/ 2063107 h 4830671"/>
              <a:gd name="connsiteX455" fmla="*/ 2080051 w 9761537"/>
              <a:gd name="connsiteY455" fmla="*/ 2082058 h 4830671"/>
              <a:gd name="connsiteX456" fmla="*/ 1968120 w 9761537"/>
              <a:gd name="connsiteY456" fmla="*/ 2096123 h 4830671"/>
              <a:gd name="connsiteX457" fmla="*/ 1968120 w 9761537"/>
              <a:gd name="connsiteY457" fmla="*/ 2096004 h 4830671"/>
              <a:gd name="connsiteX458" fmla="*/ 1968722 w 9761537"/>
              <a:gd name="connsiteY458" fmla="*/ 2066206 h 4830671"/>
              <a:gd name="connsiteX459" fmla="*/ 1931612 w 9761537"/>
              <a:gd name="connsiteY459" fmla="*/ 2031879 h 4830671"/>
              <a:gd name="connsiteX460" fmla="*/ 1838938 w 9761537"/>
              <a:gd name="connsiteY460" fmla="*/ 2003631 h 4830671"/>
              <a:gd name="connsiteX461" fmla="*/ 1854986 w 9761537"/>
              <a:gd name="connsiteY461" fmla="*/ 1997671 h 4830671"/>
              <a:gd name="connsiteX462" fmla="*/ 1750878 w 9761537"/>
              <a:gd name="connsiteY462" fmla="*/ 2025562 h 4830671"/>
              <a:gd name="connsiteX463" fmla="*/ 1836732 w 9761537"/>
              <a:gd name="connsiteY463" fmla="*/ 1978124 h 4830671"/>
              <a:gd name="connsiteX464" fmla="*/ 8250358 w 9761537"/>
              <a:gd name="connsiteY464" fmla="*/ 1911846 h 4830671"/>
              <a:gd name="connsiteX465" fmla="*/ 8243770 w 9761537"/>
              <a:gd name="connsiteY465" fmla="*/ 2026723 h 4830671"/>
              <a:gd name="connsiteX466" fmla="*/ 8241573 w 9761537"/>
              <a:gd name="connsiteY466" fmla="*/ 2026723 h 4830671"/>
              <a:gd name="connsiteX467" fmla="*/ 8216685 w 9761537"/>
              <a:gd name="connsiteY467" fmla="*/ 1950380 h 4830671"/>
              <a:gd name="connsiteX468" fmla="*/ 8250358 w 9761537"/>
              <a:gd name="connsiteY468" fmla="*/ 1911846 h 4830671"/>
              <a:gd name="connsiteX469" fmla="*/ 5498395 w 9761537"/>
              <a:gd name="connsiteY469" fmla="*/ 1817986 h 4830671"/>
              <a:gd name="connsiteX470" fmla="*/ 5495119 w 9761537"/>
              <a:gd name="connsiteY470" fmla="*/ 1826307 h 4830671"/>
              <a:gd name="connsiteX471" fmla="*/ 5479736 w 9761537"/>
              <a:gd name="connsiteY471" fmla="*/ 1821421 h 4830671"/>
              <a:gd name="connsiteX472" fmla="*/ 5542613 w 9761537"/>
              <a:gd name="connsiteY472" fmla="*/ 1942701 h 4830671"/>
              <a:gd name="connsiteX473" fmla="*/ 5563675 w 9761537"/>
              <a:gd name="connsiteY473" fmla="*/ 1962609 h 4830671"/>
              <a:gd name="connsiteX474" fmla="*/ 5546433 w 9761537"/>
              <a:gd name="connsiteY474" fmla="*/ 1963831 h 4830671"/>
              <a:gd name="connsiteX475" fmla="*/ 5549014 w 9761537"/>
              <a:gd name="connsiteY475" fmla="*/ 1976288 h 4830671"/>
              <a:gd name="connsiteX476" fmla="*/ 5553660 w 9761537"/>
              <a:gd name="connsiteY476" fmla="*/ 1974945 h 4830671"/>
              <a:gd name="connsiteX477" fmla="*/ 5616124 w 9761537"/>
              <a:gd name="connsiteY477" fmla="*/ 2071310 h 4830671"/>
              <a:gd name="connsiteX478" fmla="*/ 5610342 w 9761537"/>
              <a:gd name="connsiteY478" fmla="*/ 2070943 h 4830671"/>
              <a:gd name="connsiteX479" fmla="*/ 5654429 w 9761537"/>
              <a:gd name="connsiteY479" fmla="*/ 2166331 h 4830671"/>
              <a:gd name="connsiteX480" fmla="*/ 5690255 w 9761537"/>
              <a:gd name="connsiteY480" fmla="*/ 2243886 h 4830671"/>
              <a:gd name="connsiteX481" fmla="*/ 5714105 w 9761537"/>
              <a:gd name="connsiteY481" fmla="*/ 2275031 h 4830671"/>
              <a:gd name="connsiteX482" fmla="*/ 5787978 w 9761537"/>
              <a:gd name="connsiteY482" fmla="*/ 2331572 h 4830671"/>
              <a:gd name="connsiteX483" fmla="*/ 5798292 w 9761537"/>
              <a:gd name="connsiteY483" fmla="*/ 2345817 h 4830671"/>
              <a:gd name="connsiteX484" fmla="*/ 5792185 w 9761537"/>
              <a:gd name="connsiteY484" fmla="*/ 2332758 h 4830671"/>
              <a:gd name="connsiteX485" fmla="*/ 5776306 w 9761537"/>
              <a:gd name="connsiteY485" fmla="*/ 2229678 h 4830671"/>
              <a:gd name="connsiteX486" fmla="*/ 5723234 w 9761537"/>
              <a:gd name="connsiteY486" fmla="*/ 2150727 h 4830671"/>
              <a:gd name="connsiteX487" fmla="*/ 5647470 w 9761537"/>
              <a:gd name="connsiteY487" fmla="*/ 2026289 h 4830671"/>
              <a:gd name="connsiteX488" fmla="*/ 5627522 w 9761537"/>
              <a:gd name="connsiteY488" fmla="*/ 1971675 h 4830671"/>
              <a:gd name="connsiteX489" fmla="*/ 5586895 w 9761537"/>
              <a:gd name="connsiteY489" fmla="*/ 1928071 h 4830671"/>
              <a:gd name="connsiteX490" fmla="*/ 5519915 w 9761537"/>
              <a:gd name="connsiteY490" fmla="*/ 1818988 h 4830671"/>
              <a:gd name="connsiteX491" fmla="*/ 5509911 w 9761537"/>
              <a:gd name="connsiteY491" fmla="*/ 1778855 h 4830671"/>
              <a:gd name="connsiteX492" fmla="*/ 5509763 w 9761537"/>
              <a:gd name="connsiteY492" fmla="*/ 1789107 h 4830671"/>
              <a:gd name="connsiteX493" fmla="*/ 5504996 w 9761537"/>
              <a:gd name="connsiteY493" fmla="*/ 1801216 h 4830671"/>
              <a:gd name="connsiteX494" fmla="*/ 5507927 w 9761537"/>
              <a:gd name="connsiteY494" fmla="*/ 1799824 h 4830671"/>
              <a:gd name="connsiteX495" fmla="*/ 5511351 w 9761537"/>
              <a:gd name="connsiteY495" fmla="*/ 1787091 h 4830671"/>
              <a:gd name="connsiteX496" fmla="*/ 8482592 w 9761537"/>
              <a:gd name="connsiteY496" fmla="*/ 1645875 h 4830671"/>
              <a:gd name="connsiteX497" fmla="*/ 8482592 w 9761537"/>
              <a:gd name="connsiteY497" fmla="*/ 1646744 h 4830671"/>
              <a:gd name="connsiteX498" fmla="*/ 8482226 w 9761537"/>
              <a:gd name="connsiteY498" fmla="*/ 1646020 h 4830671"/>
              <a:gd name="connsiteX499" fmla="*/ 8482592 w 9761537"/>
              <a:gd name="connsiteY499" fmla="*/ 1645875 h 4830671"/>
              <a:gd name="connsiteX500" fmla="*/ 8419101 w 9761537"/>
              <a:gd name="connsiteY500" fmla="*/ 1611744 h 4830671"/>
              <a:gd name="connsiteX501" fmla="*/ 8457703 w 9761537"/>
              <a:gd name="connsiteY501" fmla="*/ 1628347 h 4830671"/>
              <a:gd name="connsiteX502" fmla="*/ 8475455 w 9761537"/>
              <a:gd name="connsiteY502" fmla="*/ 1656740 h 4830671"/>
              <a:gd name="connsiteX503" fmla="*/ 8467951 w 9761537"/>
              <a:gd name="connsiteY503" fmla="*/ 1703821 h 4830671"/>
              <a:gd name="connsiteX504" fmla="*/ 8422200 w 9761537"/>
              <a:gd name="connsiteY504" fmla="*/ 1634141 h 4830671"/>
              <a:gd name="connsiteX505" fmla="*/ 8431350 w 9761537"/>
              <a:gd name="connsiteY505" fmla="*/ 1667025 h 4830671"/>
              <a:gd name="connsiteX506" fmla="*/ 8424213 w 9761537"/>
              <a:gd name="connsiteY506" fmla="*/ 1664563 h 4830671"/>
              <a:gd name="connsiteX507" fmla="*/ 8401155 w 9761537"/>
              <a:gd name="connsiteY507" fmla="*/ 1626174 h 4830671"/>
              <a:gd name="connsiteX508" fmla="*/ 8419101 w 9761537"/>
              <a:gd name="connsiteY508" fmla="*/ 1611744 h 4830671"/>
              <a:gd name="connsiteX509" fmla="*/ 8537156 w 9761537"/>
              <a:gd name="connsiteY509" fmla="*/ 1593840 h 4830671"/>
              <a:gd name="connsiteX510" fmla="*/ 8555245 w 9761537"/>
              <a:gd name="connsiteY510" fmla="*/ 1609514 h 4830671"/>
              <a:gd name="connsiteX511" fmla="*/ 8544265 w 9761537"/>
              <a:gd name="connsiteY511" fmla="*/ 1629940 h 4830671"/>
              <a:gd name="connsiteX512" fmla="*/ 8516448 w 9761537"/>
              <a:gd name="connsiteY512" fmla="*/ 1648628 h 4830671"/>
              <a:gd name="connsiteX513" fmla="*/ 8481311 w 9761537"/>
              <a:gd name="connsiteY513" fmla="*/ 1627188 h 4830671"/>
              <a:gd name="connsiteX514" fmla="*/ 8537156 w 9761537"/>
              <a:gd name="connsiteY514" fmla="*/ 1593840 h 4830671"/>
              <a:gd name="connsiteX515" fmla="*/ 5461809 w 9761537"/>
              <a:gd name="connsiteY515" fmla="*/ 1538041 h 4830671"/>
              <a:gd name="connsiteX516" fmla="*/ 5461546 w 9761537"/>
              <a:gd name="connsiteY516" fmla="*/ 1538157 h 4830671"/>
              <a:gd name="connsiteX517" fmla="*/ 5461486 w 9761537"/>
              <a:gd name="connsiteY517" fmla="*/ 1538161 h 4830671"/>
              <a:gd name="connsiteX518" fmla="*/ 5168222 w 9761537"/>
              <a:gd name="connsiteY518" fmla="*/ 1531228 h 4830671"/>
              <a:gd name="connsiteX519" fmla="*/ 5220194 w 9761537"/>
              <a:gd name="connsiteY519" fmla="*/ 1539927 h 4830671"/>
              <a:gd name="connsiteX520" fmla="*/ 5220429 w 9761537"/>
              <a:gd name="connsiteY520" fmla="*/ 1544457 h 4830671"/>
              <a:gd name="connsiteX521" fmla="*/ 5237640 w 9761537"/>
              <a:gd name="connsiteY521" fmla="*/ 1542192 h 4830671"/>
              <a:gd name="connsiteX522" fmla="*/ 5233025 w 9761537"/>
              <a:gd name="connsiteY522" fmla="*/ 1551747 h 4830671"/>
              <a:gd name="connsiteX523" fmla="*/ 5154478 w 9761537"/>
              <a:gd name="connsiteY523" fmla="*/ 1543820 h 4830671"/>
              <a:gd name="connsiteX524" fmla="*/ 5153852 w 9761537"/>
              <a:gd name="connsiteY524" fmla="*/ 1532000 h 4830671"/>
              <a:gd name="connsiteX525" fmla="*/ 5168222 w 9761537"/>
              <a:gd name="connsiteY525" fmla="*/ 1531228 h 4830671"/>
              <a:gd name="connsiteX526" fmla="*/ 5478601 w 9761537"/>
              <a:gd name="connsiteY526" fmla="*/ 1530584 h 4830671"/>
              <a:gd name="connsiteX527" fmla="*/ 5466944 w 9761537"/>
              <a:gd name="connsiteY527" fmla="*/ 1566186 h 4830671"/>
              <a:gd name="connsiteX528" fmla="*/ 5409364 w 9761537"/>
              <a:gd name="connsiteY528" fmla="*/ 1548916 h 4830671"/>
              <a:gd name="connsiteX529" fmla="*/ 5427749 w 9761537"/>
              <a:gd name="connsiteY529" fmla="*/ 1548279 h 4830671"/>
              <a:gd name="connsiteX530" fmla="*/ 5429939 w 9761537"/>
              <a:gd name="connsiteY530" fmla="*/ 1539927 h 4830671"/>
              <a:gd name="connsiteX531" fmla="*/ 5461486 w 9761537"/>
              <a:gd name="connsiteY531" fmla="*/ 1538161 h 4830671"/>
              <a:gd name="connsiteX532" fmla="*/ 5459639 w 9761537"/>
              <a:gd name="connsiteY532" fmla="*/ 1538847 h 4830671"/>
              <a:gd name="connsiteX533" fmla="*/ 5461546 w 9761537"/>
              <a:gd name="connsiteY533" fmla="*/ 1538157 h 4830671"/>
              <a:gd name="connsiteX534" fmla="*/ 5462459 w 9761537"/>
              <a:gd name="connsiteY534" fmla="*/ 1537799 h 4830671"/>
              <a:gd name="connsiteX535" fmla="*/ 5461809 w 9761537"/>
              <a:gd name="connsiteY535" fmla="*/ 1538041 h 4830671"/>
              <a:gd name="connsiteX536" fmla="*/ 4720261 w 9761537"/>
              <a:gd name="connsiteY536" fmla="*/ 1332998 h 4830671"/>
              <a:gd name="connsiteX537" fmla="*/ 4729667 w 9761537"/>
              <a:gd name="connsiteY537" fmla="*/ 1346063 h 4830671"/>
              <a:gd name="connsiteX538" fmla="*/ 4727008 w 9761537"/>
              <a:gd name="connsiteY538" fmla="*/ 1394405 h 4830671"/>
              <a:gd name="connsiteX539" fmla="*/ 4708231 w 9761537"/>
              <a:gd name="connsiteY539" fmla="*/ 1405588 h 4830671"/>
              <a:gd name="connsiteX540" fmla="*/ 4683197 w 9761537"/>
              <a:gd name="connsiteY540" fmla="*/ 1339906 h 4830671"/>
              <a:gd name="connsiteX541" fmla="*/ 4720261 w 9761537"/>
              <a:gd name="connsiteY541" fmla="*/ 1332998 h 4830671"/>
              <a:gd name="connsiteX542" fmla="*/ 8609707 w 9761537"/>
              <a:gd name="connsiteY542" fmla="*/ 1326540 h 4830671"/>
              <a:gd name="connsiteX543" fmla="*/ 8675846 w 9761537"/>
              <a:gd name="connsiteY543" fmla="*/ 1418439 h 4830671"/>
              <a:gd name="connsiteX544" fmla="*/ 8708238 w 9761537"/>
              <a:gd name="connsiteY544" fmla="*/ 1527521 h 4830671"/>
              <a:gd name="connsiteX545" fmla="*/ 8692316 w 9761537"/>
              <a:gd name="connsiteY545" fmla="*/ 1558667 h 4830671"/>
              <a:gd name="connsiteX546" fmla="*/ 8685911 w 9761537"/>
              <a:gd name="connsiteY546" fmla="*/ 1537082 h 4830671"/>
              <a:gd name="connsiteX547" fmla="*/ 8662487 w 9761537"/>
              <a:gd name="connsiteY547" fmla="*/ 1569532 h 4830671"/>
              <a:gd name="connsiteX548" fmla="*/ 8651872 w 9761537"/>
              <a:gd name="connsiteY548" fmla="*/ 1551858 h 4830671"/>
              <a:gd name="connsiteX549" fmla="*/ 8623140 w 9761537"/>
              <a:gd name="connsiteY549" fmla="*/ 1569822 h 4830671"/>
              <a:gd name="connsiteX550" fmla="*/ 8594591 w 9761537"/>
              <a:gd name="connsiteY550" fmla="*/ 1560261 h 4830671"/>
              <a:gd name="connsiteX551" fmla="*/ 8607585 w 9761537"/>
              <a:gd name="connsiteY551" fmla="*/ 1582570 h 4830671"/>
              <a:gd name="connsiteX552" fmla="*/ 8582513 w 9761537"/>
              <a:gd name="connsiteY552" fmla="*/ 1610384 h 4830671"/>
              <a:gd name="connsiteX553" fmla="*/ 8560003 w 9761537"/>
              <a:gd name="connsiteY553" fmla="*/ 1572284 h 4830671"/>
              <a:gd name="connsiteX554" fmla="*/ 8427873 w 9761537"/>
              <a:gd name="connsiteY554" fmla="*/ 1579672 h 4830671"/>
              <a:gd name="connsiteX555" fmla="*/ 8461912 w 9761537"/>
              <a:gd name="connsiteY555" fmla="*/ 1547802 h 4830671"/>
              <a:gd name="connsiteX556" fmla="*/ 8532003 w 9761537"/>
              <a:gd name="connsiteY556" fmla="*/ 1529405 h 4830671"/>
              <a:gd name="connsiteX557" fmla="*/ 8557258 w 9761537"/>
              <a:gd name="connsiteY557" fmla="*/ 1512311 h 4830671"/>
              <a:gd name="connsiteX558" fmla="*/ 8566591 w 9761537"/>
              <a:gd name="connsiteY558" fmla="*/ 1465809 h 4830671"/>
              <a:gd name="connsiteX559" fmla="*/ 8590565 w 9761537"/>
              <a:gd name="connsiteY559" fmla="*/ 1486959 h 4830671"/>
              <a:gd name="connsiteX560" fmla="*/ 8622408 w 9761537"/>
              <a:gd name="connsiteY560" fmla="*/ 1433360 h 4830671"/>
              <a:gd name="connsiteX561" fmla="*/ 8598251 w 9761537"/>
              <a:gd name="connsiteY561" fmla="*/ 1329057 h 4830671"/>
              <a:gd name="connsiteX562" fmla="*/ 8609707 w 9761537"/>
              <a:gd name="connsiteY562" fmla="*/ 1326540 h 4830671"/>
              <a:gd name="connsiteX563" fmla="*/ 4721045 w 9761537"/>
              <a:gd name="connsiteY563" fmla="*/ 1267020 h 4830671"/>
              <a:gd name="connsiteX564" fmla="*/ 4721658 w 9761537"/>
              <a:gd name="connsiteY564" fmla="*/ 1293590 h 4830671"/>
              <a:gd name="connsiteX565" fmla="*/ 4712534 w 9761537"/>
              <a:gd name="connsiteY565" fmla="*/ 1320937 h 4830671"/>
              <a:gd name="connsiteX566" fmla="*/ 4714647 w 9761537"/>
              <a:gd name="connsiteY566" fmla="*/ 1275082 h 4830671"/>
              <a:gd name="connsiteX567" fmla="*/ 4720984 w 9761537"/>
              <a:gd name="connsiteY567" fmla="*/ 1264384 h 4830671"/>
              <a:gd name="connsiteX568" fmla="*/ 4721844 w 9761537"/>
              <a:gd name="connsiteY568" fmla="*/ 1266012 h 4830671"/>
              <a:gd name="connsiteX569" fmla="*/ 4721045 w 9761537"/>
              <a:gd name="connsiteY569" fmla="*/ 1267020 h 4830671"/>
              <a:gd name="connsiteX570" fmla="*/ 8549895 w 9761537"/>
              <a:gd name="connsiteY570" fmla="*/ 1193417 h 4830671"/>
              <a:gd name="connsiteX571" fmla="*/ 8619663 w 9761537"/>
              <a:gd name="connsiteY571" fmla="*/ 1234751 h 4830671"/>
              <a:gd name="connsiteX572" fmla="*/ 8663585 w 9761537"/>
              <a:gd name="connsiteY572" fmla="*/ 1230260 h 4830671"/>
              <a:gd name="connsiteX573" fmla="*/ 8666147 w 9761537"/>
              <a:gd name="connsiteY573" fmla="*/ 1230984 h 4830671"/>
              <a:gd name="connsiteX574" fmla="*/ 8694695 w 9761537"/>
              <a:gd name="connsiteY574" fmla="*/ 1267200 h 4830671"/>
              <a:gd name="connsiteX575" fmla="*/ 8654617 w 9761537"/>
              <a:gd name="connsiteY575" fmla="*/ 1302402 h 4830671"/>
              <a:gd name="connsiteX576" fmla="*/ 8600997 w 9761537"/>
              <a:gd name="connsiteY576" fmla="*/ 1291827 h 4830671"/>
              <a:gd name="connsiteX577" fmla="*/ 8561284 w 9761537"/>
              <a:gd name="connsiteY577" fmla="*/ 1300809 h 4830671"/>
              <a:gd name="connsiteX578" fmla="*/ 8599349 w 9761537"/>
              <a:gd name="connsiteY578" fmla="*/ 1317323 h 4830671"/>
              <a:gd name="connsiteX579" fmla="*/ 8566409 w 9761537"/>
              <a:gd name="connsiteY579" fmla="*/ 1318627 h 4830671"/>
              <a:gd name="connsiteX580" fmla="*/ 8544082 w 9761537"/>
              <a:gd name="connsiteY580" fmla="*/ 1294870 h 4830671"/>
              <a:gd name="connsiteX581" fmla="*/ 8553964 w 9761537"/>
              <a:gd name="connsiteY581" fmla="*/ 1273575 h 4830671"/>
              <a:gd name="connsiteX582" fmla="*/ 8545180 w 9761537"/>
              <a:gd name="connsiteY582" fmla="*/ 1266042 h 4830671"/>
              <a:gd name="connsiteX583" fmla="*/ 8572082 w 9761537"/>
              <a:gd name="connsiteY583" fmla="*/ 1269229 h 4830671"/>
              <a:gd name="connsiteX584" fmla="*/ 8534931 w 9761537"/>
              <a:gd name="connsiteY584" fmla="*/ 1193465 h 4830671"/>
              <a:gd name="connsiteX585" fmla="*/ 8549895 w 9761537"/>
              <a:gd name="connsiteY585" fmla="*/ 1193417 h 4830671"/>
              <a:gd name="connsiteX586" fmla="*/ 5361094 w 9761537"/>
              <a:gd name="connsiteY586" fmla="*/ 1134151 h 4830671"/>
              <a:gd name="connsiteX587" fmla="*/ 5334338 w 9761537"/>
              <a:gd name="connsiteY587" fmla="*/ 1137265 h 4830671"/>
              <a:gd name="connsiteX588" fmla="*/ 5309146 w 9761537"/>
              <a:gd name="connsiteY588" fmla="*/ 1166568 h 4830671"/>
              <a:gd name="connsiteX589" fmla="*/ 5294282 w 9761537"/>
              <a:gd name="connsiteY589" fmla="*/ 1196578 h 4830671"/>
              <a:gd name="connsiteX590" fmla="*/ 5263223 w 9761537"/>
              <a:gd name="connsiteY590" fmla="*/ 1274152 h 4830671"/>
              <a:gd name="connsiteX591" fmla="*/ 5274645 w 9761537"/>
              <a:gd name="connsiteY591" fmla="*/ 1297438 h 4830671"/>
              <a:gd name="connsiteX592" fmla="*/ 5251644 w 9761537"/>
              <a:gd name="connsiteY592" fmla="*/ 1293404 h 4830671"/>
              <a:gd name="connsiteX593" fmla="*/ 5231851 w 9761537"/>
              <a:gd name="connsiteY593" fmla="*/ 1300906 h 4830671"/>
              <a:gd name="connsiteX594" fmla="*/ 5233535 w 9761537"/>
              <a:gd name="connsiteY594" fmla="*/ 1303470 h 4830671"/>
              <a:gd name="connsiteX595" fmla="*/ 5257668 w 9761537"/>
              <a:gd name="connsiteY595" fmla="*/ 1297042 h 4830671"/>
              <a:gd name="connsiteX596" fmla="*/ 5262426 w 9761537"/>
              <a:gd name="connsiteY596" fmla="*/ 1303272 h 4830671"/>
              <a:gd name="connsiteX597" fmla="*/ 5280727 w 9761537"/>
              <a:gd name="connsiteY597" fmla="*/ 1302113 h 4830671"/>
              <a:gd name="connsiteX598" fmla="*/ 5383759 w 9761537"/>
              <a:gd name="connsiteY598" fmla="*/ 1320800 h 4830671"/>
              <a:gd name="connsiteX599" fmla="*/ 5495575 w 9761537"/>
              <a:gd name="connsiteY599" fmla="*/ 1316744 h 4830671"/>
              <a:gd name="connsiteX600" fmla="*/ 5525588 w 9761537"/>
              <a:gd name="connsiteY600" fmla="*/ 1328333 h 4830671"/>
              <a:gd name="connsiteX601" fmla="*/ 5660463 w 9761537"/>
              <a:gd name="connsiteY601" fmla="*/ 1328478 h 4830671"/>
              <a:gd name="connsiteX602" fmla="*/ 5592202 w 9761537"/>
              <a:gd name="connsiteY602" fmla="*/ 1248658 h 4830671"/>
              <a:gd name="connsiteX603" fmla="*/ 5496673 w 9761537"/>
              <a:gd name="connsiteY603" fmla="*/ 1192306 h 4830671"/>
              <a:gd name="connsiteX604" fmla="*/ 5498641 w 9761537"/>
              <a:gd name="connsiteY604" fmla="*/ 1173354 h 4830671"/>
              <a:gd name="connsiteX605" fmla="*/ 5495314 w 9761537"/>
              <a:gd name="connsiteY605" fmla="*/ 1180370 h 4830671"/>
              <a:gd name="connsiteX606" fmla="*/ 5474533 w 9761537"/>
              <a:gd name="connsiteY606" fmla="*/ 1199622 h 4830671"/>
              <a:gd name="connsiteX607" fmla="*/ 5405687 w 9761537"/>
              <a:gd name="connsiteY607" fmla="*/ 1205992 h 4830671"/>
              <a:gd name="connsiteX608" fmla="*/ 5412963 w 9761537"/>
              <a:gd name="connsiteY608" fmla="*/ 1190066 h 4830671"/>
              <a:gd name="connsiteX609" fmla="*/ 5385737 w 9761537"/>
              <a:gd name="connsiteY609" fmla="*/ 1182635 h 4830671"/>
              <a:gd name="connsiteX610" fmla="*/ 5407330 w 9761537"/>
              <a:gd name="connsiteY610" fmla="*/ 1155809 h 4830671"/>
              <a:gd name="connsiteX611" fmla="*/ 5362424 w 9761537"/>
              <a:gd name="connsiteY611" fmla="*/ 1135779 h 4830671"/>
              <a:gd name="connsiteX612" fmla="*/ 5361094 w 9761537"/>
              <a:gd name="connsiteY612" fmla="*/ 1134151 h 4830671"/>
              <a:gd name="connsiteX613" fmla="*/ 5540276 w 9761537"/>
              <a:gd name="connsiteY613" fmla="*/ 1115763 h 4830671"/>
              <a:gd name="connsiteX614" fmla="*/ 5525756 w 9761537"/>
              <a:gd name="connsiteY614" fmla="*/ 1124605 h 4830671"/>
              <a:gd name="connsiteX615" fmla="*/ 5492683 w 9761537"/>
              <a:gd name="connsiteY615" fmla="*/ 1132452 h 4830671"/>
              <a:gd name="connsiteX616" fmla="*/ 5449185 w 9761537"/>
              <a:gd name="connsiteY616" fmla="*/ 1150713 h 4830671"/>
              <a:gd name="connsiteX617" fmla="*/ 5481652 w 9761537"/>
              <a:gd name="connsiteY617" fmla="*/ 1174495 h 4830671"/>
              <a:gd name="connsiteX618" fmla="*/ 5498830 w 9761537"/>
              <a:gd name="connsiteY618" fmla="*/ 1171540 h 4830671"/>
              <a:gd name="connsiteX619" fmla="*/ 5498870 w 9761537"/>
              <a:gd name="connsiteY619" fmla="*/ 1171156 h 4830671"/>
              <a:gd name="connsiteX620" fmla="*/ 5523941 w 9761537"/>
              <a:gd name="connsiteY620" fmla="*/ 1172314 h 4830671"/>
              <a:gd name="connsiteX621" fmla="*/ 5529614 w 9761537"/>
              <a:gd name="connsiteY621" fmla="*/ 1161305 h 4830671"/>
              <a:gd name="connsiteX622" fmla="*/ 5534373 w 9761537"/>
              <a:gd name="connsiteY622" fmla="*/ 1150585 h 4830671"/>
              <a:gd name="connsiteX623" fmla="*/ 5523209 w 9761537"/>
              <a:gd name="connsiteY623" fmla="*/ 1130159 h 4830671"/>
              <a:gd name="connsiteX624" fmla="*/ 5541327 w 9761537"/>
              <a:gd name="connsiteY624" fmla="*/ 1125958 h 4830671"/>
              <a:gd name="connsiteX625" fmla="*/ 5343523 w 9761537"/>
              <a:gd name="connsiteY625" fmla="*/ 894828 h 4830671"/>
              <a:gd name="connsiteX626" fmla="*/ 5341625 w 9761537"/>
              <a:gd name="connsiteY626" fmla="*/ 896415 h 4830671"/>
              <a:gd name="connsiteX627" fmla="*/ 5344962 w 9761537"/>
              <a:gd name="connsiteY627" fmla="*/ 895624 h 4830671"/>
              <a:gd name="connsiteX628" fmla="*/ 8334907 w 9761537"/>
              <a:gd name="connsiteY628" fmla="*/ 869259 h 4830671"/>
              <a:gd name="connsiteX629" fmla="*/ 8446723 w 9761537"/>
              <a:gd name="connsiteY629" fmla="*/ 979211 h 4830671"/>
              <a:gd name="connsiteX630" fmla="*/ 8548840 w 9761537"/>
              <a:gd name="connsiteY630" fmla="*/ 1076414 h 4830671"/>
              <a:gd name="connsiteX631" fmla="*/ 8490095 w 9761537"/>
              <a:gd name="connsiteY631" fmla="*/ 1048745 h 4830671"/>
              <a:gd name="connsiteX632" fmla="*/ 8564945 w 9761537"/>
              <a:gd name="connsiteY632" fmla="*/ 1148557 h 4830671"/>
              <a:gd name="connsiteX633" fmla="*/ 8540605 w 9761537"/>
              <a:gd name="connsiteY633" fmla="*/ 1167244 h 4830671"/>
              <a:gd name="connsiteX634" fmla="*/ 8499245 w 9761537"/>
              <a:gd name="connsiteY634" fmla="*/ 1113210 h 4830671"/>
              <a:gd name="connsiteX635" fmla="*/ 8458801 w 9761537"/>
              <a:gd name="connsiteY635" fmla="*/ 1049325 h 4830671"/>
              <a:gd name="connsiteX636" fmla="*/ 8389076 w 9761537"/>
              <a:gd name="connsiteY636" fmla="*/ 964145 h 4830671"/>
              <a:gd name="connsiteX637" fmla="*/ 8340031 w 9761537"/>
              <a:gd name="connsiteY637" fmla="*/ 903736 h 4830671"/>
              <a:gd name="connsiteX638" fmla="*/ 8340031 w 9761537"/>
              <a:gd name="connsiteY638" fmla="*/ 903591 h 4830671"/>
              <a:gd name="connsiteX639" fmla="*/ 8358331 w 9761537"/>
              <a:gd name="connsiteY639" fmla="*/ 906779 h 4830671"/>
              <a:gd name="connsiteX640" fmla="*/ 8334907 w 9761537"/>
              <a:gd name="connsiteY640" fmla="*/ 869259 h 4830671"/>
              <a:gd name="connsiteX641" fmla="*/ 4300789 w 9761537"/>
              <a:gd name="connsiteY641" fmla="*/ 822582 h 4830671"/>
              <a:gd name="connsiteX642" fmla="*/ 4312368 w 9761537"/>
              <a:gd name="connsiteY642" fmla="*/ 838932 h 4830671"/>
              <a:gd name="connsiteX643" fmla="*/ 4310568 w 9761537"/>
              <a:gd name="connsiteY643" fmla="*/ 865333 h 4830671"/>
              <a:gd name="connsiteX644" fmla="*/ 4301884 w 9761537"/>
              <a:gd name="connsiteY644" fmla="*/ 916293 h 4830671"/>
              <a:gd name="connsiteX645" fmla="*/ 4186646 w 9761537"/>
              <a:gd name="connsiteY645" fmla="*/ 961026 h 4830671"/>
              <a:gd name="connsiteX646" fmla="*/ 4187115 w 9761537"/>
              <a:gd name="connsiteY646" fmla="*/ 958336 h 4830671"/>
              <a:gd name="connsiteX647" fmla="*/ 4179214 w 9761537"/>
              <a:gd name="connsiteY647" fmla="*/ 958832 h 4830671"/>
              <a:gd name="connsiteX648" fmla="*/ 4178822 w 9761537"/>
              <a:gd name="connsiteY648" fmla="*/ 952603 h 4830671"/>
              <a:gd name="connsiteX649" fmla="*/ 4177805 w 9761537"/>
              <a:gd name="connsiteY649" fmla="*/ 941137 h 4830671"/>
              <a:gd name="connsiteX650" fmla="*/ 4172955 w 9761537"/>
              <a:gd name="connsiteY650" fmla="*/ 940854 h 4830671"/>
              <a:gd name="connsiteX651" fmla="*/ 4172251 w 9761537"/>
              <a:gd name="connsiteY651" fmla="*/ 937669 h 4830671"/>
              <a:gd name="connsiteX652" fmla="*/ 4210429 w 9761537"/>
              <a:gd name="connsiteY652" fmla="*/ 901854 h 4830671"/>
              <a:gd name="connsiteX653" fmla="*/ 4188915 w 9761537"/>
              <a:gd name="connsiteY653" fmla="*/ 888265 h 4830671"/>
              <a:gd name="connsiteX654" fmla="*/ 4188993 w 9761537"/>
              <a:gd name="connsiteY654" fmla="*/ 885646 h 4830671"/>
              <a:gd name="connsiteX655" fmla="*/ 4239297 w 9761537"/>
              <a:gd name="connsiteY655" fmla="*/ 854503 h 4830671"/>
              <a:gd name="connsiteX656" fmla="*/ 4300789 w 9761537"/>
              <a:gd name="connsiteY656" fmla="*/ 822582 h 4830671"/>
              <a:gd name="connsiteX657" fmla="*/ 4372725 w 9761537"/>
              <a:gd name="connsiteY657" fmla="*/ 716077 h 4830671"/>
              <a:gd name="connsiteX658" fmla="*/ 4392792 w 9761537"/>
              <a:gd name="connsiteY658" fmla="*/ 721651 h 4830671"/>
              <a:gd name="connsiteX659" fmla="*/ 4366975 w 9761537"/>
              <a:gd name="connsiteY659" fmla="*/ 749680 h 4830671"/>
              <a:gd name="connsiteX660" fmla="*/ 4422365 w 9761537"/>
              <a:gd name="connsiteY660" fmla="*/ 752440 h 4830671"/>
              <a:gd name="connsiteX661" fmla="*/ 4396234 w 9761537"/>
              <a:gd name="connsiteY661" fmla="*/ 799650 h 4830671"/>
              <a:gd name="connsiteX662" fmla="*/ 4423695 w 9761537"/>
              <a:gd name="connsiteY662" fmla="*/ 822936 h 4830671"/>
              <a:gd name="connsiteX663" fmla="*/ 4434021 w 9761537"/>
              <a:gd name="connsiteY663" fmla="*/ 851247 h 4830671"/>
              <a:gd name="connsiteX664" fmla="*/ 4468523 w 9761537"/>
              <a:gd name="connsiteY664" fmla="*/ 910206 h 4830671"/>
              <a:gd name="connsiteX665" fmla="*/ 4507248 w 9761537"/>
              <a:gd name="connsiteY665" fmla="*/ 921036 h 4830671"/>
              <a:gd name="connsiteX666" fmla="*/ 4473686 w 9761537"/>
              <a:gd name="connsiteY666" fmla="*/ 960389 h 4830671"/>
              <a:gd name="connsiteX667" fmla="*/ 4499112 w 9761537"/>
              <a:gd name="connsiteY667" fmla="*/ 966900 h 4830671"/>
              <a:gd name="connsiteX668" fmla="*/ 4387472 w 9761537"/>
              <a:gd name="connsiteY668" fmla="*/ 990611 h 4830671"/>
              <a:gd name="connsiteX669" fmla="*/ 4293200 w 9761537"/>
              <a:gd name="connsiteY669" fmla="*/ 1008801 h 4830671"/>
              <a:gd name="connsiteX670" fmla="*/ 4381214 w 9761537"/>
              <a:gd name="connsiteY670" fmla="*/ 957133 h 4830671"/>
              <a:gd name="connsiteX671" fmla="*/ 4355553 w 9761537"/>
              <a:gd name="connsiteY671" fmla="*/ 953665 h 4830671"/>
              <a:gd name="connsiteX672" fmla="*/ 4326059 w 9761537"/>
              <a:gd name="connsiteY672" fmla="*/ 955151 h 4830671"/>
              <a:gd name="connsiteX673" fmla="*/ 4345226 w 9761537"/>
              <a:gd name="connsiteY673" fmla="*/ 926627 h 4830671"/>
              <a:gd name="connsiteX674" fmla="*/ 4348042 w 9761537"/>
              <a:gd name="connsiteY674" fmla="*/ 894069 h 4830671"/>
              <a:gd name="connsiteX675" fmla="*/ 4386377 w 9761537"/>
              <a:gd name="connsiteY675" fmla="*/ 865757 h 4830671"/>
              <a:gd name="connsiteX676" fmla="*/ 4378006 w 9761537"/>
              <a:gd name="connsiteY676" fmla="*/ 839569 h 4830671"/>
              <a:gd name="connsiteX677" fmla="*/ 4332787 w 9761537"/>
              <a:gd name="connsiteY677" fmla="*/ 849973 h 4830671"/>
              <a:gd name="connsiteX678" fmla="*/ 4341471 w 9761537"/>
              <a:gd name="connsiteY678" fmla="*/ 826050 h 4830671"/>
              <a:gd name="connsiteX679" fmla="*/ 4324885 w 9761537"/>
              <a:gd name="connsiteY679" fmla="*/ 813876 h 4830671"/>
              <a:gd name="connsiteX680" fmla="*/ 4317062 w 9761537"/>
              <a:gd name="connsiteY680" fmla="*/ 827112 h 4830671"/>
              <a:gd name="connsiteX681" fmla="*/ 4315654 w 9761537"/>
              <a:gd name="connsiteY681" fmla="*/ 808780 h 4830671"/>
              <a:gd name="connsiteX682" fmla="*/ 4296643 w 9761537"/>
              <a:gd name="connsiteY682" fmla="*/ 809134 h 4830671"/>
              <a:gd name="connsiteX683" fmla="*/ 4310138 w 9761537"/>
              <a:gd name="connsiteY683" fmla="*/ 802366 h 4830671"/>
              <a:gd name="connsiteX684" fmla="*/ 4317449 w 9761537"/>
              <a:gd name="connsiteY684" fmla="*/ 793067 h 4830671"/>
              <a:gd name="connsiteX685" fmla="*/ 4317453 w 9761537"/>
              <a:gd name="connsiteY685" fmla="*/ 793067 h 4830671"/>
              <a:gd name="connsiteX686" fmla="*/ 4319174 w 9761537"/>
              <a:gd name="connsiteY686" fmla="*/ 790873 h 4830671"/>
              <a:gd name="connsiteX687" fmla="*/ 4317449 w 9761537"/>
              <a:gd name="connsiteY687" fmla="*/ 793067 h 4830671"/>
              <a:gd name="connsiteX688" fmla="*/ 4303058 w 9761537"/>
              <a:gd name="connsiteY688" fmla="*/ 793067 h 4830671"/>
              <a:gd name="connsiteX689" fmla="*/ 4323790 w 9761537"/>
              <a:gd name="connsiteY689" fmla="*/ 741682 h 4830671"/>
              <a:gd name="connsiteX690" fmla="*/ 4346791 w 9761537"/>
              <a:gd name="connsiteY690" fmla="*/ 716130 h 4830671"/>
              <a:gd name="connsiteX691" fmla="*/ 4372725 w 9761537"/>
              <a:gd name="connsiteY691" fmla="*/ 716077 h 4830671"/>
              <a:gd name="connsiteX692" fmla="*/ 5065984 w 9761537"/>
              <a:gd name="connsiteY692" fmla="*/ 714308 h 4830671"/>
              <a:gd name="connsiteX693" fmla="*/ 5079451 w 9761537"/>
              <a:gd name="connsiteY693" fmla="*/ 715564 h 4830671"/>
              <a:gd name="connsiteX694" fmla="*/ 5080312 w 9761537"/>
              <a:gd name="connsiteY694" fmla="*/ 716343 h 4830671"/>
              <a:gd name="connsiteX695" fmla="*/ 5054729 w 9761537"/>
              <a:gd name="connsiteY695" fmla="*/ 733896 h 4830671"/>
              <a:gd name="connsiteX696" fmla="*/ 5065984 w 9761537"/>
              <a:gd name="connsiteY696" fmla="*/ 714308 h 4830671"/>
              <a:gd name="connsiteX697" fmla="*/ 4771992 w 9761537"/>
              <a:gd name="connsiteY697" fmla="*/ 701833 h 4830671"/>
              <a:gd name="connsiteX698" fmla="*/ 4771131 w 9761537"/>
              <a:gd name="connsiteY698" fmla="*/ 702399 h 4830671"/>
              <a:gd name="connsiteX699" fmla="*/ 4771914 w 9761537"/>
              <a:gd name="connsiteY699" fmla="*/ 702966 h 4830671"/>
              <a:gd name="connsiteX700" fmla="*/ 4771992 w 9761537"/>
              <a:gd name="connsiteY700" fmla="*/ 701833 h 4830671"/>
              <a:gd name="connsiteX701" fmla="*/ 5208440 w 9761537"/>
              <a:gd name="connsiteY701" fmla="*/ 658916 h 4830671"/>
              <a:gd name="connsiteX702" fmla="*/ 5184718 w 9761537"/>
              <a:gd name="connsiteY702" fmla="*/ 668061 h 4830671"/>
              <a:gd name="connsiteX703" fmla="*/ 5164377 w 9761537"/>
              <a:gd name="connsiteY703" fmla="*/ 677019 h 4830671"/>
              <a:gd name="connsiteX704" fmla="*/ 5186071 w 9761537"/>
              <a:gd name="connsiteY704" fmla="*/ 679543 h 4830671"/>
              <a:gd name="connsiteX705" fmla="*/ 5197636 w 9761537"/>
              <a:gd name="connsiteY705" fmla="*/ 679669 h 4830671"/>
              <a:gd name="connsiteX706" fmla="*/ 5198100 w 9761537"/>
              <a:gd name="connsiteY706" fmla="*/ 673475 h 4830671"/>
              <a:gd name="connsiteX707" fmla="*/ 5218871 w 9761537"/>
              <a:gd name="connsiteY707" fmla="*/ 671374 h 4830671"/>
              <a:gd name="connsiteX708" fmla="*/ 5208440 w 9761537"/>
              <a:gd name="connsiteY708" fmla="*/ 658916 h 4830671"/>
              <a:gd name="connsiteX709" fmla="*/ 4141208 w 9761537"/>
              <a:gd name="connsiteY709" fmla="*/ 519336 h 4830671"/>
              <a:gd name="connsiteX710" fmla="*/ 4138688 w 9761537"/>
              <a:gd name="connsiteY710" fmla="*/ 521347 h 4830671"/>
              <a:gd name="connsiteX711" fmla="*/ 4141208 w 9761537"/>
              <a:gd name="connsiteY711" fmla="*/ 519336 h 4830671"/>
              <a:gd name="connsiteX712" fmla="*/ 5059306 w 9761537"/>
              <a:gd name="connsiteY712" fmla="*/ 488019 h 4830671"/>
              <a:gd name="connsiteX713" fmla="*/ 5004816 w 9761537"/>
              <a:gd name="connsiteY713" fmla="*/ 517312 h 4830671"/>
              <a:gd name="connsiteX714" fmla="*/ 5016473 w 9761537"/>
              <a:gd name="connsiteY714" fmla="*/ 529699 h 4830671"/>
              <a:gd name="connsiteX715" fmla="*/ 4982520 w 9761537"/>
              <a:gd name="connsiteY715" fmla="*/ 558506 h 4830671"/>
              <a:gd name="connsiteX716" fmla="*/ 4930650 w 9761537"/>
              <a:gd name="connsiteY716" fmla="*/ 589719 h 4830671"/>
              <a:gd name="connsiteX717" fmla="*/ 4953651 w 9761537"/>
              <a:gd name="connsiteY717" fmla="*/ 691570 h 4830671"/>
              <a:gd name="connsiteX718" fmla="*/ 4909527 w 9761537"/>
              <a:gd name="connsiteY718" fmla="*/ 747698 h 4830671"/>
              <a:gd name="connsiteX719" fmla="*/ 4877921 w 9761537"/>
              <a:gd name="connsiteY719" fmla="*/ 804816 h 4830671"/>
              <a:gd name="connsiteX720" fmla="*/ 4800782 w 9761537"/>
              <a:gd name="connsiteY720" fmla="*/ 810762 h 4830671"/>
              <a:gd name="connsiteX721" fmla="*/ 4767924 w 9761537"/>
              <a:gd name="connsiteY721" fmla="*/ 857122 h 4830671"/>
              <a:gd name="connsiteX722" fmla="*/ 4761118 w 9761537"/>
              <a:gd name="connsiteY722" fmla="*/ 874463 h 4830671"/>
              <a:gd name="connsiteX723" fmla="*/ 4809544 w 9761537"/>
              <a:gd name="connsiteY723" fmla="*/ 864554 h 4830671"/>
              <a:gd name="connsiteX724" fmla="*/ 4822296 w 9761537"/>
              <a:gd name="connsiteY724" fmla="*/ 859246 h 4830671"/>
              <a:gd name="connsiteX725" fmla="*/ 4823939 w 9761537"/>
              <a:gd name="connsiteY725" fmla="*/ 855777 h 4830671"/>
              <a:gd name="connsiteX726" fmla="*/ 4830276 w 9761537"/>
              <a:gd name="connsiteY726" fmla="*/ 869084 h 4830671"/>
              <a:gd name="connsiteX727" fmla="*/ 4848035 w 9761537"/>
              <a:gd name="connsiteY727" fmla="*/ 882178 h 4830671"/>
              <a:gd name="connsiteX728" fmla="*/ 4954825 w 9761537"/>
              <a:gd name="connsiteY728" fmla="*/ 848558 h 4830671"/>
              <a:gd name="connsiteX729" fmla="*/ 5000279 w 9761537"/>
              <a:gd name="connsiteY729" fmla="*/ 863492 h 4830671"/>
              <a:gd name="connsiteX730" fmla="*/ 5084302 w 9761537"/>
              <a:gd name="connsiteY730" fmla="*/ 863775 h 4830671"/>
              <a:gd name="connsiteX731" fmla="*/ 5060441 w 9761537"/>
              <a:gd name="connsiteY731" fmla="*/ 864342 h 4830671"/>
              <a:gd name="connsiteX732" fmla="*/ 5064118 w 9761537"/>
              <a:gd name="connsiteY732" fmla="*/ 860944 h 4830671"/>
              <a:gd name="connsiteX733" fmla="*/ 5005911 w 9761537"/>
              <a:gd name="connsiteY733" fmla="*/ 856556 h 4830671"/>
              <a:gd name="connsiteX734" fmla="*/ 5007476 w 9761537"/>
              <a:gd name="connsiteY734" fmla="*/ 847284 h 4830671"/>
              <a:gd name="connsiteX735" fmla="*/ 5011701 w 9761537"/>
              <a:gd name="connsiteY735" fmla="*/ 846364 h 4830671"/>
              <a:gd name="connsiteX736" fmla="*/ 5019681 w 9761537"/>
              <a:gd name="connsiteY736" fmla="*/ 832562 h 4830671"/>
              <a:gd name="connsiteX737" fmla="*/ 5027739 w 9761537"/>
              <a:gd name="connsiteY737" fmla="*/ 832350 h 4830671"/>
              <a:gd name="connsiteX738" fmla="*/ 5019759 w 9761537"/>
              <a:gd name="connsiteY738" fmla="*/ 770206 h 4830671"/>
              <a:gd name="connsiteX739" fmla="*/ 5027113 w 9761537"/>
              <a:gd name="connsiteY739" fmla="*/ 766454 h 4830671"/>
              <a:gd name="connsiteX740" fmla="*/ 5041351 w 9761537"/>
              <a:gd name="connsiteY740" fmla="*/ 745433 h 4830671"/>
              <a:gd name="connsiteX741" fmla="*/ 5061849 w 9761537"/>
              <a:gd name="connsiteY741" fmla="*/ 748830 h 4830671"/>
              <a:gd name="connsiteX742" fmla="*/ 5064352 w 9761537"/>
              <a:gd name="connsiteY742" fmla="*/ 741823 h 4830671"/>
              <a:gd name="connsiteX743" fmla="*/ 5064196 w 9761537"/>
              <a:gd name="connsiteY743" fmla="*/ 742460 h 4830671"/>
              <a:gd name="connsiteX744" fmla="*/ 5100340 w 9761537"/>
              <a:gd name="connsiteY744" fmla="*/ 736444 h 4830671"/>
              <a:gd name="connsiteX745" fmla="*/ 5115048 w 9761537"/>
              <a:gd name="connsiteY745" fmla="*/ 725898 h 4830671"/>
              <a:gd name="connsiteX746" fmla="*/ 5107772 w 9761537"/>
              <a:gd name="connsiteY746" fmla="*/ 681166 h 4830671"/>
              <a:gd name="connsiteX747" fmla="*/ 5159338 w 9761537"/>
              <a:gd name="connsiteY747" fmla="*/ 676432 h 4830671"/>
              <a:gd name="connsiteX748" fmla="*/ 5162071 w 9761537"/>
              <a:gd name="connsiteY748" fmla="*/ 676750 h 4830671"/>
              <a:gd name="connsiteX749" fmla="*/ 5177484 w 9761537"/>
              <a:gd name="connsiteY749" fmla="*/ 661396 h 4830671"/>
              <a:gd name="connsiteX750" fmla="*/ 5175797 w 9761537"/>
              <a:gd name="connsiteY750" fmla="*/ 662029 h 4830671"/>
              <a:gd name="connsiteX751" fmla="*/ 5100105 w 9761537"/>
              <a:gd name="connsiteY751" fmla="*/ 680387 h 4830671"/>
              <a:gd name="connsiteX752" fmla="*/ 5043542 w 9761537"/>
              <a:gd name="connsiteY752" fmla="*/ 665028 h 4830671"/>
              <a:gd name="connsiteX753" fmla="*/ 5040256 w 9761537"/>
              <a:gd name="connsiteY753" fmla="*/ 567565 h 4830671"/>
              <a:gd name="connsiteX754" fmla="*/ 5112623 w 9761537"/>
              <a:gd name="connsiteY754" fmla="*/ 514198 h 4830671"/>
              <a:gd name="connsiteX755" fmla="*/ 5059306 w 9761537"/>
              <a:gd name="connsiteY755" fmla="*/ 488019 h 4830671"/>
              <a:gd name="connsiteX756" fmla="*/ 3947123 w 9761537"/>
              <a:gd name="connsiteY756" fmla="*/ 466272 h 4830671"/>
              <a:gd name="connsiteX757" fmla="*/ 3977839 w 9761537"/>
              <a:gd name="connsiteY757" fmla="*/ 498768 h 4830671"/>
              <a:gd name="connsiteX758" fmla="*/ 4004439 w 9761537"/>
              <a:gd name="connsiteY758" fmla="*/ 474137 h 4830671"/>
              <a:gd name="connsiteX759" fmla="*/ 4098085 w 9761537"/>
              <a:gd name="connsiteY759" fmla="*/ 466918 h 4830671"/>
              <a:gd name="connsiteX760" fmla="*/ 4138688 w 9761537"/>
              <a:gd name="connsiteY760" fmla="*/ 521347 h 4830671"/>
              <a:gd name="connsiteX761" fmla="*/ 3931603 w 9761537"/>
              <a:gd name="connsiteY761" fmla="*/ 542934 h 4830671"/>
              <a:gd name="connsiteX762" fmla="*/ 3942243 w 9761537"/>
              <a:gd name="connsiteY762" fmla="*/ 520922 h 4830671"/>
              <a:gd name="connsiteX763" fmla="*/ 3911497 w 9761537"/>
              <a:gd name="connsiteY763" fmla="*/ 512499 h 4830671"/>
              <a:gd name="connsiteX764" fmla="*/ 3954369 w 9761537"/>
              <a:gd name="connsiteY764" fmla="*/ 499688 h 4830671"/>
              <a:gd name="connsiteX765" fmla="*/ 3903204 w 9761537"/>
              <a:gd name="connsiteY765" fmla="*/ 491054 h 4830671"/>
              <a:gd name="connsiteX766" fmla="*/ 3947123 w 9761537"/>
              <a:gd name="connsiteY766" fmla="*/ 466272 h 4830671"/>
              <a:gd name="connsiteX767" fmla="*/ 2695095 w 9761537"/>
              <a:gd name="connsiteY767" fmla="*/ 401962 h 4830671"/>
              <a:gd name="connsiteX768" fmla="*/ 2701890 w 9761537"/>
              <a:gd name="connsiteY768" fmla="*/ 426739 h 4830671"/>
              <a:gd name="connsiteX769" fmla="*/ 2651742 w 9761537"/>
              <a:gd name="connsiteY769" fmla="*/ 435559 h 4830671"/>
              <a:gd name="connsiteX770" fmla="*/ 2695095 w 9761537"/>
              <a:gd name="connsiteY770" fmla="*/ 401962 h 4830671"/>
              <a:gd name="connsiteX771" fmla="*/ 2164100 w 9761537"/>
              <a:gd name="connsiteY771" fmla="*/ 348073 h 4830671"/>
              <a:gd name="connsiteX772" fmla="*/ 2164100 w 9761537"/>
              <a:gd name="connsiteY772" fmla="*/ 348907 h 4830671"/>
              <a:gd name="connsiteX773" fmla="*/ 2163698 w 9761537"/>
              <a:gd name="connsiteY773" fmla="*/ 348788 h 4830671"/>
              <a:gd name="connsiteX774" fmla="*/ 2164100 w 9761537"/>
              <a:gd name="connsiteY774" fmla="*/ 348073 h 4830671"/>
              <a:gd name="connsiteX775" fmla="*/ 5104330 w 9761537"/>
              <a:gd name="connsiteY775" fmla="*/ 317999 h 4830671"/>
              <a:gd name="connsiteX776" fmla="*/ 5106843 w 9761537"/>
              <a:gd name="connsiteY776" fmla="*/ 319910 h 4830671"/>
              <a:gd name="connsiteX777" fmla="*/ 5105783 w 9761537"/>
              <a:gd name="connsiteY777" fmla="*/ 320269 h 4830671"/>
              <a:gd name="connsiteX778" fmla="*/ 2740259 w 9761537"/>
              <a:gd name="connsiteY778" fmla="*/ 239002 h 4830671"/>
              <a:gd name="connsiteX779" fmla="*/ 2794363 w 9761537"/>
              <a:gd name="connsiteY779" fmla="*/ 271553 h 4830671"/>
              <a:gd name="connsiteX780" fmla="*/ 2836086 w 9761537"/>
              <a:gd name="connsiteY780" fmla="*/ 310289 h 4830671"/>
              <a:gd name="connsiteX781" fmla="*/ 2888241 w 9761537"/>
              <a:gd name="connsiteY781" fmla="*/ 318752 h 4830671"/>
              <a:gd name="connsiteX782" fmla="*/ 2947014 w 9761537"/>
              <a:gd name="connsiteY782" fmla="*/ 359634 h 4830671"/>
              <a:gd name="connsiteX783" fmla="*/ 2921138 w 9761537"/>
              <a:gd name="connsiteY783" fmla="*/ 366786 h 4830671"/>
              <a:gd name="connsiteX784" fmla="*/ 2946212 w 9761537"/>
              <a:gd name="connsiteY784" fmla="*/ 378109 h 4830671"/>
              <a:gd name="connsiteX785" fmla="*/ 2922542 w 9761537"/>
              <a:gd name="connsiteY785" fmla="*/ 408026 h 4830671"/>
              <a:gd name="connsiteX786" fmla="*/ 2970684 w 9761537"/>
              <a:gd name="connsiteY786" fmla="*/ 419707 h 4830671"/>
              <a:gd name="connsiteX787" fmla="*/ 2977906 w 9761537"/>
              <a:gd name="connsiteY787" fmla="*/ 441399 h 4830671"/>
              <a:gd name="connsiteX788" fmla="*/ 2977906 w 9761537"/>
              <a:gd name="connsiteY788" fmla="*/ 441399 h 4830671"/>
              <a:gd name="connsiteX789" fmla="*/ 3006791 w 9761537"/>
              <a:gd name="connsiteY789" fmla="*/ 467502 h 4830671"/>
              <a:gd name="connsiteX790" fmla="*/ 2954035 w 9761537"/>
              <a:gd name="connsiteY790" fmla="*/ 482520 h 4830671"/>
              <a:gd name="connsiteX791" fmla="*/ 2912512 w 9761537"/>
              <a:gd name="connsiteY791" fmla="*/ 477514 h 4830671"/>
              <a:gd name="connsiteX792" fmla="*/ 2898872 w 9761537"/>
              <a:gd name="connsiteY792" fmla="*/ 476203 h 4830671"/>
              <a:gd name="connsiteX793" fmla="*/ 2861562 w 9761537"/>
              <a:gd name="connsiteY793" fmla="*/ 463926 h 4830671"/>
              <a:gd name="connsiteX794" fmla="*/ 2873597 w 9761537"/>
              <a:gd name="connsiteY794" fmla="*/ 509576 h 4830671"/>
              <a:gd name="connsiteX795" fmla="*/ 2886836 w 9761537"/>
              <a:gd name="connsiteY795" fmla="*/ 540566 h 4830671"/>
              <a:gd name="connsiteX796" fmla="*/ 2784133 w 9761537"/>
              <a:gd name="connsiteY796" fmla="*/ 550935 h 4830671"/>
              <a:gd name="connsiteX797" fmla="*/ 2801986 w 9761537"/>
              <a:gd name="connsiteY797" fmla="*/ 604690 h 4830671"/>
              <a:gd name="connsiteX798" fmla="*/ 2749230 w 9761537"/>
              <a:gd name="connsiteY798" fmla="*/ 574773 h 4830671"/>
              <a:gd name="connsiteX799" fmla="*/ 2704898 w 9761537"/>
              <a:gd name="connsiteY799" fmla="*/ 567622 h 4830671"/>
              <a:gd name="connsiteX800" fmla="*/ 2716733 w 9761537"/>
              <a:gd name="connsiteY800" fmla="*/ 549743 h 4830671"/>
              <a:gd name="connsiteX801" fmla="*/ 2668993 w 9761537"/>
              <a:gd name="connsiteY801" fmla="*/ 526144 h 4830671"/>
              <a:gd name="connsiteX802" fmla="*/ 2666385 w 9761537"/>
              <a:gd name="connsiteY802" fmla="*/ 515536 h 4830671"/>
              <a:gd name="connsiteX803" fmla="*/ 2588956 w 9761537"/>
              <a:gd name="connsiteY803" fmla="*/ 505881 h 4830671"/>
              <a:gd name="connsiteX804" fmla="*/ 2698279 w 9761537"/>
              <a:gd name="connsiteY804" fmla="*/ 492294 h 4830671"/>
              <a:gd name="connsiteX805" fmla="*/ 2710716 w 9761537"/>
              <a:gd name="connsiteY805" fmla="*/ 464761 h 4830671"/>
              <a:gd name="connsiteX806" fmla="*/ 2765678 w 9761537"/>
              <a:gd name="connsiteY806" fmla="*/ 438181 h 4830671"/>
              <a:gd name="connsiteX807" fmla="*/ 2713323 w 9761537"/>
              <a:gd name="connsiteY807" fmla="*/ 360230 h 4830671"/>
              <a:gd name="connsiteX808" fmla="*/ 2718539 w 9761537"/>
              <a:gd name="connsiteY808" fmla="*/ 358085 h 4830671"/>
              <a:gd name="connsiteX809" fmla="*/ 2704698 w 9761537"/>
              <a:gd name="connsiteY809" fmla="*/ 357847 h 4830671"/>
              <a:gd name="connsiteX810" fmla="*/ 2687848 w 9761537"/>
              <a:gd name="connsiteY810" fmla="*/ 334485 h 4830671"/>
              <a:gd name="connsiteX811" fmla="*/ 2554655 w 9761537"/>
              <a:gd name="connsiteY811" fmla="*/ 351530 h 4830671"/>
              <a:gd name="connsiteX812" fmla="*/ 2509120 w 9761537"/>
              <a:gd name="connsiteY812" fmla="*/ 319944 h 4830671"/>
              <a:gd name="connsiteX813" fmla="*/ 2506713 w 9761537"/>
              <a:gd name="connsiteY813" fmla="*/ 314700 h 4830671"/>
              <a:gd name="connsiteX814" fmla="*/ 2508919 w 9761537"/>
              <a:gd name="connsiteY814" fmla="*/ 267858 h 4830671"/>
              <a:gd name="connsiteX815" fmla="*/ 2638302 w 9761537"/>
              <a:gd name="connsiteY815" fmla="*/ 239490 h 4830671"/>
              <a:gd name="connsiteX816" fmla="*/ 2574112 w 9761537"/>
              <a:gd name="connsiteY816" fmla="*/ 300873 h 4830671"/>
              <a:gd name="connsiteX817" fmla="*/ 2602396 w 9761537"/>
              <a:gd name="connsiteY817" fmla="*/ 282756 h 4830671"/>
              <a:gd name="connsiteX818" fmla="*/ 2688249 w 9761537"/>
              <a:gd name="connsiteY818" fmla="*/ 241397 h 4830671"/>
              <a:gd name="connsiteX819" fmla="*/ 2692061 w 9761537"/>
              <a:gd name="connsiteY819" fmla="*/ 288120 h 4830671"/>
              <a:gd name="connsiteX820" fmla="*/ 2759660 w 9761537"/>
              <a:gd name="connsiteY820" fmla="*/ 272268 h 4830671"/>
              <a:gd name="connsiteX821" fmla="*/ 2729170 w 9761537"/>
              <a:gd name="connsiteY821" fmla="*/ 263805 h 4830671"/>
              <a:gd name="connsiteX822" fmla="*/ 2740259 w 9761537"/>
              <a:gd name="connsiteY822" fmla="*/ 239002 h 4830671"/>
              <a:gd name="connsiteX823" fmla="*/ 1847765 w 9761537"/>
              <a:gd name="connsiteY823" fmla="*/ 226141 h 4830671"/>
              <a:gd name="connsiteX824" fmla="*/ 1921984 w 9761537"/>
              <a:gd name="connsiteY824" fmla="*/ 231147 h 4830671"/>
              <a:gd name="connsiteX825" fmla="*/ 1970527 w 9761537"/>
              <a:gd name="connsiteY825" fmla="*/ 253674 h 4830671"/>
              <a:gd name="connsiteX826" fmla="*/ 1944049 w 9761537"/>
              <a:gd name="connsiteY826" fmla="*/ 272387 h 4830671"/>
              <a:gd name="connsiteX827" fmla="*/ 2014858 w 9761537"/>
              <a:gd name="connsiteY827" fmla="*/ 268811 h 4830671"/>
              <a:gd name="connsiteX828" fmla="*/ 2007838 w 9761537"/>
              <a:gd name="connsiteY828" fmla="*/ 278108 h 4830671"/>
              <a:gd name="connsiteX829" fmla="*/ 2050564 w 9761537"/>
              <a:gd name="connsiteY829" fmla="*/ 300635 h 4830671"/>
              <a:gd name="connsiteX830" fmla="*/ 2085467 w 9761537"/>
              <a:gd name="connsiteY830" fmla="*/ 277989 h 4830671"/>
              <a:gd name="connsiteX831" fmla="*/ 2128193 w 9761537"/>
              <a:gd name="connsiteY831" fmla="*/ 256415 h 4830671"/>
              <a:gd name="connsiteX832" fmla="*/ 2110943 w 9761537"/>
              <a:gd name="connsiteY832" fmla="*/ 319348 h 4830671"/>
              <a:gd name="connsiteX833" fmla="*/ 2163698 w 9761537"/>
              <a:gd name="connsiteY833" fmla="*/ 348788 h 4830671"/>
              <a:gd name="connsiteX834" fmla="*/ 2125586 w 9761537"/>
              <a:gd name="connsiteY834" fmla="*/ 356416 h 4830671"/>
              <a:gd name="connsiteX835" fmla="*/ 2113350 w 9761537"/>
              <a:gd name="connsiteY835" fmla="*/ 379420 h 4830671"/>
              <a:gd name="connsiteX836" fmla="*/ 2071827 w 9761537"/>
              <a:gd name="connsiteY836" fmla="*/ 384307 h 4830671"/>
              <a:gd name="connsiteX837" fmla="*/ 2017667 w 9761537"/>
              <a:gd name="connsiteY837" fmla="*/ 368931 h 4830671"/>
              <a:gd name="connsiteX838" fmla="*/ 1972734 w 9761537"/>
              <a:gd name="connsiteY838" fmla="*/ 381804 h 4830671"/>
              <a:gd name="connsiteX839" fmla="*/ 1835328 w 9761537"/>
              <a:gd name="connsiteY839" fmla="*/ 381327 h 4830671"/>
              <a:gd name="connsiteX840" fmla="*/ 1777757 w 9761537"/>
              <a:gd name="connsiteY840" fmla="*/ 351530 h 4830671"/>
              <a:gd name="connsiteX841" fmla="*/ 1922184 w 9761537"/>
              <a:gd name="connsiteY841" fmla="*/ 339611 h 4830671"/>
              <a:gd name="connsiteX842" fmla="*/ 1796613 w 9761537"/>
              <a:gd name="connsiteY842" fmla="*/ 334366 h 4830671"/>
              <a:gd name="connsiteX843" fmla="*/ 1792601 w 9761537"/>
              <a:gd name="connsiteY843" fmla="*/ 322566 h 4830671"/>
              <a:gd name="connsiteX844" fmla="*/ 1865015 w 9761537"/>
              <a:gd name="connsiteY844" fmla="*/ 309813 h 4830671"/>
              <a:gd name="connsiteX845" fmla="*/ 1798017 w 9761537"/>
              <a:gd name="connsiteY845" fmla="*/ 303019 h 4830671"/>
              <a:gd name="connsiteX846" fmla="*/ 1847163 w 9761537"/>
              <a:gd name="connsiteY846" fmla="*/ 285379 h 4830671"/>
              <a:gd name="connsiteX847" fmla="*/ 1842950 w 9761537"/>
              <a:gd name="connsiteY847" fmla="*/ 279657 h 4830671"/>
              <a:gd name="connsiteX848" fmla="*/ 1843552 w 9761537"/>
              <a:gd name="connsiteY848" fmla="*/ 279300 h 4830671"/>
              <a:gd name="connsiteX849" fmla="*/ 1696718 w 9761537"/>
              <a:gd name="connsiteY849" fmla="*/ 324473 h 4830671"/>
              <a:gd name="connsiteX850" fmla="*/ 1696718 w 9761537"/>
              <a:gd name="connsiteY850" fmla="*/ 324473 h 4830671"/>
              <a:gd name="connsiteX851" fmla="*/ 1670240 w 9761537"/>
              <a:gd name="connsiteY851" fmla="*/ 298132 h 4830671"/>
              <a:gd name="connsiteX852" fmla="*/ 1732624 w 9761537"/>
              <a:gd name="connsiteY852" fmla="*/ 274771 h 4830671"/>
              <a:gd name="connsiteX853" fmla="*/ 1731219 w 9761537"/>
              <a:gd name="connsiteY853" fmla="*/ 267858 h 4830671"/>
              <a:gd name="connsiteX854" fmla="*/ 1780165 w 9761537"/>
              <a:gd name="connsiteY854" fmla="*/ 244258 h 4830671"/>
              <a:gd name="connsiteX855" fmla="*/ 1847765 w 9761537"/>
              <a:gd name="connsiteY855" fmla="*/ 226141 h 4830671"/>
              <a:gd name="connsiteX856" fmla="*/ 2452913 w 9761537"/>
              <a:gd name="connsiteY856" fmla="*/ 225882 h 4830671"/>
              <a:gd name="connsiteX857" fmla="*/ 2544224 w 9761537"/>
              <a:gd name="connsiteY857" fmla="*/ 246046 h 4830671"/>
              <a:gd name="connsiteX858" fmla="*/ 2386357 w 9761537"/>
              <a:gd name="connsiteY858" fmla="*/ 302542 h 4830671"/>
              <a:gd name="connsiteX859" fmla="*/ 2386557 w 9761537"/>
              <a:gd name="connsiteY859" fmla="*/ 332817 h 4830671"/>
              <a:gd name="connsiteX860" fmla="*/ 2385153 w 9761537"/>
              <a:gd name="connsiteY860" fmla="*/ 360350 h 4830671"/>
              <a:gd name="connsiteX861" fmla="*/ 2399596 w 9761537"/>
              <a:gd name="connsiteY861" fmla="*/ 371434 h 4830671"/>
              <a:gd name="connsiteX862" fmla="*/ 2383749 w 9761537"/>
              <a:gd name="connsiteY862" fmla="*/ 383592 h 4830671"/>
              <a:gd name="connsiteX863" fmla="*/ 2383147 w 9761537"/>
              <a:gd name="connsiteY863" fmla="*/ 392174 h 4830671"/>
              <a:gd name="connsiteX864" fmla="*/ 2417850 w 9761537"/>
              <a:gd name="connsiteY864" fmla="*/ 423163 h 4830671"/>
              <a:gd name="connsiteX865" fmla="*/ 2428080 w 9761537"/>
              <a:gd name="connsiteY865" fmla="*/ 431506 h 4830671"/>
              <a:gd name="connsiteX866" fmla="*/ 2462582 w 9761537"/>
              <a:gd name="connsiteY866" fmla="*/ 411959 h 4830671"/>
              <a:gd name="connsiteX867" fmla="*/ 2496884 w 9761537"/>
              <a:gd name="connsiteY867" fmla="*/ 388002 h 4830671"/>
              <a:gd name="connsiteX868" fmla="*/ 2512530 w 9761537"/>
              <a:gd name="connsiteY868" fmla="*/ 361303 h 4830671"/>
              <a:gd name="connsiteX869" fmla="*/ 2590160 w 9761537"/>
              <a:gd name="connsiteY869" fmla="*/ 372745 h 4830671"/>
              <a:gd name="connsiteX870" fmla="*/ 2599387 w 9761537"/>
              <a:gd name="connsiteY870" fmla="*/ 394200 h 4830671"/>
              <a:gd name="connsiteX871" fmla="*/ 2564083 w 9761537"/>
              <a:gd name="connsiteY871" fmla="*/ 410648 h 4830671"/>
              <a:gd name="connsiteX872" fmla="*/ 2567292 w 9761537"/>
              <a:gd name="connsiteY872" fmla="*/ 420541 h 4830671"/>
              <a:gd name="connsiteX873" fmla="*/ 2562076 w 9761537"/>
              <a:gd name="connsiteY873" fmla="*/ 422209 h 4830671"/>
              <a:gd name="connsiteX874" fmla="*/ 2477426 w 9761537"/>
              <a:gd name="connsiteY874" fmla="*/ 477275 h 4830671"/>
              <a:gd name="connsiteX875" fmla="*/ 2470406 w 9761537"/>
              <a:gd name="connsiteY875" fmla="*/ 482639 h 4830671"/>
              <a:gd name="connsiteX876" fmla="*/ 2441721 w 9761537"/>
              <a:gd name="connsiteY876" fmla="*/ 480851 h 4830671"/>
              <a:gd name="connsiteX877" fmla="*/ 2418853 w 9761537"/>
              <a:gd name="connsiteY877" fmla="*/ 471316 h 4830671"/>
              <a:gd name="connsiteX878" fmla="*/ 2418251 w 9761537"/>
              <a:gd name="connsiteY878" fmla="*/ 480732 h 4830671"/>
              <a:gd name="connsiteX879" fmla="*/ 2428883 w 9761537"/>
              <a:gd name="connsiteY879" fmla="*/ 480971 h 4830671"/>
              <a:gd name="connsiteX880" fmla="*/ 2424470 w 9761537"/>
              <a:gd name="connsiteY880" fmla="*/ 496823 h 4830671"/>
              <a:gd name="connsiteX881" fmla="*/ 2439314 w 9761537"/>
              <a:gd name="connsiteY881" fmla="*/ 492174 h 4830671"/>
              <a:gd name="connsiteX882" fmla="*/ 2476624 w 9761537"/>
              <a:gd name="connsiteY882" fmla="*/ 537705 h 4830671"/>
              <a:gd name="connsiteX883" fmla="*/ 2501096 w 9761537"/>
              <a:gd name="connsiteY883" fmla="*/ 541758 h 4830671"/>
              <a:gd name="connsiteX884" fmla="*/ 2446134 w 9761537"/>
              <a:gd name="connsiteY884" fmla="*/ 539255 h 4830671"/>
              <a:gd name="connsiteX885" fmla="*/ 2359879 w 9761537"/>
              <a:gd name="connsiteY885" fmla="*/ 562497 h 4830671"/>
              <a:gd name="connsiteX886" fmla="*/ 2365094 w 9761537"/>
              <a:gd name="connsiteY886" fmla="*/ 546644 h 4830671"/>
              <a:gd name="connsiteX887" fmla="*/ 2328987 w 9761537"/>
              <a:gd name="connsiteY887" fmla="*/ 548790 h 4830671"/>
              <a:gd name="connsiteX888" fmla="*/ 2339613 w 9761537"/>
              <a:gd name="connsiteY888" fmla="*/ 538236 h 4830671"/>
              <a:gd name="connsiteX889" fmla="*/ 2355766 w 9761537"/>
              <a:gd name="connsiteY889" fmla="*/ 525638 h 4830671"/>
              <a:gd name="connsiteX890" fmla="*/ 2357613 w 9761537"/>
              <a:gd name="connsiteY890" fmla="*/ 524840 h 4830671"/>
              <a:gd name="connsiteX891" fmla="*/ 2365875 w 9761537"/>
              <a:gd name="connsiteY891" fmla="*/ 517954 h 4830671"/>
              <a:gd name="connsiteX892" fmla="*/ 2380045 w 9761537"/>
              <a:gd name="connsiteY892" fmla="*/ 507339 h 4830671"/>
              <a:gd name="connsiteX893" fmla="*/ 2393378 w 9761537"/>
              <a:gd name="connsiteY893" fmla="*/ 496584 h 4830671"/>
              <a:gd name="connsiteX894" fmla="*/ 2373318 w 9761537"/>
              <a:gd name="connsiteY894" fmla="*/ 503140 h 4830671"/>
              <a:gd name="connsiteX895" fmla="*/ 2370490 w 9761537"/>
              <a:gd name="connsiteY895" fmla="*/ 514107 h 4830671"/>
              <a:gd name="connsiteX896" fmla="*/ 2365875 w 9761537"/>
              <a:gd name="connsiteY896" fmla="*/ 517954 h 4830671"/>
              <a:gd name="connsiteX897" fmla="*/ 2359378 w 9761537"/>
              <a:gd name="connsiteY897" fmla="*/ 522821 h 4830671"/>
              <a:gd name="connsiteX898" fmla="*/ 2355766 w 9761537"/>
              <a:gd name="connsiteY898" fmla="*/ 525638 h 4830671"/>
              <a:gd name="connsiteX899" fmla="*/ 2313266 w 9761537"/>
              <a:gd name="connsiteY899" fmla="*/ 543993 h 4830671"/>
              <a:gd name="connsiteX900" fmla="*/ 2231098 w 9761537"/>
              <a:gd name="connsiteY900" fmla="*/ 561782 h 4830671"/>
              <a:gd name="connsiteX901" fmla="*/ 2185764 w 9761537"/>
              <a:gd name="connsiteY901" fmla="*/ 588957 h 4830671"/>
              <a:gd name="connsiteX902" fmla="*/ 2101715 w 9761537"/>
              <a:gd name="connsiteY902" fmla="*/ 636157 h 4830671"/>
              <a:gd name="connsiteX903" fmla="*/ 2025089 w 9761537"/>
              <a:gd name="connsiteY903" fmla="*/ 710293 h 4830671"/>
              <a:gd name="connsiteX904" fmla="*/ 2058186 w 9761537"/>
              <a:gd name="connsiteY904" fmla="*/ 710293 h 4830671"/>
              <a:gd name="connsiteX905" fmla="*/ 2043945 w 9761537"/>
              <a:gd name="connsiteY905" fmla="*/ 765359 h 4830671"/>
              <a:gd name="connsiteX906" fmla="*/ 2142636 w 9761537"/>
              <a:gd name="connsiteY906" fmla="*/ 800878 h 4830671"/>
              <a:gd name="connsiteX907" fmla="*/ 2263394 w 9761537"/>
              <a:gd name="connsiteY907" fmla="*/ 836278 h 4830671"/>
              <a:gd name="connsiteX908" fmla="*/ 2259983 w 9761537"/>
              <a:gd name="connsiteY908" fmla="*/ 853918 h 4830671"/>
              <a:gd name="connsiteX909" fmla="*/ 2256975 w 9761537"/>
              <a:gd name="connsiteY909" fmla="*/ 853918 h 4830671"/>
              <a:gd name="connsiteX910" fmla="*/ 2243534 w 9761537"/>
              <a:gd name="connsiteY910" fmla="*/ 961547 h 4830671"/>
              <a:gd name="connsiteX911" fmla="*/ 2275429 w 9761537"/>
              <a:gd name="connsiteY911" fmla="*/ 952369 h 4830671"/>
              <a:gd name="connsiteX912" fmla="*/ 2299300 w 9761537"/>
              <a:gd name="connsiteY912" fmla="*/ 910057 h 4830671"/>
              <a:gd name="connsiteX913" fmla="*/ 2312739 w 9761537"/>
              <a:gd name="connsiteY913" fmla="*/ 848435 h 4830671"/>
              <a:gd name="connsiteX914" fmla="*/ 2417649 w 9761537"/>
              <a:gd name="connsiteY914" fmla="*/ 803858 h 4830671"/>
              <a:gd name="connsiteX915" fmla="*/ 2441319 w 9761537"/>
              <a:gd name="connsiteY915" fmla="*/ 744262 h 4830671"/>
              <a:gd name="connsiteX916" fmla="*/ 2423066 w 9761537"/>
              <a:gd name="connsiteY916" fmla="*/ 714226 h 4830671"/>
              <a:gd name="connsiteX917" fmla="*/ 2482642 w 9761537"/>
              <a:gd name="connsiteY917" fmla="*/ 666193 h 4830671"/>
              <a:gd name="connsiteX918" fmla="*/ 2453757 w 9761537"/>
              <a:gd name="connsiteY918" fmla="*/ 656181 h 4830671"/>
              <a:gd name="connsiteX919" fmla="*/ 2507114 w 9761537"/>
              <a:gd name="connsiteY919" fmla="*/ 603856 h 4830671"/>
              <a:gd name="connsiteX920" fmla="*/ 2622656 w 9761537"/>
              <a:gd name="connsiteY920" fmla="*/ 590030 h 4830671"/>
              <a:gd name="connsiteX921" fmla="*/ 2684438 w 9761537"/>
              <a:gd name="connsiteY921" fmla="*/ 633058 h 4830671"/>
              <a:gd name="connsiteX922" fmla="*/ 2681028 w 9761537"/>
              <a:gd name="connsiteY922" fmla="*/ 704930 h 4830671"/>
              <a:gd name="connsiteX923" fmla="*/ 2739200 w 9761537"/>
              <a:gd name="connsiteY923" fmla="*/ 716849 h 4830671"/>
              <a:gd name="connsiteX924" fmla="*/ 2824051 w 9761537"/>
              <a:gd name="connsiteY924" fmla="*/ 664166 h 4830671"/>
              <a:gd name="connsiteX925" fmla="*/ 2846317 w 9761537"/>
              <a:gd name="connsiteY925" fmla="*/ 743905 h 4830671"/>
              <a:gd name="connsiteX926" fmla="*/ 2837691 w 9761537"/>
              <a:gd name="connsiteY926" fmla="*/ 799567 h 4830671"/>
              <a:gd name="connsiteX927" fmla="*/ 2859756 w 9761537"/>
              <a:gd name="connsiteY927" fmla="*/ 831391 h 4830671"/>
              <a:gd name="connsiteX928" fmla="*/ 2916324 w 9761537"/>
              <a:gd name="connsiteY928" fmla="*/ 872035 h 4830671"/>
              <a:gd name="connsiteX929" fmla="*/ 2912914 w 9761537"/>
              <a:gd name="connsiteY929" fmla="*/ 961905 h 4830671"/>
              <a:gd name="connsiteX930" fmla="*/ 2926353 w 9761537"/>
              <a:gd name="connsiteY930" fmla="*/ 961547 h 4830671"/>
              <a:gd name="connsiteX931" fmla="*/ 2861161 w 9761537"/>
              <a:gd name="connsiteY931" fmla="*/ 1024599 h 4830671"/>
              <a:gd name="connsiteX932" fmla="*/ 2906896 w 9761537"/>
              <a:gd name="connsiteY932" fmla="*/ 1015540 h 4830671"/>
              <a:gd name="connsiteX933" fmla="*/ 2893255 w 9761537"/>
              <a:gd name="connsiteY933" fmla="*/ 1028771 h 4830671"/>
              <a:gd name="connsiteX934" fmla="*/ 2952832 w 9761537"/>
              <a:gd name="connsiteY934" fmla="*/ 1041405 h 4830671"/>
              <a:gd name="connsiteX935" fmla="*/ 2939592 w 9761537"/>
              <a:gd name="connsiteY935" fmla="*/ 1058091 h 4830671"/>
              <a:gd name="connsiteX936" fmla="*/ 2955840 w 9761537"/>
              <a:gd name="connsiteY936" fmla="*/ 1066912 h 4830671"/>
              <a:gd name="connsiteX937" fmla="*/ 2950625 w 9761537"/>
              <a:gd name="connsiteY937" fmla="*/ 1091822 h 4830671"/>
              <a:gd name="connsiteX938" fmla="*/ 2906294 w 9761537"/>
              <a:gd name="connsiteY938" fmla="*/ 1124719 h 4830671"/>
              <a:gd name="connsiteX939" fmla="*/ 2922341 w 9761537"/>
              <a:gd name="connsiteY939" fmla="*/ 1096590 h 4830671"/>
              <a:gd name="connsiteX940" fmla="*/ 2857149 w 9761537"/>
              <a:gd name="connsiteY940" fmla="*/ 1120667 h 4830671"/>
              <a:gd name="connsiteX941" fmla="*/ 2893255 w 9761537"/>
              <a:gd name="connsiteY941" fmla="*/ 1097782 h 4830671"/>
              <a:gd name="connsiteX942" fmla="*/ 2781124 w 9761537"/>
              <a:gd name="connsiteY942" fmla="*/ 1081214 h 4830671"/>
              <a:gd name="connsiteX943" fmla="*/ 2891450 w 9761537"/>
              <a:gd name="connsiteY943" fmla="*/ 969533 h 4830671"/>
              <a:gd name="connsiteX944" fmla="*/ 2710916 w 9761537"/>
              <a:gd name="connsiteY944" fmla="*/ 1012918 h 4830671"/>
              <a:gd name="connsiteX945" fmla="*/ 2571705 w 9761537"/>
              <a:gd name="connsiteY945" fmla="*/ 1042716 h 4830671"/>
              <a:gd name="connsiteX946" fmla="*/ 2647529 w 9761537"/>
              <a:gd name="connsiteY946" fmla="*/ 1050940 h 4830671"/>
              <a:gd name="connsiteX947" fmla="*/ 2614832 w 9761537"/>
              <a:gd name="connsiteY947" fmla="*/ 1089796 h 4830671"/>
              <a:gd name="connsiteX948" fmla="*/ 2608814 w 9761537"/>
              <a:gd name="connsiteY948" fmla="*/ 1118283 h 4830671"/>
              <a:gd name="connsiteX949" fmla="*/ 2693665 w 9761537"/>
              <a:gd name="connsiteY949" fmla="*/ 1141525 h 4830671"/>
              <a:gd name="connsiteX950" fmla="*/ 2736592 w 9761537"/>
              <a:gd name="connsiteY950" fmla="*/ 1117091 h 4830671"/>
              <a:gd name="connsiteX951" fmla="*/ 2733182 w 9761537"/>
              <a:gd name="connsiteY951" fmla="*/ 1143790 h 4830671"/>
              <a:gd name="connsiteX952" fmla="*/ 2650337 w 9761537"/>
              <a:gd name="connsiteY952" fmla="*/ 1202789 h 4830671"/>
              <a:gd name="connsiteX953" fmla="*/ 2533793 w 9761537"/>
              <a:gd name="connsiteY953" fmla="*/ 1251895 h 4830671"/>
              <a:gd name="connsiteX954" fmla="*/ 2555056 w 9761537"/>
              <a:gd name="connsiteY954" fmla="*/ 1188248 h 4830671"/>
              <a:gd name="connsiteX955" fmla="*/ 2456364 w 9761537"/>
              <a:gd name="connsiteY955" fmla="*/ 1218045 h 4830671"/>
              <a:gd name="connsiteX956" fmla="*/ 2386557 w 9761537"/>
              <a:gd name="connsiteY956" fmla="*/ 1265006 h 4830671"/>
              <a:gd name="connsiteX957" fmla="*/ 2398192 w 9761537"/>
              <a:gd name="connsiteY957" fmla="*/ 1268821 h 4830671"/>
              <a:gd name="connsiteX958" fmla="*/ 2377731 w 9761537"/>
              <a:gd name="connsiteY958" fmla="*/ 1282527 h 4830671"/>
              <a:gd name="connsiteX959" fmla="*/ 2379938 w 9761537"/>
              <a:gd name="connsiteY959" fmla="*/ 1285626 h 4830671"/>
              <a:gd name="connsiteX960" fmla="*/ 2348646 w 9761537"/>
              <a:gd name="connsiteY960" fmla="*/ 1317212 h 4830671"/>
              <a:gd name="connsiteX961" fmla="*/ 2316350 w 9761537"/>
              <a:gd name="connsiteY961" fmla="*/ 1327462 h 4830671"/>
              <a:gd name="connsiteX962" fmla="*/ 2318155 w 9761537"/>
              <a:gd name="connsiteY962" fmla="*/ 1329965 h 4830671"/>
              <a:gd name="connsiteX963" fmla="*/ 2260184 w 9761537"/>
              <a:gd name="connsiteY963" fmla="*/ 1352135 h 4830671"/>
              <a:gd name="connsiteX964" fmla="*/ 2203817 w 9761537"/>
              <a:gd name="connsiteY964" fmla="*/ 1404817 h 4830671"/>
              <a:gd name="connsiteX965" fmla="*/ 2159887 w 9761537"/>
              <a:gd name="connsiteY965" fmla="*/ 1476927 h 4830671"/>
              <a:gd name="connsiteX966" fmla="*/ 2124784 w 9761537"/>
              <a:gd name="connsiteY966" fmla="*/ 1543793 h 4830671"/>
              <a:gd name="connsiteX967" fmla="*/ 2031107 w 9761537"/>
              <a:gd name="connsiteY967" fmla="*/ 1604819 h 4830671"/>
              <a:gd name="connsiteX968" fmla="*/ 1939636 w 9761537"/>
              <a:gd name="connsiteY968" fmla="*/ 1684796 h 4830671"/>
              <a:gd name="connsiteX969" fmla="*/ 1884071 w 9761537"/>
              <a:gd name="connsiteY969" fmla="*/ 1914476 h 4830671"/>
              <a:gd name="connsiteX970" fmla="*/ 1880260 w 9761537"/>
              <a:gd name="connsiteY970" fmla="*/ 1892307 h 4830671"/>
              <a:gd name="connsiteX971" fmla="*/ 1864414 w 9761537"/>
              <a:gd name="connsiteY971" fmla="*/ 1885870 h 4830671"/>
              <a:gd name="connsiteX972" fmla="*/ 1864351 w 9761537"/>
              <a:gd name="connsiteY972" fmla="*/ 1883078 h 4830671"/>
              <a:gd name="connsiteX973" fmla="*/ 1863811 w 9761537"/>
              <a:gd name="connsiteY973" fmla="*/ 1859172 h 4830671"/>
              <a:gd name="connsiteX974" fmla="*/ 1851777 w 9761537"/>
              <a:gd name="connsiteY974" fmla="*/ 1818289 h 4830671"/>
              <a:gd name="connsiteX975" fmla="*/ 1859399 w 9761537"/>
              <a:gd name="connsiteY975" fmla="*/ 1767037 h 4830671"/>
              <a:gd name="connsiteX976" fmla="*/ 1819681 w 9761537"/>
              <a:gd name="connsiteY976" fmla="*/ 1741054 h 4830671"/>
              <a:gd name="connsiteX977" fmla="*/ 1783575 w 9761537"/>
              <a:gd name="connsiteY977" fmla="*/ 1747371 h 4830671"/>
              <a:gd name="connsiteX978" fmla="*/ 1673248 w 9761537"/>
              <a:gd name="connsiteY978" fmla="*/ 1729731 h 4830671"/>
              <a:gd name="connsiteX979" fmla="*/ 1666829 w 9761537"/>
              <a:gd name="connsiteY979" fmla="*/ 1746417 h 4830671"/>
              <a:gd name="connsiteX980" fmla="*/ 1652587 w 9761537"/>
              <a:gd name="connsiteY980" fmla="*/ 1777169 h 4830671"/>
              <a:gd name="connsiteX981" fmla="*/ 1652387 w 9761537"/>
              <a:gd name="connsiteY981" fmla="*/ 1761197 h 4830671"/>
              <a:gd name="connsiteX982" fmla="*/ 1648575 w 9761537"/>
              <a:gd name="connsiteY982" fmla="*/ 1758694 h 4830671"/>
              <a:gd name="connsiteX983" fmla="*/ 1628717 w 9761537"/>
              <a:gd name="connsiteY983" fmla="*/ 1764534 h 4830671"/>
              <a:gd name="connsiteX984" fmla="*/ 1595017 w 9761537"/>
              <a:gd name="connsiteY984" fmla="*/ 1750112 h 4830671"/>
              <a:gd name="connsiteX985" fmla="*/ 1588397 w 9761537"/>
              <a:gd name="connsiteY985" fmla="*/ 1746298 h 4830671"/>
              <a:gd name="connsiteX986" fmla="*/ 1536243 w 9761537"/>
              <a:gd name="connsiteY986" fmla="*/ 1745821 h 4830671"/>
              <a:gd name="connsiteX987" fmla="*/ 1463829 w 9761537"/>
              <a:gd name="connsiteY987" fmla="*/ 1782413 h 4830671"/>
              <a:gd name="connsiteX988" fmla="*/ 1402046 w 9761537"/>
              <a:gd name="connsiteY988" fmla="*/ 1870733 h 4830671"/>
              <a:gd name="connsiteX989" fmla="*/ 1382589 w 9761537"/>
              <a:gd name="connsiteY989" fmla="*/ 1899458 h 4830671"/>
              <a:gd name="connsiteX990" fmla="*/ 1361527 w 9761537"/>
              <a:gd name="connsiteY990" fmla="*/ 1974667 h 4830671"/>
              <a:gd name="connsiteX991" fmla="*/ 1384595 w 9761537"/>
              <a:gd name="connsiteY991" fmla="*/ 2107088 h 4830671"/>
              <a:gd name="connsiteX992" fmla="*/ 1395226 w 9761537"/>
              <a:gd name="connsiteY992" fmla="*/ 2126635 h 4830671"/>
              <a:gd name="connsiteX993" fmla="*/ 1522402 w 9761537"/>
              <a:gd name="connsiteY993" fmla="*/ 2127589 h 4830671"/>
              <a:gd name="connsiteX994" fmla="*/ 1521199 w 9761537"/>
              <a:gd name="connsiteY994" fmla="*/ 2131641 h 4830671"/>
              <a:gd name="connsiteX995" fmla="*/ 1524408 w 9761537"/>
              <a:gd name="connsiteY995" fmla="*/ 2123060 h 4830671"/>
              <a:gd name="connsiteX996" fmla="*/ 1615879 w 9761537"/>
              <a:gd name="connsiteY996" fmla="*/ 2029853 h 4830671"/>
              <a:gd name="connsiteX997" fmla="*/ 1681874 w 9761537"/>
              <a:gd name="connsiteY997" fmla="*/ 2022582 h 4830671"/>
              <a:gd name="connsiteX998" fmla="*/ 1644965 w 9761537"/>
              <a:gd name="connsiteY998" fmla="*/ 2158579 h 4830671"/>
              <a:gd name="connsiteX999" fmla="*/ 1609861 w 9761537"/>
              <a:gd name="connsiteY999" fmla="*/ 2235695 h 4830671"/>
              <a:gd name="connsiteX1000" fmla="*/ 1611867 w 9761537"/>
              <a:gd name="connsiteY1000" fmla="*/ 2237602 h 4830671"/>
              <a:gd name="connsiteX1001" fmla="*/ 1695314 w 9761537"/>
              <a:gd name="connsiteY1001" fmla="*/ 2233907 h 4830671"/>
              <a:gd name="connsiteX1002" fmla="*/ 1763315 w 9761537"/>
              <a:gd name="connsiteY1002" fmla="*/ 2259652 h 4830671"/>
              <a:gd name="connsiteX1003" fmla="*/ 1785581 w 9761537"/>
              <a:gd name="connsiteY1003" fmla="*/ 2256792 h 4830671"/>
              <a:gd name="connsiteX1004" fmla="*/ 1748672 w 9761537"/>
              <a:gd name="connsiteY1004" fmla="*/ 2433551 h 4830671"/>
              <a:gd name="connsiteX1005" fmla="*/ 1769333 w 9761537"/>
              <a:gd name="connsiteY1005" fmla="*/ 2460488 h 4830671"/>
              <a:gd name="connsiteX1006" fmla="*/ 1786383 w 9761537"/>
              <a:gd name="connsiteY1006" fmla="*/ 2460250 h 4830671"/>
              <a:gd name="connsiteX1007" fmla="*/ 1901323 w 9761537"/>
              <a:gd name="connsiteY1007" fmla="*/ 2465494 h 4830671"/>
              <a:gd name="connsiteX1008" fmla="*/ 1932615 w 9761537"/>
              <a:gd name="connsiteY1008" fmla="*/ 2476147 h 4830671"/>
              <a:gd name="connsiteX1009" fmla="*/ 1955520 w 9761537"/>
              <a:gd name="connsiteY1009" fmla="*/ 2500415 h 4830671"/>
              <a:gd name="connsiteX1010" fmla="*/ 1960706 w 9761537"/>
              <a:gd name="connsiteY1010" fmla="*/ 2497658 h 4830671"/>
              <a:gd name="connsiteX1011" fmla="*/ 1970903 w 9761537"/>
              <a:gd name="connsiteY1011" fmla="*/ 2488962 h 4830671"/>
              <a:gd name="connsiteX1012" fmla="*/ 1989793 w 9761537"/>
              <a:gd name="connsiteY1012" fmla="*/ 2470241 h 4830671"/>
              <a:gd name="connsiteX1013" fmla="*/ 1988218 w 9761537"/>
              <a:gd name="connsiteY1013" fmla="*/ 2466890 h 4830671"/>
              <a:gd name="connsiteX1014" fmla="*/ 1989864 w 9761537"/>
              <a:gd name="connsiteY1014" fmla="*/ 2465735 h 4830671"/>
              <a:gd name="connsiteX1015" fmla="*/ 1987360 w 9761537"/>
              <a:gd name="connsiteY1015" fmla="*/ 2463423 h 4830671"/>
              <a:gd name="connsiteX1016" fmla="*/ 2026571 w 9761537"/>
              <a:gd name="connsiteY1016" fmla="*/ 2408186 h 4830671"/>
              <a:gd name="connsiteX1017" fmla="*/ 2039021 w 9761537"/>
              <a:gd name="connsiteY1017" fmla="*/ 2412115 h 4830671"/>
              <a:gd name="connsiteX1018" fmla="*/ 2107069 w 9761537"/>
              <a:gd name="connsiteY1018" fmla="*/ 2381607 h 4830671"/>
              <a:gd name="connsiteX1019" fmla="*/ 2147017 w 9761537"/>
              <a:gd name="connsiteY1019" fmla="*/ 2365860 h 4830671"/>
              <a:gd name="connsiteX1020" fmla="*/ 2152578 w 9761537"/>
              <a:gd name="connsiteY1020" fmla="*/ 2388425 h 4830671"/>
              <a:gd name="connsiteX1021" fmla="*/ 2127892 w 9761537"/>
              <a:gd name="connsiteY1021" fmla="*/ 2403679 h 4830671"/>
              <a:gd name="connsiteX1022" fmla="*/ 2128750 w 9761537"/>
              <a:gd name="connsiteY1022" fmla="*/ 2406106 h 4830671"/>
              <a:gd name="connsiteX1023" fmla="*/ 2168320 w 9761537"/>
              <a:gd name="connsiteY1023" fmla="*/ 2392354 h 4830671"/>
              <a:gd name="connsiteX1024" fmla="*/ 2197228 w 9761537"/>
              <a:gd name="connsiteY1024" fmla="*/ 2387154 h 4830671"/>
              <a:gd name="connsiteX1025" fmla="*/ 2238013 w 9761537"/>
              <a:gd name="connsiteY1025" fmla="*/ 2412808 h 4830671"/>
              <a:gd name="connsiteX1026" fmla="*/ 2292752 w 9761537"/>
              <a:gd name="connsiteY1026" fmla="*/ 2417315 h 4830671"/>
              <a:gd name="connsiteX1027" fmla="*/ 2356292 w 9761537"/>
              <a:gd name="connsiteY1027" fmla="*/ 2424826 h 4830671"/>
              <a:gd name="connsiteX1028" fmla="*/ 2441656 w 9761537"/>
              <a:gd name="connsiteY1028" fmla="*/ 2412924 h 4830671"/>
              <a:gd name="connsiteX1029" fmla="*/ 2441656 w 9761537"/>
              <a:gd name="connsiteY1029" fmla="*/ 2431298 h 4830671"/>
              <a:gd name="connsiteX1030" fmla="*/ 2418472 w 9761537"/>
              <a:gd name="connsiteY1030" fmla="*/ 2433840 h 4830671"/>
              <a:gd name="connsiteX1031" fmla="*/ 2425413 w 9761537"/>
              <a:gd name="connsiteY1031" fmla="*/ 2443778 h 4830671"/>
              <a:gd name="connsiteX1032" fmla="*/ 2468274 w 9761537"/>
              <a:gd name="connsiteY1032" fmla="*/ 2484918 h 4830671"/>
              <a:gd name="connsiteX1033" fmla="*/ 2466413 w 9761537"/>
              <a:gd name="connsiteY1033" fmla="*/ 2492776 h 4830671"/>
              <a:gd name="connsiteX1034" fmla="*/ 2531742 w 9761537"/>
              <a:gd name="connsiteY1034" fmla="*/ 2523399 h 4830671"/>
              <a:gd name="connsiteX1035" fmla="*/ 2526519 w 9761537"/>
              <a:gd name="connsiteY1035" fmla="*/ 2522243 h 4830671"/>
              <a:gd name="connsiteX1036" fmla="*/ 2550060 w 9761537"/>
              <a:gd name="connsiteY1036" fmla="*/ 2563845 h 4830671"/>
              <a:gd name="connsiteX1037" fmla="*/ 2584477 w 9761537"/>
              <a:gd name="connsiteY1037" fmla="*/ 2587535 h 4830671"/>
              <a:gd name="connsiteX1038" fmla="*/ 2586552 w 9761537"/>
              <a:gd name="connsiteY1038" fmla="*/ 2585224 h 4830671"/>
              <a:gd name="connsiteX1039" fmla="*/ 2587340 w 9761537"/>
              <a:gd name="connsiteY1039" fmla="*/ 2590077 h 4830671"/>
              <a:gd name="connsiteX1040" fmla="*/ 2628125 w 9761537"/>
              <a:gd name="connsiteY1040" fmla="*/ 2596086 h 4830671"/>
              <a:gd name="connsiteX1041" fmla="*/ 2703113 w 9761537"/>
              <a:gd name="connsiteY1041" fmla="*/ 2604869 h 4830671"/>
              <a:gd name="connsiteX1042" fmla="*/ 2701324 w 9761537"/>
              <a:gd name="connsiteY1042" fmla="*/ 2610647 h 4830671"/>
              <a:gd name="connsiteX1043" fmla="*/ 2761859 w 9761537"/>
              <a:gd name="connsiteY1043" fmla="*/ 2654329 h 4830671"/>
              <a:gd name="connsiteX1044" fmla="*/ 2822895 w 9761537"/>
              <a:gd name="connsiteY1044" fmla="*/ 2739034 h 4830671"/>
              <a:gd name="connsiteX1045" fmla="*/ 2794917 w 9761537"/>
              <a:gd name="connsiteY1045" fmla="*/ 2810219 h 4830671"/>
              <a:gd name="connsiteX1046" fmla="*/ 2878635 w 9761537"/>
              <a:gd name="connsiteY1046" fmla="*/ 2814610 h 4830671"/>
              <a:gd name="connsiteX1047" fmla="*/ 2870907 w 9761537"/>
              <a:gd name="connsiteY1047" fmla="*/ 2838069 h 4830671"/>
              <a:gd name="connsiteX1048" fmla="*/ 3004499 w 9761537"/>
              <a:gd name="connsiteY1048" fmla="*/ 2905325 h 4830671"/>
              <a:gd name="connsiteX1049" fmla="*/ 3091150 w 9761537"/>
              <a:gd name="connsiteY1049" fmla="*/ 2909023 h 4830671"/>
              <a:gd name="connsiteX1050" fmla="*/ 3200771 w 9761537"/>
              <a:gd name="connsiteY1050" fmla="*/ 2951318 h 4830671"/>
              <a:gd name="connsiteX1051" fmla="*/ 3310105 w 9761537"/>
              <a:gd name="connsiteY1051" fmla="*/ 3042957 h 4830671"/>
              <a:gd name="connsiteX1052" fmla="*/ 3250143 w 9761537"/>
              <a:gd name="connsiteY1052" fmla="*/ 3212137 h 4830671"/>
              <a:gd name="connsiteX1053" fmla="*/ 3197193 w 9761537"/>
              <a:gd name="connsiteY1053" fmla="*/ 3289909 h 4830671"/>
              <a:gd name="connsiteX1054" fmla="*/ 3199125 w 9761537"/>
              <a:gd name="connsiteY1054" fmla="*/ 3458627 h 4830671"/>
              <a:gd name="connsiteX1055" fmla="*/ 3170790 w 9761537"/>
              <a:gd name="connsiteY1055" fmla="*/ 3554195 h 4830671"/>
              <a:gd name="connsiteX1056" fmla="*/ 3156765 w 9761537"/>
              <a:gd name="connsiteY1056" fmla="*/ 3617868 h 4830671"/>
              <a:gd name="connsiteX1057" fmla="*/ 3087501 w 9761537"/>
              <a:gd name="connsiteY1057" fmla="*/ 3654154 h 4830671"/>
              <a:gd name="connsiteX1058" fmla="*/ 2943105 w 9761537"/>
              <a:gd name="connsiteY1058" fmla="*/ 3724877 h 4830671"/>
              <a:gd name="connsiteX1059" fmla="*/ 2925861 w 9761537"/>
              <a:gd name="connsiteY1059" fmla="*/ 3863780 h 4830671"/>
              <a:gd name="connsiteX1060" fmla="*/ 2865255 w 9761537"/>
              <a:gd name="connsiteY1060" fmla="*/ 3975411 h 4830671"/>
              <a:gd name="connsiteX1061" fmla="*/ 2862178 w 9761537"/>
              <a:gd name="connsiteY1061" fmla="*/ 3973100 h 4830671"/>
              <a:gd name="connsiteX1062" fmla="*/ 2861248 w 9761537"/>
              <a:gd name="connsiteY1062" fmla="*/ 3973909 h 4830671"/>
              <a:gd name="connsiteX1063" fmla="*/ 2856780 w 9761537"/>
              <a:gd name="connsiteY1063" fmla="*/ 3969359 h 4830671"/>
              <a:gd name="connsiteX1064" fmla="*/ 2864897 w 9761537"/>
              <a:gd name="connsiteY1064" fmla="*/ 3945828 h 4830671"/>
              <a:gd name="connsiteX1065" fmla="*/ 2853305 w 9761537"/>
              <a:gd name="connsiteY1065" fmla="*/ 3965820 h 4830671"/>
              <a:gd name="connsiteX1066" fmla="*/ 2856780 w 9761537"/>
              <a:gd name="connsiteY1066" fmla="*/ 3969359 h 4830671"/>
              <a:gd name="connsiteX1067" fmla="*/ 2855334 w 9761537"/>
              <a:gd name="connsiteY1067" fmla="*/ 3973550 h 4830671"/>
              <a:gd name="connsiteX1068" fmla="*/ 2808655 w 9761537"/>
              <a:gd name="connsiteY1068" fmla="*/ 4044516 h 4830671"/>
              <a:gd name="connsiteX1069" fmla="*/ 2715850 w 9761537"/>
              <a:gd name="connsiteY1069" fmla="*/ 4082651 h 4830671"/>
              <a:gd name="connsiteX1070" fmla="*/ 2719857 w 9761537"/>
              <a:gd name="connsiteY1070" fmla="*/ 4113968 h 4830671"/>
              <a:gd name="connsiteX1071" fmla="*/ 2748049 w 9761537"/>
              <a:gd name="connsiteY1071" fmla="*/ 4162618 h 4830671"/>
              <a:gd name="connsiteX1072" fmla="*/ 2719929 w 9761537"/>
              <a:gd name="connsiteY1072" fmla="*/ 4212194 h 4830671"/>
              <a:gd name="connsiteX1073" fmla="*/ 2603511 w 9761537"/>
              <a:gd name="connsiteY1073" fmla="*/ 4232417 h 4830671"/>
              <a:gd name="connsiteX1074" fmla="*/ 2616605 w 9761537"/>
              <a:gd name="connsiteY1074" fmla="*/ 4266623 h 4830671"/>
              <a:gd name="connsiteX1075" fmla="*/ 2612026 w 9761537"/>
              <a:gd name="connsiteY1075" fmla="*/ 4267894 h 4830671"/>
              <a:gd name="connsiteX1076" fmla="*/ 2603511 w 9761537"/>
              <a:gd name="connsiteY1076" fmla="*/ 4314464 h 4830671"/>
              <a:gd name="connsiteX1077" fmla="*/ 2567233 w 9761537"/>
              <a:gd name="connsiteY1077" fmla="*/ 4309958 h 4830671"/>
              <a:gd name="connsiteX1078" fmla="*/ 2543549 w 9761537"/>
              <a:gd name="connsiteY1078" fmla="*/ 4300251 h 4830671"/>
              <a:gd name="connsiteX1079" fmla="*/ 2598073 w 9761537"/>
              <a:gd name="connsiteY1079" fmla="*/ 4337808 h 4830671"/>
              <a:gd name="connsiteX1080" fmla="*/ 2583261 w 9761537"/>
              <a:gd name="connsiteY1080" fmla="*/ 4381720 h 4830671"/>
              <a:gd name="connsiteX1081" fmla="*/ 2571598 w 9761537"/>
              <a:gd name="connsiteY1081" fmla="*/ 4438923 h 4830671"/>
              <a:gd name="connsiteX1082" fmla="*/ 2557430 w 9761537"/>
              <a:gd name="connsiteY1082" fmla="*/ 4500400 h 4830671"/>
              <a:gd name="connsiteX1083" fmla="*/ 2602223 w 9761537"/>
              <a:gd name="connsiteY1083" fmla="*/ 4560492 h 4830671"/>
              <a:gd name="connsiteX1084" fmla="*/ 2560006 w 9761537"/>
              <a:gd name="connsiteY1084" fmla="*/ 4638033 h 4830671"/>
              <a:gd name="connsiteX1085" fmla="*/ 2605800 w 9761537"/>
              <a:gd name="connsiteY1085" fmla="*/ 4697199 h 4830671"/>
              <a:gd name="connsiteX1086" fmla="*/ 2599647 w 9761537"/>
              <a:gd name="connsiteY1086" fmla="*/ 4709333 h 4830671"/>
              <a:gd name="connsiteX1087" fmla="*/ 2583046 w 9761537"/>
              <a:gd name="connsiteY1087" fmla="*/ 4704942 h 4830671"/>
              <a:gd name="connsiteX1088" fmla="*/ 2583547 w 9761537"/>
              <a:gd name="connsiteY1088" fmla="*/ 4710142 h 4830671"/>
              <a:gd name="connsiteX1089" fmla="*/ 2589558 w 9761537"/>
              <a:gd name="connsiteY1089" fmla="*/ 4713955 h 4830671"/>
              <a:gd name="connsiteX1090" fmla="*/ 2615174 w 9761537"/>
              <a:gd name="connsiteY1090" fmla="*/ 4720658 h 4830671"/>
              <a:gd name="connsiteX1091" fmla="*/ 2614888 w 9761537"/>
              <a:gd name="connsiteY1091" fmla="*/ 4720889 h 4830671"/>
              <a:gd name="connsiteX1092" fmla="*/ 2691092 w 9761537"/>
              <a:gd name="connsiteY1092" fmla="*/ 4776705 h 4830671"/>
              <a:gd name="connsiteX1093" fmla="*/ 2709410 w 9761537"/>
              <a:gd name="connsiteY1093" fmla="*/ 4810910 h 4830671"/>
              <a:gd name="connsiteX1094" fmla="*/ 2677569 w 9761537"/>
              <a:gd name="connsiteY1094" fmla="*/ 4816573 h 4830671"/>
              <a:gd name="connsiteX1095" fmla="*/ 2680645 w 9761537"/>
              <a:gd name="connsiteY1095" fmla="*/ 4825702 h 4830671"/>
              <a:gd name="connsiteX1096" fmla="*/ 2668840 w 9761537"/>
              <a:gd name="connsiteY1096" fmla="*/ 4830671 h 4830671"/>
              <a:gd name="connsiteX1097" fmla="*/ 2601006 w 9761537"/>
              <a:gd name="connsiteY1097" fmla="*/ 4802937 h 4830671"/>
              <a:gd name="connsiteX1098" fmla="*/ 2535391 w 9761537"/>
              <a:gd name="connsiteY1098" fmla="*/ 4781674 h 4830671"/>
              <a:gd name="connsiteX1099" fmla="*/ 2456610 w 9761537"/>
              <a:gd name="connsiteY1099" fmla="*/ 4721582 h 4830671"/>
              <a:gd name="connsiteX1100" fmla="*/ 2409385 w 9761537"/>
              <a:gd name="connsiteY1100" fmla="*/ 4682061 h 4830671"/>
              <a:gd name="connsiteX1101" fmla="*/ 2424697 w 9761537"/>
              <a:gd name="connsiteY1101" fmla="*/ 4679056 h 4830671"/>
              <a:gd name="connsiteX1102" fmla="*/ 2350783 w 9761537"/>
              <a:gd name="connsiteY1102" fmla="*/ 4615383 h 4830671"/>
              <a:gd name="connsiteX1103" fmla="*/ 2336471 w 9761537"/>
              <a:gd name="connsiteY1103" fmla="*/ 4554945 h 4830671"/>
              <a:gd name="connsiteX1104" fmla="*/ 2352142 w 9761537"/>
              <a:gd name="connsiteY1104" fmla="*/ 4524206 h 4830671"/>
              <a:gd name="connsiteX1105" fmla="*/ 2298691 w 9761537"/>
              <a:gd name="connsiteY1105" fmla="*/ 4506525 h 4830671"/>
              <a:gd name="connsiteX1106" fmla="*/ 2332035 w 9761537"/>
              <a:gd name="connsiteY1106" fmla="*/ 4469315 h 4830671"/>
              <a:gd name="connsiteX1107" fmla="*/ 2319871 w 9761537"/>
              <a:gd name="connsiteY1107" fmla="*/ 4448283 h 4830671"/>
              <a:gd name="connsiteX1108" fmla="*/ 2335112 w 9761537"/>
              <a:gd name="connsiteY1108" fmla="*/ 4423784 h 4830671"/>
              <a:gd name="connsiteX1109" fmla="*/ 2322661 w 9761537"/>
              <a:gd name="connsiteY1109" fmla="*/ 4352946 h 4830671"/>
              <a:gd name="connsiteX1110" fmla="*/ 2320873 w 9761537"/>
              <a:gd name="connsiteY1110" fmla="*/ 4352021 h 4830671"/>
              <a:gd name="connsiteX1111" fmla="*/ 2309853 w 9761537"/>
              <a:gd name="connsiteY1111" fmla="*/ 4359764 h 4830671"/>
              <a:gd name="connsiteX1112" fmla="*/ 2317008 w 9761537"/>
              <a:gd name="connsiteY1112" fmla="*/ 4392236 h 4830671"/>
              <a:gd name="connsiteX1113" fmla="*/ 2280802 w 9761537"/>
              <a:gd name="connsiteY1113" fmla="*/ 4368662 h 4830671"/>
              <a:gd name="connsiteX1114" fmla="*/ 2274363 w 9761537"/>
              <a:gd name="connsiteY1114" fmla="*/ 4331798 h 4830671"/>
              <a:gd name="connsiteX1115" fmla="*/ 2277869 w 9761537"/>
              <a:gd name="connsiteY1115" fmla="*/ 4330643 h 4830671"/>
              <a:gd name="connsiteX1116" fmla="*/ 2260982 w 9761537"/>
              <a:gd name="connsiteY1116" fmla="*/ 4238773 h 4830671"/>
              <a:gd name="connsiteX1117" fmla="*/ 2227924 w 9761537"/>
              <a:gd name="connsiteY1117" fmla="*/ 4151525 h 4830671"/>
              <a:gd name="connsiteX1118" fmla="*/ 2242664 w 9761537"/>
              <a:gd name="connsiteY1118" fmla="*/ 4162850 h 4830671"/>
              <a:gd name="connsiteX1119" fmla="*/ 2246958 w 9761537"/>
              <a:gd name="connsiteY1119" fmla="*/ 3997021 h 4830671"/>
              <a:gd name="connsiteX1120" fmla="*/ 2244668 w 9761537"/>
              <a:gd name="connsiteY1120" fmla="*/ 3995750 h 4830671"/>
              <a:gd name="connsiteX1121" fmla="*/ 2224203 w 9761537"/>
              <a:gd name="connsiteY1121" fmla="*/ 3804267 h 4830671"/>
              <a:gd name="connsiteX1122" fmla="*/ 2215903 w 9761537"/>
              <a:gd name="connsiteY1122" fmla="*/ 3648607 h 4830671"/>
              <a:gd name="connsiteX1123" fmla="*/ 2196512 w 9761537"/>
              <a:gd name="connsiteY1123" fmla="*/ 3496415 h 4830671"/>
              <a:gd name="connsiteX1124" fmla="*/ 2152721 w 9761537"/>
              <a:gd name="connsiteY1124" fmla="*/ 3454929 h 4830671"/>
              <a:gd name="connsiteX1125" fmla="*/ 2070148 w 9761537"/>
              <a:gd name="connsiteY1125" fmla="*/ 3409398 h 4830671"/>
              <a:gd name="connsiteX1126" fmla="*/ 1970831 w 9761537"/>
              <a:gd name="connsiteY1126" fmla="*/ 3278815 h 4830671"/>
              <a:gd name="connsiteX1127" fmla="*/ 1871443 w 9761537"/>
              <a:gd name="connsiteY1127" fmla="*/ 3104088 h 4830671"/>
              <a:gd name="connsiteX1128" fmla="*/ 1819638 w 9761537"/>
              <a:gd name="connsiteY1128" fmla="*/ 3025392 h 4830671"/>
              <a:gd name="connsiteX1129" fmla="*/ 1818922 w 9761537"/>
              <a:gd name="connsiteY1129" fmla="*/ 2950278 h 4830671"/>
              <a:gd name="connsiteX1130" fmla="*/ 1830227 w 9761537"/>
              <a:gd name="connsiteY1130" fmla="*/ 2946811 h 4830671"/>
              <a:gd name="connsiteX1131" fmla="*/ 1826864 w 9761537"/>
              <a:gd name="connsiteY1131" fmla="*/ 2929939 h 4830671"/>
              <a:gd name="connsiteX1132" fmla="*/ 1833448 w 9761537"/>
              <a:gd name="connsiteY1132" fmla="*/ 2926357 h 4830671"/>
              <a:gd name="connsiteX1133" fmla="*/ 1826936 w 9761537"/>
              <a:gd name="connsiteY1133" fmla="*/ 2910525 h 4830671"/>
              <a:gd name="connsiteX1134" fmla="*/ 1810121 w 9761537"/>
              <a:gd name="connsiteY1134" fmla="*/ 2881866 h 4830671"/>
              <a:gd name="connsiteX1135" fmla="*/ 1818421 w 9761537"/>
              <a:gd name="connsiteY1135" fmla="*/ 2828940 h 4830671"/>
              <a:gd name="connsiteX1136" fmla="*/ 1819065 w 9761537"/>
              <a:gd name="connsiteY1136" fmla="*/ 2828940 h 4830671"/>
              <a:gd name="connsiteX1137" fmla="*/ 1832589 w 9761537"/>
              <a:gd name="connsiteY1137" fmla="*/ 2806521 h 4830671"/>
              <a:gd name="connsiteX1138" fmla="*/ 1870655 w 9761537"/>
              <a:gd name="connsiteY1138" fmla="*/ 2762262 h 4830671"/>
              <a:gd name="connsiteX1139" fmla="*/ 1869296 w 9761537"/>
              <a:gd name="connsiteY1139" fmla="*/ 2762724 h 4830671"/>
              <a:gd name="connsiteX1140" fmla="*/ 1911155 w 9761537"/>
              <a:gd name="connsiteY1140" fmla="*/ 2719620 h 4830671"/>
              <a:gd name="connsiteX1141" fmla="*/ 1930546 w 9761537"/>
              <a:gd name="connsiteY1141" fmla="*/ 2684374 h 4830671"/>
              <a:gd name="connsiteX1142" fmla="*/ 1928041 w 9761537"/>
              <a:gd name="connsiteY1142" fmla="*/ 2627288 h 4830671"/>
              <a:gd name="connsiteX1143" fmla="*/ 1917666 w 9761537"/>
              <a:gd name="connsiteY1143" fmla="*/ 2617927 h 4830671"/>
              <a:gd name="connsiteX1144" fmla="*/ 1930188 w 9761537"/>
              <a:gd name="connsiteY1144" fmla="*/ 2609029 h 4830671"/>
              <a:gd name="connsiteX1145" fmla="*/ 1919813 w 9761537"/>
              <a:gd name="connsiteY1145" fmla="*/ 2574780 h 4830671"/>
              <a:gd name="connsiteX1146" fmla="*/ 1920038 w 9761537"/>
              <a:gd name="connsiteY1146" fmla="*/ 2552458 h 4830671"/>
              <a:gd name="connsiteX1147" fmla="*/ 1903529 w 9761537"/>
              <a:gd name="connsiteY1147" fmla="*/ 2530692 h 4830671"/>
              <a:gd name="connsiteX1148" fmla="*/ 1908143 w 9761537"/>
              <a:gd name="connsiteY1148" fmla="*/ 2514839 h 4830671"/>
              <a:gd name="connsiteX1149" fmla="*/ 1885476 w 9761537"/>
              <a:gd name="connsiteY1149" fmla="*/ 2494696 h 4830671"/>
              <a:gd name="connsiteX1150" fmla="*/ 1853983 w 9761537"/>
              <a:gd name="connsiteY1150" fmla="*/ 2520561 h 4830671"/>
              <a:gd name="connsiteX1151" fmla="*/ 1820283 w 9761537"/>
              <a:gd name="connsiteY1151" fmla="*/ 2542015 h 4830671"/>
              <a:gd name="connsiteX1152" fmla="*/ 1800825 w 9761537"/>
              <a:gd name="connsiteY1152" fmla="*/ 2525686 h 4830671"/>
              <a:gd name="connsiteX1153" fmla="*/ 1760105 w 9761537"/>
              <a:gd name="connsiteY1153" fmla="*/ 2517938 h 4830671"/>
              <a:gd name="connsiteX1154" fmla="*/ 1730217 w 9761537"/>
              <a:gd name="connsiteY1154" fmla="*/ 2516508 h 4830671"/>
              <a:gd name="connsiteX1155" fmla="*/ 1713969 w 9761537"/>
              <a:gd name="connsiteY1155" fmla="*/ 2483135 h 4830671"/>
              <a:gd name="connsiteX1156" fmla="*/ 1697721 w 9761537"/>
              <a:gd name="connsiteY1156" fmla="*/ 2470381 h 4830671"/>
              <a:gd name="connsiteX1157" fmla="*/ 1693107 w 9761537"/>
              <a:gd name="connsiteY1157" fmla="*/ 2477533 h 4830671"/>
              <a:gd name="connsiteX1158" fmla="*/ 1689296 w 9761537"/>
              <a:gd name="connsiteY1158" fmla="*/ 2475387 h 4830671"/>
              <a:gd name="connsiteX1159" fmla="*/ 1685886 w 9761537"/>
              <a:gd name="connsiteY1159" fmla="*/ 2478844 h 4830671"/>
              <a:gd name="connsiteX1160" fmla="*/ 1663018 w 9761537"/>
              <a:gd name="connsiteY1160" fmla="*/ 2432002 h 4830671"/>
              <a:gd name="connsiteX1161" fmla="*/ 1666428 w 9761537"/>
              <a:gd name="connsiteY1161" fmla="*/ 2411501 h 4830671"/>
              <a:gd name="connsiteX1162" fmla="*/ 1671443 w 9761537"/>
              <a:gd name="connsiteY1162" fmla="*/ 2407329 h 4830671"/>
              <a:gd name="connsiteX1163" fmla="*/ 1625307 w 9761537"/>
              <a:gd name="connsiteY1163" fmla="*/ 2355839 h 4830671"/>
              <a:gd name="connsiteX1164" fmla="*/ 1616481 w 9761537"/>
              <a:gd name="connsiteY1164" fmla="*/ 2342728 h 4830671"/>
              <a:gd name="connsiteX1165" fmla="*/ 1554096 w 9761537"/>
              <a:gd name="connsiteY1165" fmla="*/ 2330690 h 4830671"/>
              <a:gd name="connsiteX1166" fmla="*/ 1555099 w 9761537"/>
              <a:gd name="connsiteY1166" fmla="*/ 2333550 h 4830671"/>
              <a:gd name="connsiteX1167" fmla="*/ 1468442 w 9761537"/>
              <a:gd name="connsiteY1167" fmla="*/ 2292430 h 4830671"/>
              <a:gd name="connsiteX1168" fmla="*/ 1472053 w 9761537"/>
              <a:gd name="connsiteY1168" fmla="*/ 2281107 h 4830671"/>
              <a:gd name="connsiteX1169" fmla="*/ 1390814 w 9761537"/>
              <a:gd name="connsiteY1169" fmla="*/ 2241178 h 4830671"/>
              <a:gd name="connsiteX1170" fmla="*/ 1317597 w 9761537"/>
              <a:gd name="connsiteY1170" fmla="*/ 2242250 h 4830671"/>
              <a:gd name="connsiteX1171" fmla="*/ 1187813 w 9761537"/>
              <a:gd name="connsiteY1171" fmla="*/ 2167995 h 4830671"/>
              <a:gd name="connsiteX1172" fmla="*/ 1080496 w 9761537"/>
              <a:gd name="connsiteY1172" fmla="*/ 2065252 h 4830671"/>
              <a:gd name="connsiteX1173" fmla="*/ 1078089 w 9761537"/>
              <a:gd name="connsiteY1173" fmla="*/ 2065252 h 4830671"/>
              <a:gd name="connsiteX1174" fmla="*/ 1000258 w 9761537"/>
              <a:gd name="connsiteY1174" fmla="*/ 1887420 h 4830671"/>
              <a:gd name="connsiteX1175" fmla="*/ 1009085 w 9761537"/>
              <a:gd name="connsiteY1175" fmla="*/ 1849636 h 4830671"/>
              <a:gd name="connsiteX1176" fmla="*/ 994642 w 9761537"/>
              <a:gd name="connsiteY1176" fmla="*/ 1834142 h 4830671"/>
              <a:gd name="connsiteX1177" fmla="*/ 980600 w 9761537"/>
              <a:gd name="connsiteY1177" fmla="*/ 1805298 h 4830671"/>
              <a:gd name="connsiteX1178" fmla="*/ 941685 w 9761537"/>
              <a:gd name="connsiteY1178" fmla="*/ 1684438 h 4830671"/>
              <a:gd name="connsiteX1179" fmla="*/ 929449 w 9761537"/>
              <a:gd name="connsiteY1179" fmla="*/ 1674784 h 4830671"/>
              <a:gd name="connsiteX1180" fmla="*/ 911195 w 9761537"/>
              <a:gd name="connsiteY1180" fmla="*/ 1669182 h 4830671"/>
              <a:gd name="connsiteX1181" fmla="*/ 927042 w 9761537"/>
              <a:gd name="connsiteY1181" fmla="*/ 1771447 h 4830671"/>
              <a:gd name="connsiteX1182" fmla="*/ 933662 w 9761537"/>
              <a:gd name="connsiteY1182" fmla="*/ 1770851 h 4830671"/>
              <a:gd name="connsiteX1183" fmla="*/ 941886 w 9761537"/>
              <a:gd name="connsiteY1183" fmla="*/ 1819720 h 4830671"/>
              <a:gd name="connsiteX1184" fmla="*/ 962748 w 9761537"/>
              <a:gd name="connsiteY1184" fmla="*/ 1895286 h 4830671"/>
              <a:gd name="connsiteX1185" fmla="*/ 965556 w 9761537"/>
              <a:gd name="connsiteY1185" fmla="*/ 1894571 h 4830671"/>
              <a:gd name="connsiteX1186" fmla="*/ 966759 w 9761537"/>
              <a:gd name="connsiteY1186" fmla="*/ 1917814 h 4830671"/>
              <a:gd name="connsiteX1187" fmla="*/ 974182 w 9761537"/>
              <a:gd name="connsiteY1187" fmla="*/ 1916741 h 4830671"/>
              <a:gd name="connsiteX1188" fmla="*/ 964152 w 9761537"/>
              <a:gd name="connsiteY1188" fmla="*/ 1991593 h 4830671"/>
              <a:gd name="connsiteX1189" fmla="*/ 896351 w 9761537"/>
              <a:gd name="connsiteY1189" fmla="*/ 1925442 h 4830671"/>
              <a:gd name="connsiteX1190" fmla="*/ 896351 w 9761537"/>
              <a:gd name="connsiteY1190" fmla="*/ 1847849 h 4830671"/>
              <a:gd name="connsiteX1191" fmla="*/ 871879 w 9761537"/>
              <a:gd name="connsiteY1191" fmla="*/ 1848087 h 4830671"/>
              <a:gd name="connsiteX1192" fmla="*/ 869673 w 9761537"/>
              <a:gd name="connsiteY1192" fmla="*/ 1848087 h 4830671"/>
              <a:gd name="connsiteX1193" fmla="*/ 843395 w 9761537"/>
              <a:gd name="connsiteY1193" fmla="*/ 1805894 h 4830671"/>
              <a:gd name="connsiteX1194" fmla="*/ 848209 w 9761537"/>
              <a:gd name="connsiteY1194" fmla="*/ 1794094 h 4830671"/>
              <a:gd name="connsiteX1195" fmla="*/ 848008 w 9761537"/>
              <a:gd name="connsiteY1195" fmla="*/ 1713759 h 4830671"/>
              <a:gd name="connsiteX1196" fmla="*/ 821129 w 9761537"/>
              <a:gd name="connsiteY1196" fmla="*/ 1598859 h 4830671"/>
              <a:gd name="connsiteX1197" fmla="*/ 819925 w 9761537"/>
              <a:gd name="connsiteY1197" fmla="*/ 1594807 h 4830671"/>
              <a:gd name="connsiteX1198" fmla="*/ 813907 w 9761537"/>
              <a:gd name="connsiteY1198" fmla="*/ 1593615 h 4830671"/>
              <a:gd name="connsiteX1199" fmla="*/ 815111 w 9761537"/>
              <a:gd name="connsiteY1199" fmla="*/ 1587894 h 4830671"/>
              <a:gd name="connsiteX1200" fmla="*/ 766567 w 9761537"/>
              <a:gd name="connsiteY1200" fmla="*/ 1543793 h 4830671"/>
              <a:gd name="connsiteX1201" fmla="*/ 759146 w 9761537"/>
              <a:gd name="connsiteY1201" fmla="*/ 1479311 h 4830671"/>
              <a:gd name="connsiteX1202" fmla="*/ 783818 w 9761537"/>
              <a:gd name="connsiteY1202" fmla="*/ 1317927 h 4830671"/>
              <a:gd name="connsiteX1203" fmla="*/ 775594 w 9761537"/>
              <a:gd name="connsiteY1203" fmla="*/ 1317927 h 4830671"/>
              <a:gd name="connsiteX1204" fmla="*/ 788633 w 9761537"/>
              <a:gd name="connsiteY1204" fmla="*/ 1291824 h 4830671"/>
              <a:gd name="connsiteX1205" fmla="*/ 852422 w 9761537"/>
              <a:gd name="connsiteY1205" fmla="*/ 1199094 h 4830671"/>
              <a:gd name="connsiteX1206" fmla="*/ 925237 w 9761537"/>
              <a:gd name="connsiteY1206" fmla="*/ 1061786 h 4830671"/>
              <a:gd name="connsiteX1207" fmla="*/ 912599 w 9761537"/>
              <a:gd name="connsiteY1207" fmla="*/ 979545 h 4830671"/>
              <a:gd name="connsiteX1208" fmla="*/ 917213 w 9761537"/>
              <a:gd name="connsiteY1208" fmla="*/ 907315 h 4830671"/>
              <a:gd name="connsiteX1209" fmla="*/ 936470 w 9761537"/>
              <a:gd name="connsiteY1209" fmla="*/ 834371 h 4830671"/>
              <a:gd name="connsiteX1210" fmla="*/ 922830 w 9761537"/>
              <a:gd name="connsiteY1210" fmla="*/ 832344 h 4830671"/>
              <a:gd name="connsiteX1211" fmla="*/ 895950 w 9761537"/>
              <a:gd name="connsiteY1211" fmla="*/ 800759 h 4830671"/>
              <a:gd name="connsiteX1212" fmla="*/ 893743 w 9761537"/>
              <a:gd name="connsiteY1212" fmla="*/ 783476 h 4830671"/>
              <a:gd name="connsiteX1213" fmla="*/ 887124 w 9761537"/>
              <a:gd name="connsiteY1213" fmla="*/ 793965 h 4830671"/>
              <a:gd name="connsiteX1214" fmla="*/ 876693 w 9761537"/>
              <a:gd name="connsiteY1214" fmla="*/ 765002 h 4830671"/>
              <a:gd name="connsiteX1215" fmla="*/ 859241 w 9761537"/>
              <a:gd name="connsiteY1215" fmla="*/ 761426 h 4830671"/>
              <a:gd name="connsiteX1216" fmla="*/ 843796 w 9761537"/>
              <a:gd name="connsiteY1216" fmla="*/ 673582 h 4830671"/>
              <a:gd name="connsiteX1217" fmla="*/ 754733 w 9761537"/>
              <a:gd name="connsiteY1217" fmla="*/ 649983 h 4830671"/>
              <a:gd name="connsiteX1218" fmla="*/ 701575 w 9761537"/>
              <a:gd name="connsiteY1218" fmla="*/ 635561 h 4830671"/>
              <a:gd name="connsiteX1219" fmla="*/ 621739 w 9761537"/>
              <a:gd name="connsiteY1219" fmla="*/ 671795 h 4830671"/>
              <a:gd name="connsiteX1220" fmla="*/ 534481 w 9761537"/>
              <a:gd name="connsiteY1220" fmla="*/ 687766 h 4830671"/>
              <a:gd name="connsiteX1221" fmla="*/ 485537 w 9761537"/>
              <a:gd name="connsiteY1221" fmla="*/ 683952 h 4830671"/>
              <a:gd name="connsiteX1222" fmla="*/ 285746 w 9761537"/>
              <a:gd name="connsiteY1222" fmla="*/ 775729 h 4830671"/>
              <a:gd name="connsiteX1223" fmla="*/ 69106 w 9761537"/>
              <a:gd name="connsiteY1223" fmla="*/ 834490 h 4830671"/>
              <a:gd name="connsiteX1224" fmla="*/ 10933 w 9761537"/>
              <a:gd name="connsiteY1224" fmla="*/ 828292 h 4830671"/>
              <a:gd name="connsiteX1225" fmla="*/ 95985 w 9761537"/>
              <a:gd name="connsiteY1225" fmla="*/ 803739 h 4830671"/>
              <a:gd name="connsiteX1226" fmla="*/ 328873 w 9761537"/>
              <a:gd name="connsiteY1226" fmla="*/ 716133 h 4830671"/>
              <a:gd name="connsiteX1227" fmla="*/ 324260 w 9761537"/>
              <a:gd name="connsiteY1227" fmla="*/ 716968 h 4830671"/>
              <a:gd name="connsiteX1228" fmla="*/ 286348 w 9761537"/>
              <a:gd name="connsiteY1228" fmla="*/ 704334 h 4830671"/>
              <a:gd name="connsiteX1229" fmla="*/ 250241 w 9761537"/>
              <a:gd name="connsiteY1229" fmla="*/ 708148 h 4830671"/>
              <a:gd name="connsiteX1230" fmla="*/ 247232 w 9761537"/>
              <a:gd name="connsiteY1230" fmla="*/ 694918 h 4830671"/>
              <a:gd name="connsiteX1231" fmla="*/ 285545 w 9761537"/>
              <a:gd name="connsiteY1231" fmla="*/ 663809 h 4830671"/>
              <a:gd name="connsiteX1232" fmla="*/ 259669 w 9761537"/>
              <a:gd name="connsiteY1232" fmla="*/ 612080 h 4830671"/>
              <a:gd name="connsiteX1233" fmla="*/ 348532 w 9761537"/>
              <a:gd name="connsiteY1233" fmla="*/ 558802 h 4830671"/>
              <a:gd name="connsiteX1234" fmla="*/ 503590 w 9761537"/>
              <a:gd name="connsiteY1234" fmla="*/ 510768 h 4830671"/>
              <a:gd name="connsiteX1235" fmla="*/ 405300 w 9761537"/>
              <a:gd name="connsiteY1235" fmla="*/ 486096 h 4830671"/>
              <a:gd name="connsiteX1236" fmla="*/ 470693 w 9761537"/>
              <a:gd name="connsiteY1236" fmla="*/ 449981 h 4830671"/>
              <a:gd name="connsiteX1237" fmla="*/ 570388 w 9761537"/>
              <a:gd name="connsiteY1237" fmla="*/ 434605 h 4830671"/>
              <a:gd name="connsiteX1238" fmla="*/ 563367 w 9761537"/>
              <a:gd name="connsiteY1238" fmla="*/ 427454 h 4830671"/>
              <a:gd name="connsiteX1239" fmla="*/ 573999 w 9761537"/>
              <a:gd name="connsiteY1239" fmla="*/ 406596 h 4830671"/>
              <a:gd name="connsiteX1240" fmla="*/ 560559 w 9761537"/>
              <a:gd name="connsiteY1240" fmla="*/ 400993 h 4830671"/>
              <a:gd name="connsiteX1241" fmla="*/ 557951 w 9761537"/>
              <a:gd name="connsiteY1241" fmla="*/ 379897 h 4830671"/>
              <a:gd name="connsiteX1242" fmla="*/ 1036365 w 9761537"/>
              <a:gd name="connsiteY1242" fmla="*/ 309336 h 4830671"/>
              <a:gd name="connsiteX1243" fmla="*/ 1024730 w 9761537"/>
              <a:gd name="connsiteY1243" fmla="*/ 317083 h 4830671"/>
              <a:gd name="connsiteX1244" fmla="*/ 1224120 w 9761537"/>
              <a:gd name="connsiteY1244" fmla="*/ 357847 h 4830671"/>
              <a:gd name="connsiteX1245" fmla="*/ 1311980 w 9761537"/>
              <a:gd name="connsiteY1245" fmla="*/ 376440 h 4830671"/>
              <a:gd name="connsiteX1246" fmla="*/ 1379981 w 9761537"/>
              <a:gd name="connsiteY1246" fmla="*/ 358919 h 4830671"/>
              <a:gd name="connsiteX1247" fmla="*/ 1428324 w 9761537"/>
              <a:gd name="connsiteY1247" fmla="*/ 360588 h 4830671"/>
              <a:gd name="connsiteX1248" fmla="*/ 1515181 w 9761537"/>
              <a:gd name="connsiteY1248" fmla="*/ 348073 h 4830671"/>
              <a:gd name="connsiteX1249" fmla="*/ 1569141 w 9761537"/>
              <a:gd name="connsiteY1249" fmla="*/ 341160 h 4830671"/>
              <a:gd name="connsiteX1250" fmla="*/ 1569541 w 9761537"/>
              <a:gd name="connsiteY1250" fmla="*/ 366190 h 4830671"/>
              <a:gd name="connsiteX1251" fmla="*/ 1624504 w 9761537"/>
              <a:gd name="connsiteY1251" fmla="*/ 365117 h 4830671"/>
              <a:gd name="connsiteX1252" fmla="*/ 1704742 w 9761537"/>
              <a:gd name="connsiteY1252" fmla="*/ 367501 h 4830671"/>
              <a:gd name="connsiteX1253" fmla="*/ 1771940 w 9761537"/>
              <a:gd name="connsiteY1253" fmla="*/ 383115 h 4830671"/>
              <a:gd name="connsiteX1254" fmla="*/ 1786182 w 9761537"/>
              <a:gd name="connsiteY1254" fmla="*/ 421018 h 4830671"/>
              <a:gd name="connsiteX1255" fmla="*/ 1879258 w 9761537"/>
              <a:gd name="connsiteY1255" fmla="*/ 412674 h 4830671"/>
              <a:gd name="connsiteX1256" fmla="*/ 1929205 w 9761537"/>
              <a:gd name="connsiteY1256" fmla="*/ 419110 h 4830671"/>
              <a:gd name="connsiteX1257" fmla="*/ 2021679 w 9761537"/>
              <a:gd name="connsiteY1257" fmla="*/ 402186 h 4830671"/>
              <a:gd name="connsiteX1258" fmla="*/ 2122577 w 9761537"/>
              <a:gd name="connsiteY1258" fmla="*/ 413747 h 4830671"/>
              <a:gd name="connsiteX1259" fmla="*/ 2191180 w 9761537"/>
              <a:gd name="connsiteY1259" fmla="*/ 394438 h 4830671"/>
              <a:gd name="connsiteX1260" fmla="*/ 2167710 w 9761537"/>
              <a:gd name="connsiteY1260" fmla="*/ 388121 h 4830671"/>
              <a:gd name="connsiteX1261" fmla="*/ 2224880 w 9761537"/>
              <a:gd name="connsiteY1261" fmla="*/ 359754 h 4830671"/>
              <a:gd name="connsiteX1262" fmla="*/ 2258579 w 9761537"/>
              <a:gd name="connsiteY1262" fmla="*/ 390028 h 4830671"/>
              <a:gd name="connsiteX1263" fmla="*/ 2216656 w 9761537"/>
              <a:gd name="connsiteY1263" fmla="*/ 400874 h 4830671"/>
              <a:gd name="connsiteX1264" fmla="*/ 2213245 w 9761537"/>
              <a:gd name="connsiteY1264" fmla="*/ 432698 h 4830671"/>
              <a:gd name="connsiteX1265" fmla="*/ 2274025 w 9761537"/>
              <a:gd name="connsiteY1265" fmla="*/ 400993 h 4830671"/>
              <a:gd name="connsiteX1266" fmla="*/ 2268809 w 9761537"/>
              <a:gd name="connsiteY1266" fmla="*/ 399444 h 4830671"/>
              <a:gd name="connsiteX1267" fmla="*/ 2287665 w 9761537"/>
              <a:gd name="connsiteY1267" fmla="*/ 377275 h 4830671"/>
              <a:gd name="connsiteX1268" fmla="*/ 2313542 w 9761537"/>
              <a:gd name="connsiteY1268" fmla="*/ 305760 h 4830671"/>
              <a:gd name="connsiteX1269" fmla="*/ 2255570 w 9761537"/>
              <a:gd name="connsiteY1269" fmla="*/ 317560 h 4830671"/>
              <a:gd name="connsiteX1270" fmla="*/ 2221469 w 9761537"/>
              <a:gd name="connsiteY1270" fmla="*/ 280373 h 4830671"/>
              <a:gd name="connsiteX1271" fmla="*/ 2266402 w 9761537"/>
              <a:gd name="connsiteY1271" fmla="*/ 276678 h 4830671"/>
              <a:gd name="connsiteX1272" fmla="*/ 2300503 w 9761537"/>
              <a:gd name="connsiteY1272" fmla="*/ 247119 h 4830671"/>
              <a:gd name="connsiteX1273" fmla="*/ 2374121 w 9761537"/>
              <a:gd name="connsiteY1273" fmla="*/ 244735 h 4830671"/>
              <a:gd name="connsiteX1274" fmla="*/ 2332999 w 9761537"/>
              <a:gd name="connsiteY1274" fmla="*/ 267381 h 4830671"/>
              <a:gd name="connsiteX1275" fmla="*/ 2344032 w 9761537"/>
              <a:gd name="connsiteY1275" fmla="*/ 270480 h 4830671"/>
              <a:gd name="connsiteX1276" fmla="*/ 2342427 w 9761537"/>
              <a:gd name="connsiteY1276" fmla="*/ 277631 h 4830671"/>
              <a:gd name="connsiteX1277" fmla="*/ 2349648 w 9761537"/>
              <a:gd name="connsiteY1277" fmla="*/ 278466 h 4830671"/>
              <a:gd name="connsiteX1278" fmla="*/ 2330392 w 9761537"/>
              <a:gd name="connsiteY1278" fmla="*/ 299920 h 4830671"/>
              <a:gd name="connsiteX1279" fmla="*/ 2422063 w 9761537"/>
              <a:gd name="connsiteY1279" fmla="*/ 231505 h 4830671"/>
              <a:gd name="connsiteX1280" fmla="*/ 2452913 w 9761537"/>
              <a:gd name="connsiteY1280" fmla="*/ 225882 h 4830671"/>
              <a:gd name="connsiteX1281" fmla="*/ 7501499 w 9761537"/>
              <a:gd name="connsiteY1281" fmla="*/ 219688 h 4830671"/>
              <a:gd name="connsiteX1282" fmla="*/ 7501499 w 9761537"/>
              <a:gd name="connsiteY1282" fmla="*/ 219688 h 4830671"/>
              <a:gd name="connsiteX1283" fmla="*/ 7473865 w 9761537"/>
              <a:gd name="connsiteY1283" fmla="*/ 187673 h 4830671"/>
              <a:gd name="connsiteX1284" fmla="*/ 7654309 w 9761537"/>
              <a:gd name="connsiteY1284" fmla="*/ 214908 h 4830671"/>
              <a:gd name="connsiteX1285" fmla="*/ 7501499 w 9761537"/>
              <a:gd name="connsiteY1285" fmla="*/ 219688 h 4830671"/>
              <a:gd name="connsiteX1286" fmla="*/ 7473865 w 9761537"/>
              <a:gd name="connsiteY1286" fmla="*/ 187673 h 4830671"/>
              <a:gd name="connsiteX1287" fmla="*/ 2476022 w 9761537"/>
              <a:gd name="connsiteY1287" fmla="*/ 186093 h 4830671"/>
              <a:gd name="connsiteX1288" fmla="*/ 2478429 w 9761537"/>
              <a:gd name="connsiteY1288" fmla="*/ 212196 h 4830671"/>
              <a:gd name="connsiteX1289" fmla="*/ 2423266 w 9761537"/>
              <a:gd name="connsiteY1289" fmla="*/ 203852 h 4830671"/>
              <a:gd name="connsiteX1290" fmla="*/ 2476022 w 9761537"/>
              <a:gd name="connsiteY1290" fmla="*/ 186093 h 4830671"/>
              <a:gd name="connsiteX1291" fmla="*/ 1995683 w 9761537"/>
              <a:gd name="connsiteY1291" fmla="*/ 182657 h 4830671"/>
              <a:gd name="connsiteX1292" fmla="*/ 1991790 w 9761537"/>
              <a:gd name="connsiteY1292" fmla="*/ 183948 h 4830671"/>
              <a:gd name="connsiteX1293" fmla="*/ 1995683 w 9761537"/>
              <a:gd name="connsiteY1293" fmla="*/ 182657 h 4830671"/>
              <a:gd name="connsiteX1294" fmla="*/ 2016062 w 9761537"/>
              <a:gd name="connsiteY1294" fmla="*/ 172982 h 4830671"/>
              <a:gd name="connsiteX1295" fmla="*/ 1991790 w 9761537"/>
              <a:gd name="connsiteY1295" fmla="*/ 183948 h 4830671"/>
              <a:gd name="connsiteX1296" fmla="*/ 1966114 w 9761537"/>
              <a:gd name="connsiteY1296" fmla="*/ 190145 h 4830671"/>
              <a:gd name="connsiteX1297" fmla="*/ 2016062 w 9761537"/>
              <a:gd name="connsiteY1297" fmla="*/ 172982 h 4830671"/>
              <a:gd name="connsiteX1298" fmla="*/ 5945358 w 9761537"/>
              <a:gd name="connsiteY1298" fmla="*/ 165967 h 4830671"/>
              <a:gd name="connsiteX1299" fmla="*/ 5970192 w 9761537"/>
              <a:gd name="connsiteY1299" fmla="*/ 166333 h 4830671"/>
              <a:gd name="connsiteX1300" fmla="*/ 5994815 w 9761537"/>
              <a:gd name="connsiteY1300" fmla="*/ 181733 h 4830671"/>
              <a:gd name="connsiteX1301" fmla="*/ 5814005 w 9761537"/>
              <a:gd name="connsiteY1301" fmla="*/ 236492 h 4830671"/>
              <a:gd name="connsiteX1302" fmla="*/ 5835600 w 9761537"/>
              <a:gd name="connsiteY1302" fmla="*/ 337897 h 4830671"/>
              <a:gd name="connsiteX1303" fmla="*/ 5835600 w 9761537"/>
              <a:gd name="connsiteY1303" fmla="*/ 342533 h 4830671"/>
              <a:gd name="connsiteX1304" fmla="*/ 5717744 w 9761537"/>
              <a:gd name="connsiteY1304" fmla="*/ 319065 h 4830671"/>
              <a:gd name="connsiteX1305" fmla="*/ 5710241 w 9761537"/>
              <a:gd name="connsiteY1305" fmla="*/ 272564 h 4830671"/>
              <a:gd name="connsiteX1306" fmla="*/ 5727443 w 9761537"/>
              <a:gd name="connsiteY1306" fmla="*/ 226931 h 4830671"/>
              <a:gd name="connsiteX1307" fmla="*/ 5870005 w 9761537"/>
              <a:gd name="connsiteY1307" fmla="*/ 179126 h 4830671"/>
              <a:gd name="connsiteX1308" fmla="*/ 5945358 w 9761537"/>
              <a:gd name="connsiteY1308" fmla="*/ 165967 h 4830671"/>
              <a:gd name="connsiteX1309" fmla="*/ 2489461 w 9761537"/>
              <a:gd name="connsiteY1309" fmla="*/ 160109 h 4830671"/>
              <a:gd name="connsiteX1310" fmla="*/ 2489592 w 9761537"/>
              <a:gd name="connsiteY1310" fmla="*/ 160194 h 4830671"/>
              <a:gd name="connsiteX1311" fmla="*/ 2490741 w 9761537"/>
              <a:gd name="connsiteY1311" fmla="*/ 162210 h 4830671"/>
              <a:gd name="connsiteX1312" fmla="*/ 2489461 w 9761537"/>
              <a:gd name="connsiteY1312" fmla="*/ 160109 h 4830671"/>
              <a:gd name="connsiteX1313" fmla="*/ 2229092 w 9761537"/>
              <a:gd name="connsiteY1313" fmla="*/ 159275 h 4830671"/>
              <a:gd name="connsiteX1314" fmla="*/ 2230897 w 9761537"/>
              <a:gd name="connsiteY1314" fmla="*/ 181206 h 4830671"/>
              <a:gd name="connsiteX1315" fmla="*/ 2259582 w 9761537"/>
              <a:gd name="connsiteY1315" fmla="*/ 181564 h 4830671"/>
              <a:gd name="connsiteX1316" fmla="*/ 2026493 w 9761537"/>
              <a:gd name="connsiteY1316" fmla="*/ 219228 h 4830671"/>
              <a:gd name="connsiteX1317" fmla="*/ 2096099 w 9761537"/>
              <a:gd name="connsiteY1317" fmla="*/ 204925 h 4830671"/>
              <a:gd name="connsiteX1318" fmla="*/ 1979554 w 9761537"/>
              <a:gd name="connsiteY1318" fmla="*/ 201707 h 4830671"/>
              <a:gd name="connsiteX1319" fmla="*/ 1997206 w 9761537"/>
              <a:gd name="connsiteY1319" fmla="*/ 192887 h 4830671"/>
              <a:gd name="connsiteX1320" fmla="*/ 2069620 w 9761537"/>
              <a:gd name="connsiteY1320" fmla="*/ 169764 h 4830671"/>
              <a:gd name="connsiteX1321" fmla="*/ 2096299 w 9761537"/>
              <a:gd name="connsiteY1321" fmla="*/ 171790 h 4830671"/>
              <a:gd name="connsiteX1322" fmla="*/ 2133208 w 9761537"/>
              <a:gd name="connsiteY1322" fmla="*/ 185020 h 4830671"/>
              <a:gd name="connsiteX1323" fmla="*/ 2124382 w 9761537"/>
              <a:gd name="connsiteY1323" fmla="*/ 192767 h 4830671"/>
              <a:gd name="connsiteX1324" fmla="*/ 2184360 w 9761537"/>
              <a:gd name="connsiteY1324" fmla="*/ 193244 h 4830671"/>
              <a:gd name="connsiteX1325" fmla="*/ 2168312 w 9761537"/>
              <a:gd name="connsiteY1325" fmla="*/ 183709 h 4830671"/>
              <a:gd name="connsiteX1326" fmla="*/ 2187569 w 9761537"/>
              <a:gd name="connsiteY1326" fmla="*/ 179895 h 4830671"/>
              <a:gd name="connsiteX1327" fmla="*/ 2178342 w 9761537"/>
              <a:gd name="connsiteY1327" fmla="*/ 170002 h 4830671"/>
              <a:gd name="connsiteX1328" fmla="*/ 2229092 w 9761537"/>
              <a:gd name="connsiteY1328" fmla="*/ 159275 h 4830671"/>
              <a:gd name="connsiteX1329" fmla="*/ 2311483 w 9761537"/>
              <a:gd name="connsiteY1329" fmla="*/ 157694 h 4830671"/>
              <a:gd name="connsiteX1330" fmla="*/ 2347843 w 9761537"/>
              <a:gd name="connsiteY1330" fmla="*/ 183590 h 4830671"/>
              <a:gd name="connsiteX1331" fmla="*/ 2380540 w 9761537"/>
              <a:gd name="connsiteY1331" fmla="*/ 172386 h 4830671"/>
              <a:gd name="connsiteX1332" fmla="*/ 2378735 w 9761537"/>
              <a:gd name="connsiteY1332" fmla="*/ 163208 h 4830671"/>
              <a:gd name="connsiteX1333" fmla="*/ 2451750 w 9761537"/>
              <a:gd name="connsiteY1333" fmla="*/ 165830 h 4830671"/>
              <a:gd name="connsiteX1334" fmla="*/ 2415644 w 9761537"/>
              <a:gd name="connsiteY1334" fmla="*/ 193721 h 4830671"/>
              <a:gd name="connsiteX1335" fmla="*/ 2345035 w 9761537"/>
              <a:gd name="connsiteY1335" fmla="*/ 206951 h 4830671"/>
              <a:gd name="connsiteX1336" fmla="*/ 2366899 w 9761537"/>
              <a:gd name="connsiteY1336" fmla="*/ 190265 h 4830671"/>
              <a:gd name="connsiteX1337" fmla="*/ 2309530 w 9761537"/>
              <a:gd name="connsiteY1337" fmla="*/ 189073 h 4830671"/>
              <a:gd name="connsiteX1338" fmla="*/ 2314946 w 9761537"/>
              <a:gd name="connsiteY1338" fmla="*/ 180849 h 4830671"/>
              <a:gd name="connsiteX1339" fmla="*/ 2302108 w 9761537"/>
              <a:gd name="connsiteY1339" fmla="*/ 176319 h 4830671"/>
              <a:gd name="connsiteX1340" fmla="*/ 2311483 w 9761537"/>
              <a:gd name="connsiteY1340" fmla="*/ 157694 h 4830671"/>
              <a:gd name="connsiteX1341" fmla="*/ 2509618 w 9761537"/>
              <a:gd name="connsiteY1341" fmla="*/ 144115 h 4830671"/>
              <a:gd name="connsiteX1342" fmla="*/ 2624060 w 9761537"/>
              <a:gd name="connsiteY1342" fmla="*/ 167380 h 4830671"/>
              <a:gd name="connsiteX1343" fmla="*/ 2599387 w 9761537"/>
              <a:gd name="connsiteY1343" fmla="*/ 171909 h 4830671"/>
              <a:gd name="connsiteX1344" fmla="*/ 2701137 w 9761537"/>
              <a:gd name="connsiteY1344" fmla="*/ 185110 h 4830671"/>
              <a:gd name="connsiteX1345" fmla="*/ 2747779 w 9761537"/>
              <a:gd name="connsiteY1345" fmla="*/ 177053 h 4830671"/>
              <a:gd name="connsiteX1346" fmla="*/ 2775579 w 9761537"/>
              <a:gd name="connsiteY1346" fmla="*/ 177685 h 4830671"/>
              <a:gd name="connsiteX1347" fmla="*/ 2785649 w 9761537"/>
              <a:gd name="connsiteY1347" fmla="*/ 177960 h 4830671"/>
              <a:gd name="connsiteX1348" fmla="*/ 2804393 w 9761537"/>
              <a:gd name="connsiteY1348" fmla="*/ 190265 h 4830671"/>
              <a:gd name="connsiteX1349" fmla="*/ 2792156 w 9761537"/>
              <a:gd name="connsiteY1349" fmla="*/ 200873 h 4830671"/>
              <a:gd name="connsiteX1350" fmla="*/ 2709312 w 9761537"/>
              <a:gd name="connsiteY1350" fmla="*/ 213507 h 4830671"/>
              <a:gd name="connsiteX1351" fmla="*/ 2584142 w 9761537"/>
              <a:gd name="connsiteY1351" fmla="*/ 217321 h 4830671"/>
              <a:gd name="connsiteX1352" fmla="*/ 2519551 w 9761537"/>
              <a:gd name="connsiteY1352" fmla="*/ 207428 h 4830671"/>
              <a:gd name="connsiteX1353" fmla="*/ 2545427 w 9761537"/>
              <a:gd name="connsiteY1353" fmla="*/ 167857 h 4830671"/>
              <a:gd name="connsiteX1354" fmla="*/ 2501986 w 9761537"/>
              <a:gd name="connsiteY1354" fmla="*/ 168242 h 4830671"/>
              <a:gd name="connsiteX1355" fmla="*/ 2489592 w 9761537"/>
              <a:gd name="connsiteY1355" fmla="*/ 160194 h 4830671"/>
              <a:gd name="connsiteX1356" fmla="*/ 2489095 w 9761537"/>
              <a:gd name="connsiteY1356" fmla="*/ 159321 h 4830671"/>
              <a:gd name="connsiteX1357" fmla="*/ 2489461 w 9761537"/>
              <a:gd name="connsiteY1357" fmla="*/ 160109 h 4830671"/>
              <a:gd name="connsiteX1358" fmla="*/ 2477025 w 9761537"/>
              <a:gd name="connsiteY1358" fmla="*/ 155699 h 4830671"/>
              <a:gd name="connsiteX1359" fmla="*/ 2509618 w 9761537"/>
              <a:gd name="connsiteY1359" fmla="*/ 144115 h 4830671"/>
              <a:gd name="connsiteX1360" fmla="*/ 6607626 w 9761537"/>
              <a:gd name="connsiteY1360" fmla="*/ 104781 h 4830671"/>
              <a:gd name="connsiteX1361" fmla="*/ 6620877 w 9761537"/>
              <a:gd name="connsiteY1361" fmla="*/ 110315 h 4830671"/>
              <a:gd name="connsiteX1362" fmla="*/ 6695177 w 9761537"/>
              <a:gd name="connsiteY1362" fmla="*/ 125816 h 4830671"/>
              <a:gd name="connsiteX1363" fmla="*/ 6685844 w 9761537"/>
              <a:gd name="connsiteY1363" fmla="*/ 134218 h 4830671"/>
              <a:gd name="connsiteX1364" fmla="*/ 6748248 w 9761537"/>
              <a:gd name="connsiteY1364" fmla="*/ 136681 h 4830671"/>
              <a:gd name="connsiteX1365" fmla="*/ 6753922 w 9761537"/>
              <a:gd name="connsiteY1365" fmla="*/ 149718 h 4830671"/>
              <a:gd name="connsiteX1366" fmla="*/ 6750078 w 9761537"/>
              <a:gd name="connsiteY1366" fmla="*/ 151892 h 4830671"/>
              <a:gd name="connsiteX1367" fmla="*/ 6796196 w 9761537"/>
              <a:gd name="connsiteY1367" fmla="*/ 154065 h 4830671"/>
              <a:gd name="connsiteX1368" fmla="*/ 6790706 w 9761537"/>
              <a:gd name="connsiteY1368" fmla="*/ 165944 h 4830671"/>
              <a:gd name="connsiteX1369" fmla="*/ 6932352 w 9761537"/>
              <a:gd name="connsiteY1369" fmla="*/ 239824 h 4830671"/>
              <a:gd name="connsiteX1370" fmla="*/ 6992378 w 9761537"/>
              <a:gd name="connsiteY1370" fmla="*/ 243880 h 4830671"/>
              <a:gd name="connsiteX1371" fmla="*/ 6992927 w 9761537"/>
              <a:gd name="connsiteY1371" fmla="*/ 230118 h 4830671"/>
              <a:gd name="connsiteX1372" fmla="*/ 7028064 w 9761537"/>
              <a:gd name="connsiteY1372" fmla="*/ 251123 h 4830671"/>
              <a:gd name="connsiteX1373" fmla="*/ 7165501 w 9761537"/>
              <a:gd name="connsiteY1373" fmla="*/ 249530 h 4830671"/>
              <a:gd name="connsiteX1374" fmla="*/ 7154887 w 9761537"/>
              <a:gd name="connsiteY1374" fmla="*/ 263147 h 4830671"/>
              <a:gd name="connsiteX1375" fmla="*/ 7242180 w 9761537"/>
              <a:gd name="connsiteY1375" fmla="*/ 264741 h 4830671"/>
              <a:gd name="connsiteX1376" fmla="*/ 7218389 w 9761537"/>
              <a:gd name="connsiteY1376" fmla="*/ 255759 h 4830671"/>
              <a:gd name="connsiteX1377" fmla="*/ 7437264 w 9761537"/>
              <a:gd name="connsiteY1377" fmla="*/ 294438 h 4830671"/>
              <a:gd name="connsiteX1378" fmla="*/ 7441473 w 9761537"/>
              <a:gd name="connsiteY1378" fmla="*/ 307186 h 4830671"/>
              <a:gd name="connsiteX1379" fmla="*/ 7440375 w 9761537"/>
              <a:gd name="connsiteY1379" fmla="*/ 307910 h 4830671"/>
              <a:gd name="connsiteX1380" fmla="*/ 7506440 w 9761537"/>
              <a:gd name="connsiteY1380" fmla="*/ 329640 h 4830671"/>
              <a:gd name="connsiteX1381" fmla="*/ 7562989 w 9761537"/>
              <a:gd name="connsiteY1381" fmla="*/ 311677 h 4830671"/>
              <a:gd name="connsiteX1382" fmla="*/ 7646623 w 9761537"/>
              <a:gd name="connsiteY1382" fmla="*/ 306172 h 4830671"/>
              <a:gd name="connsiteX1383" fmla="*/ 7656322 w 9761537"/>
              <a:gd name="connsiteY1383" fmla="*/ 271984 h 4830671"/>
              <a:gd name="connsiteX1384" fmla="*/ 7648819 w 9761537"/>
              <a:gd name="connsiteY1384" fmla="*/ 254745 h 4830671"/>
              <a:gd name="connsiteX1385" fmla="*/ 7711041 w 9761537"/>
              <a:gd name="connsiteY1385" fmla="*/ 272853 h 4830671"/>
              <a:gd name="connsiteX1386" fmla="*/ 7711041 w 9761537"/>
              <a:gd name="connsiteY1386" fmla="*/ 272998 h 4830671"/>
              <a:gd name="connsiteX1387" fmla="*/ 7817733 w 9761537"/>
              <a:gd name="connsiteY1387" fmla="*/ 287629 h 4830671"/>
              <a:gd name="connsiteX1388" fmla="*/ 7910883 w 9761537"/>
              <a:gd name="connsiteY1388" fmla="*/ 306172 h 4830671"/>
              <a:gd name="connsiteX1389" fmla="*/ 8030568 w 9761537"/>
              <a:gd name="connsiteY1389" fmla="*/ 323556 h 4830671"/>
              <a:gd name="connsiteX1390" fmla="*/ 8178986 w 9761537"/>
              <a:gd name="connsiteY1390" fmla="*/ 330074 h 4830671"/>
              <a:gd name="connsiteX1391" fmla="*/ 8228763 w 9761537"/>
              <a:gd name="connsiteY1391" fmla="*/ 358033 h 4830671"/>
              <a:gd name="connsiteX1392" fmla="*/ 8327403 w 9761537"/>
              <a:gd name="connsiteY1392" fmla="*/ 361510 h 4830671"/>
              <a:gd name="connsiteX1393" fmla="*/ 8387978 w 9761537"/>
              <a:gd name="connsiteY1393" fmla="*/ 361800 h 4830671"/>
              <a:gd name="connsiteX1394" fmla="*/ 8440684 w 9761537"/>
              <a:gd name="connsiteY1394" fmla="*/ 357309 h 4830671"/>
              <a:gd name="connsiteX1395" fmla="*/ 8531271 w 9761537"/>
              <a:gd name="connsiteY1395" fmla="*/ 357454 h 4830671"/>
              <a:gd name="connsiteX1396" fmla="*/ 8759296 w 9761537"/>
              <a:gd name="connsiteY1396" fmla="*/ 396422 h 4830671"/>
              <a:gd name="connsiteX1397" fmla="*/ 8964079 w 9761537"/>
              <a:gd name="connsiteY1397" fmla="*/ 446255 h 4830671"/>
              <a:gd name="connsiteX1398" fmla="*/ 9106641 w 9761537"/>
              <a:gd name="connsiteY1398" fmla="*/ 500724 h 4830671"/>
              <a:gd name="connsiteX1399" fmla="*/ 9096575 w 9761537"/>
              <a:gd name="connsiteY1399" fmla="*/ 509561 h 4830671"/>
              <a:gd name="connsiteX1400" fmla="*/ 9091085 w 9761537"/>
              <a:gd name="connsiteY1400" fmla="*/ 509561 h 4830671"/>
              <a:gd name="connsiteX1401" fmla="*/ 9111033 w 9761537"/>
              <a:gd name="connsiteY1401" fmla="*/ 538244 h 4830671"/>
              <a:gd name="connsiteX1402" fmla="*/ 8998301 w 9761537"/>
              <a:gd name="connsiteY1402" fmla="*/ 527379 h 4830671"/>
              <a:gd name="connsiteX1403" fmla="*/ 8900759 w 9761537"/>
              <a:gd name="connsiteY1403" fmla="*/ 505215 h 4830671"/>
              <a:gd name="connsiteX1404" fmla="*/ 8879531 w 9761537"/>
              <a:gd name="connsiteY1404" fmla="*/ 536506 h 4830671"/>
              <a:gd name="connsiteX1405" fmla="*/ 8997021 w 9761537"/>
              <a:gd name="connsiteY1405" fmla="*/ 611980 h 4830671"/>
              <a:gd name="connsiteX1406" fmla="*/ 8987138 w 9761537"/>
              <a:gd name="connsiteY1406" fmla="*/ 614732 h 4830671"/>
              <a:gd name="connsiteX1407" fmla="*/ 8864525 w 9761537"/>
              <a:gd name="connsiteY1407" fmla="*/ 669201 h 4830671"/>
              <a:gd name="connsiteX1408" fmla="*/ 8870198 w 9761537"/>
              <a:gd name="connsiteY1408" fmla="*/ 696146 h 4830671"/>
              <a:gd name="connsiteX1409" fmla="*/ 8788760 w 9761537"/>
              <a:gd name="connsiteY1409" fmla="*/ 667608 h 4830671"/>
              <a:gd name="connsiteX1410" fmla="*/ 8739349 w 9761537"/>
              <a:gd name="connsiteY1410" fmla="*/ 675141 h 4830671"/>
              <a:gd name="connsiteX1411" fmla="*/ 8729101 w 9761537"/>
              <a:gd name="connsiteY1411" fmla="*/ 696870 h 4830671"/>
              <a:gd name="connsiteX1412" fmla="*/ 8697989 w 9761537"/>
              <a:gd name="connsiteY1412" fmla="*/ 687744 h 4830671"/>
              <a:gd name="connsiteX1413" fmla="*/ 8717937 w 9761537"/>
              <a:gd name="connsiteY1413" fmla="*/ 719614 h 4830671"/>
              <a:gd name="connsiteX1414" fmla="*/ 8732577 w 9761537"/>
              <a:gd name="connsiteY1414" fmla="*/ 744241 h 4830671"/>
              <a:gd name="connsiteX1415" fmla="*/ 8819322 w 9761537"/>
              <a:gd name="connsiteY1415" fmla="*/ 825220 h 4830671"/>
              <a:gd name="connsiteX1416" fmla="*/ 8802119 w 9761537"/>
              <a:gd name="connsiteY1416" fmla="*/ 815369 h 4830671"/>
              <a:gd name="connsiteX1417" fmla="*/ 8842930 w 9761537"/>
              <a:gd name="connsiteY1417" fmla="*/ 875778 h 4830671"/>
              <a:gd name="connsiteX1418" fmla="*/ 8814015 w 9761537"/>
              <a:gd name="connsiteY1418" fmla="*/ 873605 h 4830671"/>
              <a:gd name="connsiteX1419" fmla="*/ 8858485 w 9761537"/>
              <a:gd name="connsiteY1419" fmla="*/ 922279 h 4830671"/>
              <a:gd name="connsiteX1420" fmla="*/ 8810721 w 9761537"/>
              <a:gd name="connsiteY1420" fmla="*/ 921410 h 4830671"/>
              <a:gd name="connsiteX1421" fmla="*/ 8812551 w 9761537"/>
              <a:gd name="connsiteY1421" fmla="*/ 992393 h 4830671"/>
              <a:gd name="connsiteX1422" fmla="*/ 8720499 w 9761537"/>
              <a:gd name="connsiteY1422" fmla="*/ 917064 h 4830671"/>
              <a:gd name="connsiteX1423" fmla="*/ 8633755 w 9761537"/>
              <a:gd name="connsiteY1423" fmla="*/ 836954 h 4830671"/>
              <a:gd name="connsiteX1424" fmla="*/ 8589101 w 9761537"/>
              <a:gd name="connsiteY1424" fmla="*/ 758438 h 4830671"/>
              <a:gd name="connsiteX1425" fmla="*/ 8590382 w 9761537"/>
              <a:gd name="connsiteY1425" fmla="*/ 743951 h 4830671"/>
              <a:gd name="connsiteX1426" fmla="*/ 8627166 w 9761537"/>
              <a:gd name="connsiteY1426" fmla="*/ 674706 h 4830671"/>
              <a:gd name="connsiteX1427" fmla="*/ 8622591 w 9761537"/>
              <a:gd name="connsiteY1427" fmla="*/ 669781 h 4830671"/>
              <a:gd name="connsiteX1428" fmla="*/ 8624604 w 9761537"/>
              <a:gd name="connsiteY1428" fmla="*/ 667608 h 4830671"/>
              <a:gd name="connsiteX1429" fmla="*/ 8620944 w 9761537"/>
              <a:gd name="connsiteY1429" fmla="*/ 665000 h 4830671"/>
              <a:gd name="connsiteX1430" fmla="*/ 8643454 w 9761537"/>
              <a:gd name="connsiteY1430" fmla="*/ 649790 h 4830671"/>
              <a:gd name="connsiteX1431" fmla="*/ 8639794 w 9761537"/>
              <a:gd name="connsiteY1431" fmla="*/ 641098 h 4830671"/>
              <a:gd name="connsiteX1432" fmla="*/ 8623506 w 9761537"/>
              <a:gd name="connsiteY1432" fmla="*/ 623859 h 4830671"/>
              <a:gd name="connsiteX1433" fmla="*/ 8624421 w 9761537"/>
              <a:gd name="connsiteY1433" fmla="*/ 640518 h 4830671"/>
              <a:gd name="connsiteX1434" fmla="*/ 8592395 w 9761537"/>
              <a:gd name="connsiteY1434" fmla="*/ 661668 h 4830671"/>
              <a:gd name="connsiteX1435" fmla="*/ 8575376 w 9761537"/>
              <a:gd name="connsiteY1435" fmla="*/ 670650 h 4830671"/>
              <a:gd name="connsiteX1436" fmla="*/ 8562748 w 9761537"/>
              <a:gd name="connsiteY1436" fmla="*/ 653411 h 4830671"/>
              <a:gd name="connsiteX1437" fmla="*/ 8550304 w 9761537"/>
              <a:gd name="connsiteY1437" fmla="*/ 657467 h 4830671"/>
              <a:gd name="connsiteX1438" fmla="*/ 8530905 w 9761537"/>
              <a:gd name="connsiteY1438" fmla="*/ 627336 h 4830671"/>
              <a:gd name="connsiteX1439" fmla="*/ 8467219 w 9761537"/>
              <a:gd name="connsiteY1439" fmla="*/ 627046 h 4830671"/>
              <a:gd name="connsiteX1440" fmla="*/ 8462095 w 9761537"/>
              <a:gd name="connsiteY1440" fmla="*/ 683833 h 4830671"/>
              <a:gd name="connsiteX1441" fmla="*/ 8510592 w 9761537"/>
              <a:gd name="connsiteY1441" fmla="*/ 706866 h 4830671"/>
              <a:gd name="connsiteX1442" fmla="*/ 8500527 w 9761537"/>
              <a:gd name="connsiteY1442" fmla="*/ 716862 h 4830671"/>
              <a:gd name="connsiteX1443" fmla="*/ 8378279 w 9761537"/>
              <a:gd name="connsiteY1443" fmla="*/ 704114 h 4830671"/>
              <a:gd name="connsiteX1444" fmla="*/ 8394383 w 9761537"/>
              <a:gd name="connsiteY1444" fmla="*/ 700927 h 4830671"/>
              <a:gd name="connsiteX1445" fmla="*/ 8340397 w 9761537"/>
              <a:gd name="connsiteY1445" fmla="*/ 692524 h 4830671"/>
              <a:gd name="connsiteX1446" fmla="*/ 8349913 w 9761537"/>
              <a:gd name="connsiteY1446" fmla="*/ 705128 h 4830671"/>
              <a:gd name="connsiteX1447" fmla="*/ 8238279 w 9761537"/>
              <a:gd name="connsiteY1447" fmla="*/ 707445 h 4830671"/>
              <a:gd name="connsiteX1448" fmla="*/ 8161600 w 9761537"/>
              <a:gd name="connsiteY1448" fmla="*/ 735259 h 4830671"/>
              <a:gd name="connsiteX1449" fmla="*/ 8168005 w 9761537"/>
              <a:gd name="connsiteY1449" fmla="*/ 754961 h 4830671"/>
              <a:gd name="connsiteX1450" fmla="*/ 8146411 w 9761537"/>
              <a:gd name="connsiteY1450" fmla="*/ 788135 h 4830671"/>
              <a:gd name="connsiteX1451" fmla="*/ 8119875 w 9761537"/>
              <a:gd name="connsiteY1451" fmla="*/ 845211 h 4830671"/>
              <a:gd name="connsiteX1452" fmla="*/ 8154097 w 9761537"/>
              <a:gd name="connsiteY1452" fmla="*/ 848833 h 4830671"/>
              <a:gd name="connsiteX1453" fmla="*/ 8187221 w 9761537"/>
              <a:gd name="connsiteY1453" fmla="*/ 876936 h 4830671"/>
              <a:gd name="connsiteX1454" fmla="*/ 8213391 w 9761537"/>
              <a:gd name="connsiteY1454" fmla="*/ 886498 h 4830671"/>
              <a:gd name="connsiteX1455" fmla="*/ 8216868 w 9761537"/>
              <a:gd name="connsiteY1455" fmla="*/ 886063 h 4830671"/>
              <a:gd name="connsiteX1456" fmla="*/ 8212659 w 9761537"/>
              <a:gd name="connsiteY1456" fmla="*/ 869404 h 4830671"/>
              <a:gd name="connsiteX1457" fmla="*/ 8216319 w 9761537"/>
              <a:gd name="connsiteY1457" fmla="*/ 866361 h 4830671"/>
              <a:gd name="connsiteX1458" fmla="*/ 8216136 w 9761537"/>
              <a:gd name="connsiteY1458" fmla="*/ 859263 h 4830671"/>
              <a:gd name="connsiteX1459" fmla="*/ 8338749 w 9761537"/>
              <a:gd name="connsiteY1459" fmla="*/ 914311 h 4830671"/>
              <a:gd name="connsiteX1460" fmla="*/ 8368397 w 9761537"/>
              <a:gd name="connsiteY1460" fmla="*/ 975879 h 4830671"/>
              <a:gd name="connsiteX1461" fmla="*/ 8421468 w 9761537"/>
              <a:gd name="connsiteY1461" fmla="*/ 1064680 h 4830671"/>
              <a:gd name="connsiteX1462" fmla="*/ 8415795 w 9761537"/>
              <a:gd name="connsiteY1462" fmla="*/ 1146818 h 4830671"/>
              <a:gd name="connsiteX1463" fmla="*/ 8393651 w 9761537"/>
              <a:gd name="connsiteY1463" fmla="*/ 1231129 h 4830671"/>
              <a:gd name="connsiteX1464" fmla="*/ 8299952 w 9761537"/>
              <a:gd name="connsiteY1464" fmla="*/ 1263724 h 4830671"/>
              <a:gd name="connsiteX1465" fmla="*/ 8290253 w 9761537"/>
              <a:gd name="connsiteY1465" fmla="*/ 1281977 h 4830671"/>
              <a:gd name="connsiteX1466" fmla="*/ 8278541 w 9761537"/>
              <a:gd name="connsiteY1466" fmla="*/ 1284874 h 4830671"/>
              <a:gd name="connsiteX1467" fmla="*/ 8278175 w 9761537"/>
              <a:gd name="connsiteY1467" fmla="*/ 1285598 h 4830671"/>
              <a:gd name="connsiteX1468" fmla="*/ 8295926 w 9761537"/>
              <a:gd name="connsiteY1468" fmla="*/ 1306314 h 4830671"/>
              <a:gd name="connsiteX1469" fmla="*/ 8278907 w 9761537"/>
              <a:gd name="connsiteY1469" fmla="*/ 1305879 h 4830671"/>
              <a:gd name="connsiteX1470" fmla="*/ 8271769 w 9761537"/>
              <a:gd name="connsiteY1470" fmla="*/ 1372227 h 4830671"/>
              <a:gd name="connsiteX1471" fmla="*/ 8279639 w 9761537"/>
              <a:gd name="connsiteY1471" fmla="*/ 1422495 h 4830671"/>
              <a:gd name="connsiteX1472" fmla="*/ 8285495 w 9761537"/>
              <a:gd name="connsiteY1472" fmla="*/ 1417280 h 4830671"/>
              <a:gd name="connsiteX1473" fmla="*/ 8353024 w 9761537"/>
              <a:gd name="connsiteY1473" fmla="*/ 1578948 h 4830671"/>
              <a:gd name="connsiteX1474" fmla="*/ 8274697 w 9761537"/>
              <a:gd name="connsiteY1474" fmla="*/ 1563303 h 4830671"/>
              <a:gd name="connsiteX1475" fmla="*/ 8254018 w 9761537"/>
              <a:gd name="connsiteY1475" fmla="*/ 1481165 h 4830671"/>
              <a:gd name="connsiteX1476" fmla="*/ 8247613 w 9761537"/>
              <a:gd name="connsiteY1476" fmla="*/ 1470735 h 4830671"/>
              <a:gd name="connsiteX1477" fmla="*/ 8241573 w 9761537"/>
              <a:gd name="connsiteY1477" fmla="*/ 1477398 h 4830671"/>
              <a:gd name="connsiteX1478" fmla="*/ 8231508 w 9761537"/>
              <a:gd name="connsiteY1478" fmla="*/ 1468562 h 4830671"/>
              <a:gd name="connsiteX1479" fmla="*/ 8226384 w 9761537"/>
              <a:gd name="connsiteY1479" fmla="*/ 1470155 h 4830671"/>
              <a:gd name="connsiteX1480" fmla="*/ 8217600 w 9761537"/>
              <a:gd name="connsiteY1480" fmla="*/ 1466244 h 4830671"/>
              <a:gd name="connsiteX1481" fmla="*/ 8204423 w 9761537"/>
              <a:gd name="connsiteY1481" fmla="*/ 1476529 h 4830671"/>
              <a:gd name="connsiteX1482" fmla="*/ 8197652 w 9761537"/>
              <a:gd name="connsiteY1482" fmla="*/ 1464071 h 4830671"/>
              <a:gd name="connsiteX1483" fmla="*/ 8134515 w 9761537"/>
              <a:gd name="connsiteY1483" fmla="*/ 1392653 h 4830671"/>
              <a:gd name="connsiteX1484" fmla="*/ 8095535 w 9761537"/>
              <a:gd name="connsiteY1484" fmla="*/ 1416700 h 4830671"/>
              <a:gd name="connsiteX1485" fmla="*/ 8064607 w 9761537"/>
              <a:gd name="connsiteY1485" fmla="*/ 1408733 h 4830671"/>
              <a:gd name="connsiteX1486" fmla="*/ 8035875 w 9761537"/>
              <a:gd name="connsiteY1486" fmla="*/ 1355857 h 4830671"/>
              <a:gd name="connsiteX1487" fmla="*/ 7995980 w 9761537"/>
              <a:gd name="connsiteY1487" fmla="*/ 1418149 h 4830671"/>
              <a:gd name="connsiteX1488" fmla="*/ 7967614 w 9761537"/>
              <a:gd name="connsiteY1488" fmla="*/ 1416121 h 4830671"/>
              <a:gd name="connsiteX1489" fmla="*/ 8026542 w 9761537"/>
              <a:gd name="connsiteY1489" fmla="*/ 1460449 h 4830671"/>
              <a:gd name="connsiteX1490" fmla="*/ 8061313 w 9761537"/>
              <a:gd name="connsiteY1490" fmla="*/ 1452482 h 4830671"/>
              <a:gd name="connsiteX1491" fmla="*/ 8113104 w 9761537"/>
              <a:gd name="connsiteY1491" fmla="*/ 1462912 h 4830671"/>
              <a:gd name="connsiteX1492" fmla="*/ 8131953 w 9761537"/>
              <a:gd name="connsiteY1492" fmla="*/ 1500432 h 4830671"/>
              <a:gd name="connsiteX1493" fmla="*/ 8105051 w 9761537"/>
              <a:gd name="connsiteY1493" fmla="*/ 1505212 h 4830671"/>
              <a:gd name="connsiteX1494" fmla="*/ 8073575 w 9761537"/>
              <a:gd name="connsiteY1494" fmla="*/ 1560840 h 4830671"/>
              <a:gd name="connsiteX1495" fmla="*/ 8151169 w 9761537"/>
              <a:gd name="connsiteY1495" fmla="*/ 1636604 h 4830671"/>
              <a:gd name="connsiteX1496" fmla="*/ 8194724 w 9761537"/>
              <a:gd name="connsiteY1496" fmla="*/ 1689045 h 4830671"/>
              <a:gd name="connsiteX1497" fmla="*/ 8192528 w 9761537"/>
              <a:gd name="connsiteY1497" fmla="*/ 1688176 h 4830671"/>
              <a:gd name="connsiteX1498" fmla="*/ 8185025 w 9761537"/>
              <a:gd name="connsiteY1498" fmla="*/ 1722074 h 4830671"/>
              <a:gd name="connsiteX1499" fmla="*/ 8226750 w 9761537"/>
              <a:gd name="connsiteY1499" fmla="*/ 1780019 h 4830671"/>
              <a:gd name="connsiteX1500" fmla="*/ 8219247 w 9761537"/>
              <a:gd name="connsiteY1500" fmla="*/ 1778716 h 4830671"/>
              <a:gd name="connsiteX1501" fmla="*/ 8205521 w 9761537"/>
              <a:gd name="connsiteY1501" fmla="*/ 1813193 h 4830671"/>
              <a:gd name="connsiteX1502" fmla="*/ 8181182 w 9761537"/>
              <a:gd name="connsiteY1502" fmla="*/ 1906776 h 4830671"/>
              <a:gd name="connsiteX1503" fmla="*/ 8178071 w 9761537"/>
              <a:gd name="connsiteY1503" fmla="*/ 1908659 h 4830671"/>
              <a:gd name="connsiteX1504" fmla="*/ 8145313 w 9761537"/>
              <a:gd name="connsiteY1504" fmla="*/ 1960665 h 4830671"/>
              <a:gd name="connsiteX1505" fmla="*/ 8105235 w 9761537"/>
              <a:gd name="connsiteY1505" fmla="*/ 1994998 h 4830671"/>
              <a:gd name="connsiteX1506" fmla="*/ 8020320 w 9761537"/>
              <a:gd name="connsiteY1506" fmla="*/ 2021653 h 4830671"/>
              <a:gd name="connsiteX1507" fmla="*/ 8001653 w 9761537"/>
              <a:gd name="connsiteY1507" fmla="*/ 2035270 h 4830671"/>
              <a:gd name="connsiteX1508" fmla="*/ 8000555 w 9761537"/>
              <a:gd name="connsiteY1508" fmla="*/ 2038167 h 4830671"/>
              <a:gd name="connsiteX1509" fmla="*/ 7956451 w 9761537"/>
              <a:gd name="connsiteY1509" fmla="*/ 2057579 h 4830671"/>
              <a:gd name="connsiteX1510" fmla="*/ 7923876 w 9761537"/>
              <a:gd name="connsiteY1510" fmla="*/ 2070762 h 4830671"/>
              <a:gd name="connsiteX1511" fmla="*/ 7923510 w 9761537"/>
              <a:gd name="connsiteY1511" fmla="*/ 2100024 h 4830671"/>
              <a:gd name="connsiteX1512" fmla="*/ 7942725 w 9761537"/>
              <a:gd name="connsiteY1512" fmla="*/ 2110599 h 4830671"/>
              <a:gd name="connsiteX1513" fmla="*/ 7916373 w 9761537"/>
              <a:gd name="connsiteY1513" fmla="*/ 2160433 h 4830671"/>
              <a:gd name="connsiteX1514" fmla="*/ 7905393 w 9761537"/>
              <a:gd name="connsiteY1514" fmla="*/ 2100894 h 4830671"/>
              <a:gd name="connsiteX1515" fmla="*/ 7890935 w 9761537"/>
              <a:gd name="connsiteY1515" fmla="*/ 2054682 h 4830671"/>
              <a:gd name="connsiteX1516" fmla="*/ 7889654 w 9761537"/>
              <a:gd name="connsiteY1516" fmla="*/ 2053958 h 4830671"/>
              <a:gd name="connsiteX1517" fmla="*/ 7857811 w 9761537"/>
              <a:gd name="connsiteY1517" fmla="*/ 2048598 h 4830671"/>
              <a:gd name="connsiteX1518" fmla="*/ 7829994 w 9761537"/>
              <a:gd name="connsiteY1518" fmla="*/ 2074383 h 4830671"/>
              <a:gd name="connsiteX1519" fmla="*/ 7800164 w 9761537"/>
              <a:gd name="connsiteY1519" fmla="*/ 2110744 h 4830671"/>
              <a:gd name="connsiteX1520" fmla="*/ 7825053 w 9761537"/>
              <a:gd name="connsiteY1520" fmla="*/ 2186363 h 4830671"/>
              <a:gd name="connsiteX1521" fmla="*/ 7929732 w 9761537"/>
              <a:gd name="connsiteY1521" fmla="*/ 2324998 h 4830671"/>
              <a:gd name="connsiteX1522" fmla="*/ 7934490 w 9761537"/>
              <a:gd name="connsiteY1522" fmla="*/ 2408875 h 4830671"/>
              <a:gd name="connsiteX1523" fmla="*/ 7867327 w 9761537"/>
              <a:gd name="connsiteY1523" fmla="*/ 2465227 h 4830671"/>
              <a:gd name="connsiteX1524" fmla="*/ 7864033 w 9761537"/>
              <a:gd name="connsiteY1524" fmla="*/ 2462329 h 4830671"/>
              <a:gd name="connsiteX1525" fmla="*/ 7846465 w 9761537"/>
              <a:gd name="connsiteY1525" fmla="*/ 2491447 h 4830671"/>
              <a:gd name="connsiteX1526" fmla="*/ 7781864 w 9761537"/>
              <a:gd name="connsiteY1526" fmla="*/ 2527373 h 4830671"/>
              <a:gd name="connsiteX1527" fmla="*/ 7793759 w 9761537"/>
              <a:gd name="connsiteY1527" fmla="*/ 2470876 h 4830671"/>
              <a:gd name="connsiteX1528" fmla="*/ 7753315 w 9761537"/>
              <a:gd name="connsiteY1528" fmla="*/ 2445091 h 4830671"/>
              <a:gd name="connsiteX1529" fmla="*/ 7748923 w 9761537"/>
              <a:gd name="connsiteY1529" fmla="*/ 2434081 h 4830671"/>
              <a:gd name="connsiteX1530" fmla="*/ 7717446 w 9761537"/>
              <a:gd name="connsiteY1530" fmla="*/ 2400472 h 4830671"/>
              <a:gd name="connsiteX1531" fmla="*/ 7681393 w 9761537"/>
              <a:gd name="connsiteY1531" fmla="*/ 2379902 h 4830671"/>
              <a:gd name="connsiteX1532" fmla="*/ 7652113 w 9761537"/>
              <a:gd name="connsiteY1532" fmla="*/ 2349915 h 4830671"/>
              <a:gd name="connsiteX1533" fmla="*/ 7639302 w 9761537"/>
              <a:gd name="connsiteY1533" fmla="*/ 2350784 h 4830671"/>
              <a:gd name="connsiteX1534" fmla="*/ 7625211 w 9761537"/>
              <a:gd name="connsiteY1534" fmla="*/ 2489419 h 4830671"/>
              <a:gd name="connsiteX1535" fmla="*/ 7641132 w 9761537"/>
              <a:gd name="connsiteY1535" fmla="*/ 2487826 h 4830671"/>
              <a:gd name="connsiteX1536" fmla="*/ 7656871 w 9761537"/>
              <a:gd name="connsiteY1536" fmla="*/ 2555477 h 4830671"/>
              <a:gd name="connsiteX1537" fmla="*/ 7708661 w 9761537"/>
              <a:gd name="connsiteY1537" fmla="*/ 2590245 h 4830671"/>
              <a:gd name="connsiteX1538" fmla="*/ 7763197 w 9761537"/>
              <a:gd name="connsiteY1538" fmla="*/ 2675569 h 4830671"/>
              <a:gd name="connsiteX1539" fmla="*/ 7770517 w 9761537"/>
              <a:gd name="connsiteY1539" fmla="*/ 2721781 h 4830671"/>
              <a:gd name="connsiteX1540" fmla="*/ 7784060 w 9761537"/>
              <a:gd name="connsiteY1540" fmla="*/ 2806672 h 4830671"/>
              <a:gd name="connsiteX1541" fmla="*/ 7741603 w 9761537"/>
              <a:gd name="connsiteY1541" fmla="*/ 2777554 h 4830671"/>
              <a:gd name="connsiteX1542" fmla="*/ 7748007 w 9761537"/>
              <a:gd name="connsiteY1542" fmla="*/ 2777554 h 4830671"/>
              <a:gd name="connsiteX1543" fmla="*/ 7660348 w 9761537"/>
              <a:gd name="connsiteY1543" fmla="*/ 2669485 h 4830671"/>
              <a:gd name="connsiteX1544" fmla="*/ 7600139 w 9761537"/>
              <a:gd name="connsiteY1544" fmla="*/ 2544467 h 4830671"/>
              <a:gd name="connsiteX1545" fmla="*/ 7590440 w 9761537"/>
              <a:gd name="connsiteY1545" fmla="*/ 2556636 h 4830671"/>
              <a:gd name="connsiteX1546" fmla="*/ 7586597 w 9761537"/>
              <a:gd name="connsiteY1546" fmla="*/ 2554608 h 4830671"/>
              <a:gd name="connsiteX1547" fmla="*/ 7584584 w 9761537"/>
              <a:gd name="connsiteY1547" fmla="*/ 2478844 h 4830671"/>
              <a:gd name="connsiteX1548" fmla="*/ 7565185 w 9761537"/>
              <a:gd name="connsiteY1548" fmla="*/ 2351943 h 4830671"/>
              <a:gd name="connsiteX1549" fmla="*/ 7565002 w 9761537"/>
              <a:gd name="connsiteY1549" fmla="*/ 2352667 h 4830671"/>
              <a:gd name="connsiteX1550" fmla="*/ 7522545 w 9761537"/>
              <a:gd name="connsiteY1550" fmla="*/ 2237935 h 4830671"/>
              <a:gd name="connsiteX1551" fmla="*/ 7510283 w 9761537"/>
              <a:gd name="connsiteY1551" fmla="*/ 2227794 h 4830671"/>
              <a:gd name="connsiteX1552" fmla="*/ 7433238 w 9761537"/>
              <a:gd name="connsiteY1552" fmla="*/ 2258651 h 4830671"/>
              <a:gd name="connsiteX1553" fmla="*/ 7404323 w 9761537"/>
              <a:gd name="connsiteY1553" fmla="*/ 2158260 h 4830671"/>
              <a:gd name="connsiteX1554" fmla="*/ 7403225 w 9761537"/>
              <a:gd name="connsiteY1554" fmla="*/ 2162026 h 4830671"/>
              <a:gd name="connsiteX1555" fmla="*/ 7386938 w 9761537"/>
              <a:gd name="connsiteY1555" fmla="*/ 2122623 h 4830671"/>
              <a:gd name="connsiteX1556" fmla="*/ 7349055 w 9761537"/>
              <a:gd name="connsiteY1556" fmla="*/ 2096113 h 4830671"/>
              <a:gd name="connsiteX1557" fmla="*/ 7319957 w 9761537"/>
              <a:gd name="connsiteY1557" fmla="*/ 2062794 h 4830671"/>
              <a:gd name="connsiteX1558" fmla="*/ 7311539 w 9761537"/>
              <a:gd name="connsiteY1558" fmla="*/ 2012237 h 4830671"/>
              <a:gd name="connsiteX1559" fmla="*/ 7246938 w 9761537"/>
              <a:gd name="connsiteY1559" fmla="*/ 2055696 h 4830671"/>
              <a:gd name="connsiteX1560" fmla="*/ 7246206 w 9761537"/>
              <a:gd name="connsiteY1560" fmla="*/ 2053233 h 4830671"/>
              <a:gd name="connsiteX1561" fmla="*/ 7194782 w 9761537"/>
              <a:gd name="connsiteY1561" fmla="*/ 2082641 h 4830671"/>
              <a:gd name="connsiteX1562" fmla="*/ 7147566 w 9761537"/>
              <a:gd name="connsiteY1562" fmla="*/ 2120885 h 4830671"/>
              <a:gd name="connsiteX1563" fmla="*/ 7099985 w 9761537"/>
              <a:gd name="connsiteY1563" fmla="*/ 2175209 h 4830671"/>
              <a:gd name="connsiteX1564" fmla="*/ 7027698 w 9761537"/>
              <a:gd name="connsiteY1564" fmla="*/ 2247351 h 4830671"/>
              <a:gd name="connsiteX1565" fmla="*/ 6992378 w 9761537"/>
              <a:gd name="connsiteY1565" fmla="*/ 2271688 h 4830671"/>
              <a:gd name="connsiteX1566" fmla="*/ 6994757 w 9761537"/>
              <a:gd name="connsiteY1566" fmla="*/ 2394533 h 4830671"/>
              <a:gd name="connsiteX1567" fmla="*/ 6997685 w 9761537"/>
              <a:gd name="connsiteY1567" fmla="*/ 2431329 h 4830671"/>
              <a:gd name="connsiteX1568" fmla="*/ 6983959 w 9761537"/>
              <a:gd name="connsiteY1568" fmla="*/ 2462764 h 4830671"/>
              <a:gd name="connsiteX1569" fmla="*/ 6966025 w 9761537"/>
              <a:gd name="connsiteY1569" fmla="*/ 2499994 h 4830671"/>
              <a:gd name="connsiteX1570" fmla="*/ 6937293 w 9761537"/>
              <a:gd name="connsiteY1570" fmla="*/ 2533168 h 4830671"/>
              <a:gd name="connsiteX1571" fmla="*/ 6796562 w 9761537"/>
              <a:gd name="connsiteY1571" fmla="*/ 2305876 h 4830671"/>
              <a:gd name="connsiteX1572" fmla="*/ 6717320 w 9761537"/>
              <a:gd name="connsiteY1572" fmla="*/ 2057434 h 4830671"/>
              <a:gd name="connsiteX1573" fmla="*/ 6716405 w 9761537"/>
              <a:gd name="connsiteY1573" fmla="*/ 2062939 h 4830671"/>
              <a:gd name="connsiteX1574" fmla="*/ 6628197 w 9761537"/>
              <a:gd name="connsiteY1574" fmla="*/ 2052219 h 4830671"/>
              <a:gd name="connsiteX1575" fmla="*/ 6598733 w 9761537"/>
              <a:gd name="connsiteY1575" fmla="*/ 2012671 h 4830671"/>
              <a:gd name="connsiteX1576" fmla="*/ 6638811 w 9761537"/>
              <a:gd name="connsiteY1576" fmla="*/ 2004559 h 4830671"/>
              <a:gd name="connsiteX1577" fmla="*/ 6570367 w 9761537"/>
              <a:gd name="connsiteY1577" fmla="*/ 1973703 h 4830671"/>
              <a:gd name="connsiteX1578" fmla="*/ 6533583 w 9761537"/>
              <a:gd name="connsiteY1578" fmla="*/ 1937921 h 4830671"/>
              <a:gd name="connsiteX1579" fmla="*/ 6515648 w 9761537"/>
              <a:gd name="connsiteY1579" fmla="*/ 1921697 h 4830671"/>
              <a:gd name="connsiteX1580" fmla="*/ 6509792 w 9761537"/>
              <a:gd name="connsiteY1580" fmla="*/ 1914019 h 4830671"/>
              <a:gd name="connsiteX1581" fmla="*/ 6382969 w 9761537"/>
              <a:gd name="connsiteY1581" fmla="*/ 1927057 h 4830671"/>
              <a:gd name="connsiteX1582" fmla="*/ 6295127 w 9761537"/>
              <a:gd name="connsiteY1582" fmla="*/ 1911411 h 4830671"/>
              <a:gd name="connsiteX1583" fmla="*/ 6226683 w 9761537"/>
              <a:gd name="connsiteY1583" fmla="*/ 1895331 h 4830671"/>
              <a:gd name="connsiteX1584" fmla="*/ 6198683 w 9761537"/>
              <a:gd name="connsiteY1584" fmla="*/ 1849120 h 4830671"/>
              <a:gd name="connsiteX1585" fmla="*/ 6196121 w 9761537"/>
              <a:gd name="connsiteY1585" fmla="*/ 1861433 h 4830671"/>
              <a:gd name="connsiteX1586" fmla="*/ 6239493 w 9761537"/>
              <a:gd name="connsiteY1586" fmla="*/ 1946324 h 4830671"/>
              <a:gd name="connsiteX1587" fmla="*/ 6306839 w 9761537"/>
              <a:gd name="connsiteY1587" fmla="*/ 1986741 h 4830671"/>
              <a:gd name="connsiteX1588" fmla="*/ 6333924 w 9761537"/>
              <a:gd name="connsiteY1588" fmla="*/ 1996736 h 4830671"/>
              <a:gd name="connsiteX1589" fmla="*/ 6274630 w 9761537"/>
              <a:gd name="connsiteY1589" fmla="*/ 2085393 h 4830671"/>
              <a:gd name="connsiteX1590" fmla="*/ 6273898 w 9761537"/>
              <a:gd name="connsiteY1590" fmla="*/ 2138124 h 4830671"/>
              <a:gd name="connsiteX1591" fmla="*/ 6269506 w 9761537"/>
              <a:gd name="connsiteY1591" fmla="*/ 2141021 h 4830671"/>
              <a:gd name="connsiteX1592" fmla="*/ 6268957 w 9761537"/>
              <a:gd name="connsiteY1592" fmla="*/ 2147974 h 4830671"/>
              <a:gd name="connsiteX1593" fmla="*/ 6243885 w 9761537"/>
              <a:gd name="connsiteY1593" fmla="*/ 2149133 h 4830671"/>
              <a:gd name="connsiteX1594" fmla="*/ 6196670 w 9761537"/>
              <a:gd name="connsiteY1594" fmla="*/ 2184335 h 4830671"/>
              <a:gd name="connsiteX1595" fmla="*/ 6122735 w 9761537"/>
              <a:gd name="connsiteY1595" fmla="*/ 2227505 h 4830671"/>
              <a:gd name="connsiteX1596" fmla="*/ 6118343 w 9761537"/>
              <a:gd name="connsiteY1596" fmla="*/ 2223449 h 4830671"/>
              <a:gd name="connsiteX1597" fmla="*/ 6115781 w 9761537"/>
              <a:gd name="connsiteY1597" fmla="*/ 2236341 h 4830671"/>
              <a:gd name="connsiteX1598" fmla="*/ 6095468 w 9761537"/>
              <a:gd name="connsiteY1598" fmla="*/ 2241557 h 4830671"/>
              <a:gd name="connsiteX1599" fmla="*/ 6028305 w 9761537"/>
              <a:gd name="connsiteY1599" fmla="*/ 2290376 h 4830671"/>
              <a:gd name="connsiteX1600" fmla="*/ 5900933 w 9761537"/>
              <a:gd name="connsiteY1600" fmla="*/ 2346873 h 4830671"/>
              <a:gd name="connsiteX1601" fmla="*/ 5816577 w 9761537"/>
              <a:gd name="connsiteY1601" fmla="*/ 2371024 h 4830671"/>
              <a:gd name="connsiteX1602" fmla="*/ 5812001 w 9761537"/>
              <a:gd name="connsiteY1602" fmla="*/ 2366838 h 4830671"/>
              <a:gd name="connsiteX1603" fmla="*/ 5811880 w 9761537"/>
              <a:gd name="connsiteY1603" fmla="*/ 2369807 h 4830671"/>
              <a:gd name="connsiteX1604" fmla="*/ 5804343 w 9761537"/>
              <a:gd name="connsiteY1604" fmla="*/ 2398021 h 4830671"/>
              <a:gd name="connsiteX1605" fmla="*/ 5845022 w 9761537"/>
              <a:gd name="connsiteY1605" fmla="*/ 2445409 h 4830671"/>
              <a:gd name="connsiteX1606" fmla="*/ 5889108 w 9761537"/>
              <a:gd name="connsiteY1606" fmla="*/ 2429776 h 4830671"/>
              <a:gd name="connsiteX1607" fmla="*/ 5971395 w 9761537"/>
              <a:gd name="connsiteY1607" fmla="*/ 2414387 h 4830671"/>
              <a:gd name="connsiteX1608" fmla="*/ 6036028 w 9761537"/>
              <a:gd name="connsiteY1608" fmla="*/ 2389960 h 4830671"/>
              <a:gd name="connsiteX1609" fmla="*/ 6066692 w 9761537"/>
              <a:gd name="connsiteY1609" fmla="*/ 2439180 h 4830671"/>
              <a:gd name="connsiteX1610" fmla="*/ 6070409 w 9761537"/>
              <a:gd name="connsiteY1610" fmla="*/ 2464096 h 4830671"/>
              <a:gd name="connsiteX1611" fmla="*/ 6059671 w 9761537"/>
              <a:gd name="connsiteY1611" fmla="*/ 2464584 h 4830671"/>
              <a:gd name="connsiteX1612" fmla="*/ 6057193 w 9761537"/>
              <a:gd name="connsiteY1612" fmla="*/ 2460920 h 4830671"/>
              <a:gd name="connsiteX1613" fmla="*/ 6032208 w 9761537"/>
              <a:gd name="connsiteY1613" fmla="*/ 2538231 h 4830671"/>
              <a:gd name="connsiteX1614" fmla="*/ 6005983 w 9761537"/>
              <a:gd name="connsiteY1614" fmla="*/ 2596978 h 4830671"/>
              <a:gd name="connsiteX1615" fmla="*/ 5940009 w 9761537"/>
              <a:gd name="connsiteY1615" fmla="*/ 2708365 h 4830671"/>
              <a:gd name="connsiteX1616" fmla="*/ 5755920 w 9761537"/>
              <a:gd name="connsiteY1616" fmla="*/ 2904026 h 4830671"/>
              <a:gd name="connsiteX1617" fmla="*/ 5754062 w 9761537"/>
              <a:gd name="connsiteY1617" fmla="*/ 2900484 h 4830671"/>
              <a:gd name="connsiteX1618" fmla="*/ 5724223 w 9761537"/>
              <a:gd name="connsiteY1618" fmla="*/ 2921857 h 4830671"/>
              <a:gd name="connsiteX1619" fmla="*/ 5678588 w 9761537"/>
              <a:gd name="connsiteY1619" fmla="*/ 3049122 h 4830671"/>
              <a:gd name="connsiteX1620" fmla="*/ 5698928 w 9761537"/>
              <a:gd name="connsiteY1620" fmla="*/ 3077213 h 4830671"/>
              <a:gd name="connsiteX1621" fmla="*/ 5693249 w 9761537"/>
              <a:gd name="connsiteY1621" fmla="*/ 3100052 h 4830671"/>
              <a:gd name="connsiteX1622" fmla="*/ 5706258 w 9761537"/>
              <a:gd name="connsiteY1622" fmla="*/ 3177486 h 4830671"/>
              <a:gd name="connsiteX1623" fmla="*/ 5727630 w 9761537"/>
              <a:gd name="connsiteY1623" fmla="*/ 3191654 h 4830671"/>
              <a:gd name="connsiteX1624" fmla="*/ 5738884 w 9761537"/>
              <a:gd name="connsiteY1624" fmla="*/ 3339070 h 4830671"/>
              <a:gd name="connsiteX1625" fmla="*/ 5668677 w 9761537"/>
              <a:gd name="connsiteY1625" fmla="*/ 3445572 h 4830671"/>
              <a:gd name="connsiteX1626" fmla="*/ 5589693 w 9761537"/>
              <a:gd name="connsiteY1626" fmla="*/ 3507739 h 4830671"/>
              <a:gd name="connsiteX1627" fmla="*/ 5553660 w 9761537"/>
              <a:gd name="connsiteY1627" fmla="*/ 3594332 h 4830671"/>
              <a:gd name="connsiteX1628" fmla="*/ 5557893 w 9761537"/>
              <a:gd name="connsiteY1628" fmla="*/ 3676896 h 4830671"/>
              <a:gd name="connsiteX1629" fmla="*/ 5509574 w 9761537"/>
              <a:gd name="connsiteY1629" fmla="*/ 3733200 h 4830671"/>
              <a:gd name="connsiteX1630" fmla="*/ 5468895 w 9761537"/>
              <a:gd name="connsiteY1630" fmla="*/ 3764711 h 4830671"/>
              <a:gd name="connsiteX1631" fmla="*/ 5475399 w 9761537"/>
              <a:gd name="connsiteY1631" fmla="*/ 3765199 h 4830671"/>
              <a:gd name="connsiteX1632" fmla="*/ 5472818 w 9761537"/>
              <a:gd name="connsiteY1632" fmla="*/ 3801229 h 4830671"/>
              <a:gd name="connsiteX1633" fmla="*/ 5471889 w 9761537"/>
              <a:gd name="connsiteY1633" fmla="*/ 3801229 h 4830671"/>
              <a:gd name="connsiteX1634" fmla="*/ 5447729 w 9761537"/>
              <a:gd name="connsiteY1634" fmla="*/ 3867304 h 4830671"/>
              <a:gd name="connsiteX1635" fmla="*/ 5410457 w 9761537"/>
              <a:gd name="connsiteY1635" fmla="*/ 3904311 h 4830671"/>
              <a:gd name="connsiteX1636" fmla="*/ 5363790 w 9761537"/>
              <a:gd name="connsiteY1636" fmla="*/ 3972584 h 4830671"/>
              <a:gd name="connsiteX1637" fmla="*/ 5211398 w 9761537"/>
              <a:gd name="connsiteY1637" fmla="*/ 4066018 h 4830671"/>
              <a:gd name="connsiteX1638" fmla="*/ 5209849 w 9761537"/>
              <a:gd name="connsiteY1638" fmla="*/ 4072979 h 4830671"/>
              <a:gd name="connsiteX1639" fmla="*/ 5113933 w 9761537"/>
              <a:gd name="connsiteY1639" fmla="*/ 4077254 h 4830671"/>
              <a:gd name="connsiteX1640" fmla="*/ 5002737 w 9761537"/>
              <a:gd name="connsiteY1640" fmla="*/ 4048064 h 4830671"/>
              <a:gd name="connsiteX1641" fmla="*/ 5000259 w 9761537"/>
              <a:gd name="connsiteY1641" fmla="*/ 4005194 h 4830671"/>
              <a:gd name="connsiteX1642" fmla="*/ 4947396 w 9761537"/>
              <a:gd name="connsiteY1642" fmla="*/ 3868892 h 4830671"/>
              <a:gd name="connsiteX1643" fmla="*/ 4880080 w 9761537"/>
              <a:gd name="connsiteY1643" fmla="*/ 3684346 h 4830671"/>
              <a:gd name="connsiteX1644" fmla="*/ 4793456 w 9761537"/>
              <a:gd name="connsiteY1644" fmla="*/ 3447404 h 4830671"/>
              <a:gd name="connsiteX1645" fmla="*/ 4794488 w 9761537"/>
              <a:gd name="connsiteY1645" fmla="*/ 3446549 h 4830671"/>
              <a:gd name="connsiteX1646" fmla="*/ 4794488 w 9761537"/>
              <a:gd name="connsiteY1646" fmla="*/ 3407588 h 4830671"/>
              <a:gd name="connsiteX1647" fmla="*/ 4796657 w 9761537"/>
              <a:gd name="connsiteY1647" fmla="*/ 3406855 h 4830671"/>
              <a:gd name="connsiteX1648" fmla="*/ 4793456 w 9761537"/>
              <a:gd name="connsiteY1648" fmla="*/ 3399039 h 4830671"/>
              <a:gd name="connsiteX1649" fmla="*/ 4830625 w 9761537"/>
              <a:gd name="connsiteY1649" fmla="*/ 3292537 h 4830671"/>
              <a:gd name="connsiteX1650" fmla="*/ 4850758 w 9761537"/>
              <a:gd name="connsiteY1650" fmla="*/ 3206432 h 4830671"/>
              <a:gd name="connsiteX1651" fmla="*/ 4846215 w 9761537"/>
              <a:gd name="connsiteY1651" fmla="*/ 3144021 h 4830671"/>
              <a:gd name="connsiteX1652" fmla="*/ 4808736 w 9761537"/>
              <a:gd name="connsiteY1652" fmla="*/ 3020787 h 4830671"/>
              <a:gd name="connsiteX1653" fmla="*/ 4812453 w 9761537"/>
              <a:gd name="connsiteY1653" fmla="*/ 3020420 h 4830671"/>
              <a:gd name="connsiteX1654" fmla="*/ 4812660 w 9761537"/>
              <a:gd name="connsiteY1654" fmla="*/ 3009795 h 4830671"/>
              <a:gd name="connsiteX1655" fmla="*/ 4805432 w 9761537"/>
              <a:gd name="connsiteY1655" fmla="*/ 3016146 h 4830671"/>
              <a:gd name="connsiteX1656" fmla="*/ 4766509 w 9761537"/>
              <a:gd name="connsiteY1656" fmla="*/ 2966437 h 4830671"/>
              <a:gd name="connsiteX1657" fmla="*/ 4772703 w 9761537"/>
              <a:gd name="connsiteY1657" fmla="*/ 2954467 h 4830671"/>
              <a:gd name="connsiteX1658" fmla="*/ 4699295 w 9761537"/>
              <a:gd name="connsiteY1658" fmla="*/ 2835508 h 4830671"/>
              <a:gd name="connsiteX1659" fmla="*/ 4725107 w 9761537"/>
              <a:gd name="connsiteY1659" fmla="*/ 2793860 h 4830671"/>
              <a:gd name="connsiteX1660" fmla="*/ 4726965 w 9761537"/>
              <a:gd name="connsiteY1660" fmla="*/ 2737067 h 4830671"/>
              <a:gd name="connsiteX1661" fmla="*/ 4729030 w 9761537"/>
              <a:gd name="connsiteY1661" fmla="*/ 2737067 h 4830671"/>
              <a:gd name="connsiteX1662" fmla="*/ 4722113 w 9761537"/>
              <a:gd name="connsiteY1662" fmla="*/ 2683328 h 4830671"/>
              <a:gd name="connsiteX1663" fmla="*/ 4698779 w 9761537"/>
              <a:gd name="connsiteY1663" fmla="*/ 2662809 h 4830671"/>
              <a:gd name="connsiteX1664" fmla="*/ 4606270 w 9761537"/>
              <a:gd name="connsiteY1664" fmla="*/ 2658657 h 4830671"/>
              <a:gd name="connsiteX1665" fmla="*/ 4520782 w 9761537"/>
              <a:gd name="connsiteY1665" fmla="*/ 2594536 h 4830671"/>
              <a:gd name="connsiteX1666" fmla="*/ 4520782 w 9761537"/>
              <a:gd name="connsiteY1666" fmla="*/ 2595635 h 4830671"/>
              <a:gd name="connsiteX1667" fmla="*/ 4479896 w 9761537"/>
              <a:gd name="connsiteY1667" fmla="*/ 2597833 h 4830671"/>
              <a:gd name="connsiteX1668" fmla="*/ 4473288 w 9761537"/>
              <a:gd name="connsiteY1668" fmla="*/ 2600642 h 4830671"/>
              <a:gd name="connsiteX1669" fmla="*/ 4463170 w 9761537"/>
              <a:gd name="connsiteY1669" fmla="*/ 2604551 h 4830671"/>
              <a:gd name="connsiteX1670" fmla="*/ 4354555 w 9761537"/>
              <a:gd name="connsiteY1670" fmla="*/ 2653283 h 4830671"/>
              <a:gd name="connsiteX1671" fmla="*/ 4335970 w 9761537"/>
              <a:gd name="connsiteY1671" fmla="*/ 2643756 h 4830671"/>
              <a:gd name="connsiteX1672" fmla="*/ 4278049 w 9761537"/>
              <a:gd name="connsiteY1672" fmla="*/ 2644245 h 4830671"/>
              <a:gd name="connsiteX1673" fmla="*/ 4195142 w 9761537"/>
              <a:gd name="connsiteY1673" fmla="*/ 2668183 h 4830671"/>
              <a:gd name="connsiteX1674" fmla="*/ 4195039 w 9761537"/>
              <a:gd name="connsiteY1674" fmla="*/ 2669649 h 4830671"/>
              <a:gd name="connsiteX1675" fmla="*/ 4193594 w 9761537"/>
              <a:gd name="connsiteY1675" fmla="*/ 2669038 h 4830671"/>
              <a:gd name="connsiteX1676" fmla="*/ 4169847 w 9761537"/>
              <a:gd name="connsiteY1676" fmla="*/ 2682839 h 4830671"/>
              <a:gd name="connsiteX1677" fmla="*/ 4170776 w 9761537"/>
              <a:gd name="connsiteY1677" fmla="*/ 2660000 h 4830671"/>
              <a:gd name="connsiteX1678" fmla="*/ 4072382 w 9761537"/>
              <a:gd name="connsiteY1678" fmla="*/ 2581223 h 4830671"/>
              <a:gd name="connsiteX1679" fmla="*/ 4009092 w 9761537"/>
              <a:gd name="connsiteY1679" fmla="*/ 2522232 h 4830671"/>
              <a:gd name="connsiteX1680" fmla="*/ 4004239 w 9761537"/>
              <a:gd name="connsiteY1680" fmla="*/ 2522232 h 4830671"/>
              <a:gd name="connsiteX1681" fmla="*/ 3987307 w 9761537"/>
              <a:gd name="connsiteY1681" fmla="*/ 2470813 h 4830671"/>
              <a:gd name="connsiteX1682" fmla="*/ 3949828 w 9761537"/>
              <a:gd name="connsiteY1682" fmla="*/ 2423547 h 4830671"/>
              <a:gd name="connsiteX1683" fmla="*/ 3934961 w 9761537"/>
              <a:gd name="connsiteY1683" fmla="*/ 2431363 h 4830671"/>
              <a:gd name="connsiteX1684" fmla="*/ 3919680 w 9761537"/>
              <a:gd name="connsiteY1684" fmla="*/ 2397043 h 4830671"/>
              <a:gd name="connsiteX1685" fmla="*/ 3877659 w 9761537"/>
              <a:gd name="connsiteY1685" fmla="*/ 2345747 h 4830671"/>
              <a:gd name="connsiteX1686" fmla="*/ 3879827 w 9761537"/>
              <a:gd name="connsiteY1686" fmla="*/ 2343060 h 4830671"/>
              <a:gd name="connsiteX1687" fmla="*/ 3880653 w 9761537"/>
              <a:gd name="connsiteY1687" fmla="*/ 2343060 h 4830671"/>
              <a:gd name="connsiteX1688" fmla="*/ 3852157 w 9761537"/>
              <a:gd name="connsiteY1688" fmla="*/ 2291152 h 4830671"/>
              <a:gd name="connsiteX1689" fmla="*/ 3882821 w 9761537"/>
              <a:gd name="connsiteY1689" fmla="*/ 2232650 h 4830671"/>
              <a:gd name="connsiteX1690" fmla="*/ 3898824 w 9761537"/>
              <a:gd name="connsiteY1690" fmla="*/ 2229841 h 4830671"/>
              <a:gd name="connsiteX1691" fmla="*/ 3899237 w 9761537"/>
              <a:gd name="connsiteY1691" fmla="*/ 2116377 h 4830671"/>
              <a:gd name="connsiteX1692" fmla="*/ 3908220 w 9761537"/>
              <a:gd name="connsiteY1692" fmla="*/ 2112713 h 4830671"/>
              <a:gd name="connsiteX1693" fmla="*/ 3909769 w 9761537"/>
              <a:gd name="connsiteY1693" fmla="*/ 2083034 h 4830671"/>
              <a:gd name="connsiteX1694" fmla="*/ 3892526 w 9761537"/>
              <a:gd name="connsiteY1694" fmla="*/ 2055798 h 4830671"/>
              <a:gd name="connsiteX1695" fmla="*/ 3887157 w 9761537"/>
              <a:gd name="connsiteY1695" fmla="*/ 2055798 h 4830671"/>
              <a:gd name="connsiteX1696" fmla="*/ 3921332 w 9761537"/>
              <a:gd name="connsiteY1696" fmla="*/ 1950640 h 4830671"/>
              <a:gd name="connsiteX1697" fmla="*/ 3918338 w 9761537"/>
              <a:gd name="connsiteY1697" fmla="*/ 1946243 h 4830671"/>
              <a:gd name="connsiteX1698" fmla="*/ 3969032 w 9761537"/>
              <a:gd name="connsiteY1698" fmla="*/ 1861482 h 4830671"/>
              <a:gd name="connsiteX1699" fmla="*/ 4011776 w 9761537"/>
              <a:gd name="connsiteY1699" fmla="*/ 1801269 h 4830671"/>
              <a:gd name="connsiteX1700" fmla="*/ 4109035 w 9761537"/>
              <a:gd name="connsiteY1700" fmla="*/ 1760965 h 4830671"/>
              <a:gd name="connsiteX1701" fmla="*/ 4132678 w 9761537"/>
              <a:gd name="connsiteY1701" fmla="*/ 1692569 h 4830671"/>
              <a:gd name="connsiteX1702" fmla="*/ 4155186 w 9761537"/>
              <a:gd name="connsiteY1702" fmla="*/ 1635654 h 4830671"/>
              <a:gd name="connsiteX1703" fmla="*/ 4233343 w 9761537"/>
              <a:gd name="connsiteY1703" fmla="*/ 1580693 h 4830671"/>
              <a:gd name="connsiteX1704" fmla="*/ 4293949 w 9761537"/>
              <a:gd name="connsiteY1704" fmla="*/ 1507168 h 4830671"/>
              <a:gd name="connsiteX1705" fmla="*/ 4293743 w 9761537"/>
              <a:gd name="connsiteY1705" fmla="*/ 1527809 h 4830671"/>
              <a:gd name="connsiteX1706" fmla="*/ 4358581 w 9761537"/>
              <a:gd name="connsiteY1706" fmla="*/ 1529763 h 4830671"/>
              <a:gd name="connsiteX1707" fmla="*/ 4359924 w 9761537"/>
              <a:gd name="connsiteY1707" fmla="*/ 1533794 h 4830671"/>
              <a:gd name="connsiteX1708" fmla="*/ 4363228 w 9761537"/>
              <a:gd name="connsiteY1708" fmla="*/ 1533061 h 4830671"/>
              <a:gd name="connsiteX1709" fmla="*/ 4366841 w 9761537"/>
              <a:gd name="connsiteY1709" fmla="*/ 1539656 h 4830671"/>
              <a:gd name="connsiteX1710" fmla="*/ 4490427 w 9761537"/>
              <a:gd name="connsiteY1710" fmla="*/ 1492512 h 4830671"/>
              <a:gd name="connsiteX1711" fmla="*/ 4604205 w 9761537"/>
              <a:gd name="connsiteY1711" fmla="*/ 1482863 h 4830671"/>
              <a:gd name="connsiteX1712" fmla="*/ 4656035 w 9761537"/>
              <a:gd name="connsiteY1712" fmla="*/ 1473215 h 4830671"/>
              <a:gd name="connsiteX1713" fmla="*/ 4679301 w 9761537"/>
              <a:gd name="connsiteY1713" fmla="*/ 1469593 h 4830671"/>
              <a:gd name="connsiteX1714" fmla="*/ 4758662 w 9761537"/>
              <a:gd name="connsiteY1714" fmla="*/ 1484329 h 4830671"/>
              <a:gd name="connsiteX1715" fmla="*/ 4771155 w 9761537"/>
              <a:gd name="connsiteY1715" fmla="*/ 1524145 h 4830671"/>
              <a:gd name="connsiteX1716" fmla="*/ 4783028 w 9761537"/>
              <a:gd name="connsiteY1716" fmla="*/ 1552114 h 4830671"/>
              <a:gd name="connsiteX1717" fmla="*/ 4751435 w 9761537"/>
              <a:gd name="connsiteY1717" fmla="*/ 1589609 h 4830671"/>
              <a:gd name="connsiteX1718" fmla="*/ 4770225 w 9761537"/>
              <a:gd name="connsiteY1718" fmla="*/ 1599991 h 4830671"/>
              <a:gd name="connsiteX1719" fmla="*/ 4770225 w 9761537"/>
              <a:gd name="connsiteY1719" fmla="*/ 1600479 h 4830671"/>
              <a:gd name="connsiteX1720" fmla="*/ 4784370 w 9761537"/>
              <a:gd name="connsiteY1720" fmla="*/ 1614891 h 4830671"/>
              <a:gd name="connsiteX1721" fmla="*/ 4908266 w 9761537"/>
              <a:gd name="connsiteY1721" fmla="*/ 1662524 h 4830671"/>
              <a:gd name="connsiteX1722" fmla="*/ 5038770 w 9761537"/>
              <a:gd name="connsiteY1722" fmla="*/ 1706126 h 4830671"/>
              <a:gd name="connsiteX1723" fmla="*/ 5036188 w 9761537"/>
              <a:gd name="connsiteY1723" fmla="*/ 1659837 h 4830671"/>
              <a:gd name="connsiteX1724" fmla="*/ 5123225 w 9761537"/>
              <a:gd name="connsiteY1724" fmla="*/ 1629792 h 4830671"/>
              <a:gd name="connsiteX1725" fmla="*/ 5207371 w 9761537"/>
              <a:gd name="connsiteY1725" fmla="*/ 1672661 h 4830671"/>
              <a:gd name="connsiteX1726" fmla="*/ 5292343 w 9761537"/>
              <a:gd name="connsiteY1726" fmla="*/ 1686096 h 4830671"/>
              <a:gd name="connsiteX1727" fmla="*/ 5354188 w 9761537"/>
              <a:gd name="connsiteY1727" fmla="*/ 1682432 h 4830671"/>
              <a:gd name="connsiteX1728" fmla="*/ 5357801 w 9761537"/>
              <a:gd name="connsiteY1728" fmla="*/ 1668386 h 4830671"/>
              <a:gd name="connsiteX1729" fmla="*/ 5367094 w 9761537"/>
              <a:gd name="connsiteY1729" fmla="*/ 1672661 h 4830671"/>
              <a:gd name="connsiteX1730" fmla="*/ 5394557 w 9761537"/>
              <a:gd name="connsiteY1730" fmla="*/ 1670951 h 4830671"/>
              <a:gd name="connsiteX1731" fmla="*/ 5433894 w 9761537"/>
              <a:gd name="connsiteY1731" fmla="*/ 1688050 h 4830671"/>
              <a:gd name="connsiteX1732" fmla="*/ 5486343 w 9761537"/>
              <a:gd name="connsiteY1732" fmla="*/ 1680233 h 4830671"/>
              <a:gd name="connsiteX1733" fmla="*/ 5486731 w 9761537"/>
              <a:gd name="connsiteY1733" fmla="*/ 1681412 h 4830671"/>
              <a:gd name="connsiteX1734" fmla="*/ 5490537 w 9761537"/>
              <a:gd name="connsiteY1734" fmla="*/ 1673685 h 4830671"/>
              <a:gd name="connsiteX1735" fmla="*/ 5512412 w 9761537"/>
              <a:gd name="connsiteY1735" fmla="*/ 1619945 h 4830671"/>
              <a:gd name="connsiteX1736" fmla="*/ 5534007 w 9761537"/>
              <a:gd name="connsiteY1736" fmla="*/ 1571560 h 4830671"/>
              <a:gd name="connsiteX1737" fmla="*/ 5530346 w 9761537"/>
              <a:gd name="connsiteY1737" fmla="*/ 1546354 h 4830671"/>
              <a:gd name="connsiteX1738" fmla="*/ 5522843 w 9761537"/>
              <a:gd name="connsiteY1738" fmla="*/ 1543891 h 4830671"/>
              <a:gd name="connsiteX1739" fmla="*/ 5518268 w 9761537"/>
              <a:gd name="connsiteY1739" fmla="*/ 1512311 h 4830671"/>
              <a:gd name="connsiteX1740" fmla="*/ 5489170 w 9761537"/>
              <a:gd name="connsiteY1740" fmla="*/ 1505647 h 4830671"/>
              <a:gd name="connsiteX1741" fmla="*/ 5425484 w 9761537"/>
              <a:gd name="connsiteY1741" fmla="*/ 1530563 h 4830671"/>
              <a:gd name="connsiteX1742" fmla="*/ 5373694 w 9761537"/>
              <a:gd name="connsiteY1742" fmla="*/ 1506371 h 4830671"/>
              <a:gd name="connsiteX1743" fmla="*/ 5303420 w 9761537"/>
              <a:gd name="connsiteY1743" fmla="*/ 1507095 h 4830671"/>
              <a:gd name="connsiteX1744" fmla="*/ 5236806 w 9761537"/>
              <a:gd name="connsiteY1744" fmla="*/ 1407574 h 4830671"/>
              <a:gd name="connsiteX1745" fmla="*/ 5219969 w 9761537"/>
              <a:gd name="connsiteY1745" fmla="*/ 1365273 h 4830671"/>
              <a:gd name="connsiteX1746" fmla="*/ 5228387 w 9761537"/>
              <a:gd name="connsiteY1746" fmla="*/ 1326885 h 4830671"/>
              <a:gd name="connsiteX1747" fmla="*/ 5230174 w 9761537"/>
              <a:gd name="connsiteY1747" fmla="*/ 1310169 h 4830671"/>
              <a:gd name="connsiteX1748" fmla="*/ 5225150 w 9761537"/>
              <a:gd name="connsiteY1748" fmla="*/ 1311507 h 4830671"/>
              <a:gd name="connsiteX1749" fmla="*/ 5224342 w 9761537"/>
              <a:gd name="connsiteY1749" fmla="*/ 1309044 h 4830671"/>
              <a:gd name="connsiteX1750" fmla="*/ 5222698 w 9761537"/>
              <a:gd name="connsiteY1750" fmla="*/ 1312160 h 4830671"/>
              <a:gd name="connsiteX1751" fmla="*/ 5225150 w 9761537"/>
              <a:gd name="connsiteY1751" fmla="*/ 1311507 h 4830671"/>
              <a:gd name="connsiteX1752" fmla="*/ 5225231 w 9761537"/>
              <a:gd name="connsiteY1752" fmla="*/ 1311753 h 4830671"/>
              <a:gd name="connsiteX1753" fmla="*/ 5225827 w 9761537"/>
              <a:gd name="connsiteY1753" fmla="*/ 1322282 h 4830671"/>
              <a:gd name="connsiteX1754" fmla="*/ 5203217 w 9761537"/>
              <a:gd name="connsiteY1754" fmla="*/ 1346417 h 4830671"/>
              <a:gd name="connsiteX1755" fmla="*/ 5143056 w 9761537"/>
              <a:gd name="connsiteY1755" fmla="*/ 1346346 h 4830671"/>
              <a:gd name="connsiteX1756" fmla="*/ 5110667 w 9761537"/>
              <a:gd name="connsiteY1756" fmla="*/ 1353778 h 4830671"/>
              <a:gd name="connsiteX1757" fmla="*/ 5171376 w 9761537"/>
              <a:gd name="connsiteY1757" fmla="*/ 1437793 h 4830671"/>
              <a:gd name="connsiteX1758" fmla="*/ 5158155 w 9761537"/>
              <a:gd name="connsiteY1758" fmla="*/ 1444800 h 4830671"/>
              <a:gd name="connsiteX1759" fmla="*/ 5141804 w 9761537"/>
              <a:gd name="connsiteY1759" fmla="*/ 1454921 h 4830671"/>
              <a:gd name="connsiteX1760" fmla="*/ 5124984 w 9761537"/>
              <a:gd name="connsiteY1760" fmla="*/ 1465467 h 4830671"/>
              <a:gd name="connsiteX1761" fmla="*/ 5134841 w 9761537"/>
              <a:gd name="connsiteY1761" fmla="*/ 1506024 h 4830671"/>
              <a:gd name="connsiteX1762" fmla="*/ 5117082 w 9761537"/>
              <a:gd name="connsiteY1762" fmla="*/ 1489815 h 4830671"/>
              <a:gd name="connsiteX1763" fmla="*/ 5109650 w 9761537"/>
              <a:gd name="connsiteY1763" fmla="*/ 1504113 h 4830671"/>
              <a:gd name="connsiteX1764" fmla="*/ 5099245 w 9761537"/>
              <a:gd name="connsiteY1764" fmla="*/ 1479836 h 4830671"/>
              <a:gd name="connsiteX1765" fmla="*/ 5091499 w 9761537"/>
              <a:gd name="connsiteY1765" fmla="*/ 1492151 h 4830671"/>
              <a:gd name="connsiteX1766" fmla="*/ 5060988 w 9761537"/>
              <a:gd name="connsiteY1766" fmla="*/ 1446853 h 4830671"/>
              <a:gd name="connsiteX1767" fmla="*/ 5077104 w 9761537"/>
              <a:gd name="connsiteY1767" fmla="*/ 1430290 h 4830671"/>
              <a:gd name="connsiteX1768" fmla="*/ 5045498 w 9761537"/>
              <a:gd name="connsiteY1768" fmla="*/ 1418966 h 4830671"/>
              <a:gd name="connsiteX1769" fmla="*/ 5032902 w 9761537"/>
              <a:gd name="connsiteY1769" fmla="*/ 1383505 h 4830671"/>
              <a:gd name="connsiteX1770" fmla="*/ 5025705 w 9761537"/>
              <a:gd name="connsiteY1770" fmla="*/ 1365244 h 4830671"/>
              <a:gd name="connsiteX1771" fmla="*/ 5012483 w 9761537"/>
              <a:gd name="connsiteY1771" fmla="*/ 1299491 h 4830671"/>
              <a:gd name="connsiteX1772" fmla="*/ 4990656 w 9761537"/>
              <a:gd name="connsiteY1772" fmla="*/ 1284273 h 4830671"/>
              <a:gd name="connsiteX1773" fmla="*/ 4987839 w 9761537"/>
              <a:gd name="connsiteY1773" fmla="*/ 1290006 h 4830671"/>
              <a:gd name="connsiteX1774" fmla="*/ 4972584 w 9761537"/>
              <a:gd name="connsiteY1774" fmla="*/ 1280239 h 4830671"/>
              <a:gd name="connsiteX1775" fmla="*/ 4972506 w 9761537"/>
              <a:gd name="connsiteY1775" fmla="*/ 1280451 h 4830671"/>
              <a:gd name="connsiteX1776" fmla="*/ 4918524 w 9761537"/>
              <a:gd name="connsiteY1776" fmla="*/ 1249592 h 4830671"/>
              <a:gd name="connsiteX1777" fmla="*/ 4867750 w 9761537"/>
              <a:gd name="connsiteY1777" fmla="*/ 1193676 h 4830671"/>
              <a:gd name="connsiteX1778" fmla="*/ 4860631 w 9761537"/>
              <a:gd name="connsiteY1778" fmla="*/ 1204010 h 4830671"/>
              <a:gd name="connsiteX1779" fmla="*/ 4842637 w 9761537"/>
              <a:gd name="connsiteY1779" fmla="*/ 1203656 h 4830671"/>
              <a:gd name="connsiteX1780" fmla="*/ 4831450 w 9761537"/>
              <a:gd name="connsiteY1780" fmla="*/ 1173433 h 4830671"/>
              <a:gd name="connsiteX1781" fmla="*/ 4812674 w 9761537"/>
              <a:gd name="connsiteY1781" fmla="*/ 1206558 h 4830671"/>
              <a:gd name="connsiteX1782" fmla="*/ 4853903 w 9761537"/>
              <a:gd name="connsiteY1782" fmla="*/ 1248034 h 4830671"/>
              <a:gd name="connsiteX1783" fmla="*/ 4903582 w 9761537"/>
              <a:gd name="connsiteY1783" fmla="*/ 1299986 h 4830671"/>
              <a:gd name="connsiteX1784" fmla="*/ 4922123 w 9761537"/>
              <a:gd name="connsiteY1784" fmla="*/ 1315911 h 4830671"/>
              <a:gd name="connsiteX1785" fmla="*/ 4981815 w 9761537"/>
              <a:gd name="connsiteY1785" fmla="*/ 1381877 h 4830671"/>
              <a:gd name="connsiteX1786" fmla="*/ 4953417 w 9761537"/>
              <a:gd name="connsiteY1786" fmla="*/ 1358237 h 4830671"/>
              <a:gd name="connsiteX1787" fmla="*/ 4941212 w 9761537"/>
              <a:gd name="connsiteY1787" fmla="*/ 1380462 h 4830671"/>
              <a:gd name="connsiteX1788" fmla="*/ 4909371 w 9761537"/>
              <a:gd name="connsiteY1788" fmla="*/ 1446216 h 4830671"/>
              <a:gd name="connsiteX1789" fmla="*/ 4892316 w 9761537"/>
              <a:gd name="connsiteY1789" fmla="*/ 1496681 h 4830671"/>
              <a:gd name="connsiteX1790" fmla="*/ 4814551 w 9761537"/>
              <a:gd name="connsiteY1790" fmla="*/ 1442394 h 4830671"/>
              <a:gd name="connsiteX1791" fmla="*/ 4883945 w 9761537"/>
              <a:gd name="connsiteY1791" fmla="*/ 1444729 h 4830671"/>
              <a:gd name="connsiteX1792" fmla="*/ 4908901 w 9761537"/>
              <a:gd name="connsiteY1792" fmla="*/ 1430927 h 4830671"/>
              <a:gd name="connsiteX1793" fmla="*/ 4901939 w 9761537"/>
              <a:gd name="connsiteY1793" fmla="*/ 1373101 h 4830671"/>
              <a:gd name="connsiteX1794" fmla="*/ 4855702 w 9761537"/>
              <a:gd name="connsiteY1794" fmla="*/ 1338136 h 4830671"/>
              <a:gd name="connsiteX1795" fmla="*/ 4818619 w 9761537"/>
              <a:gd name="connsiteY1795" fmla="*/ 1322211 h 4830671"/>
              <a:gd name="connsiteX1796" fmla="*/ 4765655 w 9761537"/>
              <a:gd name="connsiteY1796" fmla="*/ 1275072 h 4830671"/>
              <a:gd name="connsiteX1797" fmla="*/ 4708231 w 9761537"/>
              <a:gd name="connsiteY1797" fmla="*/ 1215688 h 4830671"/>
              <a:gd name="connsiteX1798" fmla="*/ 4663560 w 9761537"/>
              <a:gd name="connsiteY1798" fmla="*/ 1235931 h 4830671"/>
              <a:gd name="connsiteX1799" fmla="*/ 4592132 w 9761537"/>
              <a:gd name="connsiteY1799" fmla="*/ 1246336 h 4830671"/>
              <a:gd name="connsiteX1800" fmla="*/ 4544018 w 9761537"/>
              <a:gd name="connsiteY1800" fmla="*/ 1276346 h 4830671"/>
              <a:gd name="connsiteX1801" fmla="*/ 4467427 w 9761537"/>
              <a:gd name="connsiteY1801" fmla="*/ 1334172 h 4830671"/>
              <a:gd name="connsiteX1802" fmla="*/ 4446382 w 9761537"/>
              <a:gd name="connsiteY1802" fmla="*/ 1401059 h 4830671"/>
              <a:gd name="connsiteX1803" fmla="*/ 4411725 w 9761537"/>
              <a:gd name="connsiteY1803" fmla="*/ 1451029 h 4830671"/>
              <a:gd name="connsiteX1804" fmla="*/ 4366349 w 9761537"/>
              <a:gd name="connsiteY1804" fmla="*/ 1485427 h 4830671"/>
              <a:gd name="connsiteX1805" fmla="*/ 4336386 w 9761537"/>
              <a:gd name="connsiteY1805" fmla="*/ 1482313 h 4830671"/>
              <a:gd name="connsiteX1806" fmla="*/ 4275911 w 9761537"/>
              <a:gd name="connsiteY1806" fmla="*/ 1507156 h 4830671"/>
              <a:gd name="connsiteX1807" fmla="*/ 4224276 w 9761537"/>
              <a:gd name="connsiteY1807" fmla="*/ 1466741 h 4830671"/>
              <a:gd name="connsiteX1808" fmla="*/ 4222946 w 9761537"/>
              <a:gd name="connsiteY1808" fmla="*/ 1474740 h 4830671"/>
              <a:gd name="connsiteX1809" fmla="*/ 4170060 w 9761537"/>
              <a:gd name="connsiteY1809" fmla="*/ 1479199 h 4830671"/>
              <a:gd name="connsiteX1810" fmla="*/ 4176710 w 9761537"/>
              <a:gd name="connsiteY1810" fmla="*/ 1427601 h 4830671"/>
              <a:gd name="connsiteX1811" fmla="*/ 4184377 w 9761537"/>
              <a:gd name="connsiteY1811" fmla="*/ 1301048 h 4830671"/>
              <a:gd name="connsiteX1812" fmla="*/ 4199633 w 9761537"/>
              <a:gd name="connsiteY1812" fmla="*/ 1291210 h 4830671"/>
              <a:gd name="connsiteX1813" fmla="*/ 4199241 w 9761537"/>
              <a:gd name="connsiteY1813" fmla="*/ 1288591 h 4830671"/>
              <a:gd name="connsiteX1814" fmla="*/ 4179761 w 9761537"/>
              <a:gd name="connsiteY1814" fmla="*/ 1300906 h 4830671"/>
              <a:gd name="connsiteX1815" fmla="*/ 4173033 w 9761537"/>
              <a:gd name="connsiteY1815" fmla="*/ 1259996 h 4830671"/>
              <a:gd name="connsiteX1816" fmla="*/ 4202136 w 9761537"/>
              <a:gd name="connsiteY1816" fmla="*/ 1236356 h 4830671"/>
              <a:gd name="connsiteX1817" fmla="*/ 4316358 w 9761537"/>
              <a:gd name="connsiteY1817" fmla="*/ 1245911 h 4830671"/>
              <a:gd name="connsiteX1818" fmla="*/ 4355788 w 9761537"/>
              <a:gd name="connsiteY1818" fmla="*/ 1234940 h 4830671"/>
              <a:gd name="connsiteX1819" fmla="*/ 4399990 w 9761537"/>
              <a:gd name="connsiteY1819" fmla="*/ 1239399 h 4830671"/>
              <a:gd name="connsiteX1820" fmla="*/ 4412351 w 9761537"/>
              <a:gd name="connsiteY1820" fmla="*/ 1141724 h 4830671"/>
              <a:gd name="connsiteX1821" fmla="*/ 4392557 w 9761537"/>
              <a:gd name="connsiteY1821" fmla="*/ 1118367 h 4830671"/>
              <a:gd name="connsiteX1822" fmla="*/ 4343583 w 9761537"/>
              <a:gd name="connsiteY1822" fmla="*/ 1089843 h 4830671"/>
              <a:gd name="connsiteX1823" fmla="*/ 4347025 w 9761537"/>
              <a:gd name="connsiteY1823" fmla="*/ 1051623 h 4830671"/>
              <a:gd name="connsiteX1824" fmla="*/ 4384656 w 9761537"/>
              <a:gd name="connsiteY1824" fmla="*/ 1056436 h 4830671"/>
              <a:gd name="connsiteX1825" fmla="*/ 4403901 w 9761537"/>
              <a:gd name="connsiteY1825" fmla="*/ 1014959 h 4830671"/>
              <a:gd name="connsiteX1826" fmla="*/ 4454832 w 9761537"/>
              <a:gd name="connsiteY1826" fmla="*/ 1032088 h 4830671"/>
              <a:gd name="connsiteX1827" fmla="*/ 4498252 w 9761537"/>
              <a:gd name="connsiteY1827" fmla="*/ 1003422 h 4830671"/>
              <a:gd name="connsiteX1828" fmla="*/ 4535491 w 9761537"/>
              <a:gd name="connsiteY1828" fmla="*/ 968882 h 4830671"/>
              <a:gd name="connsiteX1829" fmla="*/ 4535960 w 9761537"/>
              <a:gd name="connsiteY1829" fmla="*/ 969378 h 4830671"/>
              <a:gd name="connsiteX1830" fmla="*/ 4585404 w 9761537"/>
              <a:gd name="connsiteY1830" fmla="*/ 925353 h 4830671"/>
              <a:gd name="connsiteX1831" fmla="*/ 4607544 w 9761537"/>
              <a:gd name="connsiteY1831" fmla="*/ 920611 h 4830671"/>
              <a:gd name="connsiteX1832" fmla="*/ 4685856 w 9761537"/>
              <a:gd name="connsiteY1832" fmla="*/ 889680 h 4830671"/>
              <a:gd name="connsiteX1833" fmla="*/ 4697357 w 9761537"/>
              <a:gd name="connsiteY1833" fmla="*/ 877436 h 4830671"/>
              <a:gd name="connsiteX1834" fmla="*/ 4689299 w 9761537"/>
              <a:gd name="connsiteY1834" fmla="*/ 861723 h 4830671"/>
              <a:gd name="connsiteX1835" fmla="*/ 4698296 w 9761537"/>
              <a:gd name="connsiteY1835" fmla="*/ 859246 h 4830671"/>
              <a:gd name="connsiteX1836" fmla="*/ 4683822 w 9761537"/>
              <a:gd name="connsiteY1836" fmla="*/ 835181 h 4830671"/>
              <a:gd name="connsiteX1837" fmla="*/ 4692585 w 9761537"/>
              <a:gd name="connsiteY1837" fmla="*/ 838578 h 4830671"/>
              <a:gd name="connsiteX1838" fmla="*/ 4697200 w 9761537"/>
              <a:gd name="connsiteY1838" fmla="*/ 827395 h 4830671"/>
              <a:gd name="connsiteX1839" fmla="*/ 4699704 w 9761537"/>
              <a:gd name="connsiteY1839" fmla="*/ 766030 h 4830671"/>
              <a:gd name="connsiteX1840" fmla="*/ 4758614 w 9761537"/>
              <a:gd name="connsiteY1840" fmla="*/ 741682 h 4830671"/>
              <a:gd name="connsiteX1841" fmla="*/ 4752277 w 9761537"/>
              <a:gd name="connsiteY1841" fmla="*/ 804958 h 4830671"/>
              <a:gd name="connsiteX1842" fmla="*/ 4746957 w 9761537"/>
              <a:gd name="connsiteY1842" fmla="*/ 803118 h 4830671"/>
              <a:gd name="connsiteX1843" fmla="*/ 4731154 w 9761537"/>
              <a:gd name="connsiteY1843" fmla="*/ 833977 h 4830671"/>
              <a:gd name="connsiteX1844" fmla="*/ 4738273 w 9761537"/>
              <a:gd name="connsiteY1844" fmla="*/ 835110 h 4830671"/>
              <a:gd name="connsiteX1845" fmla="*/ 4760257 w 9761537"/>
              <a:gd name="connsiteY1845" fmla="*/ 850115 h 4830671"/>
              <a:gd name="connsiteX1846" fmla="*/ 4741403 w 9761537"/>
              <a:gd name="connsiteY1846" fmla="*/ 838012 h 4830671"/>
              <a:gd name="connsiteX1847" fmla="*/ 4738977 w 9761537"/>
              <a:gd name="connsiteY1847" fmla="*/ 860236 h 4830671"/>
              <a:gd name="connsiteX1848" fmla="*/ 4764716 w 9761537"/>
              <a:gd name="connsiteY1848" fmla="*/ 859246 h 4830671"/>
              <a:gd name="connsiteX1849" fmla="*/ 4780128 w 9761537"/>
              <a:gd name="connsiteY1849" fmla="*/ 846151 h 4830671"/>
              <a:gd name="connsiteX1850" fmla="*/ 4771444 w 9761537"/>
              <a:gd name="connsiteY1850" fmla="*/ 819680 h 4830671"/>
              <a:gd name="connsiteX1851" fmla="*/ 4798983 w 9761537"/>
              <a:gd name="connsiteY1851" fmla="*/ 808992 h 4830671"/>
              <a:gd name="connsiteX1852" fmla="*/ 4802660 w 9761537"/>
              <a:gd name="connsiteY1852" fmla="*/ 789174 h 4830671"/>
              <a:gd name="connsiteX1853" fmla="*/ 4750399 w 9761537"/>
              <a:gd name="connsiteY1853" fmla="*/ 706221 h 4830671"/>
              <a:gd name="connsiteX1854" fmla="*/ 4757362 w 9761537"/>
              <a:gd name="connsiteY1854" fmla="*/ 702187 h 4830671"/>
              <a:gd name="connsiteX1855" fmla="*/ 4746331 w 9761537"/>
              <a:gd name="connsiteY1855" fmla="*/ 689093 h 4830671"/>
              <a:gd name="connsiteX1856" fmla="*/ 4677094 w 9761537"/>
              <a:gd name="connsiteY1856" fmla="*/ 738143 h 4830671"/>
              <a:gd name="connsiteX1857" fmla="*/ 4606606 w 9761537"/>
              <a:gd name="connsiteY1857" fmla="*/ 691358 h 4830671"/>
              <a:gd name="connsiteX1858" fmla="*/ 4603320 w 9761537"/>
              <a:gd name="connsiteY1858" fmla="*/ 618314 h 4830671"/>
              <a:gd name="connsiteX1859" fmla="*/ 4633049 w 9761537"/>
              <a:gd name="connsiteY1859" fmla="*/ 589932 h 4830671"/>
              <a:gd name="connsiteX1860" fmla="*/ 4635004 w 9761537"/>
              <a:gd name="connsiteY1860" fmla="*/ 583986 h 4830671"/>
              <a:gd name="connsiteX1861" fmla="*/ 4638760 w 9761537"/>
              <a:gd name="connsiteY1861" fmla="*/ 579598 h 4830671"/>
              <a:gd name="connsiteX1862" fmla="*/ 4687812 w 9761537"/>
              <a:gd name="connsiteY1862" fmla="*/ 554825 h 4830671"/>
              <a:gd name="connsiteX1863" fmla="*/ 4715351 w 9761537"/>
              <a:gd name="connsiteY1863" fmla="*/ 549092 h 4830671"/>
              <a:gd name="connsiteX1864" fmla="*/ 4760961 w 9761537"/>
              <a:gd name="connsiteY1864" fmla="*/ 521205 h 4830671"/>
              <a:gd name="connsiteX1865" fmla="*/ 4860631 w 9761537"/>
              <a:gd name="connsiteY1865" fmla="*/ 408242 h 4830671"/>
              <a:gd name="connsiteX1866" fmla="*/ 4806884 w 9761537"/>
              <a:gd name="connsiteY1866" fmla="*/ 415249 h 4830671"/>
              <a:gd name="connsiteX1867" fmla="*/ 4877999 w 9761537"/>
              <a:gd name="connsiteY1867" fmla="*/ 375472 h 4830671"/>
              <a:gd name="connsiteX1868" fmla="*/ 4900374 w 9761537"/>
              <a:gd name="connsiteY1868" fmla="*/ 385522 h 4830671"/>
              <a:gd name="connsiteX1869" fmla="*/ 4937066 w 9761537"/>
              <a:gd name="connsiteY1869" fmla="*/ 349637 h 4830671"/>
              <a:gd name="connsiteX1870" fmla="*/ 4975400 w 9761537"/>
              <a:gd name="connsiteY1870" fmla="*/ 356078 h 4830671"/>
              <a:gd name="connsiteX1871" fmla="*/ 4986588 w 9761537"/>
              <a:gd name="connsiteY1871" fmla="*/ 350982 h 4830671"/>
              <a:gd name="connsiteX1872" fmla="*/ 5009510 w 9761537"/>
              <a:gd name="connsiteY1872" fmla="*/ 340294 h 4830671"/>
              <a:gd name="connsiteX1873" fmla="*/ 5002782 w 9761537"/>
              <a:gd name="connsiteY1873" fmla="*/ 336897 h 4830671"/>
              <a:gd name="connsiteX1874" fmla="*/ 5004738 w 9761537"/>
              <a:gd name="connsiteY1874" fmla="*/ 329819 h 4830671"/>
              <a:gd name="connsiteX1875" fmla="*/ 5101200 w 9761537"/>
              <a:gd name="connsiteY1875" fmla="*/ 317716 h 4830671"/>
              <a:gd name="connsiteX1876" fmla="*/ 5101200 w 9761537"/>
              <a:gd name="connsiteY1876" fmla="*/ 321821 h 4830671"/>
              <a:gd name="connsiteX1877" fmla="*/ 5105783 w 9761537"/>
              <a:gd name="connsiteY1877" fmla="*/ 320269 h 4830671"/>
              <a:gd name="connsiteX1878" fmla="*/ 5114344 w 9761537"/>
              <a:gd name="connsiteY1878" fmla="*/ 333641 h 4830671"/>
              <a:gd name="connsiteX1879" fmla="*/ 5151408 w 9761537"/>
              <a:gd name="connsiteY1879" fmla="*/ 316173 h 4830671"/>
              <a:gd name="connsiteX1880" fmla="*/ 5156825 w 9761537"/>
              <a:gd name="connsiteY1880" fmla="*/ 326422 h 4830671"/>
              <a:gd name="connsiteX1881" fmla="*/ 5218473 w 9761537"/>
              <a:gd name="connsiteY1881" fmla="*/ 338949 h 4830671"/>
              <a:gd name="connsiteX1882" fmla="*/ 5219021 w 9761537"/>
              <a:gd name="connsiteY1882" fmla="*/ 341498 h 4830671"/>
              <a:gd name="connsiteX1883" fmla="*/ 5192734 w 9761537"/>
              <a:gd name="connsiteY1883" fmla="*/ 349425 h 4830671"/>
              <a:gd name="connsiteX1884" fmla="*/ 5216048 w 9761537"/>
              <a:gd name="connsiteY1884" fmla="*/ 355299 h 4830671"/>
              <a:gd name="connsiteX1885" fmla="*/ 5215804 w 9761537"/>
              <a:gd name="connsiteY1885" fmla="*/ 358225 h 4830671"/>
              <a:gd name="connsiteX1886" fmla="*/ 5219786 w 9761537"/>
              <a:gd name="connsiteY1886" fmla="*/ 354267 h 4830671"/>
              <a:gd name="connsiteX1887" fmla="*/ 5255655 w 9761537"/>
              <a:gd name="connsiteY1887" fmla="*/ 352963 h 4830671"/>
              <a:gd name="connsiteX1888" fmla="*/ 5278165 w 9761537"/>
              <a:gd name="connsiteY1888" fmla="*/ 369477 h 4830671"/>
              <a:gd name="connsiteX1889" fmla="*/ 5284021 w 9761537"/>
              <a:gd name="connsiteY1889" fmla="*/ 371071 h 4830671"/>
              <a:gd name="connsiteX1890" fmla="*/ 5471236 w 9761537"/>
              <a:gd name="connsiteY1890" fmla="*/ 421049 h 4830671"/>
              <a:gd name="connsiteX1891" fmla="*/ 5340936 w 9761537"/>
              <a:gd name="connsiteY1891" fmla="*/ 474214 h 4830671"/>
              <a:gd name="connsiteX1892" fmla="*/ 5340570 w 9761537"/>
              <a:gd name="connsiteY1892" fmla="*/ 501449 h 4830671"/>
              <a:gd name="connsiteX1893" fmla="*/ 5420543 w 9761537"/>
              <a:gd name="connsiteY1893" fmla="*/ 541576 h 4830671"/>
              <a:gd name="connsiteX1894" fmla="*/ 5369851 w 9761537"/>
              <a:gd name="connsiteY1894" fmla="*/ 510141 h 4830671"/>
              <a:gd name="connsiteX1895" fmla="*/ 5415053 w 9761537"/>
              <a:gd name="connsiteY1895" fmla="*/ 503042 h 4830671"/>
              <a:gd name="connsiteX1896" fmla="*/ 5472151 w 9761537"/>
              <a:gd name="connsiteY1896" fmla="*/ 517094 h 4830671"/>
              <a:gd name="connsiteX1897" fmla="*/ 5468308 w 9761537"/>
              <a:gd name="connsiteY1897" fmla="*/ 479429 h 4830671"/>
              <a:gd name="connsiteX1898" fmla="*/ 5554320 w 9761537"/>
              <a:gd name="connsiteY1898" fmla="*/ 470593 h 4830671"/>
              <a:gd name="connsiteX1899" fmla="*/ 5556699 w 9761537"/>
              <a:gd name="connsiteY1899" fmla="*/ 454802 h 4830671"/>
              <a:gd name="connsiteX1900" fmla="*/ 5535837 w 9761537"/>
              <a:gd name="connsiteY1900" fmla="*/ 416414 h 4830671"/>
              <a:gd name="connsiteX1901" fmla="*/ 5512778 w 9761537"/>
              <a:gd name="connsiteY1901" fmla="*/ 391062 h 4830671"/>
              <a:gd name="connsiteX1902" fmla="*/ 5598059 w 9761537"/>
              <a:gd name="connsiteY1902" fmla="*/ 404679 h 4830671"/>
              <a:gd name="connsiteX1903" fmla="*/ 5581039 w 9761537"/>
              <a:gd name="connsiteY1903" fmla="*/ 434521 h 4830671"/>
              <a:gd name="connsiteX1904" fmla="*/ 5630817 w 9761537"/>
              <a:gd name="connsiteY1904" fmla="*/ 442634 h 4830671"/>
              <a:gd name="connsiteX1905" fmla="*/ 5690110 w 9761537"/>
              <a:gd name="connsiteY1905" fmla="*/ 404824 h 4830671"/>
              <a:gd name="connsiteX1906" fmla="*/ 5787835 w 9761537"/>
              <a:gd name="connsiteY1906" fmla="*/ 381211 h 4830671"/>
              <a:gd name="connsiteX1907" fmla="*/ 5776855 w 9761537"/>
              <a:gd name="connsiteY1907" fmla="*/ 406563 h 4830671"/>
              <a:gd name="connsiteX1908" fmla="*/ 5903678 w 9761537"/>
              <a:gd name="connsiteY1908" fmla="*/ 388165 h 4830671"/>
              <a:gd name="connsiteX1909" fmla="*/ 5902763 w 9761537"/>
              <a:gd name="connsiteY1909" fmla="*/ 391931 h 4830671"/>
              <a:gd name="connsiteX1910" fmla="*/ 5915024 w 9761537"/>
              <a:gd name="connsiteY1910" fmla="*/ 389758 h 4830671"/>
              <a:gd name="connsiteX1911" fmla="*/ 5862685 w 9761537"/>
              <a:gd name="connsiteY1911" fmla="*/ 338332 h 4830671"/>
              <a:gd name="connsiteX1912" fmla="*/ 5964985 w 9761537"/>
              <a:gd name="connsiteY1912" fmla="*/ 361220 h 4830671"/>
              <a:gd name="connsiteX1913" fmla="*/ 6050448 w 9761537"/>
              <a:gd name="connsiteY1913" fmla="*/ 380487 h 4830671"/>
              <a:gd name="connsiteX1914" fmla="*/ 6040383 w 9761537"/>
              <a:gd name="connsiteY1914" fmla="*/ 344416 h 4830671"/>
              <a:gd name="connsiteX1915" fmla="*/ 6021350 w 9761537"/>
              <a:gd name="connsiteY1915" fmla="*/ 322687 h 4830671"/>
              <a:gd name="connsiteX1916" fmla="*/ 6049533 w 9761537"/>
              <a:gd name="connsiteY1916" fmla="*/ 301102 h 4830671"/>
              <a:gd name="connsiteX1917" fmla="*/ 6072592 w 9761537"/>
              <a:gd name="connsiteY1917" fmla="*/ 263871 h 4830671"/>
              <a:gd name="connsiteX1918" fmla="*/ 6112853 w 9761537"/>
              <a:gd name="connsiteY1918" fmla="*/ 264596 h 4830671"/>
              <a:gd name="connsiteX1919" fmla="*/ 6152016 w 9761537"/>
              <a:gd name="connsiteY1919" fmla="*/ 314719 h 4830671"/>
              <a:gd name="connsiteX1920" fmla="*/ 6160252 w 9761537"/>
              <a:gd name="connsiteY1920" fmla="*/ 316023 h 4830671"/>
              <a:gd name="connsiteX1921" fmla="*/ 6190997 w 9761537"/>
              <a:gd name="connsiteY1921" fmla="*/ 290816 h 4830671"/>
              <a:gd name="connsiteX1922" fmla="*/ 6186604 w 9761537"/>
              <a:gd name="connsiteY1922" fmla="*/ 284442 h 4830671"/>
              <a:gd name="connsiteX1923" fmla="*/ 6183310 w 9761537"/>
              <a:gd name="connsiteY1923" fmla="*/ 284297 h 4830671"/>
              <a:gd name="connsiteX1924" fmla="*/ 6182395 w 9761537"/>
              <a:gd name="connsiteY1924" fmla="*/ 270101 h 4830671"/>
              <a:gd name="connsiteX1925" fmla="*/ 6222473 w 9761537"/>
              <a:gd name="connsiteY1925" fmla="*/ 299074 h 4830671"/>
              <a:gd name="connsiteX1926" fmla="*/ 6314342 w 9761537"/>
              <a:gd name="connsiteY1926" fmla="*/ 287195 h 4830671"/>
              <a:gd name="connsiteX1927" fmla="*/ 6388643 w 9761537"/>
              <a:gd name="connsiteY1927" fmla="*/ 243591 h 4830671"/>
              <a:gd name="connsiteX1928" fmla="*/ 6385348 w 9761537"/>
              <a:gd name="connsiteY1928" fmla="*/ 231712 h 4830671"/>
              <a:gd name="connsiteX1929" fmla="*/ 6472093 w 9761537"/>
              <a:gd name="connsiteY1929" fmla="*/ 187238 h 4830671"/>
              <a:gd name="connsiteX1930" fmla="*/ 6523701 w 9761537"/>
              <a:gd name="connsiteY1930" fmla="*/ 177098 h 4830671"/>
              <a:gd name="connsiteX1931" fmla="*/ 6605321 w 9761537"/>
              <a:gd name="connsiteY1931" fmla="*/ 178402 h 4830671"/>
              <a:gd name="connsiteX1932" fmla="*/ 6598001 w 9761537"/>
              <a:gd name="connsiteY1932" fmla="*/ 175215 h 4830671"/>
              <a:gd name="connsiteX1933" fmla="*/ 6640824 w 9761537"/>
              <a:gd name="connsiteY1933" fmla="*/ 166523 h 4830671"/>
              <a:gd name="connsiteX1934" fmla="*/ 6660955 w 9761537"/>
              <a:gd name="connsiteY1934" fmla="*/ 137115 h 4830671"/>
              <a:gd name="connsiteX1935" fmla="*/ 6574942 w 9761537"/>
              <a:gd name="connsiteY1935" fmla="*/ 121180 h 4830671"/>
              <a:gd name="connsiteX1936" fmla="*/ 6607626 w 9761537"/>
              <a:gd name="connsiteY1936" fmla="*/ 104781 h 4830671"/>
              <a:gd name="connsiteX1937" fmla="*/ 2433497 w 9761537"/>
              <a:gd name="connsiteY1937" fmla="*/ 95329 h 4830671"/>
              <a:gd name="connsiteX1938" fmla="*/ 2481237 w 9761537"/>
              <a:gd name="connsiteY1938" fmla="*/ 110645 h 4830671"/>
              <a:gd name="connsiteX1939" fmla="*/ 2369507 w 9761537"/>
              <a:gd name="connsiteY1939" fmla="*/ 114459 h 4830671"/>
              <a:gd name="connsiteX1940" fmla="*/ 2397189 w 9761537"/>
              <a:gd name="connsiteY1940" fmla="*/ 107308 h 4830671"/>
              <a:gd name="connsiteX1941" fmla="*/ 2382145 w 9761537"/>
              <a:gd name="connsiteY1941" fmla="*/ 96462 h 4830671"/>
              <a:gd name="connsiteX1942" fmla="*/ 2433497 w 9761537"/>
              <a:gd name="connsiteY1942" fmla="*/ 95329 h 4830671"/>
              <a:gd name="connsiteX1943" fmla="*/ 4952791 w 9761537"/>
              <a:gd name="connsiteY1943" fmla="*/ 84641 h 4830671"/>
              <a:gd name="connsiteX1944" fmla="*/ 4953582 w 9761537"/>
              <a:gd name="connsiteY1944" fmla="*/ 84714 h 4830671"/>
              <a:gd name="connsiteX1945" fmla="*/ 4954914 w 9761537"/>
              <a:gd name="connsiteY1945" fmla="*/ 84889 h 4830671"/>
              <a:gd name="connsiteX1946" fmla="*/ 4952791 w 9761537"/>
              <a:gd name="connsiteY1946" fmla="*/ 84641 h 4830671"/>
              <a:gd name="connsiteX1947" fmla="*/ 4946487 w 9761537"/>
              <a:gd name="connsiteY1947" fmla="*/ 83795 h 4830671"/>
              <a:gd name="connsiteX1948" fmla="*/ 4950004 w 9761537"/>
              <a:gd name="connsiteY1948" fmla="*/ 84243 h 4830671"/>
              <a:gd name="connsiteX1949" fmla="*/ 4952582 w 9761537"/>
              <a:gd name="connsiteY1949" fmla="*/ 84582 h 4830671"/>
              <a:gd name="connsiteX1950" fmla="*/ 4952791 w 9761537"/>
              <a:gd name="connsiteY1950" fmla="*/ 84641 h 4830671"/>
              <a:gd name="connsiteX1951" fmla="*/ 4946487 w 9761537"/>
              <a:gd name="connsiteY1951" fmla="*/ 83795 h 4830671"/>
              <a:gd name="connsiteX1952" fmla="*/ 4764169 w 9761537"/>
              <a:gd name="connsiteY1952" fmla="*/ 76501 h 4830671"/>
              <a:gd name="connsiteX1953" fmla="*/ 4764065 w 9761537"/>
              <a:gd name="connsiteY1953" fmla="*/ 76551 h 4830671"/>
              <a:gd name="connsiteX1954" fmla="*/ 4760505 w 9761537"/>
              <a:gd name="connsiteY1954" fmla="*/ 77636 h 4830671"/>
              <a:gd name="connsiteX1955" fmla="*/ 4764169 w 9761537"/>
              <a:gd name="connsiteY1955" fmla="*/ 76501 h 4830671"/>
              <a:gd name="connsiteX1956" fmla="*/ 4862330 w 9761537"/>
              <a:gd name="connsiteY1956" fmla="*/ 74192 h 4830671"/>
              <a:gd name="connsiteX1957" fmla="*/ 5037831 w 9761537"/>
              <a:gd name="connsiteY1957" fmla="*/ 130576 h 4830671"/>
              <a:gd name="connsiteX1958" fmla="*/ 4958893 w 9761537"/>
              <a:gd name="connsiteY1958" fmla="*/ 134044 h 4830671"/>
              <a:gd name="connsiteX1959" fmla="*/ 4963665 w 9761537"/>
              <a:gd name="connsiteY1959" fmla="*/ 125834 h 4830671"/>
              <a:gd name="connsiteX1960" fmla="*/ 4876356 w 9761537"/>
              <a:gd name="connsiteY1960" fmla="*/ 160162 h 4830671"/>
              <a:gd name="connsiteX1961" fmla="*/ 4815725 w 9761537"/>
              <a:gd name="connsiteY1961" fmla="*/ 118756 h 4830671"/>
              <a:gd name="connsiteX1962" fmla="*/ 4750154 w 9761537"/>
              <a:gd name="connsiteY1962" fmla="*/ 83197 h 4830671"/>
              <a:gd name="connsiteX1963" fmla="*/ 4764065 w 9761537"/>
              <a:gd name="connsiteY1963" fmla="*/ 76551 h 4830671"/>
              <a:gd name="connsiteX1964" fmla="*/ 4764236 w 9761537"/>
              <a:gd name="connsiteY1964" fmla="*/ 76499 h 4830671"/>
              <a:gd name="connsiteX1965" fmla="*/ 4807970 w 9761537"/>
              <a:gd name="connsiteY1965" fmla="*/ 74909 h 4830671"/>
              <a:gd name="connsiteX1966" fmla="*/ 4848896 w 9761537"/>
              <a:gd name="connsiteY1966" fmla="*/ 90303 h 4830671"/>
              <a:gd name="connsiteX1967" fmla="*/ 4844358 w 9761537"/>
              <a:gd name="connsiteY1967" fmla="*/ 74661 h 4830671"/>
              <a:gd name="connsiteX1968" fmla="*/ 4862330 w 9761537"/>
              <a:gd name="connsiteY1968" fmla="*/ 74192 h 4830671"/>
              <a:gd name="connsiteX1969" fmla="*/ 4772101 w 9761537"/>
              <a:gd name="connsiteY1969" fmla="*/ 74092 h 4830671"/>
              <a:gd name="connsiteX1970" fmla="*/ 4767014 w 9761537"/>
              <a:gd name="connsiteY1970" fmla="*/ 75652 h 4830671"/>
              <a:gd name="connsiteX1971" fmla="*/ 4764236 w 9761537"/>
              <a:gd name="connsiteY1971" fmla="*/ 76499 h 4830671"/>
              <a:gd name="connsiteX1972" fmla="*/ 4764169 w 9761537"/>
              <a:gd name="connsiteY1972" fmla="*/ 76501 h 4830671"/>
              <a:gd name="connsiteX1973" fmla="*/ 4772101 w 9761537"/>
              <a:gd name="connsiteY1973" fmla="*/ 74092 h 4830671"/>
              <a:gd name="connsiteX1974" fmla="*/ 6402780 w 9761537"/>
              <a:gd name="connsiteY1974" fmla="*/ 55629 h 4830671"/>
              <a:gd name="connsiteX1975" fmla="*/ 6458002 w 9761537"/>
              <a:gd name="connsiteY1975" fmla="*/ 61351 h 4830671"/>
              <a:gd name="connsiteX1976" fmla="*/ 6526995 w 9761537"/>
              <a:gd name="connsiteY1976" fmla="*/ 84674 h 4830671"/>
              <a:gd name="connsiteX1977" fmla="*/ 6572197 w 9761537"/>
              <a:gd name="connsiteY1977" fmla="*/ 112199 h 4830671"/>
              <a:gd name="connsiteX1978" fmla="*/ 6570550 w 9761537"/>
              <a:gd name="connsiteY1978" fmla="*/ 115386 h 4830671"/>
              <a:gd name="connsiteX1979" fmla="*/ 6464041 w 9761537"/>
              <a:gd name="connsiteY1979" fmla="*/ 107998 h 4830671"/>
              <a:gd name="connsiteX1980" fmla="*/ 6436041 w 9761537"/>
              <a:gd name="connsiteY1980" fmla="*/ 87717 h 4830671"/>
              <a:gd name="connsiteX1981" fmla="*/ 6374734 w 9761537"/>
              <a:gd name="connsiteY1981" fmla="*/ 82936 h 4830671"/>
              <a:gd name="connsiteX1982" fmla="*/ 6402780 w 9761537"/>
              <a:gd name="connsiteY1982" fmla="*/ 55629 h 4830671"/>
              <a:gd name="connsiteX1983" fmla="*/ 4983810 w 9761537"/>
              <a:gd name="connsiteY1983" fmla="*/ 55391 h 4830671"/>
              <a:gd name="connsiteX1984" fmla="*/ 5069516 w 9761537"/>
              <a:gd name="connsiteY1984" fmla="*/ 70980 h 4830671"/>
              <a:gd name="connsiteX1985" fmla="*/ 5014234 w 9761537"/>
              <a:gd name="connsiteY1985" fmla="*/ 90339 h 4830671"/>
              <a:gd name="connsiteX1986" fmla="*/ 4953582 w 9761537"/>
              <a:gd name="connsiteY1986" fmla="*/ 84714 h 4830671"/>
              <a:gd name="connsiteX1987" fmla="*/ 4952582 w 9761537"/>
              <a:gd name="connsiteY1987" fmla="*/ 84582 h 4830671"/>
              <a:gd name="connsiteX1988" fmla="*/ 4898340 w 9761537"/>
              <a:gd name="connsiteY1988" fmla="*/ 69423 h 4830671"/>
              <a:gd name="connsiteX1989" fmla="*/ 4983810 w 9761537"/>
              <a:gd name="connsiteY1989" fmla="*/ 55391 h 4830671"/>
              <a:gd name="connsiteX1990" fmla="*/ 3275711 w 9761537"/>
              <a:gd name="connsiteY1990" fmla="*/ 13890 h 4830671"/>
              <a:gd name="connsiteX1991" fmla="*/ 3363044 w 9761537"/>
              <a:gd name="connsiteY1991" fmla="*/ 28165 h 4830671"/>
              <a:gd name="connsiteX1992" fmla="*/ 3235668 w 9761537"/>
              <a:gd name="connsiteY1992" fmla="*/ 55222 h 4830671"/>
              <a:gd name="connsiteX1993" fmla="*/ 3103878 w 9761537"/>
              <a:gd name="connsiteY1993" fmla="*/ 84900 h 4830671"/>
              <a:gd name="connsiteX1994" fmla="*/ 2991546 w 9761537"/>
              <a:gd name="connsiteY1994" fmla="*/ 111837 h 4830671"/>
              <a:gd name="connsiteX1995" fmla="*/ 3000773 w 9761537"/>
              <a:gd name="connsiteY1995" fmla="*/ 116366 h 4830671"/>
              <a:gd name="connsiteX1996" fmla="*/ 2906093 w 9761537"/>
              <a:gd name="connsiteY1996" fmla="*/ 137105 h 4830671"/>
              <a:gd name="connsiteX1997" fmla="*/ 2860559 w 9761537"/>
              <a:gd name="connsiteY1997" fmla="*/ 159871 h 4830671"/>
              <a:gd name="connsiteX1998" fmla="*/ 2888241 w 9761537"/>
              <a:gd name="connsiteY1998" fmla="*/ 163089 h 4830671"/>
              <a:gd name="connsiteX1999" fmla="*/ 2801986 w 9761537"/>
              <a:gd name="connsiteY1999" fmla="*/ 178703 h 4830671"/>
              <a:gd name="connsiteX2000" fmla="*/ 2794754 w 9761537"/>
              <a:gd name="connsiteY2000" fmla="*/ 178210 h 4830671"/>
              <a:gd name="connsiteX2001" fmla="*/ 2785649 w 9761537"/>
              <a:gd name="connsiteY2001" fmla="*/ 177960 h 4830671"/>
              <a:gd name="connsiteX2002" fmla="*/ 2785184 w 9761537"/>
              <a:gd name="connsiteY2002" fmla="*/ 177655 h 4830671"/>
              <a:gd name="connsiteX2003" fmla="*/ 2760287 w 9761537"/>
              <a:gd name="connsiteY2003" fmla="*/ 174893 h 4830671"/>
              <a:gd name="connsiteX2004" fmla="*/ 2747779 w 9761537"/>
              <a:gd name="connsiteY2004" fmla="*/ 177053 h 4830671"/>
              <a:gd name="connsiteX2005" fmla="*/ 2717410 w 9761537"/>
              <a:gd name="connsiteY2005" fmla="*/ 176364 h 4830671"/>
              <a:gd name="connsiteX2006" fmla="*/ 2633889 w 9761537"/>
              <a:gd name="connsiteY2006" fmla="*/ 171432 h 4830671"/>
              <a:gd name="connsiteX2007" fmla="*/ 2693465 w 9761537"/>
              <a:gd name="connsiteY2007" fmla="*/ 154984 h 4830671"/>
              <a:gd name="connsiteX2008" fmla="*/ 2714728 w 9761537"/>
              <a:gd name="connsiteY2008" fmla="*/ 135914 h 4830671"/>
              <a:gd name="connsiteX2009" fmla="*/ 2737996 w 9761537"/>
              <a:gd name="connsiteY2009" fmla="*/ 149740 h 4830671"/>
              <a:gd name="connsiteX2010" fmla="*/ 2719943 w 9761537"/>
              <a:gd name="connsiteY2010" fmla="*/ 131027 h 4830671"/>
              <a:gd name="connsiteX2011" fmla="*/ 2764675 w 9761537"/>
              <a:gd name="connsiteY2011" fmla="*/ 114221 h 4830671"/>
              <a:gd name="connsiteX2012" fmla="*/ 2640508 w 9761537"/>
              <a:gd name="connsiteY2012" fmla="*/ 128286 h 4830671"/>
              <a:gd name="connsiteX2013" fmla="*/ 2649334 w 9761537"/>
              <a:gd name="connsiteY2013" fmla="*/ 101587 h 4830671"/>
              <a:gd name="connsiteX2014" fmla="*/ 2603599 w 9761537"/>
              <a:gd name="connsiteY2014" fmla="*/ 97415 h 4830671"/>
              <a:gd name="connsiteX2015" fmla="*/ 2669193 w 9761537"/>
              <a:gd name="connsiteY2015" fmla="*/ 57844 h 4830671"/>
              <a:gd name="connsiteX2016" fmla="*/ 2756651 w 9761537"/>
              <a:gd name="connsiteY2016" fmla="*/ 71431 h 4830671"/>
              <a:gd name="connsiteX2017" fmla="*/ 2778516 w 9761537"/>
              <a:gd name="connsiteY2017" fmla="*/ 91932 h 4830671"/>
              <a:gd name="connsiteX2018" fmla="*/ 2846718 w 9761537"/>
              <a:gd name="connsiteY2018" fmla="*/ 73339 h 4830671"/>
              <a:gd name="connsiteX2019" fmla="*/ 2814824 w 9761537"/>
              <a:gd name="connsiteY2019" fmla="*/ 69763 h 4830671"/>
              <a:gd name="connsiteX2020" fmla="*/ 2817632 w 9761537"/>
              <a:gd name="connsiteY2020" fmla="*/ 68571 h 4830671"/>
              <a:gd name="connsiteX2021" fmla="*/ 2751035 w 9761537"/>
              <a:gd name="connsiteY2021" fmla="*/ 45686 h 4830671"/>
              <a:gd name="connsiteX2022" fmla="*/ 3275711 w 9761537"/>
              <a:gd name="connsiteY2022" fmla="*/ 13890 h 4830671"/>
              <a:gd name="connsiteX2023" fmla="*/ 3868339 w 9761537"/>
              <a:gd name="connsiteY2023" fmla="*/ 275 h 4830671"/>
              <a:gd name="connsiteX2024" fmla="*/ 4138939 w 9761537"/>
              <a:gd name="connsiteY2024" fmla="*/ 20775 h 4830671"/>
              <a:gd name="connsiteX2025" fmla="*/ 4091599 w 9761537"/>
              <a:gd name="connsiteY2025" fmla="*/ 57486 h 4830671"/>
              <a:gd name="connsiteX2026" fmla="*/ 4170031 w 9761537"/>
              <a:gd name="connsiteY2026" fmla="*/ 44852 h 4830671"/>
              <a:gd name="connsiteX2027" fmla="*/ 4170031 w 9761537"/>
              <a:gd name="connsiteY2027" fmla="*/ 44852 h 4830671"/>
              <a:gd name="connsiteX2028" fmla="*/ 4302021 w 9761537"/>
              <a:gd name="connsiteY2028" fmla="*/ 43898 h 4830671"/>
              <a:gd name="connsiteX2029" fmla="*/ 4077557 w 9761537"/>
              <a:gd name="connsiteY2029" fmla="*/ 139609 h 4830671"/>
              <a:gd name="connsiteX2030" fmla="*/ 4143352 w 9761537"/>
              <a:gd name="connsiteY2030" fmla="*/ 143542 h 4830671"/>
              <a:gd name="connsiteX2031" fmla="*/ 4061911 w 9761537"/>
              <a:gd name="connsiteY2031" fmla="*/ 167976 h 4830671"/>
              <a:gd name="connsiteX2032" fmla="*/ 4097416 w 9761537"/>
              <a:gd name="connsiteY2032" fmla="*/ 205759 h 4830671"/>
              <a:gd name="connsiteX2033" fmla="*/ 4101227 w 9761537"/>
              <a:gd name="connsiteY2033" fmla="*/ 228883 h 4830671"/>
              <a:gd name="connsiteX2034" fmla="*/ 4044460 w 9761537"/>
              <a:gd name="connsiteY2034" fmla="*/ 241278 h 4830671"/>
              <a:gd name="connsiteX2035" fmla="*/ 4070135 w 9761537"/>
              <a:gd name="connsiteY2035" fmla="*/ 246284 h 4830671"/>
              <a:gd name="connsiteX2036" fmla="*/ 3942157 w 9761537"/>
              <a:gd name="connsiteY2036" fmla="*/ 267024 h 4830671"/>
              <a:gd name="connsiteX2037" fmla="*/ 4013568 w 9761537"/>
              <a:gd name="connsiteY2037" fmla="*/ 329241 h 4830671"/>
              <a:gd name="connsiteX2038" fmla="*/ 3959007 w 9761537"/>
              <a:gd name="connsiteY2038" fmla="*/ 334723 h 4830671"/>
              <a:gd name="connsiteX2039" fmla="*/ 3904646 w 9761537"/>
              <a:gd name="connsiteY2039" fmla="*/ 351410 h 4830671"/>
              <a:gd name="connsiteX2040" fmla="*/ 3996117 w 9761537"/>
              <a:gd name="connsiteY2040" fmla="*/ 357370 h 4830671"/>
              <a:gd name="connsiteX2041" fmla="*/ 3903443 w 9761537"/>
              <a:gd name="connsiteY2041" fmla="*/ 392650 h 4830671"/>
              <a:gd name="connsiteX2042" fmla="*/ 3806556 w 9761537"/>
              <a:gd name="connsiteY2042" fmla="*/ 414105 h 4830671"/>
              <a:gd name="connsiteX2043" fmla="*/ 3691817 w 9761537"/>
              <a:gd name="connsiteY2043" fmla="*/ 446763 h 4830671"/>
              <a:gd name="connsiteX2044" fmla="*/ 3531142 w 9761537"/>
              <a:gd name="connsiteY2044" fmla="*/ 498134 h 4830671"/>
              <a:gd name="connsiteX2045" fmla="*/ 3502858 w 9761537"/>
              <a:gd name="connsiteY2045" fmla="*/ 526144 h 4830671"/>
              <a:gd name="connsiteX2046" fmla="*/ 3477583 w 9761537"/>
              <a:gd name="connsiteY2046" fmla="*/ 537109 h 4830671"/>
              <a:gd name="connsiteX2047" fmla="*/ 3445889 w 9761537"/>
              <a:gd name="connsiteY2047" fmla="*/ 579660 h 4830671"/>
              <a:gd name="connsiteX2048" fmla="*/ 3384909 w 9761537"/>
              <a:gd name="connsiteY2048" fmla="*/ 654631 h 4830671"/>
              <a:gd name="connsiteX2049" fmla="*/ 3253119 w 9761537"/>
              <a:gd name="connsiteY2049" fmla="*/ 650698 h 4830671"/>
              <a:gd name="connsiteX2050" fmla="*/ 3211998 w 9761537"/>
              <a:gd name="connsiteY2050" fmla="*/ 539016 h 4830671"/>
              <a:gd name="connsiteX2051" fmla="*/ 3207585 w 9761537"/>
              <a:gd name="connsiteY2051" fmla="*/ 485619 h 4830671"/>
              <a:gd name="connsiteX2052" fmla="*/ 3226441 w 9761537"/>
              <a:gd name="connsiteY2052" fmla="*/ 451888 h 4830671"/>
              <a:gd name="connsiteX2053" fmla="*/ 3310289 w 9761537"/>
              <a:gd name="connsiteY2053" fmla="*/ 382519 h 4830671"/>
              <a:gd name="connsiteX2054" fmla="*/ 3293639 w 9761537"/>
              <a:gd name="connsiteY2054" fmla="*/ 368574 h 4830671"/>
              <a:gd name="connsiteX2055" fmla="*/ 3228647 w 9761537"/>
              <a:gd name="connsiteY2055" fmla="*/ 368574 h 4830671"/>
              <a:gd name="connsiteX2056" fmla="*/ 3261143 w 9761537"/>
              <a:gd name="connsiteY2056" fmla="*/ 345689 h 4830671"/>
              <a:gd name="connsiteX2057" fmla="*/ 3252518 w 9761537"/>
              <a:gd name="connsiteY2057" fmla="*/ 334009 h 4830671"/>
              <a:gd name="connsiteX2058" fmla="*/ 3328542 w 9761537"/>
              <a:gd name="connsiteY2058" fmla="*/ 342232 h 4830671"/>
              <a:gd name="connsiteX2059" fmla="*/ 3295445 w 9761537"/>
              <a:gd name="connsiteY2059" fmla="*/ 321255 h 4830671"/>
              <a:gd name="connsiteX2060" fmla="*/ 3308684 w 9761537"/>
              <a:gd name="connsiteY2060" fmla="*/ 313508 h 4830671"/>
              <a:gd name="connsiteX2061" fmla="*/ 3245497 w 9761537"/>
              <a:gd name="connsiteY2061" fmla="*/ 307906 h 4830671"/>
              <a:gd name="connsiteX2062" fmla="*/ 3272376 w 9761537"/>
              <a:gd name="connsiteY2062" fmla="*/ 233531 h 4830671"/>
              <a:gd name="connsiteX2063" fmla="*/ 3259137 w 9761537"/>
              <a:gd name="connsiteY2063" fmla="*/ 204687 h 4830671"/>
              <a:gd name="connsiteX2064" fmla="*/ 3257131 w 9761537"/>
              <a:gd name="connsiteY2064" fmla="*/ 186212 h 4830671"/>
              <a:gd name="connsiteX2065" fmla="*/ 3185520 w 9761537"/>
              <a:gd name="connsiteY2065" fmla="*/ 175723 h 4830671"/>
              <a:gd name="connsiteX2066" fmla="*/ 3048715 w 9761537"/>
              <a:gd name="connsiteY2066" fmla="*/ 175723 h 4830671"/>
              <a:gd name="connsiteX2067" fmla="*/ 3076598 w 9761537"/>
              <a:gd name="connsiteY2067" fmla="*/ 166307 h 4830671"/>
              <a:gd name="connsiteX2068" fmla="*/ 3028255 w 9761537"/>
              <a:gd name="connsiteY2068" fmla="*/ 156057 h 4830671"/>
              <a:gd name="connsiteX2069" fmla="*/ 3092043 w 9761537"/>
              <a:gd name="connsiteY2069" fmla="*/ 144495 h 4830671"/>
              <a:gd name="connsiteX2070" fmla="*/ 3028856 w 9761537"/>
              <a:gd name="connsiteY2070" fmla="*/ 120061 h 4830671"/>
              <a:gd name="connsiteX2071" fmla="*/ 3232458 w 9761537"/>
              <a:gd name="connsiteY2071" fmla="*/ 75484 h 4830671"/>
              <a:gd name="connsiteX2072" fmla="*/ 3193944 w 9761537"/>
              <a:gd name="connsiteY2072" fmla="*/ 72862 h 4830671"/>
              <a:gd name="connsiteX2073" fmla="*/ 3350608 w 9761537"/>
              <a:gd name="connsiteY2073" fmla="*/ 32218 h 4830671"/>
              <a:gd name="connsiteX2074" fmla="*/ 3469559 w 9761537"/>
              <a:gd name="connsiteY2074" fmla="*/ 21848 h 4830671"/>
              <a:gd name="connsiteX2075" fmla="*/ 3577278 w 9761537"/>
              <a:gd name="connsiteY2075" fmla="*/ 30907 h 4830671"/>
              <a:gd name="connsiteX2076" fmla="*/ 3565844 w 9761537"/>
              <a:gd name="connsiteY2076" fmla="*/ 17796 h 4830671"/>
              <a:gd name="connsiteX2077" fmla="*/ 3683191 w 9761537"/>
              <a:gd name="connsiteY2077" fmla="*/ 34006 h 4830671"/>
              <a:gd name="connsiteX2078" fmla="*/ 3634046 w 9761537"/>
              <a:gd name="connsiteY2078" fmla="*/ 16246 h 4830671"/>
              <a:gd name="connsiteX2079" fmla="*/ 3756809 w 9761537"/>
              <a:gd name="connsiteY2079" fmla="*/ 7069 h 4830671"/>
              <a:gd name="connsiteX2080" fmla="*/ 3868339 w 9761537"/>
              <a:gd name="connsiteY2080" fmla="*/ 275 h 483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Lst>
            <a:rect l="l" t="t" r="r" b="b"/>
            <a:pathLst>
              <a:path w="9761537" h="4830671">
                <a:moveTo>
                  <a:pt x="2312644" y="4339541"/>
                </a:moveTo>
                <a:cubicBezTo>
                  <a:pt x="2311642" y="4340465"/>
                  <a:pt x="2310497" y="4341390"/>
                  <a:pt x="2309281" y="4342083"/>
                </a:cubicBezTo>
                <a:cubicBezTo>
                  <a:pt x="2309639" y="4343123"/>
                  <a:pt x="2310211" y="4344510"/>
                  <a:pt x="2310497" y="4344741"/>
                </a:cubicBezTo>
                <a:lnTo>
                  <a:pt x="2313073" y="4345781"/>
                </a:lnTo>
                <a:cubicBezTo>
                  <a:pt x="2312214" y="4343701"/>
                  <a:pt x="2312071" y="4341621"/>
                  <a:pt x="2312644" y="4339541"/>
                </a:cubicBezTo>
                <a:close/>
                <a:moveTo>
                  <a:pt x="8836986" y="4298853"/>
                </a:moveTo>
                <a:cubicBezTo>
                  <a:pt x="8822875" y="4297240"/>
                  <a:pt x="8778225" y="4419965"/>
                  <a:pt x="8728407" y="4395840"/>
                </a:cubicBezTo>
                <a:cubicBezTo>
                  <a:pt x="8706015" y="4385041"/>
                  <a:pt x="8722908" y="4340229"/>
                  <a:pt x="8725757" y="4323538"/>
                </a:cubicBezTo>
                <a:cubicBezTo>
                  <a:pt x="8733508" y="4279147"/>
                  <a:pt x="8779086" y="4310424"/>
                  <a:pt x="8809493" y="4306777"/>
                </a:cubicBezTo>
                <a:cubicBezTo>
                  <a:pt x="8818371" y="4303131"/>
                  <a:pt x="8827512" y="4300466"/>
                  <a:pt x="8836986" y="4298853"/>
                </a:cubicBezTo>
                <a:close/>
                <a:moveTo>
                  <a:pt x="9651338" y="4019066"/>
                </a:moveTo>
                <a:cubicBezTo>
                  <a:pt x="9656997" y="4018414"/>
                  <a:pt x="9655835" y="4020357"/>
                  <a:pt x="9655765" y="4024854"/>
                </a:cubicBezTo>
                <a:cubicBezTo>
                  <a:pt x="9655653" y="4030884"/>
                  <a:pt x="9656219" y="4035943"/>
                  <a:pt x="9661758" y="4039367"/>
                </a:cubicBezTo>
                <a:cubicBezTo>
                  <a:pt x="9671501" y="4045385"/>
                  <a:pt x="9682132" y="4047263"/>
                  <a:pt x="9681981" y="4061176"/>
                </a:cubicBezTo>
                <a:cubicBezTo>
                  <a:pt x="9681829" y="4074105"/>
                  <a:pt x="9675017" y="4084799"/>
                  <a:pt x="9669934" y="4096169"/>
                </a:cubicBezTo>
                <a:cubicBezTo>
                  <a:pt x="9667660" y="4101267"/>
                  <a:pt x="9665992" y="4106850"/>
                  <a:pt x="9669206" y="4111948"/>
                </a:cubicBezTo>
                <a:cubicBezTo>
                  <a:pt x="9672157" y="4116611"/>
                  <a:pt x="9677827" y="4118195"/>
                  <a:pt x="9681768" y="4113723"/>
                </a:cubicBezTo>
                <a:cubicBezTo>
                  <a:pt x="9685022" y="4110070"/>
                  <a:pt x="9688701" y="4103400"/>
                  <a:pt x="9688226" y="4098341"/>
                </a:cubicBezTo>
                <a:cubicBezTo>
                  <a:pt x="9695443" y="4096195"/>
                  <a:pt x="9693886" y="4109469"/>
                  <a:pt x="9693269" y="4113494"/>
                </a:cubicBezTo>
                <a:cubicBezTo>
                  <a:pt x="9692117" y="4121134"/>
                  <a:pt x="9688145" y="4127445"/>
                  <a:pt x="9686306" y="4134779"/>
                </a:cubicBezTo>
                <a:cubicBezTo>
                  <a:pt x="9684366" y="4142623"/>
                  <a:pt x="9691319" y="4147772"/>
                  <a:pt x="9697474" y="4150927"/>
                </a:cubicBezTo>
                <a:cubicBezTo>
                  <a:pt x="9710076" y="4157392"/>
                  <a:pt x="9720000" y="4155693"/>
                  <a:pt x="9731755" y="4148755"/>
                </a:cubicBezTo>
                <a:cubicBezTo>
                  <a:pt x="9741355" y="4143096"/>
                  <a:pt x="9751826" y="4137078"/>
                  <a:pt x="9761537" y="4146111"/>
                </a:cubicBezTo>
                <a:cubicBezTo>
                  <a:pt x="9754099" y="4151017"/>
                  <a:pt x="9749167" y="4158964"/>
                  <a:pt x="9743740" y="4165811"/>
                </a:cubicBezTo>
                <a:cubicBezTo>
                  <a:pt x="9737889" y="4173222"/>
                  <a:pt x="9730763" y="4179712"/>
                  <a:pt x="9723144" y="4185244"/>
                </a:cubicBezTo>
                <a:cubicBezTo>
                  <a:pt x="9708368" y="4195976"/>
                  <a:pt x="9691086" y="4199361"/>
                  <a:pt x="9674745" y="4206797"/>
                </a:cubicBezTo>
                <a:cubicBezTo>
                  <a:pt x="9671824" y="4208113"/>
                  <a:pt x="9667902" y="4209518"/>
                  <a:pt x="9667003" y="4213057"/>
                </a:cubicBezTo>
                <a:cubicBezTo>
                  <a:pt x="9666103" y="4216583"/>
                  <a:pt x="9667862" y="4220212"/>
                  <a:pt x="9665214" y="4223316"/>
                </a:cubicBezTo>
                <a:cubicBezTo>
                  <a:pt x="9660505" y="4228823"/>
                  <a:pt x="9652137" y="4232387"/>
                  <a:pt x="9646689" y="4237523"/>
                </a:cubicBezTo>
                <a:cubicBezTo>
                  <a:pt x="9640494" y="4243362"/>
                  <a:pt x="9634652" y="4249609"/>
                  <a:pt x="9627771" y="4254643"/>
                </a:cubicBezTo>
                <a:cubicBezTo>
                  <a:pt x="9619887" y="4260379"/>
                  <a:pt x="9610681" y="4264353"/>
                  <a:pt x="9602393" y="4269515"/>
                </a:cubicBezTo>
                <a:cubicBezTo>
                  <a:pt x="9589972" y="4277269"/>
                  <a:pt x="9577471" y="4286072"/>
                  <a:pt x="9564030" y="4292026"/>
                </a:cubicBezTo>
                <a:cubicBezTo>
                  <a:pt x="9558744" y="4294377"/>
                  <a:pt x="9547020" y="4291617"/>
                  <a:pt x="9545060" y="4284922"/>
                </a:cubicBezTo>
                <a:lnTo>
                  <a:pt x="9547238" y="4280584"/>
                </a:lnTo>
                <a:lnTo>
                  <a:pt x="9536117" y="4290337"/>
                </a:lnTo>
                <a:cubicBezTo>
                  <a:pt x="9533105" y="4293578"/>
                  <a:pt x="9530791" y="4297302"/>
                  <a:pt x="9529138" y="4303024"/>
                </a:cubicBezTo>
                <a:cubicBezTo>
                  <a:pt x="9528030" y="4306858"/>
                  <a:pt x="9526797" y="4307655"/>
                  <a:pt x="9523829" y="4309730"/>
                </a:cubicBezTo>
                <a:cubicBezTo>
                  <a:pt x="9513785" y="4316731"/>
                  <a:pt x="9503793" y="4323731"/>
                  <a:pt x="9493766" y="4330743"/>
                </a:cubicBezTo>
                <a:cubicBezTo>
                  <a:pt x="9473463" y="4344908"/>
                  <a:pt x="9453177" y="4359095"/>
                  <a:pt x="9432891" y="4373281"/>
                </a:cubicBezTo>
                <a:cubicBezTo>
                  <a:pt x="9433033" y="4373183"/>
                  <a:pt x="9438073" y="4379507"/>
                  <a:pt x="9438627" y="4380162"/>
                </a:cubicBezTo>
                <a:cubicBezTo>
                  <a:pt x="9440844" y="4382815"/>
                  <a:pt x="9433712" y="4385895"/>
                  <a:pt x="9432229" y="4386561"/>
                </a:cubicBezTo>
                <a:cubicBezTo>
                  <a:pt x="9427617" y="4388615"/>
                  <a:pt x="9422738" y="4388538"/>
                  <a:pt x="9417751" y="4388931"/>
                </a:cubicBezTo>
                <a:cubicBezTo>
                  <a:pt x="9410388" y="4389565"/>
                  <a:pt x="9403649" y="4391935"/>
                  <a:pt x="9396697" y="4394283"/>
                </a:cubicBezTo>
                <a:cubicBezTo>
                  <a:pt x="9385598" y="4398051"/>
                  <a:pt x="9371477" y="4399853"/>
                  <a:pt x="9362273" y="4407574"/>
                </a:cubicBezTo>
                <a:cubicBezTo>
                  <a:pt x="9351620" y="4416530"/>
                  <a:pt x="9343006" y="4427910"/>
                  <a:pt x="9332246" y="4436909"/>
                </a:cubicBezTo>
                <a:cubicBezTo>
                  <a:pt x="9307955" y="4457201"/>
                  <a:pt x="9280950" y="4472239"/>
                  <a:pt x="9253496" y="4487616"/>
                </a:cubicBezTo>
                <a:cubicBezTo>
                  <a:pt x="9241128" y="4494530"/>
                  <a:pt x="9226400" y="4496616"/>
                  <a:pt x="9212531" y="4492542"/>
                </a:cubicBezTo>
                <a:cubicBezTo>
                  <a:pt x="9206614" y="4490805"/>
                  <a:pt x="9201360" y="4487507"/>
                  <a:pt x="9196373" y="4483936"/>
                </a:cubicBezTo>
                <a:cubicBezTo>
                  <a:pt x="9195533" y="4482254"/>
                  <a:pt x="9196373" y="4478202"/>
                  <a:pt x="9196373" y="4476258"/>
                </a:cubicBezTo>
                <a:cubicBezTo>
                  <a:pt x="9183879" y="4478453"/>
                  <a:pt x="9173960" y="4478355"/>
                  <a:pt x="9161216" y="4477547"/>
                </a:cubicBezTo>
                <a:cubicBezTo>
                  <a:pt x="9161663" y="4477569"/>
                  <a:pt x="9167419" y="4467729"/>
                  <a:pt x="9169849" y="4466713"/>
                </a:cubicBezTo>
                <a:cubicBezTo>
                  <a:pt x="9178142" y="4463251"/>
                  <a:pt x="9181699" y="4458850"/>
                  <a:pt x="9187722" y="4452559"/>
                </a:cubicBezTo>
                <a:cubicBezTo>
                  <a:pt x="9194532" y="4445449"/>
                  <a:pt x="9204613" y="4441670"/>
                  <a:pt x="9212924" y="4436647"/>
                </a:cubicBezTo>
                <a:cubicBezTo>
                  <a:pt x="9223237" y="4430389"/>
                  <a:pt x="9233550" y="4424186"/>
                  <a:pt x="9243916" y="4418004"/>
                </a:cubicBezTo>
                <a:cubicBezTo>
                  <a:pt x="9252263" y="4413046"/>
                  <a:pt x="9260592" y="4408186"/>
                  <a:pt x="9268617" y="4402725"/>
                </a:cubicBezTo>
                <a:cubicBezTo>
                  <a:pt x="9277143" y="4396948"/>
                  <a:pt x="9287455" y="4395528"/>
                  <a:pt x="9296964" y="4392120"/>
                </a:cubicBezTo>
                <a:cubicBezTo>
                  <a:pt x="9319341" y="4384126"/>
                  <a:pt x="9341040" y="4373260"/>
                  <a:pt x="9362845" y="4363823"/>
                </a:cubicBezTo>
                <a:cubicBezTo>
                  <a:pt x="9370709" y="4360427"/>
                  <a:pt x="9378269" y="4356506"/>
                  <a:pt x="9385687" y="4352214"/>
                </a:cubicBezTo>
                <a:cubicBezTo>
                  <a:pt x="9391693" y="4348741"/>
                  <a:pt x="9399467" y="4347310"/>
                  <a:pt x="9405008" y="4343466"/>
                </a:cubicBezTo>
                <a:cubicBezTo>
                  <a:pt x="9408207" y="4341238"/>
                  <a:pt x="9411442" y="4338038"/>
                  <a:pt x="9414391" y="4335897"/>
                </a:cubicBezTo>
                <a:cubicBezTo>
                  <a:pt x="9421130" y="4331048"/>
                  <a:pt x="9424722" y="4322770"/>
                  <a:pt x="9430745" y="4317233"/>
                </a:cubicBezTo>
                <a:cubicBezTo>
                  <a:pt x="9436840" y="4311587"/>
                  <a:pt x="9445241" y="4308212"/>
                  <a:pt x="9453051" y="4305646"/>
                </a:cubicBezTo>
                <a:cubicBezTo>
                  <a:pt x="9460808" y="4303090"/>
                  <a:pt x="9465991" y="4297531"/>
                  <a:pt x="9472265" y="4292267"/>
                </a:cubicBezTo>
                <a:cubicBezTo>
                  <a:pt x="9478038" y="4287396"/>
                  <a:pt x="9478628" y="4279412"/>
                  <a:pt x="9485330" y="4274924"/>
                </a:cubicBezTo>
                <a:cubicBezTo>
                  <a:pt x="9494052" y="4269081"/>
                  <a:pt x="9504580" y="4265259"/>
                  <a:pt x="9514052" y="4260715"/>
                </a:cubicBezTo>
                <a:cubicBezTo>
                  <a:pt x="9511711" y="4270534"/>
                  <a:pt x="9509352" y="4280341"/>
                  <a:pt x="9506992" y="4290159"/>
                </a:cubicBezTo>
                <a:cubicBezTo>
                  <a:pt x="9514589" y="4286872"/>
                  <a:pt x="9522149" y="4283573"/>
                  <a:pt x="9529727" y="4280297"/>
                </a:cubicBezTo>
                <a:cubicBezTo>
                  <a:pt x="9534320" y="4278293"/>
                  <a:pt x="9536747" y="4276783"/>
                  <a:pt x="9539005" y="4276561"/>
                </a:cubicBezTo>
                <a:lnTo>
                  <a:pt x="9547260" y="4280540"/>
                </a:lnTo>
                <a:lnTo>
                  <a:pt x="9547825" y="4279416"/>
                </a:lnTo>
                <a:cubicBezTo>
                  <a:pt x="9554001" y="4273328"/>
                  <a:pt x="9568264" y="4266151"/>
                  <a:pt x="9571265" y="4263804"/>
                </a:cubicBezTo>
                <a:cubicBezTo>
                  <a:pt x="9579087" y="4257697"/>
                  <a:pt x="9592570" y="4250874"/>
                  <a:pt x="9592842" y="4239363"/>
                </a:cubicBezTo>
                <a:cubicBezTo>
                  <a:pt x="9593207" y="4225782"/>
                  <a:pt x="9567304" y="4219803"/>
                  <a:pt x="9569932" y="4206950"/>
                </a:cubicBezTo>
                <a:cubicBezTo>
                  <a:pt x="9572023" y="4196934"/>
                  <a:pt x="9591387" y="4196640"/>
                  <a:pt x="9598532" y="4192833"/>
                </a:cubicBezTo>
                <a:cubicBezTo>
                  <a:pt x="9610710" y="4186330"/>
                  <a:pt x="9617432" y="4176377"/>
                  <a:pt x="9626891" y="4166769"/>
                </a:cubicBezTo>
                <a:cubicBezTo>
                  <a:pt x="9650641" y="4142597"/>
                  <a:pt x="9651753" y="4112944"/>
                  <a:pt x="9647296" y="4081119"/>
                </a:cubicBezTo>
                <a:cubicBezTo>
                  <a:pt x="9645709" y="4069863"/>
                  <a:pt x="9639412" y="4052603"/>
                  <a:pt x="9647619" y="4043532"/>
                </a:cubicBezTo>
                <a:cubicBezTo>
                  <a:pt x="9651874" y="4038805"/>
                  <a:pt x="9648306" y="4027613"/>
                  <a:pt x="9647568" y="4021979"/>
                </a:cubicBezTo>
                <a:cubicBezTo>
                  <a:pt x="9647154" y="4018759"/>
                  <a:pt x="9646689" y="4019628"/>
                  <a:pt x="9651338" y="4019066"/>
                </a:cubicBezTo>
                <a:close/>
                <a:moveTo>
                  <a:pt x="7975338" y="3753243"/>
                </a:moveTo>
                <a:lnTo>
                  <a:pt x="7975369" y="3753300"/>
                </a:lnTo>
                <a:lnTo>
                  <a:pt x="7975395" y="3753410"/>
                </a:lnTo>
                <a:close/>
                <a:moveTo>
                  <a:pt x="7972992" y="3748835"/>
                </a:moveTo>
                <a:cubicBezTo>
                  <a:pt x="7973589" y="3748993"/>
                  <a:pt x="7974181" y="3750071"/>
                  <a:pt x="7974795" y="3751638"/>
                </a:cubicBezTo>
                <a:lnTo>
                  <a:pt x="7975338" y="3753243"/>
                </a:lnTo>
                <a:close/>
                <a:moveTo>
                  <a:pt x="9215172" y="3717196"/>
                </a:moveTo>
                <a:cubicBezTo>
                  <a:pt x="9215351" y="3717545"/>
                  <a:pt x="9218718" y="3724343"/>
                  <a:pt x="9216383" y="3719662"/>
                </a:cubicBezTo>
                <a:cubicBezTo>
                  <a:pt x="9215405" y="3717681"/>
                  <a:pt x="9215111" y="3717080"/>
                  <a:pt x="9215172" y="3717196"/>
                </a:cubicBezTo>
                <a:close/>
                <a:moveTo>
                  <a:pt x="8025317" y="3618957"/>
                </a:moveTo>
                <a:lnTo>
                  <a:pt x="8029965" y="3618957"/>
                </a:lnTo>
                <a:lnTo>
                  <a:pt x="8025397" y="3620419"/>
                </a:lnTo>
                <a:close/>
                <a:moveTo>
                  <a:pt x="8025085" y="3614795"/>
                </a:moveTo>
                <a:lnTo>
                  <a:pt x="8025317" y="3618957"/>
                </a:lnTo>
                <a:lnTo>
                  <a:pt x="8024930" y="3618957"/>
                </a:lnTo>
                <a:cubicBezTo>
                  <a:pt x="8025079" y="3614995"/>
                  <a:pt x="8025066" y="3614036"/>
                  <a:pt x="8025085" y="3614795"/>
                </a:cubicBezTo>
                <a:close/>
                <a:moveTo>
                  <a:pt x="5995422" y="3259437"/>
                </a:moveTo>
                <a:cubicBezTo>
                  <a:pt x="6000208" y="3257095"/>
                  <a:pt x="6011455" y="3271774"/>
                  <a:pt x="6013004" y="3279102"/>
                </a:cubicBezTo>
                <a:cubicBezTo>
                  <a:pt x="6017547" y="3299377"/>
                  <a:pt x="6026632" y="3357513"/>
                  <a:pt x="6035821" y="3371314"/>
                </a:cubicBezTo>
                <a:cubicBezTo>
                  <a:pt x="6047282" y="3388779"/>
                  <a:pt x="6029936" y="3417481"/>
                  <a:pt x="6012488" y="3396962"/>
                </a:cubicBezTo>
                <a:cubicBezTo>
                  <a:pt x="6018476" y="3425908"/>
                  <a:pt x="6009080" y="3470243"/>
                  <a:pt x="5997310" y="3496136"/>
                </a:cubicBezTo>
                <a:cubicBezTo>
                  <a:pt x="5969227" y="3558547"/>
                  <a:pt x="5958283" y="3628530"/>
                  <a:pt x="5931749" y="3690819"/>
                </a:cubicBezTo>
                <a:cubicBezTo>
                  <a:pt x="5919256" y="3722696"/>
                  <a:pt x="5873828" y="3775459"/>
                  <a:pt x="5835523" y="3752741"/>
                </a:cubicBezTo>
                <a:cubicBezTo>
                  <a:pt x="5819520" y="3743337"/>
                  <a:pt x="5812086" y="3736498"/>
                  <a:pt x="5805169" y="3720009"/>
                </a:cubicBezTo>
                <a:cubicBezTo>
                  <a:pt x="5800832" y="3709872"/>
                  <a:pt x="5803000" y="3677628"/>
                  <a:pt x="5801968" y="3676529"/>
                </a:cubicBezTo>
                <a:cubicBezTo>
                  <a:pt x="5775640" y="3636225"/>
                  <a:pt x="5801658" y="3620225"/>
                  <a:pt x="5812293" y="3587493"/>
                </a:cubicBezTo>
                <a:cubicBezTo>
                  <a:pt x="5825611" y="3545723"/>
                  <a:pt x="5825715" y="3534853"/>
                  <a:pt x="5822824" y="3489907"/>
                </a:cubicBezTo>
                <a:cubicBezTo>
                  <a:pt x="5817455" y="3473907"/>
                  <a:pt x="5829122" y="3421023"/>
                  <a:pt x="5842028" y="3412718"/>
                </a:cubicBezTo>
                <a:cubicBezTo>
                  <a:pt x="5863296" y="3398917"/>
                  <a:pt x="5890244" y="3395497"/>
                  <a:pt x="5912648" y="3380963"/>
                </a:cubicBezTo>
                <a:cubicBezTo>
                  <a:pt x="5925554" y="3371314"/>
                  <a:pt x="5929168" y="3362398"/>
                  <a:pt x="5941764" y="3359711"/>
                </a:cubicBezTo>
                <a:cubicBezTo>
                  <a:pt x="5957044" y="3355925"/>
                  <a:pt x="5947546" y="3299132"/>
                  <a:pt x="5965923" y="3318674"/>
                </a:cubicBezTo>
                <a:cubicBezTo>
                  <a:pt x="5972118" y="3304506"/>
                  <a:pt x="5985334" y="3284720"/>
                  <a:pt x="5993387" y="3268354"/>
                </a:cubicBezTo>
                <a:cubicBezTo>
                  <a:pt x="5992949" y="3262889"/>
                  <a:pt x="5993826" y="3260217"/>
                  <a:pt x="5995422" y="3259437"/>
                </a:cubicBezTo>
                <a:close/>
                <a:moveTo>
                  <a:pt x="8994772" y="3219203"/>
                </a:moveTo>
                <a:cubicBezTo>
                  <a:pt x="8998479" y="3221405"/>
                  <a:pt x="9001684" y="3232401"/>
                  <a:pt x="9005783" y="3257095"/>
                </a:cubicBezTo>
                <a:cubicBezTo>
                  <a:pt x="9009825" y="3281850"/>
                  <a:pt x="9012276" y="3306886"/>
                  <a:pt x="9016317" y="3331571"/>
                </a:cubicBezTo>
                <a:cubicBezTo>
                  <a:pt x="9020954" y="3359903"/>
                  <a:pt x="9028904" y="3337112"/>
                  <a:pt x="9044207" y="3338374"/>
                </a:cubicBezTo>
                <a:cubicBezTo>
                  <a:pt x="9081503" y="3341249"/>
                  <a:pt x="9057456" y="3492656"/>
                  <a:pt x="9076005" y="3516710"/>
                </a:cubicBezTo>
                <a:cubicBezTo>
                  <a:pt x="9085743" y="3529404"/>
                  <a:pt x="9145565" y="3541536"/>
                  <a:pt x="9137483" y="3565520"/>
                </a:cubicBezTo>
                <a:cubicBezTo>
                  <a:pt x="9133640" y="3576670"/>
                  <a:pt x="9159675" y="3634245"/>
                  <a:pt x="9158019" y="3635999"/>
                </a:cubicBezTo>
                <a:cubicBezTo>
                  <a:pt x="9159012" y="3631861"/>
                  <a:pt x="9159940" y="3627724"/>
                  <a:pt x="9160934" y="3623586"/>
                </a:cubicBezTo>
                <a:cubicBezTo>
                  <a:pt x="9190215" y="3622464"/>
                  <a:pt x="9177694" y="3660263"/>
                  <a:pt x="9181471" y="3675341"/>
                </a:cubicBezTo>
                <a:cubicBezTo>
                  <a:pt x="9186572" y="3695608"/>
                  <a:pt x="9207903" y="3702481"/>
                  <a:pt x="9216383" y="3719662"/>
                </a:cubicBezTo>
                <a:cubicBezTo>
                  <a:pt x="9228771" y="3744698"/>
                  <a:pt x="9230758" y="3782497"/>
                  <a:pt x="9213865" y="3806271"/>
                </a:cubicBezTo>
                <a:cubicBezTo>
                  <a:pt x="9208167" y="3814336"/>
                  <a:pt x="9216251" y="3845332"/>
                  <a:pt x="9215124" y="3856342"/>
                </a:cubicBezTo>
                <a:cubicBezTo>
                  <a:pt x="9211745" y="3888181"/>
                  <a:pt x="9168287" y="3907396"/>
                  <a:pt x="9163650" y="3939234"/>
                </a:cubicBezTo>
                <a:cubicBezTo>
                  <a:pt x="9160073" y="3963920"/>
                  <a:pt x="9126817" y="3997581"/>
                  <a:pt x="9106280" y="4009994"/>
                </a:cubicBezTo>
                <a:cubicBezTo>
                  <a:pt x="9044273" y="4047653"/>
                  <a:pt x="9004325" y="4121007"/>
                  <a:pt x="8959013" y="4175497"/>
                </a:cubicBezTo>
                <a:cubicBezTo>
                  <a:pt x="8938411" y="4200252"/>
                  <a:pt x="8905088" y="4192748"/>
                  <a:pt x="8876602" y="4204951"/>
                </a:cubicBezTo>
                <a:cubicBezTo>
                  <a:pt x="8866002" y="4209509"/>
                  <a:pt x="8824664" y="4240155"/>
                  <a:pt x="8816052" y="4239314"/>
                </a:cubicBezTo>
                <a:cubicBezTo>
                  <a:pt x="8797502" y="4237701"/>
                  <a:pt x="8800881" y="4208738"/>
                  <a:pt x="8799159" y="4201865"/>
                </a:cubicBezTo>
                <a:cubicBezTo>
                  <a:pt x="8797901" y="4196816"/>
                  <a:pt x="8745366" y="4230407"/>
                  <a:pt x="8738079" y="4229145"/>
                </a:cubicBezTo>
                <a:cubicBezTo>
                  <a:pt x="8719199" y="4225849"/>
                  <a:pt x="8682100" y="4210771"/>
                  <a:pt x="8665936" y="4199551"/>
                </a:cubicBezTo>
                <a:cubicBezTo>
                  <a:pt x="8641822" y="4182720"/>
                  <a:pt x="8674549" y="4148918"/>
                  <a:pt x="8668653" y="4126687"/>
                </a:cubicBezTo>
                <a:cubicBezTo>
                  <a:pt x="8664876" y="4112031"/>
                  <a:pt x="8637450" y="4116800"/>
                  <a:pt x="8636854" y="4112592"/>
                </a:cubicBezTo>
                <a:cubicBezTo>
                  <a:pt x="8636059" y="4107051"/>
                  <a:pt x="8675277" y="4073740"/>
                  <a:pt x="8653349" y="4063993"/>
                </a:cubicBezTo>
                <a:cubicBezTo>
                  <a:pt x="8656397" y="4065325"/>
                  <a:pt x="8614860" y="4102213"/>
                  <a:pt x="8599623" y="4101161"/>
                </a:cubicBezTo>
                <a:cubicBezTo>
                  <a:pt x="8611282" y="4084189"/>
                  <a:pt x="8629567" y="4073390"/>
                  <a:pt x="8643148" y="4053894"/>
                </a:cubicBezTo>
                <a:cubicBezTo>
                  <a:pt x="8653680" y="4038887"/>
                  <a:pt x="8657854" y="4022687"/>
                  <a:pt x="8665737" y="4009222"/>
                </a:cubicBezTo>
                <a:cubicBezTo>
                  <a:pt x="8645201" y="4044567"/>
                  <a:pt x="8596377" y="4063081"/>
                  <a:pt x="8566565" y="4090010"/>
                </a:cubicBezTo>
                <a:cubicBezTo>
                  <a:pt x="8565638" y="4076616"/>
                  <a:pt x="8571799" y="4038887"/>
                  <a:pt x="8561332" y="4026474"/>
                </a:cubicBezTo>
                <a:cubicBezTo>
                  <a:pt x="8553912" y="4017568"/>
                  <a:pt x="8557092" y="3995828"/>
                  <a:pt x="8549805" y="3992602"/>
                </a:cubicBezTo>
                <a:cubicBezTo>
                  <a:pt x="8508865" y="3974439"/>
                  <a:pt x="8470375" y="3965392"/>
                  <a:pt x="8426122" y="3967776"/>
                </a:cubicBezTo>
                <a:cubicBezTo>
                  <a:pt x="8370210" y="3970652"/>
                  <a:pt x="8314164" y="4002981"/>
                  <a:pt x="8259444" y="4012659"/>
                </a:cubicBezTo>
                <a:cubicBezTo>
                  <a:pt x="8232018" y="4017568"/>
                  <a:pt x="8229235" y="4049827"/>
                  <a:pt x="8199159" y="4050949"/>
                </a:cubicBezTo>
                <a:cubicBezTo>
                  <a:pt x="8173522" y="4052000"/>
                  <a:pt x="8147620" y="4047933"/>
                  <a:pt x="8121915" y="4049055"/>
                </a:cubicBezTo>
                <a:cubicBezTo>
                  <a:pt x="8080379" y="4050809"/>
                  <a:pt x="8045996" y="4089028"/>
                  <a:pt x="8001677" y="4093797"/>
                </a:cubicBezTo>
                <a:cubicBezTo>
                  <a:pt x="7984718" y="4095621"/>
                  <a:pt x="7945964" y="4064624"/>
                  <a:pt x="7951329" y="4046671"/>
                </a:cubicBezTo>
                <a:cubicBezTo>
                  <a:pt x="7954575" y="4036012"/>
                  <a:pt x="7972992" y="4039868"/>
                  <a:pt x="7981207" y="4023809"/>
                </a:cubicBezTo>
                <a:cubicBezTo>
                  <a:pt x="7998696" y="3989937"/>
                  <a:pt x="8000352" y="3967496"/>
                  <a:pt x="7993264" y="3931871"/>
                </a:cubicBezTo>
                <a:cubicBezTo>
                  <a:pt x="7988031" y="3905923"/>
                  <a:pt x="8002274" y="3883342"/>
                  <a:pt x="7993264" y="3856553"/>
                </a:cubicBezTo>
                <a:cubicBezTo>
                  <a:pt x="7989488" y="3845455"/>
                  <a:pt x="7983327" y="3791281"/>
                  <a:pt x="7977967" y="3764236"/>
                </a:cubicBezTo>
                <a:lnTo>
                  <a:pt x="7975395" y="3753410"/>
                </a:lnTo>
                <a:lnTo>
                  <a:pt x="7976735" y="3757374"/>
                </a:lnTo>
                <a:cubicBezTo>
                  <a:pt x="7978110" y="3761599"/>
                  <a:pt x="7979684" y="3766052"/>
                  <a:pt x="7981671" y="3767279"/>
                </a:cubicBezTo>
                <a:cubicBezTo>
                  <a:pt x="7987235" y="3770715"/>
                  <a:pt x="7984917" y="3751079"/>
                  <a:pt x="7984851" y="3751360"/>
                </a:cubicBezTo>
                <a:cubicBezTo>
                  <a:pt x="7986374" y="3743927"/>
                  <a:pt x="7997172" y="3784320"/>
                  <a:pt x="8005188" y="3774713"/>
                </a:cubicBezTo>
                <a:cubicBezTo>
                  <a:pt x="8027381" y="3747994"/>
                  <a:pt x="7974781" y="3711457"/>
                  <a:pt x="8007573" y="3677445"/>
                </a:cubicBezTo>
                <a:cubicBezTo>
                  <a:pt x="8016848" y="3667811"/>
                  <a:pt x="8011262" y="3630257"/>
                  <a:pt x="8023522" y="3621019"/>
                </a:cubicBezTo>
                <a:lnTo>
                  <a:pt x="8025397" y="3620419"/>
                </a:lnTo>
                <a:lnTo>
                  <a:pt x="8025427" y="3620948"/>
                </a:lnTo>
                <a:cubicBezTo>
                  <a:pt x="8025973" y="3626777"/>
                  <a:pt x="8027414" y="3634351"/>
                  <a:pt x="8031290" y="3633404"/>
                </a:cubicBezTo>
                <a:cubicBezTo>
                  <a:pt x="8051230" y="3628355"/>
                  <a:pt x="8088262" y="3589013"/>
                  <a:pt x="8106547" y="3575829"/>
                </a:cubicBezTo>
                <a:cubicBezTo>
                  <a:pt x="8123970" y="3563346"/>
                  <a:pt x="8143247" y="3573304"/>
                  <a:pt x="8163651" y="3563276"/>
                </a:cubicBezTo>
                <a:cubicBezTo>
                  <a:pt x="8170541" y="3559909"/>
                  <a:pt x="8196311" y="3545113"/>
                  <a:pt x="8203929" y="3545673"/>
                </a:cubicBezTo>
                <a:cubicBezTo>
                  <a:pt x="8260372" y="3549671"/>
                  <a:pt x="8261895" y="3524004"/>
                  <a:pt x="8292303" y="3495602"/>
                </a:cubicBezTo>
                <a:cubicBezTo>
                  <a:pt x="8295881" y="3492235"/>
                  <a:pt x="8339934" y="3412780"/>
                  <a:pt x="8342650" y="3418180"/>
                </a:cubicBezTo>
                <a:cubicBezTo>
                  <a:pt x="8347354" y="3430242"/>
                  <a:pt x="8351925" y="3442164"/>
                  <a:pt x="8357292" y="3453945"/>
                </a:cubicBezTo>
                <a:cubicBezTo>
                  <a:pt x="8358948" y="3447213"/>
                  <a:pt x="8360538" y="3440410"/>
                  <a:pt x="8362128" y="3433608"/>
                </a:cubicBezTo>
                <a:cubicBezTo>
                  <a:pt x="8371004" y="3451772"/>
                  <a:pt x="8344174" y="3401489"/>
                  <a:pt x="8376834" y="3410746"/>
                </a:cubicBezTo>
                <a:cubicBezTo>
                  <a:pt x="8398696" y="3416918"/>
                  <a:pt x="8386109" y="3385360"/>
                  <a:pt x="8404459" y="3375542"/>
                </a:cubicBezTo>
                <a:cubicBezTo>
                  <a:pt x="8427910" y="3362989"/>
                  <a:pt x="8516019" y="3272242"/>
                  <a:pt x="8518337" y="3363059"/>
                </a:cubicBezTo>
                <a:cubicBezTo>
                  <a:pt x="8518337" y="3353662"/>
                  <a:pt x="8571666" y="3365093"/>
                  <a:pt x="8567891" y="3353872"/>
                </a:cubicBezTo>
                <a:cubicBezTo>
                  <a:pt x="8558947" y="3327013"/>
                  <a:pt x="8591077" y="3287320"/>
                  <a:pt x="8616450" y="3270489"/>
                </a:cubicBezTo>
                <a:cubicBezTo>
                  <a:pt x="8642816" y="3253098"/>
                  <a:pt x="8698596" y="3272312"/>
                  <a:pt x="8651892" y="3234514"/>
                </a:cubicBezTo>
                <a:cubicBezTo>
                  <a:pt x="8645466" y="3229324"/>
                  <a:pt x="8666864" y="3221890"/>
                  <a:pt x="8675343" y="3230446"/>
                </a:cubicBezTo>
                <a:cubicBezTo>
                  <a:pt x="8685214" y="3240194"/>
                  <a:pt x="8696675" y="3247627"/>
                  <a:pt x="8709792" y="3252747"/>
                </a:cubicBezTo>
                <a:cubicBezTo>
                  <a:pt x="8713170" y="3254360"/>
                  <a:pt x="8750666" y="3268175"/>
                  <a:pt x="8753648" y="3267544"/>
                </a:cubicBezTo>
                <a:cubicBezTo>
                  <a:pt x="8772991" y="3263126"/>
                  <a:pt x="8788095" y="3243630"/>
                  <a:pt x="8804989" y="3265791"/>
                </a:cubicBezTo>
                <a:cubicBezTo>
                  <a:pt x="8814793" y="3278765"/>
                  <a:pt x="8770938" y="3301907"/>
                  <a:pt x="8770938" y="3318738"/>
                </a:cubicBezTo>
                <a:cubicBezTo>
                  <a:pt x="8770938" y="3353030"/>
                  <a:pt x="8739802" y="3351277"/>
                  <a:pt x="8769481" y="3385149"/>
                </a:cubicBezTo>
                <a:cubicBezTo>
                  <a:pt x="8778622" y="3395598"/>
                  <a:pt x="8817311" y="3420284"/>
                  <a:pt x="8830030" y="3426595"/>
                </a:cubicBezTo>
                <a:cubicBezTo>
                  <a:pt x="8855667" y="3439359"/>
                  <a:pt x="8868122" y="3475194"/>
                  <a:pt x="8903166" y="3458223"/>
                </a:cubicBezTo>
                <a:cubicBezTo>
                  <a:pt x="8940596" y="3440130"/>
                  <a:pt x="8943511" y="3361165"/>
                  <a:pt x="8946824" y="3326873"/>
                </a:cubicBezTo>
                <a:cubicBezTo>
                  <a:pt x="8948413" y="3310182"/>
                  <a:pt x="8956694" y="3271752"/>
                  <a:pt x="8965572" y="3258778"/>
                </a:cubicBezTo>
                <a:cubicBezTo>
                  <a:pt x="8981016" y="3236293"/>
                  <a:pt x="8988592" y="3215534"/>
                  <a:pt x="8994772" y="3219203"/>
                </a:cubicBezTo>
                <a:close/>
                <a:moveTo>
                  <a:pt x="7867250" y="3049138"/>
                </a:moveTo>
                <a:cubicBezTo>
                  <a:pt x="7893064" y="3055026"/>
                  <a:pt x="7922744" y="3075530"/>
                  <a:pt x="7938699" y="3080175"/>
                </a:cubicBezTo>
                <a:cubicBezTo>
                  <a:pt x="7974935" y="3090750"/>
                  <a:pt x="7983719" y="3058735"/>
                  <a:pt x="8005131" y="3072352"/>
                </a:cubicBezTo>
                <a:cubicBezTo>
                  <a:pt x="8020320" y="3081768"/>
                  <a:pt x="8090594" y="3075250"/>
                  <a:pt x="8093888" y="3081479"/>
                </a:cubicBezTo>
                <a:cubicBezTo>
                  <a:pt x="8098829" y="3090460"/>
                  <a:pt x="8045026" y="3087418"/>
                  <a:pt x="8058385" y="3102919"/>
                </a:cubicBezTo>
                <a:cubicBezTo>
                  <a:pt x="8068450" y="3114363"/>
                  <a:pt x="8120424" y="3120013"/>
                  <a:pt x="8135613" y="3126387"/>
                </a:cubicBezTo>
                <a:cubicBezTo>
                  <a:pt x="8133600" y="3125662"/>
                  <a:pt x="8132319" y="3124938"/>
                  <a:pt x="8135797" y="3126532"/>
                </a:cubicBezTo>
                <a:cubicBezTo>
                  <a:pt x="8141469" y="3128994"/>
                  <a:pt x="8138359" y="3127690"/>
                  <a:pt x="8135979" y="3126532"/>
                </a:cubicBezTo>
                <a:cubicBezTo>
                  <a:pt x="8168921" y="3141018"/>
                  <a:pt x="8107613" y="3145074"/>
                  <a:pt x="8109077" y="3141742"/>
                </a:cubicBezTo>
                <a:cubicBezTo>
                  <a:pt x="8105235" y="3150289"/>
                  <a:pt x="8045392" y="3133920"/>
                  <a:pt x="8034045" y="3132761"/>
                </a:cubicBezTo>
                <a:cubicBezTo>
                  <a:pt x="7991222" y="3128704"/>
                  <a:pt x="7939431" y="3118709"/>
                  <a:pt x="7897706" y="3107699"/>
                </a:cubicBezTo>
                <a:cubicBezTo>
                  <a:pt x="7872817" y="3101035"/>
                  <a:pt x="7845915" y="3076698"/>
                  <a:pt x="7822308" y="3076264"/>
                </a:cubicBezTo>
                <a:cubicBezTo>
                  <a:pt x="7826380" y="3060582"/>
                  <a:pt x="7833917" y="3052470"/>
                  <a:pt x="7843376" y="3049251"/>
                </a:cubicBezTo>
                <a:cubicBezTo>
                  <a:pt x="7850470" y="3046837"/>
                  <a:pt x="7858645" y="3047176"/>
                  <a:pt x="7867250" y="3049138"/>
                </a:cubicBezTo>
                <a:close/>
                <a:moveTo>
                  <a:pt x="3310105" y="3042957"/>
                </a:moveTo>
                <a:cubicBezTo>
                  <a:pt x="3322270" y="3094150"/>
                  <a:pt x="3309247" y="3039606"/>
                  <a:pt x="3310105" y="3042957"/>
                </a:cubicBezTo>
                <a:close/>
                <a:moveTo>
                  <a:pt x="8382213" y="2996951"/>
                </a:moveTo>
                <a:cubicBezTo>
                  <a:pt x="8386834" y="2999703"/>
                  <a:pt x="8392187" y="3008830"/>
                  <a:pt x="8395115" y="3016145"/>
                </a:cubicBezTo>
                <a:cubicBezTo>
                  <a:pt x="8394932" y="3015566"/>
                  <a:pt x="8394749" y="3015131"/>
                  <a:pt x="8395298" y="3016869"/>
                </a:cubicBezTo>
                <a:cubicBezTo>
                  <a:pt x="8395481" y="3017159"/>
                  <a:pt x="8395481" y="3017159"/>
                  <a:pt x="8395481" y="3017014"/>
                </a:cubicBezTo>
                <a:cubicBezTo>
                  <a:pt x="8402435" y="3037730"/>
                  <a:pt x="8373703" y="3045263"/>
                  <a:pt x="8373703" y="3016000"/>
                </a:cubicBezTo>
                <a:cubicBezTo>
                  <a:pt x="8373703" y="2997820"/>
                  <a:pt x="8377592" y="2994198"/>
                  <a:pt x="8382213" y="2996951"/>
                </a:cubicBezTo>
                <a:close/>
                <a:moveTo>
                  <a:pt x="8490461" y="2941667"/>
                </a:moveTo>
                <a:cubicBezTo>
                  <a:pt x="8500023" y="2943278"/>
                  <a:pt x="8509860" y="2948711"/>
                  <a:pt x="8509860" y="2955012"/>
                </a:cubicBezTo>
                <a:lnTo>
                  <a:pt x="8509860" y="2958199"/>
                </a:lnTo>
                <a:cubicBezTo>
                  <a:pt x="8509860" y="2975873"/>
                  <a:pt x="8475089" y="2968485"/>
                  <a:pt x="8472709" y="2951391"/>
                </a:cubicBezTo>
                <a:cubicBezTo>
                  <a:pt x="8471429" y="2941975"/>
                  <a:pt x="8472161" y="2946755"/>
                  <a:pt x="8472709" y="2951246"/>
                </a:cubicBezTo>
                <a:cubicBezTo>
                  <a:pt x="8471611" y="2942265"/>
                  <a:pt x="8480899" y="2940056"/>
                  <a:pt x="8490461" y="2941667"/>
                </a:cubicBezTo>
                <a:close/>
                <a:moveTo>
                  <a:pt x="8619297" y="2935745"/>
                </a:moveTo>
                <a:cubicBezTo>
                  <a:pt x="8620487" y="2936397"/>
                  <a:pt x="8621996" y="2937194"/>
                  <a:pt x="8622431" y="2937429"/>
                </a:cubicBezTo>
                <a:lnTo>
                  <a:pt x="8619552" y="2935968"/>
                </a:lnTo>
                <a:close/>
                <a:moveTo>
                  <a:pt x="8581804" y="2928557"/>
                </a:moveTo>
                <a:cubicBezTo>
                  <a:pt x="8597794" y="2929661"/>
                  <a:pt x="8614447" y="2933428"/>
                  <a:pt x="8618931" y="2935601"/>
                </a:cubicBezTo>
                <a:cubicBezTo>
                  <a:pt x="8617650" y="2935021"/>
                  <a:pt x="8616735" y="2934587"/>
                  <a:pt x="8619114" y="2935745"/>
                </a:cubicBezTo>
                <a:lnTo>
                  <a:pt x="8619552" y="2935968"/>
                </a:lnTo>
                <a:lnTo>
                  <a:pt x="8634327" y="2948856"/>
                </a:lnTo>
                <a:cubicBezTo>
                  <a:pt x="8636912" y="2953781"/>
                  <a:pt x="8637049" y="2959286"/>
                  <a:pt x="8634669" y="2965443"/>
                </a:cubicBezTo>
                <a:cubicBezTo>
                  <a:pt x="8624970" y="2962256"/>
                  <a:pt x="8547010" y="2945306"/>
                  <a:pt x="8548657" y="2937484"/>
                </a:cubicBezTo>
                <a:cubicBezTo>
                  <a:pt x="8550487" y="2929009"/>
                  <a:pt x="8565814" y="2927452"/>
                  <a:pt x="8581804" y="2928557"/>
                </a:cubicBezTo>
                <a:close/>
                <a:moveTo>
                  <a:pt x="9267790" y="2918585"/>
                </a:moveTo>
                <a:cubicBezTo>
                  <a:pt x="9288459" y="2927982"/>
                  <a:pt x="9376899" y="2971953"/>
                  <a:pt x="9340795" y="3003931"/>
                </a:cubicBezTo>
                <a:cubicBezTo>
                  <a:pt x="9336224" y="2999233"/>
                  <a:pt x="9334169" y="2993272"/>
                  <a:pt x="9334700" y="2986048"/>
                </a:cubicBezTo>
                <a:cubicBezTo>
                  <a:pt x="9335826" y="3023287"/>
                  <a:pt x="9263485" y="3050987"/>
                  <a:pt x="9235131" y="3039977"/>
                </a:cubicBezTo>
                <a:cubicBezTo>
                  <a:pt x="9229764" y="3037873"/>
                  <a:pt x="9198496" y="3027003"/>
                  <a:pt x="9200682" y="3020832"/>
                </a:cubicBezTo>
                <a:cubicBezTo>
                  <a:pt x="9242484" y="3017045"/>
                  <a:pt x="9264345" y="3016274"/>
                  <a:pt x="9300649" y="3000425"/>
                </a:cubicBezTo>
                <a:cubicBezTo>
                  <a:pt x="9306876" y="2997690"/>
                  <a:pt x="9309725" y="2946426"/>
                  <a:pt x="9332447" y="2979316"/>
                </a:cubicBezTo>
                <a:cubicBezTo>
                  <a:pt x="9320391" y="2947338"/>
                  <a:pt x="9279980" y="2947548"/>
                  <a:pt x="9267790" y="2918585"/>
                </a:cubicBezTo>
                <a:close/>
                <a:moveTo>
                  <a:pt x="8688799" y="2835905"/>
                </a:moveTo>
                <a:cubicBezTo>
                  <a:pt x="8693049" y="2834594"/>
                  <a:pt x="8698219" y="2834522"/>
                  <a:pt x="8704761" y="2836658"/>
                </a:cubicBezTo>
                <a:cubicBezTo>
                  <a:pt x="8709153" y="2838107"/>
                  <a:pt x="8730199" y="2842888"/>
                  <a:pt x="8734407" y="2845785"/>
                </a:cubicBezTo>
                <a:cubicBezTo>
                  <a:pt x="8771924" y="2845785"/>
                  <a:pt x="8745022" y="2894459"/>
                  <a:pt x="8755636" y="2912857"/>
                </a:cubicBezTo>
                <a:cubicBezTo>
                  <a:pt x="8755636" y="2905324"/>
                  <a:pt x="8784368" y="2942844"/>
                  <a:pt x="8780342" y="2942844"/>
                </a:cubicBezTo>
                <a:cubicBezTo>
                  <a:pt x="8795531" y="2942844"/>
                  <a:pt x="8813832" y="2904020"/>
                  <a:pt x="8834511" y="2898805"/>
                </a:cubicBezTo>
                <a:cubicBezTo>
                  <a:pt x="8834145" y="2896922"/>
                  <a:pt x="8833231" y="2895039"/>
                  <a:pt x="8831949" y="2893445"/>
                </a:cubicBezTo>
                <a:lnTo>
                  <a:pt x="8835061" y="2891852"/>
                </a:lnTo>
                <a:lnTo>
                  <a:pt x="8834145" y="2885912"/>
                </a:lnTo>
                <a:cubicBezTo>
                  <a:pt x="8876420" y="2860706"/>
                  <a:pt x="8908446" y="2904310"/>
                  <a:pt x="8951635" y="2912277"/>
                </a:cubicBezTo>
                <a:lnTo>
                  <a:pt x="8961951" y="2914934"/>
                </a:lnTo>
                <a:lnTo>
                  <a:pt x="8961995" y="2905190"/>
                </a:lnTo>
                <a:cubicBezTo>
                  <a:pt x="8981736" y="2907575"/>
                  <a:pt x="9085280" y="2941236"/>
                  <a:pt x="9089321" y="2959540"/>
                </a:cubicBezTo>
                <a:cubicBezTo>
                  <a:pt x="9106081" y="2954912"/>
                  <a:pt x="9135495" y="2993692"/>
                  <a:pt x="9126883" y="3009050"/>
                </a:cubicBezTo>
                <a:cubicBezTo>
                  <a:pt x="9154110" y="3006315"/>
                  <a:pt x="9195979" y="3037943"/>
                  <a:pt x="9188757" y="3066906"/>
                </a:cubicBezTo>
                <a:cubicBezTo>
                  <a:pt x="9179152" y="3068309"/>
                  <a:pt x="9169281" y="3066696"/>
                  <a:pt x="9159874" y="3068309"/>
                </a:cubicBezTo>
                <a:cubicBezTo>
                  <a:pt x="9163517" y="3078548"/>
                  <a:pt x="9200749" y="3136193"/>
                  <a:pt x="9204723" y="3137175"/>
                </a:cubicBezTo>
                <a:cubicBezTo>
                  <a:pt x="9216913" y="3135773"/>
                  <a:pt x="9228837" y="3141804"/>
                  <a:pt x="9222478" y="3156881"/>
                </a:cubicBezTo>
                <a:cubicBezTo>
                  <a:pt x="9240894" y="3157162"/>
                  <a:pt x="9287996" y="3212353"/>
                  <a:pt x="9249043" y="3212353"/>
                </a:cubicBezTo>
                <a:cubicBezTo>
                  <a:pt x="9213733" y="3212353"/>
                  <a:pt x="9152123" y="3181917"/>
                  <a:pt x="9135296" y="3155689"/>
                </a:cubicBezTo>
                <a:cubicBezTo>
                  <a:pt x="9103696" y="3116136"/>
                  <a:pt x="9084021" y="3087243"/>
                  <a:pt x="9032083" y="3123500"/>
                </a:cubicBezTo>
                <a:cubicBezTo>
                  <a:pt x="9048331" y="3156057"/>
                  <a:pt x="9005999" y="3163013"/>
                  <a:pt x="8973980" y="3158332"/>
                </a:cubicBezTo>
                <a:lnTo>
                  <a:pt x="8957121" y="3153123"/>
                </a:lnTo>
                <a:lnTo>
                  <a:pt x="8954563" y="3174916"/>
                </a:lnTo>
                <a:cubicBezTo>
                  <a:pt x="8951452" y="3171295"/>
                  <a:pt x="8899113" y="3117985"/>
                  <a:pt x="8899113" y="3131167"/>
                </a:cubicBezTo>
                <a:lnTo>
                  <a:pt x="8899113" y="3131312"/>
                </a:lnTo>
                <a:cubicBezTo>
                  <a:pt x="8887949" y="3131312"/>
                  <a:pt x="8861597" y="3140004"/>
                  <a:pt x="8839819" y="3138845"/>
                </a:cubicBezTo>
                <a:cubicBezTo>
                  <a:pt x="8837989" y="3114363"/>
                  <a:pt x="8853910" y="3091764"/>
                  <a:pt x="8878616" y="3086984"/>
                </a:cubicBezTo>
                <a:cubicBezTo>
                  <a:pt x="8876786" y="3080899"/>
                  <a:pt x="8878250" y="3076843"/>
                  <a:pt x="8879531" y="3070614"/>
                </a:cubicBezTo>
                <a:cubicBezTo>
                  <a:pt x="8870015" y="3065254"/>
                  <a:pt x="8870564" y="3048305"/>
                  <a:pt x="8865257" y="3040482"/>
                </a:cubicBezTo>
                <a:cubicBezTo>
                  <a:pt x="8852995" y="3021940"/>
                  <a:pt x="8843113" y="3019332"/>
                  <a:pt x="8823165" y="3012089"/>
                </a:cubicBezTo>
                <a:cubicBezTo>
                  <a:pt x="8804133" y="3005135"/>
                  <a:pt x="8747584" y="2967181"/>
                  <a:pt x="8731845" y="2967181"/>
                </a:cubicBezTo>
                <a:cubicBezTo>
                  <a:pt x="8722512" y="2967181"/>
                  <a:pt x="8705676" y="3014262"/>
                  <a:pt x="8694512" y="2969209"/>
                </a:cubicBezTo>
                <a:cubicBezTo>
                  <a:pt x="8691401" y="2956316"/>
                  <a:pt x="8662669" y="2923287"/>
                  <a:pt x="8687192" y="2918651"/>
                </a:cubicBezTo>
                <a:cubicBezTo>
                  <a:pt x="8672369" y="2915175"/>
                  <a:pt x="8614539" y="2839990"/>
                  <a:pt x="8645467" y="2857084"/>
                </a:cubicBezTo>
                <a:cubicBezTo>
                  <a:pt x="8647297" y="2851000"/>
                  <a:pt x="8659375" y="2853173"/>
                  <a:pt x="8663219" y="2854911"/>
                </a:cubicBezTo>
                <a:cubicBezTo>
                  <a:pt x="8671591" y="2854911"/>
                  <a:pt x="8676052" y="2839836"/>
                  <a:pt x="8688799" y="2835905"/>
                </a:cubicBezTo>
                <a:close/>
                <a:moveTo>
                  <a:pt x="2793558" y="2811953"/>
                </a:moveTo>
                <a:cubicBezTo>
                  <a:pt x="2782824" y="2825589"/>
                  <a:pt x="2772378" y="2836567"/>
                  <a:pt x="2767154" y="2852861"/>
                </a:cubicBezTo>
                <a:cubicBezTo>
                  <a:pt x="2783755" y="2841074"/>
                  <a:pt x="2785043" y="2834025"/>
                  <a:pt x="2792270" y="2815304"/>
                </a:cubicBezTo>
                <a:close/>
                <a:moveTo>
                  <a:pt x="8269757" y="2794503"/>
                </a:moveTo>
                <a:cubicBezTo>
                  <a:pt x="8269574" y="2795010"/>
                  <a:pt x="8269208" y="2795988"/>
                  <a:pt x="8269071" y="2796332"/>
                </a:cubicBezTo>
                <a:lnTo>
                  <a:pt x="8269695" y="2794536"/>
                </a:lnTo>
                <a:close/>
                <a:moveTo>
                  <a:pt x="8455324" y="2767558"/>
                </a:moveTo>
                <a:cubicBezTo>
                  <a:pt x="8470331" y="2762198"/>
                  <a:pt x="8440501" y="2807106"/>
                  <a:pt x="8439219" y="2808555"/>
                </a:cubicBezTo>
                <a:cubicBezTo>
                  <a:pt x="8423664" y="2827097"/>
                  <a:pt x="8402253" y="2819130"/>
                  <a:pt x="8382122" y="2817102"/>
                </a:cubicBezTo>
                <a:cubicBezTo>
                  <a:pt x="8365834" y="2815363"/>
                  <a:pt x="8302149" y="2805223"/>
                  <a:pt x="8293547" y="2827242"/>
                </a:cubicBezTo>
                <a:cubicBezTo>
                  <a:pt x="8258959" y="2916479"/>
                  <a:pt x="8401703" y="2847523"/>
                  <a:pt x="8399873" y="2859837"/>
                </a:cubicBezTo>
                <a:cubicBezTo>
                  <a:pt x="8397860" y="2873019"/>
                  <a:pt x="8330514" y="2892576"/>
                  <a:pt x="8341495" y="2909090"/>
                </a:cubicBezTo>
                <a:cubicBezTo>
                  <a:pt x="8347534" y="2918362"/>
                  <a:pt x="8385965" y="2979639"/>
                  <a:pt x="8372971" y="2988186"/>
                </a:cubicBezTo>
                <a:cubicBezTo>
                  <a:pt x="8305259" y="3032515"/>
                  <a:pt x="8348449" y="2913147"/>
                  <a:pt x="8299586" y="2938788"/>
                </a:cubicBezTo>
                <a:cubicBezTo>
                  <a:pt x="8303247" y="2963704"/>
                  <a:pt x="8309835" y="3016290"/>
                  <a:pt x="8289338" y="3035122"/>
                </a:cubicBezTo>
                <a:cubicBezTo>
                  <a:pt x="8271221" y="3051926"/>
                  <a:pt x="8268659" y="2968774"/>
                  <a:pt x="8259142" y="2957475"/>
                </a:cubicBezTo>
                <a:cubicBezTo>
                  <a:pt x="8242489" y="2937629"/>
                  <a:pt x="8282933" y="2805368"/>
                  <a:pt x="8306907" y="2794938"/>
                </a:cubicBezTo>
                <a:cubicBezTo>
                  <a:pt x="8351743" y="2775526"/>
                  <a:pt x="8405181" y="2829125"/>
                  <a:pt x="8444161" y="2781465"/>
                </a:cubicBezTo>
                <a:cubicBezTo>
                  <a:pt x="8447089" y="2776105"/>
                  <a:pt x="8450749" y="2771470"/>
                  <a:pt x="8455324" y="2767558"/>
                </a:cubicBezTo>
                <a:close/>
                <a:moveTo>
                  <a:pt x="8572276" y="2727315"/>
                </a:moveTo>
                <a:cubicBezTo>
                  <a:pt x="8573511" y="2732429"/>
                  <a:pt x="8556938" y="2751008"/>
                  <a:pt x="8556526" y="2751333"/>
                </a:cubicBezTo>
                <a:cubicBezTo>
                  <a:pt x="8537859" y="2768283"/>
                  <a:pt x="8571533" y="2762778"/>
                  <a:pt x="8576291" y="2763647"/>
                </a:cubicBezTo>
                <a:cubicBezTo>
                  <a:pt x="8578853" y="2779147"/>
                  <a:pt x="8571349" y="2780596"/>
                  <a:pt x="8564945" y="2790447"/>
                </a:cubicBezTo>
                <a:cubicBezTo>
                  <a:pt x="8572448" y="2794793"/>
                  <a:pt x="8573729" y="2800008"/>
                  <a:pt x="8568787" y="2806092"/>
                </a:cubicBezTo>
                <a:cubicBezTo>
                  <a:pt x="8531637" y="2816812"/>
                  <a:pt x="8566409" y="2827097"/>
                  <a:pt x="8563297" y="2852449"/>
                </a:cubicBezTo>
                <a:lnTo>
                  <a:pt x="8562199" y="2852449"/>
                </a:lnTo>
                <a:cubicBezTo>
                  <a:pt x="8525781" y="2836224"/>
                  <a:pt x="8527062" y="2743945"/>
                  <a:pt x="8563847" y="2727865"/>
                </a:cubicBezTo>
                <a:cubicBezTo>
                  <a:pt x="8569474" y="2725403"/>
                  <a:pt x="8571865" y="2725611"/>
                  <a:pt x="8572276" y="2727315"/>
                </a:cubicBezTo>
                <a:close/>
                <a:moveTo>
                  <a:pt x="7494145" y="2628059"/>
                </a:moveTo>
                <a:cubicBezTo>
                  <a:pt x="7513840" y="2622613"/>
                  <a:pt x="7573786" y="2644098"/>
                  <a:pt x="7582571" y="2659634"/>
                </a:cubicBezTo>
                <a:cubicBezTo>
                  <a:pt x="7596296" y="2683537"/>
                  <a:pt x="7650466" y="2739889"/>
                  <a:pt x="7680295" y="2744525"/>
                </a:cubicBezTo>
                <a:cubicBezTo>
                  <a:pt x="7697315" y="2746987"/>
                  <a:pt x="7770334" y="2811307"/>
                  <a:pt x="7765942" y="2824490"/>
                </a:cubicBezTo>
                <a:cubicBezTo>
                  <a:pt x="7755511" y="2857374"/>
                  <a:pt x="7782962" y="2871136"/>
                  <a:pt x="7796870" y="2907062"/>
                </a:cubicBezTo>
                <a:cubicBezTo>
                  <a:pt x="7814073" y="2914016"/>
                  <a:pt x="7821393" y="2914016"/>
                  <a:pt x="7833837" y="2928357"/>
                </a:cubicBezTo>
                <a:cubicBezTo>
                  <a:pt x="7830726" y="2912857"/>
                  <a:pt x="7810413" y="2913147"/>
                  <a:pt x="7808949" y="2902716"/>
                </a:cubicBezTo>
                <a:cubicBezTo>
                  <a:pt x="7807119" y="2890693"/>
                  <a:pt x="7828347" y="2883160"/>
                  <a:pt x="7836216" y="2890258"/>
                </a:cubicBezTo>
                <a:cubicBezTo>
                  <a:pt x="7854334" y="2906773"/>
                  <a:pt x="7853419" y="2927343"/>
                  <a:pt x="7854517" y="2944148"/>
                </a:cubicBezTo>
                <a:cubicBezTo>
                  <a:pt x="7850674" y="2940381"/>
                  <a:pt x="7844817" y="2939802"/>
                  <a:pt x="7840059" y="2937049"/>
                </a:cubicBezTo>
                <a:cubicBezTo>
                  <a:pt x="7843903" y="2946031"/>
                  <a:pt x="7834386" y="3021650"/>
                  <a:pt x="7829262" y="3030052"/>
                </a:cubicBezTo>
                <a:cubicBezTo>
                  <a:pt x="7824321" y="3038454"/>
                  <a:pt x="7797419" y="3028603"/>
                  <a:pt x="7791014" y="3025416"/>
                </a:cubicBezTo>
                <a:cubicBezTo>
                  <a:pt x="7786805" y="3029328"/>
                  <a:pt x="7789367" y="3035267"/>
                  <a:pt x="7790099" y="3040048"/>
                </a:cubicBezTo>
                <a:cubicBezTo>
                  <a:pt x="7780399" y="3038164"/>
                  <a:pt x="7761733" y="3007743"/>
                  <a:pt x="7750936" y="3000645"/>
                </a:cubicBezTo>
                <a:cubicBezTo>
                  <a:pt x="7730805" y="2987172"/>
                  <a:pt x="7721655" y="2958199"/>
                  <a:pt x="7703171" y="2947769"/>
                </a:cubicBezTo>
                <a:cubicBezTo>
                  <a:pt x="7673890" y="2931400"/>
                  <a:pt x="7671694" y="2884753"/>
                  <a:pt x="7656322" y="2857664"/>
                </a:cubicBezTo>
                <a:cubicBezTo>
                  <a:pt x="7643329" y="2834775"/>
                  <a:pt x="7618440" y="2815218"/>
                  <a:pt x="7613865" y="2788419"/>
                </a:cubicBezTo>
                <a:cubicBezTo>
                  <a:pt x="7610387" y="2768283"/>
                  <a:pt x="7601603" y="2757997"/>
                  <a:pt x="7584035" y="2750319"/>
                </a:cubicBezTo>
                <a:cubicBezTo>
                  <a:pt x="7565002" y="2742062"/>
                  <a:pt x="7552375" y="2707150"/>
                  <a:pt x="7537551" y="2692374"/>
                </a:cubicBezTo>
                <a:cubicBezTo>
                  <a:pt x="7522545" y="2677163"/>
                  <a:pt x="7502963" y="2661952"/>
                  <a:pt x="7491251" y="2643699"/>
                </a:cubicBezTo>
                <a:cubicBezTo>
                  <a:pt x="7485486" y="2634682"/>
                  <a:pt x="7487579" y="2629874"/>
                  <a:pt x="7494145" y="2628059"/>
                </a:cubicBezTo>
                <a:close/>
                <a:moveTo>
                  <a:pt x="8188153" y="2569078"/>
                </a:moveTo>
                <a:cubicBezTo>
                  <a:pt x="8193386" y="2566568"/>
                  <a:pt x="8199940" y="2566523"/>
                  <a:pt x="8208449" y="2570398"/>
                </a:cubicBezTo>
                <a:cubicBezTo>
                  <a:pt x="8212476" y="2579669"/>
                  <a:pt x="8226933" y="2594590"/>
                  <a:pt x="8224737" y="2604007"/>
                </a:cubicBezTo>
                <a:cubicBezTo>
                  <a:pt x="8254384" y="2606904"/>
                  <a:pt x="8305077" y="2656158"/>
                  <a:pt x="8248528" y="2656158"/>
                </a:cubicBezTo>
                <a:cubicBezTo>
                  <a:pt x="8251456" y="2656158"/>
                  <a:pt x="8258410" y="2663691"/>
                  <a:pt x="8261155" y="2665139"/>
                </a:cubicBezTo>
                <a:cubicBezTo>
                  <a:pt x="8250358" y="2679771"/>
                  <a:pt x="8227482" y="2678756"/>
                  <a:pt x="8229861" y="2700341"/>
                </a:cubicBezTo>
                <a:lnTo>
                  <a:pt x="8228397" y="2700052"/>
                </a:lnTo>
                <a:lnTo>
                  <a:pt x="8225835" y="2712075"/>
                </a:lnTo>
                <a:lnTo>
                  <a:pt x="8222907" y="2706860"/>
                </a:lnTo>
                <a:cubicBezTo>
                  <a:pt x="8220345" y="2725403"/>
                  <a:pt x="8254384" y="2736557"/>
                  <a:pt x="8233704" y="2756259"/>
                </a:cubicBezTo>
                <a:cubicBezTo>
                  <a:pt x="8243221" y="2764661"/>
                  <a:pt x="8275429" y="2779002"/>
                  <a:pt x="8269757" y="2794358"/>
                </a:cubicBezTo>
                <a:lnTo>
                  <a:pt x="8269695" y="2794536"/>
                </a:lnTo>
                <a:lnTo>
                  <a:pt x="8254201" y="2802778"/>
                </a:lnTo>
                <a:cubicBezTo>
                  <a:pt x="8247430" y="2802796"/>
                  <a:pt x="8240109" y="2801167"/>
                  <a:pt x="8235351" y="2801167"/>
                </a:cubicBezTo>
                <a:cubicBezTo>
                  <a:pt x="8228214" y="2805368"/>
                  <a:pt x="8216685" y="2828546"/>
                  <a:pt x="8223456" y="2837383"/>
                </a:cubicBezTo>
                <a:cubicBezTo>
                  <a:pt x="8235351" y="2852449"/>
                  <a:pt x="8205705" y="2871716"/>
                  <a:pt x="8197103" y="2883015"/>
                </a:cubicBezTo>
                <a:cubicBezTo>
                  <a:pt x="8192894" y="2880842"/>
                  <a:pt x="8190698" y="2883449"/>
                  <a:pt x="8186489" y="2887940"/>
                </a:cubicBezTo>
                <a:cubicBezTo>
                  <a:pt x="8192711" y="2894749"/>
                  <a:pt x="8191796" y="2913871"/>
                  <a:pt x="8190698" y="2923287"/>
                </a:cubicBezTo>
                <a:lnTo>
                  <a:pt x="8186306" y="2924881"/>
                </a:lnTo>
                <a:cubicBezTo>
                  <a:pt x="8186489" y="2930965"/>
                  <a:pt x="8184110" y="2935311"/>
                  <a:pt x="8179169" y="2938208"/>
                </a:cubicBezTo>
                <a:cubicBezTo>
                  <a:pt x="8186855" y="2959648"/>
                  <a:pt x="8162881" y="2991663"/>
                  <a:pt x="8159038" y="2969209"/>
                </a:cubicBezTo>
                <a:cubicBezTo>
                  <a:pt x="8124633" y="2987027"/>
                  <a:pt x="8120973" y="2977611"/>
                  <a:pt x="8103405" y="2956751"/>
                </a:cubicBezTo>
                <a:cubicBezTo>
                  <a:pt x="8094803" y="2965298"/>
                  <a:pt x="8077417" y="2952984"/>
                  <a:pt x="8071927" y="2945451"/>
                </a:cubicBezTo>
                <a:cubicBezTo>
                  <a:pt x="8058934" y="2963994"/>
                  <a:pt x="8020137" y="2969209"/>
                  <a:pt x="8022516" y="2940671"/>
                </a:cubicBezTo>
                <a:cubicBezTo>
                  <a:pt x="8008791" y="2942119"/>
                  <a:pt x="7991405" y="2947624"/>
                  <a:pt x="7977863" y="2940961"/>
                </a:cubicBezTo>
                <a:cubicBezTo>
                  <a:pt x="7968895" y="2936615"/>
                  <a:pt x="7964320" y="2885912"/>
                  <a:pt x="7968346" y="2881711"/>
                </a:cubicBezTo>
                <a:cubicBezTo>
                  <a:pt x="7969444" y="2878379"/>
                  <a:pt x="7968895" y="2875482"/>
                  <a:pt x="7967065" y="2873164"/>
                </a:cubicBezTo>
                <a:cubicBezTo>
                  <a:pt x="7961758" y="2874903"/>
                  <a:pt x="7957000" y="2877365"/>
                  <a:pt x="7951327" y="2877075"/>
                </a:cubicBezTo>
                <a:cubicBezTo>
                  <a:pt x="7947301" y="2873599"/>
                  <a:pt x="7946019" y="2869108"/>
                  <a:pt x="7947850" y="2863458"/>
                </a:cubicBezTo>
                <a:cubicBezTo>
                  <a:pt x="7943275" y="2861865"/>
                  <a:pt x="7940529" y="2856215"/>
                  <a:pt x="7941993" y="2851579"/>
                </a:cubicBezTo>
                <a:cubicBezTo>
                  <a:pt x="7934856" y="2845061"/>
                  <a:pt x="7934307" y="2833906"/>
                  <a:pt x="7941445" y="2827387"/>
                </a:cubicBezTo>
                <a:cubicBezTo>
                  <a:pt x="7924608" y="2798125"/>
                  <a:pt x="7926255" y="2760894"/>
                  <a:pt x="7960843" y="2744235"/>
                </a:cubicBezTo>
                <a:lnTo>
                  <a:pt x="7961758" y="2746118"/>
                </a:lnTo>
                <a:lnTo>
                  <a:pt x="7972373" y="2740179"/>
                </a:lnTo>
                <a:lnTo>
                  <a:pt x="7972007" y="2753506"/>
                </a:lnTo>
                <a:cubicBezTo>
                  <a:pt x="7971823" y="2758287"/>
                  <a:pt x="7997810" y="2765385"/>
                  <a:pt x="8002751" y="2765385"/>
                </a:cubicBezTo>
                <a:cubicBezTo>
                  <a:pt x="8009339" y="2763647"/>
                  <a:pt x="8016294" y="2722940"/>
                  <a:pt x="8038803" y="2715407"/>
                </a:cubicBezTo>
                <a:cubicBezTo>
                  <a:pt x="8065156" y="2706860"/>
                  <a:pt x="8079980" y="2699182"/>
                  <a:pt x="8092058" y="2669920"/>
                </a:cubicBezTo>
                <a:cubicBezTo>
                  <a:pt x="8099012" y="2652971"/>
                  <a:pt x="8127378" y="2654130"/>
                  <a:pt x="8141835" y="2643410"/>
                </a:cubicBezTo>
                <a:cubicBezTo>
                  <a:pt x="8128476" y="2629213"/>
                  <a:pt x="8151901" y="2619942"/>
                  <a:pt x="8162515" y="2621101"/>
                </a:cubicBezTo>
                <a:lnTo>
                  <a:pt x="8159587" y="2618928"/>
                </a:lnTo>
                <a:cubicBezTo>
                  <a:pt x="8168646" y="2606324"/>
                  <a:pt x="8172455" y="2576609"/>
                  <a:pt x="8188153" y="2569078"/>
                </a:cubicBezTo>
                <a:close/>
                <a:moveTo>
                  <a:pt x="7006878" y="2478351"/>
                </a:moveTo>
                <a:cubicBezTo>
                  <a:pt x="7012417" y="2476562"/>
                  <a:pt x="7019783" y="2481741"/>
                  <a:pt x="7029345" y="2497966"/>
                </a:cubicBezTo>
                <a:lnTo>
                  <a:pt x="7030633" y="2500208"/>
                </a:lnTo>
                <a:lnTo>
                  <a:pt x="7029345" y="2498111"/>
                </a:lnTo>
                <a:cubicBezTo>
                  <a:pt x="7030168" y="2499559"/>
                  <a:pt x="7031449" y="2501696"/>
                  <a:pt x="7031884" y="2502384"/>
                </a:cubicBezTo>
                <a:lnTo>
                  <a:pt x="7030633" y="2500208"/>
                </a:lnTo>
                <a:lnTo>
                  <a:pt x="7042710" y="2519865"/>
                </a:lnTo>
                <a:cubicBezTo>
                  <a:pt x="7057653" y="2545119"/>
                  <a:pt x="7072854" y="2578257"/>
                  <a:pt x="7048011" y="2595749"/>
                </a:cubicBezTo>
                <a:cubicBezTo>
                  <a:pt x="7013423" y="2620087"/>
                  <a:pt x="7006652" y="2605745"/>
                  <a:pt x="6996404" y="2572426"/>
                </a:cubicBezTo>
                <a:cubicBezTo>
                  <a:pt x="6990090" y="2551783"/>
                  <a:pt x="6990262" y="2483715"/>
                  <a:pt x="7006878" y="2478351"/>
                </a:cubicBezTo>
                <a:close/>
                <a:moveTo>
                  <a:pt x="8453860" y="2473484"/>
                </a:moveTo>
                <a:cubicBezTo>
                  <a:pt x="8472343" y="2462040"/>
                  <a:pt x="8477651" y="2512887"/>
                  <a:pt x="8478200" y="2514770"/>
                </a:cubicBezTo>
                <a:cubicBezTo>
                  <a:pt x="8477834" y="2513611"/>
                  <a:pt x="8492474" y="2541136"/>
                  <a:pt x="8490461" y="2536500"/>
                </a:cubicBezTo>
                <a:cubicBezTo>
                  <a:pt x="8501075" y="2561417"/>
                  <a:pt x="8481860" y="2567356"/>
                  <a:pt x="8485703" y="2589520"/>
                </a:cubicBezTo>
                <a:lnTo>
                  <a:pt x="8484605" y="2584595"/>
                </a:lnTo>
                <a:cubicBezTo>
                  <a:pt x="8484422" y="2583001"/>
                  <a:pt x="8475821" y="2564169"/>
                  <a:pt x="8472161" y="2561996"/>
                </a:cubicBezTo>
                <a:cubicBezTo>
                  <a:pt x="8450383" y="2549103"/>
                  <a:pt x="8469415" y="2604007"/>
                  <a:pt x="8469049" y="2602123"/>
                </a:cubicBezTo>
                <a:cubicBezTo>
                  <a:pt x="8475455" y="2635442"/>
                  <a:pt x="8453860" y="2607773"/>
                  <a:pt x="8454409" y="2607773"/>
                </a:cubicBezTo>
                <a:cubicBezTo>
                  <a:pt x="8417259" y="2610091"/>
                  <a:pt x="8420370" y="2595170"/>
                  <a:pt x="8419638" y="2559533"/>
                </a:cubicBezTo>
                <a:cubicBezTo>
                  <a:pt x="8419089" y="2536500"/>
                  <a:pt x="8382122" y="2552580"/>
                  <a:pt x="8368763" y="2546061"/>
                </a:cubicBezTo>
                <a:cubicBezTo>
                  <a:pt x="8360893" y="2542150"/>
                  <a:pt x="8360161" y="2576772"/>
                  <a:pt x="8350645" y="2574599"/>
                </a:cubicBezTo>
                <a:cubicBezTo>
                  <a:pt x="8336187" y="2571267"/>
                  <a:pt x="8374985" y="2499270"/>
                  <a:pt x="8402435" y="2516654"/>
                </a:cubicBezTo>
                <a:cubicBezTo>
                  <a:pt x="8402801" y="2516798"/>
                  <a:pt x="8415978" y="2549103"/>
                  <a:pt x="8419455" y="2526939"/>
                </a:cubicBezTo>
                <a:cubicBezTo>
                  <a:pt x="8421834" y="2512018"/>
                  <a:pt x="8422017" y="2516219"/>
                  <a:pt x="8434461" y="2517378"/>
                </a:cubicBezTo>
                <a:cubicBezTo>
                  <a:pt x="8437207" y="2502457"/>
                  <a:pt x="8431899" y="2504340"/>
                  <a:pt x="8450749" y="2501443"/>
                </a:cubicBezTo>
                <a:cubicBezTo>
                  <a:pt x="8470513" y="2498401"/>
                  <a:pt x="8445991" y="2478265"/>
                  <a:pt x="8453860" y="2473484"/>
                </a:cubicBezTo>
                <a:close/>
                <a:moveTo>
                  <a:pt x="8333259" y="2410034"/>
                </a:moveTo>
                <a:cubicBezTo>
                  <a:pt x="8333809" y="2405543"/>
                  <a:pt x="8403351" y="2446974"/>
                  <a:pt x="8402985" y="2439876"/>
                </a:cubicBezTo>
                <a:cubicBezTo>
                  <a:pt x="8403717" y="2451899"/>
                  <a:pt x="8425128" y="2477106"/>
                  <a:pt x="8423481" y="2481162"/>
                </a:cubicBezTo>
                <a:cubicBezTo>
                  <a:pt x="8418174" y="2494634"/>
                  <a:pt x="8400423" y="2489274"/>
                  <a:pt x="8400605" y="2475802"/>
                </a:cubicBezTo>
                <a:cubicBezTo>
                  <a:pt x="8395298" y="2477975"/>
                  <a:pt x="8391089" y="2493041"/>
                  <a:pt x="8386880" y="2491737"/>
                </a:cubicBezTo>
                <a:cubicBezTo>
                  <a:pt x="8384867" y="2491013"/>
                  <a:pt x="8385782" y="2491447"/>
                  <a:pt x="8386697" y="2491737"/>
                </a:cubicBezTo>
                <a:cubicBezTo>
                  <a:pt x="8382671" y="2490143"/>
                  <a:pt x="8383586" y="2475078"/>
                  <a:pt x="8383220" y="2471891"/>
                </a:cubicBezTo>
                <a:cubicBezTo>
                  <a:pt x="8370409" y="2483045"/>
                  <a:pt x="8392004" y="2496228"/>
                  <a:pt x="8382854" y="2505934"/>
                </a:cubicBezTo>
                <a:cubicBezTo>
                  <a:pt x="8376632" y="2512597"/>
                  <a:pt x="8354122" y="2489999"/>
                  <a:pt x="8352109" y="2484059"/>
                </a:cubicBezTo>
                <a:cubicBezTo>
                  <a:pt x="8348815" y="2474498"/>
                  <a:pt x="8366383" y="2474063"/>
                  <a:pt x="8366017" y="2469862"/>
                </a:cubicBezTo>
                <a:cubicBezTo>
                  <a:pt x="8365102" y="2449581"/>
                  <a:pt x="8339115" y="2462040"/>
                  <a:pt x="8334907" y="2445236"/>
                </a:cubicBezTo>
                <a:cubicBezTo>
                  <a:pt x="8332527" y="2436254"/>
                  <a:pt x="8332527" y="2417277"/>
                  <a:pt x="8333259" y="2410034"/>
                </a:cubicBezTo>
                <a:close/>
                <a:moveTo>
                  <a:pt x="8400789" y="2367443"/>
                </a:moveTo>
                <a:cubicBezTo>
                  <a:pt x="8418357" y="2366574"/>
                  <a:pt x="8467951" y="2400328"/>
                  <a:pt x="8450200" y="2418001"/>
                </a:cubicBezTo>
                <a:cubicBezTo>
                  <a:pt x="8447455" y="2420753"/>
                  <a:pt x="8448919" y="2419305"/>
                  <a:pt x="8450200" y="2418146"/>
                </a:cubicBezTo>
                <a:cubicBezTo>
                  <a:pt x="8444344" y="2423796"/>
                  <a:pt x="8431167" y="2412641"/>
                  <a:pt x="8428239" y="2423940"/>
                </a:cubicBezTo>
                <a:cubicBezTo>
                  <a:pt x="8425494" y="2434226"/>
                  <a:pt x="8439219" y="2449581"/>
                  <a:pt x="8438671" y="2460736"/>
                </a:cubicBezTo>
                <a:cubicBezTo>
                  <a:pt x="8428788" y="2462909"/>
                  <a:pt x="8403533" y="2415104"/>
                  <a:pt x="8404997" y="2407426"/>
                </a:cubicBezTo>
                <a:cubicBezTo>
                  <a:pt x="8446723" y="2406122"/>
                  <a:pt x="8397494" y="2381495"/>
                  <a:pt x="8400789" y="2367443"/>
                </a:cubicBezTo>
                <a:close/>
                <a:moveTo>
                  <a:pt x="8285861" y="2339630"/>
                </a:moveTo>
                <a:lnTo>
                  <a:pt x="8286044" y="2339630"/>
                </a:lnTo>
                <a:cubicBezTo>
                  <a:pt x="8321181" y="2339485"/>
                  <a:pt x="8315325" y="2385986"/>
                  <a:pt x="8306175" y="2381640"/>
                </a:cubicBezTo>
                <a:cubicBezTo>
                  <a:pt x="8298488" y="2378019"/>
                  <a:pt x="8276162" y="2339774"/>
                  <a:pt x="8285861" y="2339630"/>
                </a:cubicBezTo>
                <a:close/>
                <a:moveTo>
                  <a:pt x="8254573" y="2237356"/>
                </a:moveTo>
                <a:cubicBezTo>
                  <a:pt x="8254613" y="2237283"/>
                  <a:pt x="8254293" y="2237935"/>
                  <a:pt x="8253286" y="2239963"/>
                </a:cubicBezTo>
                <a:cubicBezTo>
                  <a:pt x="8251090" y="2244309"/>
                  <a:pt x="8254453" y="2237573"/>
                  <a:pt x="8254573" y="2237356"/>
                </a:cubicBezTo>
                <a:close/>
                <a:moveTo>
                  <a:pt x="8284282" y="2154529"/>
                </a:moveTo>
                <a:cubicBezTo>
                  <a:pt x="8296475" y="2154710"/>
                  <a:pt x="8310475" y="2157608"/>
                  <a:pt x="8318619" y="2156956"/>
                </a:cubicBezTo>
                <a:cubicBezTo>
                  <a:pt x="8322462" y="2166517"/>
                  <a:pt x="8331795" y="2211280"/>
                  <a:pt x="8330148" y="2218089"/>
                </a:cubicBezTo>
                <a:cubicBezTo>
                  <a:pt x="8324841" y="2242426"/>
                  <a:pt x="8298854" y="2244454"/>
                  <a:pt x="8307821" y="2273137"/>
                </a:cubicBezTo>
                <a:cubicBezTo>
                  <a:pt x="8322645" y="2320218"/>
                  <a:pt x="8334723" y="2294142"/>
                  <a:pt x="8369677" y="2312250"/>
                </a:cubicBezTo>
                <a:cubicBezTo>
                  <a:pt x="8374619" y="2314713"/>
                  <a:pt x="8404265" y="2313264"/>
                  <a:pt x="8407193" y="2322680"/>
                </a:cubicBezTo>
                <a:cubicBezTo>
                  <a:pt x="8411037" y="2334994"/>
                  <a:pt x="8391638" y="2331662"/>
                  <a:pt x="8386697" y="2329924"/>
                </a:cubicBezTo>
                <a:cubicBezTo>
                  <a:pt x="8386697" y="2337601"/>
                  <a:pt x="8414697" y="2359331"/>
                  <a:pt x="8403533" y="2365271"/>
                </a:cubicBezTo>
                <a:cubicBezTo>
                  <a:pt x="8390540" y="2371934"/>
                  <a:pt x="8365285" y="2327171"/>
                  <a:pt x="8350462" y="2324274"/>
                </a:cubicBezTo>
                <a:cubicBezTo>
                  <a:pt x="8351743" y="2329054"/>
                  <a:pt x="8353573" y="2333545"/>
                  <a:pt x="8355769" y="2338036"/>
                </a:cubicBezTo>
                <a:cubicBezTo>
                  <a:pt x="8349913" y="2330069"/>
                  <a:pt x="8318253" y="2325867"/>
                  <a:pt x="8308005" y="2327026"/>
                </a:cubicBezTo>
                <a:cubicBezTo>
                  <a:pt x="8274331" y="2331227"/>
                  <a:pt x="8298488" y="2299212"/>
                  <a:pt x="8289338" y="2291824"/>
                </a:cubicBezTo>
                <a:cubicBezTo>
                  <a:pt x="8279456" y="2283567"/>
                  <a:pt x="8286044" y="2304138"/>
                  <a:pt x="8279639" y="2303414"/>
                </a:cubicBezTo>
                <a:cubicBezTo>
                  <a:pt x="8268475" y="2302255"/>
                  <a:pt x="8248528" y="2249089"/>
                  <a:pt x="8253286" y="2239963"/>
                </a:cubicBezTo>
                <a:cubicBezTo>
                  <a:pt x="8257495" y="2231706"/>
                  <a:pt x="8263168" y="2244888"/>
                  <a:pt x="8268659" y="2240542"/>
                </a:cubicBezTo>
                <a:cubicBezTo>
                  <a:pt x="8276894" y="2234024"/>
                  <a:pt x="8259874" y="2180279"/>
                  <a:pt x="8260789" y="2168400"/>
                </a:cubicBezTo>
                <a:cubicBezTo>
                  <a:pt x="8261704" y="2156883"/>
                  <a:pt x="8272089" y="2154348"/>
                  <a:pt x="8284282" y="2154529"/>
                </a:cubicBezTo>
                <a:close/>
                <a:moveTo>
                  <a:pt x="2256773" y="2128066"/>
                </a:moveTo>
                <a:cubicBezTo>
                  <a:pt x="2259081" y="2131701"/>
                  <a:pt x="2257977" y="2130032"/>
                  <a:pt x="2256849" y="2128289"/>
                </a:cubicBezTo>
                <a:lnTo>
                  <a:pt x="2256833" y="2128264"/>
                </a:lnTo>
                <a:close/>
                <a:moveTo>
                  <a:pt x="2255561" y="2126272"/>
                </a:moveTo>
                <a:cubicBezTo>
                  <a:pt x="2255407" y="2126017"/>
                  <a:pt x="2255670" y="2126397"/>
                  <a:pt x="2256773" y="2128066"/>
                </a:cubicBezTo>
                <a:lnTo>
                  <a:pt x="2256605" y="2127907"/>
                </a:lnTo>
                <a:close/>
                <a:moveTo>
                  <a:pt x="2161693" y="2083965"/>
                </a:moveTo>
                <a:cubicBezTo>
                  <a:pt x="2173929" y="2083965"/>
                  <a:pt x="2196596" y="2085038"/>
                  <a:pt x="2206826" y="2091355"/>
                </a:cubicBezTo>
                <a:cubicBezTo>
                  <a:pt x="2212092" y="2094752"/>
                  <a:pt x="2234395" y="2109010"/>
                  <a:pt x="2247587" y="2119447"/>
                </a:cubicBezTo>
                <a:lnTo>
                  <a:pt x="2256605" y="2127907"/>
                </a:lnTo>
                <a:lnTo>
                  <a:pt x="2256833" y="2128264"/>
                </a:lnTo>
                <a:lnTo>
                  <a:pt x="2259933" y="2138694"/>
                </a:lnTo>
                <a:cubicBezTo>
                  <a:pt x="2257388" y="2160517"/>
                  <a:pt x="2190954" y="2161990"/>
                  <a:pt x="2176737" y="2153334"/>
                </a:cubicBezTo>
                <a:cubicBezTo>
                  <a:pt x="2173327" y="2153811"/>
                  <a:pt x="2160890" y="2177291"/>
                  <a:pt x="2158885" y="2180629"/>
                </a:cubicBezTo>
                <a:lnTo>
                  <a:pt x="2155273" y="2179437"/>
                </a:lnTo>
                <a:lnTo>
                  <a:pt x="2152466" y="2183966"/>
                </a:lnTo>
                <a:cubicBezTo>
                  <a:pt x="2144041" y="2178960"/>
                  <a:pt x="2138624" y="2170617"/>
                  <a:pt x="2138223" y="2160605"/>
                </a:cubicBezTo>
                <a:cubicBezTo>
                  <a:pt x="2133610" y="2159890"/>
                  <a:pt x="2102718" y="2158459"/>
                  <a:pt x="2096099" y="2161201"/>
                </a:cubicBezTo>
                <a:cubicBezTo>
                  <a:pt x="2086270" y="2164538"/>
                  <a:pt x="2056181" y="2165730"/>
                  <a:pt x="2060594" y="2142130"/>
                </a:cubicBezTo>
                <a:cubicBezTo>
                  <a:pt x="2066010" y="2112452"/>
                  <a:pt x="2106530" y="2149162"/>
                  <a:pt x="2121574" y="2136767"/>
                </a:cubicBezTo>
                <a:cubicBezTo>
                  <a:pt x="2117362" y="2136767"/>
                  <a:pt x="2118766" y="2114836"/>
                  <a:pt x="2118766" y="2114240"/>
                </a:cubicBezTo>
                <a:lnTo>
                  <a:pt x="2088677" y="2101009"/>
                </a:lnTo>
                <a:cubicBezTo>
                  <a:pt x="2106128" y="2084084"/>
                  <a:pt x="2140229" y="2083965"/>
                  <a:pt x="2161693" y="2083965"/>
                </a:cubicBezTo>
                <a:close/>
                <a:moveTo>
                  <a:pt x="1836732" y="1978124"/>
                </a:moveTo>
                <a:cubicBezTo>
                  <a:pt x="1880662" y="1972403"/>
                  <a:pt x="1912356" y="1992546"/>
                  <a:pt x="1948863" y="2005657"/>
                </a:cubicBezTo>
                <a:cubicBezTo>
                  <a:pt x="1971731" y="2013881"/>
                  <a:pt x="2032310" y="2048804"/>
                  <a:pt x="2037325" y="2063107"/>
                </a:cubicBezTo>
                <a:cubicBezTo>
                  <a:pt x="2039531" y="2069424"/>
                  <a:pt x="2073231" y="2071450"/>
                  <a:pt x="2080051" y="2082058"/>
                </a:cubicBezTo>
                <a:cubicBezTo>
                  <a:pt x="2087072" y="2092785"/>
                  <a:pt x="1972132" y="2095765"/>
                  <a:pt x="1968120" y="2096123"/>
                </a:cubicBezTo>
                <a:cubicBezTo>
                  <a:pt x="1968120" y="2096004"/>
                  <a:pt x="1968120" y="2096004"/>
                  <a:pt x="1968120" y="2096004"/>
                </a:cubicBezTo>
                <a:cubicBezTo>
                  <a:pt x="1982363" y="2083012"/>
                  <a:pt x="2002221" y="2064060"/>
                  <a:pt x="1968722" y="2066206"/>
                </a:cubicBezTo>
                <a:cubicBezTo>
                  <a:pt x="1942645" y="2067755"/>
                  <a:pt x="1956486" y="2033667"/>
                  <a:pt x="1931612" y="2031879"/>
                </a:cubicBezTo>
                <a:cubicBezTo>
                  <a:pt x="1912957" y="2030449"/>
                  <a:pt x="1853381" y="1997075"/>
                  <a:pt x="1838938" y="2003631"/>
                </a:cubicBezTo>
                <a:cubicBezTo>
                  <a:pt x="1847564" y="2006134"/>
                  <a:pt x="1852779" y="2004108"/>
                  <a:pt x="1854986" y="1997671"/>
                </a:cubicBezTo>
                <a:cubicBezTo>
                  <a:pt x="1843552" y="1974787"/>
                  <a:pt x="1751279" y="2029495"/>
                  <a:pt x="1750878" y="2025562"/>
                </a:cubicBezTo>
                <a:cubicBezTo>
                  <a:pt x="1748672" y="2003392"/>
                  <a:pt x="1819882" y="1980269"/>
                  <a:pt x="1836732" y="1978124"/>
                </a:cubicBezTo>
                <a:close/>
                <a:moveTo>
                  <a:pt x="8250358" y="1911846"/>
                </a:moveTo>
                <a:cubicBezTo>
                  <a:pt x="8275429" y="1912136"/>
                  <a:pt x="8244319" y="2013975"/>
                  <a:pt x="8243770" y="2026723"/>
                </a:cubicBezTo>
                <a:cubicBezTo>
                  <a:pt x="8243404" y="2026723"/>
                  <a:pt x="8241757" y="2026723"/>
                  <a:pt x="8241573" y="2026723"/>
                </a:cubicBezTo>
                <a:cubicBezTo>
                  <a:pt x="8231142" y="1999778"/>
                  <a:pt x="8200031" y="1983698"/>
                  <a:pt x="8216685" y="1950380"/>
                </a:cubicBezTo>
                <a:cubicBezTo>
                  <a:pt x="8224554" y="1934445"/>
                  <a:pt x="8228946" y="1911846"/>
                  <a:pt x="8250358" y="1911846"/>
                </a:cubicBezTo>
                <a:close/>
                <a:moveTo>
                  <a:pt x="5498395" y="1817986"/>
                </a:moveTo>
                <a:lnTo>
                  <a:pt x="5495119" y="1826307"/>
                </a:lnTo>
                <a:cubicBezTo>
                  <a:pt x="5489647" y="1825940"/>
                  <a:pt x="5484485" y="1824353"/>
                  <a:pt x="5479736" y="1821421"/>
                </a:cubicBezTo>
                <a:cubicBezTo>
                  <a:pt x="5496565" y="1863558"/>
                  <a:pt x="5518556" y="1903496"/>
                  <a:pt x="5542613" y="1942701"/>
                </a:cubicBezTo>
                <a:cubicBezTo>
                  <a:pt x="5542613" y="1944045"/>
                  <a:pt x="5562023" y="1960045"/>
                  <a:pt x="5563675" y="1962609"/>
                </a:cubicBezTo>
                <a:cubicBezTo>
                  <a:pt x="5563675" y="1962609"/>
                  <a:pt x="5547259" y="1963709"/>
                  <a:pt x="5546433" y="1963831"/>
                </a:cubicBezTo>
                <a:cubicBezTo>
                  <a:pt x="5546536" y="1968105"/>
                  <a:pt x="5548291" y="1972136"/>
                  <a:pt x="5549014" y="1976288"/>
                </a:cubicBezTo>
                <a:lnTo>
                  <a:pt x="5553660" y="1974945"/>
                </a:lnTo>
                <a:cubicBezTo>
                  <a:pt x="5569044" y="2012074"/>
                  <a:pt x="5605800" y="2027952"/>
                  <a:pt x="5616124" y="2071310"/>
                </a:cubicBezTo>
                <a:lnTo>
                  <a:pt x="5610342" y="2070943"/>
                </a:lnTo>
                <a:cubicBezTo>
                  <a:pt x="5613646" y="2091462"/>
                  <a:pt x="5622629" y="2166331"/>
                  <a:pt x="5654429" y="2166331"/>
                </a:cubicBezTo>
                <a:cubicBezTo>
                  <a:pt x="5679931" y="2166331"/>
                  <a:pt x="5685093" y="2230329"/>
                  <a:pt x="5690255" y="2243886"/>
                </a:cubicBezTo>
                <a:cubicBezTo>
                  <a:pt x="5695624" y="2258542"/>
                  <a:pt x="5708943" y="2259031"/>
                  <a:pt x="5714105" y="2275031"/>
                </a:cubicBezTo>
                <a:cubicBezTo>
                  <a:pt x="5734548" y="2271550"/>
                  <a:pt x="5767651" y="2305992"/>
                  <a:pt x="5787978" y="2331572"/>
                </a:cubicBezTo>
                <a:lnTo>
                  <a:pt x="5798292" y="2345817"/>
                </a:lnTo>
                <a:lnTo>
                  <a:pt x="5792185" y="2332758"/>
                </a:lnTo>
                <a:cubicBezTo>
                  <a:pt x="5781899" y="2299620"/>
                  <a:pt x="5779051" y="2254341"/>
                  <a:pt x="5776306" y="2229678"/>
                </a:cubicBezTo>
                <a:cubicBezTo>
                  <a:pt x="5773195" y="2201864"/>
                  <a:pt x="5735679" y="2176657"/>
                  <a:pt x="5723234" y="2150727"/>
                </a:cubicBezTo>
                <a:cubicBezTo>
                  <a:pt x="5704019" y="2109006"/>
                  <a:pt x="5639601" y="2082641"/>
                  <a:pt x="5647470" y="2026289"/>
                </a:cubicBezTo>
                <a:cubicBezTo>
                  <a:pt x="5642346" y="2006008"/>
                  <a:pt x="5640699" y="1991376"/>
                  <a:pt x="5627522" y="1971675"/>
                </a:cubicBezTo>
                <a:cubicBezTo>
                  <a:pt x="5619104" y="1958782"/>
                  <a:pt x="5580490" y="1951394"/>
                  <a:pt x="5586895" y="1928071"/>
                </a:cubicBezTo>
                <a:cubicBezTo>
                  <a:pt x="5591836" y="1909383"/>
                  <a:pt x="5534007" y="1837965"/>
                  <a:pt x="5519915" y="1818988"/>
                </a:cubicBezTo>
                <a:close/>
                <a:moveTo>
                  <a:pt x="5509911" y="1778855"/>
                </a:moveTo>
                <a:lnTo>
                  <a:pt x="5509763" y="1789107"/>
                </a:lnTo>
                <a:lnTo>
                  <a:pt x="5504996" y="1801216"/>
                </a:lnTo>
                <a:lnTo>
                  <a:pt x="5507927" y="1799824"/>
                </a:lnTo>
                <a:cubicBezTo>
                  <a:pt x="5510099" y="1796754"/>
                  <a:pt x="5511149" y="1792365"/>
                  <a:pt x="5511351" y="1787091"/>
                </a:cubicBezTo>
                <a:close/>
                <a:moveTo>
                  <a:pt x="8482592" y="1645875"/>
                </a:moveTo>
                <a:lnTo>
                  <a:pt x="8482592" y="1646744"/>
                </a:lnTo>
                <a:cubicBezTo>
                  <a:pt x="8482409" y="1646455"/>
                  <a:pt x="8482409" y="1646310"/>
                  <a:pt x="8482226" y="1646020"/>
                </a:cubicBezTo>
                <a:cubicBezTo>
                  <a:pt x="8482409" y="1646020"/>
                  <a:pt x="8482409" y="1646020"/>
                  <a:pt x="8482592" y="1645875"/>
                </a:cubicBezTo>
                <a:close/>
                <a:moveTo>
                  <a:pt x="8419101" y="1611744"/>
                </a:moveTo>
                <a:cubicBezTo>
                  <a:pt x="8438556" y="1607052"/>
                  <a:pt x="8459762" y="1626826"/>
                  <a:pt x="8457703" y="1628347"/>
                </a:cubicBezTo>
                <a:cubicBezTo>
                  <a:pt x="8471977" y="1644716"/>
                  <a:pt x="8477285" y="1630809"/>
                  <a:pt x="8475455" y="1656740"/>
                </a:cubicBezTo>
                <a:cubicBezTo>
                  <a:pt x="8474174" y="1673110"/>
                  <a:pt x="8484971" y="1691797"/>
                  <a:pt x="8467951" y="1703821"/>
                </a:cubicBezTo>
                <a:cubicBezTo>
                  <a:pt x="8436109" y="1726854"/>
                  <a:pt x="8435011" y="1622842"/>
                  <a:pt x="8422200" y="1634141"/>
                </a:cubicBezTo>
                <a:cubicBezTo>
                  <a:pt x="8424396" y="1632258"/>
                  <a:pt x="8431533" y="1662680"/>
                  <a:pt x="8431350" y="1667025"/>
                </a:cubicBezTo>
                <a:cubicBezTo>
                  <a:pt x="8429154" y="1666736"/>
                  <a:pt x="8426226" y="1665867"/>
                  <a:pt x="8424213" y="1664563"/>
                </a:cubicBezTo>
                <a:cubicBezTo>
                  <a:pt x="8421285" y="1662680"/>
                  <a:pt x="8397494" y="1632403"/>
                  <a:pt x="8401155" y="1626174"/>
                </a:cubicBezTo>
                <a:cubicBezTo>
                  <a:pt x="8406325" y="1617591"/>
                  <a:pt x="8412615" y="1613308"/>
                  <a:pt x="8419101" y="1611744"/>
                </a:cubicBezTo>
                <a:close/>
                <a:moveTo>
                  <a:pt x="8537156" y="1593840"/>
                </a:moveTo>
                <a:cubicBezTo>
                  <a:pt x="8544253" y="1595635"/>
                  <a:pt x="8550624" y="1600460"/>
                  <a:pt x="8555245" y="1609514"/>
                </a:cubicBezTo>
                <a:cubicBezTo>
                  <a:pt x="8553964" y="1609804"/>
                  <a:pt x="8540056" y="1625305"/>
                  <a:pt x="8544265" y="1629940"/>
                </a:cubicBezTo>
                <a:cubicBezTo>
                  <a:pt x="8522853" y="1606907"/>
                  <a:pt x="8518644" y="1630085"/>
                  <a:pt x="8516448" y="1648628"/>
                </a:cubicBezTo>
                <a:cubicBezTo>
                  <a:pt x="8503089" y="1650221"/>
                  <a:pt x="8492108" y="1620524"/>
                  <a:pt x="8481311" y="1627188"/>
                </a:cubicBezTo>
                <a:cubicBezTo>
                  <a:pt x="8488036" y="1610347"/>
                  <a:pt x="8515864" y="1588455"/>
                  <a:pt x="8537156" y="1593840"/>
                </a:cubicBezTo>
                <a:close/>
                <a:moveTo>
                  <a:pt x="5461809" y="1538041"/>
                </a:moveTo>
                <a:lnTo>
                  <a:pt x="5461546" y="1538157"/>
                </a:lnTo>
                <a:lnTo>
                  <a:pt x="5461486" y="1538161"/>
                </a:lnTo>
                <a:close/>
                <a:moveTo>
                  <a:pt x="5168222" y="1531228"/>
                </a:moveTo>
                <a:cubicBezTo>
                  <a:pt x="5185590" y="1531938"/>
                  <a:pt x="5209691" y="1536530"/>
                  <a:pt x="5220194" y="1539927"/>
                </a:cubicBezTo>
                <a:cubicBezTo>
                  <a:pt x="5219960" y="1541272"/>
                  <a:pt x="5220664" y="1543112"/>
                  <a:pt x="5220429" y="1544457"/>
                </a:cubicBezTo>
                <a:cubicBezTo>
                  <a:pt x="5227314" y="1546368"/>
                  <a:pt x="5231303" y="1541767"/>
                  <a:pt x="5237640" y="1542192"/>
                </a:cubicBezTo>
                <a:cubicBezTo>
                  <a:pt x="5236623" y="1545731"/>
                  <a:pt x="5235137" y="1548845"/>
                  <a:pt x="5233025" y="1551747"/>
                </a:cubicBezTo>
                <a:cubicBezTo>
                  <a:pt x="5204860" y="1550331"/>
                  <a:pt x="5182720" y="1544881"/>
                  <a:pt x="5154478" y="1543820"/>
                </a:cubicBezTo>
                <a:cubicBezTo>
                  <a:pt x="5154321" y="1539856"/>
                  <a:pt x="5153774" y="1536105"/>
                  <a:pt x="5153852" y="1532000"/>
                </a:cubicBezTo>
                <a:cubicBezTo>
                  <a:pt x="5157392" y="1531186"/>
                  <a:pt x="5162433" y="1530991"/>
                  <a:pt x="5168222" y="1531228"/>
                </a:cubicBezTo>
                <a:close/>
                <a:moveTo>
                  <a:pt x="5478601" y="1530584"/>
                </a:moveTo>
                <a:cubicBezTo>
                  <a:pt x="5478679" y="1530513"/>
                  <a:pt x="5446290" y="1566186"/>
                  <a:pt x="5466944" y="1566186"/>
                </a:cubicBezTo>
                <a:cubicBezTo>
                  <a:pt x="5444960" y="1564629"/>
                  <a:pt x="5418361" y="1576237"/>
                  <a:pt x="5409364" y="1548916"/>
                </a:cubicBezTo>
                <a:cubicBezTo>
                  <a:pt x="5414449" y="1552242"/>
                  <a:pt x="5422038" y="1548774"/>
                  <a:pt x="5427749" y="1548279"/>
                </a:cubicBezTo>
                <a:cubicBezTo>
                  <a:pt x="5429157" y="1546155"/>
                  <a:pt x="5429939" y="1542475"/>
                  <a:pt x="5429939" y="1539927"/>
                </a:cubicBezTo>
                <a:lnTo>
                  <a:pt x="5461486" y="1538161"/>
                </a:lnTo>
                <a:lnTo>
                  <a:pt x="5459639" y="1538847"/>
                </a:lnTo>
                <a:cubicBezTo>
                  <a:pt x="5457556" y="1539626"/>
                  <a:pt x="5456109" y="1540175"/>
                  <a:pt x="5461546" y="1538157"/>
                </a:cubicBezTo>
                <a:cubicBezTo>
                  <a:pt x="5462994" y="1537609"/>
                  <a:pt x="5463037" y="1537587"/>
                  <a:pt x="5462459" y="1537799"/>
                </a:cubicBezTo>
                <a:lnTo>
                  <a:pt x="5461809" y="1538041"/>
                </a:lnTo>
                <a:close/>
                <a:moveTo>
                  <a:pt x="4720261" y="1332998"/>
                </a:moveTo>
                <a:cubicBezTo>
                  <a:pt x="4723565" y="1334447"/>
                  <a:pt x="4726675" y="1338260"/>
                  <a:pt x="4729667" y="1346063"/>
                </a:cubicBezTo>
                <a:cubicBezTo>
                  <a:pt x="4732640" y="1353778"/>
                  <a:pt x="4728650" y="1385204"/>
                  <a:pt x="4727008" y="1394405"/>
                </a:cubicBezTo>
                <a:cubicBezTo>
                  <a:pt x="4723487" y="1414436"/>
                  <a:pt x="4709014" y="1389876"/>
                  <a:pt x="4708231" y="1405588"/>
                </a:cubicBezTo>
                <a:cubicBezTo>
                  <a:pt x="4706745" y="1435953"/>
                  <a:pt x="4682492" y="1339622"/>
                  <a:pt x="4683197" y="1339906"/>
                </a:cubicBezTo>
                <a:cubicBezTo>
                  <a:pt x="4698687" y="1345586"/>
                  <a:pt x="4710349" y="1328652"/>
                  <a:pt x="4720261" y="1332998"/>
                </a:cubicBezTo>
                <a:close/>
                <a:moveTo>
                  <a:pt x="8609707" y="1326540"/>
                </a:moveTo>
                <a:cubicBezTo>
                  <a:pt x="8637895" y="1330517"/>
                  <a:pt x="8674245" y="1398157"/>
                  <a:pt x="8675846" y="1418439"/>
                </a:cubicBezTo>
                <a:cubicBezTo>
                  <a:pt x="8677127" y="1440313"/>
                  <a:pt x="8671454" y="1509993"/>
                  <a:pt x="8708238" y="1527521"/>
                </a:cubicBezTo>
                <a:cubicBezTo>
                  <a:pt x="8704212" y="1529984"/>
                  <a:pt x="8697441" y="1563448"/>
                  <a:pt x="8692316" y="1558667"/>
                </a:cubicBezTo>
                <a:cubicBezTo>
                  <a:pt x="8688290" y="1552003"/>
                  <a:pt x="8686277" y="1544905"/>
                  <a:pt x="8685911" y="1537082"/>
                </a:cubicBezTo>
                <a:cubicBezTo>
                  <a:pt x="8670173" y="1531722"/>
                  <a:pt x="8666329" y="1571415"/>
                  <a:pt x="8662487" y="1569532"/>
                </a:cubicBezTo>
                <a:cubicBezTo>
                  <a:pt x="8655532" y="1566055"/>
                  <a:pt x="8663035" y="1549541"/>
                  <a:pt x="8651872" y="1551858"/>
                </a:cubicBezTo>
                <a:cubicBezTo>
                  <a:pt x="8636499" y="1555046"/>
                  <a:pt x="8650408" y="1581411"/>
                  <a:pt x="8623140" y="1569822"/>
                </a:cubicBezTo>
                <a:cubicBezTo>
                  <a:pt x="8619480" y="1568228"/>
                  <a:pt x="8599715" y="1554176"/>
                  <a:pt x="8594591" y="1560261"/>
                </a:cubicBezTo>
                <a:cubicBezTo>
                  <a:pt x="8585624" y="1571270"/>
                  <a:pt x="8612160" y="1575471"/>
                  <a:pt x="8607585" y="1582570"/>
                </a:cubicBezTo>
                <a:cubicBezTo>
                  <a:pt x="8603193" y="1589668"/>
                  <a:pt x="8591663" y="1614585"/>
                  <a:pt x="8582513" y="1610384"/>
                </a:cubicBezTo>
                <a:cubicBezTo>
                  <a:pt x="8565311" y="1602416"/>
                  <a:pt x="8560918" y="1590247"/>
                  <a:pt x="8560003" y="1572284"/>
                </a:cubicBezTo>
                <a:cubicBezTo>
                  <a:pt x="8538775" y="1565041"/>
                  <a:pt x="8435377" y="1613136"/>
                  <a:pt x="8427873" y="1579672"/>
                </a:cubicBezTo>
                <a:cubicBezTo>
                  <a:pt x="8432449" y="1585032"/>
                  <a:pt x="8462461" y="1547223"/>
                  <a:pt x="8461912" y="1547802"/>
                </a:cubicBezTo>
                <a:cubicBezTo>
                  <a:pt x="8470147" y="1537807"/>
                  <a:pt x="8518095" y="1527956"/>
                  <a:pt x="8532003" y="1529405"/>
                </a:cubicBezTo>
                <a:cubicBezTo>
                  <a:pt x="8569337" y="1533461"/>
                  <a:pt x="8544814" y="1543167"/>
                  <a:pt x="8557258" y="1512311"/>
                </a:cubicBezTo>
                <a:cubicBezTo>
                  <a:pt x="8559820" y="1505792"/>
                  <a:pt x="8558173" y="1464361"/>
                  <a:pt x="8566591" y="1465809"/>
                </a:cubicBezTo>
                <a:cubicBezTo>
                  <a:pt x="8578487" y="1467982"/>
                  <a:pt x="8559637" y="1507095"/>
                  <a:pt x="8590565" y="1486959"/>
                </a:cubicBezTo>
                <a:cubicBezTo>
                  <a:pt x="8605938" y="1476674"/>
                  <a:pt x="8626251" y="1455524"/>
                  <a:pt x="8622408" y="1433360"/>
                </a:cubicBezTo>
                <a:cubicBezTo>
                  <a:pt x="8619114" y="1414093"/>
                  <a:pt x="8579768" y="1341371"/>
                  <a:pt x="8598251" y="1329057"/>
                </a:cubicBezTo>
                <a:cubicBezTo>
                  <a:pt x="8601820" y="1326703"/>
                  <a:pt x="8605680" y="1325972"/>
                  <a:pt x="8609707" y="1326540"/>
                </a:cubicBezTo>
                <a:close/>
                <a:moveTo>
                  <a:pt x="4721045" y="1267020"/>
                </a:moveTo>
                <a:lnTo>
                  <a:pt x="4721658" y="1293590"/>
                </a:lnTo>
                <a:cubicBezTo>
                  <a:pt x="4721707" y="1302340"/>
                  <a:pt x="4720123" y="1310780"/>
                  <a:pt x="4712534" y="1320937"/>
                </a:cubicBezTo>
                <a:cubicBezTo>
                  <a:pt x="4680321" y="1294395"/>
                  <a:pt x="4702061" y="1284056"/>
                  <a:pt x="4714647" y="1275082"/>
                </a:cubicBezTo>
                <a:close/>
                <a:moveTo>
                  <a:pt x="4720984" y="1264384"/>
                </a:moveTo>
                <a:lnTo>
                  <a:pt x="4721844" y="1266012"/>
                </a:lnTo>
                <a:lnTo>
                  <a:pt x="4721045" y="1267020"/>
                </a:lnTo>
                <a:close/>
                <a:moveTo>
                  <a:pt x="8549895" y="1193417"/>
                </a:moveTo>
                <a:cubicBezTo>
                  <a:pt x="8572276" y="1201939"/>
                  <a:pt x="8611565" y="1231057"/>
                  <a:pt x="8619663" y="1234751"/>
                </a:cubicBezTo>
                <a:cubicBezTo>
                  <a:pt x="8653153" y="1249962"/>
                  <a:pt x="8643454" y="1236055"/>
                  <a:pt x="8663585" y="1230260"/>
                </a:cubicBezTo>
                <a:lnTo>
                  <a:pt x="8666147" y="1230984"/>
                </a:lnTo>
                <a:cubicBezTo>
                  <a:pt x="8665049" y="1241994"/>
                  <a:pt x="8682068" y="1268939"/>
                  <a:pt x="8694695" y="1267200"/>
                </a:cubicBezTo>
                <a:cubicBezTo>
                  <a:pt x="8676944" y="1274154"/>
                  <a:pt x="8645467" y="1278934"/>
                  <a:pt x="8654617" y="1302402"/>
                </a:cubicBezTo>
                <a:cubicBezTo>
                  <a:pt x="8662853" y="1323697"/>
                  <a:pt x="8605938" y="1292841"/>
                  <a:pt x="8600997" y="1291827"/>
                </a:cubicBezTo>
                <a:cubicBezTo>
                  <a:pt x="8596421" y="1290813"/>
                  <a:pt x="8557258" y="1292841"/>
                  <a:pt x="8561284" y="1300809"/>
                </a:cubicBezTo>
                <a:cubicBezTo>
                  <a:pt x="8567689" y="1313702"/>
                  <a:pt x="8595506" y="1306169"/>
                  <a:pt x="8599349" y="1317323"/>
                </a:cubicBezTo>
                <a:cubicBezTo>
                  <a:pt x="8600265" y="1319641"/>
                  <a:pt x="8574827" y="1339488"/>
                  <a:pt x="8566409" y="1318627"/>
                </a:cubicBezTo>
                <a:cubicBezTo>
                  <a:pt x="8557807" y="1311819"/>
                  <a:pt x="8550304" y="1303851"/>
                  <a:pt x="8544082" y="1294870"/>
                </a:cubicBezTo>
                <a:cubicBezTo>
                  <a:pt x="8547742" y="1287916"/>
                  <a:pt x="8551036" y="1280818"/>
                  <a:pt x="8553964" y="1273575"/>
                </a:cubicBezTo>
                <a:cubicBezTo>
                  <a:pt x="8549389" y="1272560"/>
                  <a:pt x="8544997" y="1271112"/>
                  <a:pt x="8545180" y="1266042"/>
                </a:cubicBezTo>
                <a:cubicBezTo>
                  <a:pt x="8549023" y="1263434"/>
                  <a:pt x="8568971" y="1269373"/>
                  <a:pt x="8572082" y="1269229"/>
                </a:cubicBezTo>
                <a:cubicBezTo>
                  <a:pt x="8581415" y="1257060"/>
                  <a:pt x="8541520" y="1203750"/>
                  <a:pt x="8534931" y="1193465"/>
                </a:cubicBezTo>
                <a:cubicBezTo>
                  <a:pt x="8536853" y="1190024"/>
                  <a:pt x="8542435" y="1190576"/>
                  <a:pt x="8549895" y="1193417"/>
                </a:cubicBezTo>
                <a:close/>
                <a:moveTo>
                  <a:pt x="5361094" y="1134151"/>
                </a:moveTo>
                <a:cubicBezTo>
                  <a:pt x="5355539" y="1137478"/>
                  <a:pt x="5340518" y="1136699"/>
                  <a:pt x="5334338" y="1137265"/>
                </a:cubicBezTo>
                <a:cubicBezTo>
                  <a:pt x="5324324" y="1145263"/>
                  <a:pt x="5320881" y="1158357"/>
                  <a:pt x="5309146" y="1166568"/>
                </a:cubicBezTo>
                <a:cubicBezTo>
                  <a:pt x="5337154" y="1184687"/>
                  <a:pt x="5298663" y="1190987"/>
                  <a:pt x="5294282" y="1196578"/>
                </a:cubicBezTo>
                <a:cubicBezTo>
                  <a:pt x="5277383" y="1218166"/>
                  <a:pt x="5286928" y="1256174"/>
                  <a:pt x="5263223" y="1274152"/>
                </a:cubicBezTo>
                <a:cubicBezTo>
                  <a:pt x="5273237" y="1278328"/>
                  <a:pt x="5278322" y="1288449"/>
                  <a:pt x="5274645" y="1297438"/>
                </a:cubicBezTo>
                <a:cubicBezTo>
                  <a:pt x="5265726" y="1301048"/>
                  <a:pt x="5258059" y="1300057"/>
                  <a:pt x="5251644" y="1293404"/>
                </a:cubicBezTo>
                <a:cubicBezTo>
                  <a:pt x="5246090" y="1294395"/>
                  <a:pt x="5236389" y="1296447"/>
                  <a:pt x="5231851" y="1300906"/>
                </a:cubicBezTo>
                <a:lnTo>
                  <a:pt x="5233535" y="1303470"/>
                </a:lnTo>
                <a:lnTo>
                  <a:pt x="5257668" y="1297042"/>
                </a:lnTo>
                <a:cubicBezTo>
                  <a:pt x="5257668" y="1297042"/>
                  <a:pt x="5262060" y="1302837"/>
                  <a:pt x="5262426" y="1303272"/>
                </a:cubicBezTo>
                <a:cubicBezTo>
                  <a:pt x="5267368" y="1301099"/>
                  <a:pt x="5275237" y="1301533"/>
                  <a:pt x="5280727" y="1302113"/>
                </a:cubicBezTo>
                <a:cubicBezTo>
                  <a:pt x="5284570" y="1342675"/>
                  <a:pt x="5361432" y="1335142"/>
                  <a:pt x="5383759" y="1320800"/>
                </a:cubicBezTo>
                <a:cubicBezTo>
                  <a:pt x="5406635" y="1306024"/>
                  <a:pt x="5471602" y="1291538"/>
                  <a:pt x="5495575" y="1316744"/>
                </a:cubicBezTo>
                <a:cubicBezTo>
                  <a:pt x="5517353" y="1312398"/>
                  <a:pt x="5512961" y="1327319"/>
                  <a:pt x="5525588" y="1328333"/>
                </a:cubicBezTo>
                <a:cubicBezTo>
                  <a:pt x="5568046" y="1327899"/>
                  <a:pt x="5614895" y="1356147"/>
                  <a:pt x="5660463" y="1328478"/>
                </a:cubicBezTo>
                <a:cubicBezTo>
                  <a:pt x="5688280" y="1283280"/>
                  <a:pt x="5579941" y="1264303"/>
                  <a:pt x="5592202" y="1248658"/>
                </a:cubicBezTo>
                <a:cubicBezTo>
                  <a:pt x="5563287" y="1223741"/>
                  <a:pt x="5530896" y="1210269"/>
                  <a:pt x="5496673" y="1192306"/>
                </a:cubicBezTo>
                <a:lnTo>
                  <a:pt x="5498641" y="1173354"/>
                </a:lnTo>
                <a:lnTo>
                  <a:pt x="5495314" y="1180370"/>
                </a:lnTo>
                <a:cubicBezTo>
                  <a:pt x="5488106" y="1188421"/>
                  <a:pt x="5475158" y="1198702"/>
                  <a:pt x="5474533" y="1199622"/>
                </a:cubicBezTo>
                <a:cubicBezTo>
                  <a:pt x="5472577" y="1202453"/>
                  <a:pt x="5419847" y="1221209"/>
                  <a:pt x="5405687" y="1205992"/>
                </a:cubicBezTo>
                <a:cubicBezTo>
                  <a:pt x="5408425" y="1202382"/>
                  <a:pt x="5413276" y="1195021"/>
                  <a:pt x="5412963" y="1190066"/>
                </a:cubicBezTo>
                <a:cubicBezTo>
                  <a:pt x="5411789" y="1184404"/>
                  <a:pt x="5390509" y="1182635"/>
                  <a:pt x="5385737" y="1182635"/>
                </a:cubicBezTo>
                <a:cubicBezTo>
                  <a:pt x="5357338" y="1182635"/>
                  <a:pt x="5407486" y="1155314"/>
                  <a:pt x="5407330" y="1155809"/>
                </a:cubicBezTo>
                <a:cubicBezTo>
                  <a:pt x="5399663" y="1152837"/>
                  <a:pt x="5333868" y="1153545"/>
                  <a:pt x="5362424" y="1135779"/>
                </a:cubicBezTo>
                <a:cubicBezTo>
                  <a:pt x="5362267" y="1135637"/>
                  <a:pt x="5361406" y="1134576"/>
                  <a:pt x="5361094" y="1134151"/>
                </a:cubicBezTo>
                <a:close/>
                <a:moveTo>
                  <a:pt x="5540276" y="1115763"/>
                </a:moveTo>
                <a:lnTo>
                  <a:pt x="5525756" y="1124605"/>
                </a:lnTo>
                <a:cubicBezTo>
                  <a:pt x="5513317" y="1129869"/>
                  <a:pt x="5498081" y="1133160"/>
                  <a:pt x="5492683" y="1132452"/>
                </a:cubicBezTo>
                <a:cubicBezTo>
                  <a:pt x="5478836" y="1136062"/>
                  <a:pt x="5463971" y="1148519"/>
                  <a:pt x="5449185" y="1150713"/>
                </a:cubicBezTo>
                <a:cubicBezTo>
                  <a:pt x="5457634" y="1162533"/>
                  <a:pt x="5463815" y="1180794"/>
                  <a:pt x="5481652" y="1174495"/>
                </a:cubicBezTo>
                <a:lnTo>
                  <a:pt x="5498830" y="1171540"/>
                </a:lnTo>
                <a:lnTo>
                  <a:pt x="5498870" y="1171156"/>
                </a:lnTo>
                <a:cubicBezTo>
                  <a:pt x="5507105" y="1172894"/>
                  <a:pt x="5515706" y="1173618"/>
                  <a:pt x="5523941" y="1172314"/>
                </a:cubicBezTo>
                <a:cubicBezTo>
                  <a:pt x="5523758" y="1164926"/>
                  <a:pt x="5529614" y="1165071"/>
                  <a:pt x="5529614" y="1161305"/>
                </a:cubicBezTo>
                <a:cubicBezTo>
                  <a:pt x="5529065" y="1157104"/>
                  <a:pt x="5530713" y="1153482"/>
                  <a:pt x="5534373" y="1150585"/>
                </a:cubicBezTo>
                <a:cubicBezTo>
                  <a:pt x="5526320" y="1145225"/>
                  <a:pt x="5521379" y="1139720"/>
                  <a:pt x="5523209" y="1130159"/>
                </a:cubicBezTo>
                <a:cubicBezTo>
                  <a:pt x="5529431" y="1129000"/>
                  <a:pt x="5535471" y="1127696"/>
                  <a:pt x="5541327" y="1125958"/>
                </a:cubicBezTo>
                <a:close/>
                <a:moveTo>
                  <a:pt x="5343523" y="894828"/>
                </a:moveTo>
                <a:lnTo>
                  <a:pt x="5341625" y="896415"/>
                </a:lnTo>
                <a:lnTo>
                  <a:pt x="5344962" y="895624"/>
                </a:lnTo>
                <a:close/>
                <a:moveTo>
                  <a:pt x="8334907" y="869259"/>
                </a:moveTo>
                <a:cubicBezTo>
                  <a:pt x="8378096" y="885918"/>
                  <a:pt x="8418357" y="945312"/>
                  <a:pt x="8446723" y="979211"/>
                </a:cubicBezTo>
                <a:cubicBezTo>
                  <a:pt x="8476919" y="1015282"/>
                  <a:pt x="8519193" y="1040488"/>
                  <a:pt x="8548840" y="1076414"/>
                </a:cubicBezTo>
                <a:cubicBezTo>
                  <a:pt x="8545180" y="1071924"/>
                  <a:pt x="8500527" y="1034404"/>
                  <a:pt x="8490095" y="1048745"/>
                </a:cubicBezTo>
                <a:cubicBezTo>
                  <a:pt x="8468867" y="1078008"/>
                  <a:pt x="8538225" y="1120453"/>
                  <a:pt x="8564945" y="1148557"/>
                </a:cubicBezTo>
                <a:cubicBezTo>
                  <a:pt x="8551585" y="1137837"/>
                  <a:pt x="8530905" y="1137402"/>
                  <a:pt x="8540605" y="1167244"/>
                </a:cubicBezTo>
                <a:cubicBezTo>
                  <a:pt x="8525049" y="1165361"/>
                  <a:pt x="8508396" y="1124075"/>
                  <a:pt x="8499245" y="1113210"/>
                </a:cubicBezTo>
                <a:cubicBezTo>
                  <a:pt x="8485154" y="1096695"/>
                  <a:pt x="8468501" y="1068881"/>
                  <a:pt x="8458801" y="1049325"/>
                </a:cubicBezTo>
                <a:cubicBezTo>
                  <a:pt x="8443429" y="1017889"/>
                  <a:pt x="8417076" y="985150"/>
                  <a:pt x="8389076" y="964145"/>
                </a:cubicBezTo>
                <a:cubicBezTo>
                  <a:pt x="8381207" y="958060"/>
                  <a:pt x="8340579" y="914022"/>
                  <a:pt x="8340031" y="903736"/>
                </a:cubicBezTo>
                <a:cubicBezTo>
                  <a:pt x="8340031" y="902577"/>
                  <a:pt x="8340031" y="903012"/>
                  <a:pt x="8340031" y="903591"/>
                </a:cubicBezTo>
                <a:cubicBezTo>
                  <a:pt x="8339665" y="887222"/>
                  <a:pt x="8355952" y="906634"/>
                  <a:pt x="8358331" y="906779"/>
                </a:cubicBezTo>
                <a:cubicBezTo>
                  <a:pt x="8357233" y="899390"/>
                  <a:pt x="8330331" y="875633"/>
                  <a:pt x="8334907" y="869259"/>
                </a:cubicBezTo>
                <a:close/>
                <a:moveTo>
                  <a:pt x="4300789" y="822582"/>
                </a:moveTo>
                <a:cubicBezTo>
                  <a:pt x="4302432" y="824847"/>
                  <a:pt x="4311116" y="835393"/>
                  <a:pt x="4312368" y="838932"/>
                </a:cubicBezTo>
                <a:cubicBezTo>
                  <a:pt x="4320739" y="848841"/>
                  <a:pt x="4320113" y="857688"/>
                  <a:pt x="4310568" y="865333"/>
                </a:cubicBezTo>
                <a:cubicBezTo>
                  <a:pt x="4290306" y="883098"/>
                  <a:pt x="4311977" y="890671"/>
                  <a:pt x="4301884" y="916293"/>
                </a:cubicBezTo>
                <a:cubicBezTo>
                  <a:pt x="4289993" y="946658"/>
                  <a:pt x="4213089" y="963361"/>
                  <a:pt x="4186646" y="961026"/>
                </a:cubicBezTo>
                <a:lnTo>
                  <a:pt x="4187115" y="958336"/>
                </a:lnTo>
                <a:cubicBezTo>
                  <a:pt x="4184299" y="958761"/>
                  <a:pt x="4182108" y="958690"/>
                  <a:pt x="4179214" y="958832"/>
                </a:cubicBezTo>
                <a:cubicBezTo>
                  <a:pt x="4177727" y="956567"/>
                  <a:pt x="4177414" y="954302"/>
                  <a:pt x="4178822" y="952603"/>
                </a:cubicBezTo>
                <a:cubicBezTo>
                  <a:pt x="4171938" y="949559"/>
                  <a:pt x="4171625" y="945737"/>
                  <a:pt x="4177805" y="941137"/>
                </a:cubicBezTo>
                <a:cubicBezTo>
                  <a:pt x="4177179" y="941066"/>
                  <a:pt x="4172955" y="940854"/>
                  <a:pt x="4172955" y="940854"/>
                </a:cubicBezTo>
                <a:lnTo>
                  <a:pt x="4172251" y="937669"/>
                </a:lnTo>
                <a:cubicBezTo>
                  <a:pt x="4172407" y="938872"/>
                  <a:pt x="4209099" y="902704"/>
                  <a:pt x="4210429" y="901854"/>
                </a:cubicBezTo>
                <a:cubicBezTo>
                  <a:pt x="4200571" y="901005"/>
                  <a:pt x="4188680" y="898316"/>
                  <a:pt x="4188915" y="888265"/>
                </a:cubicBezTo>
                <a:lnTo>
                  <a:pt x="4188993" y="885646"/>
                </a:lnTo>
                <a:cubicBezTo>
                  <a:pt x="4187819" y="847072"/>
                  <a:pt x="4218956" y="871844"/>
                  <a:pt x="4239297" y="854503"/>
                </a:cubicBezTo>
                <a:cubicBezTo>
                  <a:pt x="4217626" y="850044"/>
                  <a:pt x="4280370" y="817981"/>
                  <a:pt x="4300789" y="822582"/>
                </a:cubicBezTo>
                <a:close/>
                <a:moveTo>
                  <a:pt x="4372725" y="716077"/>
                </a:moveTo>
                <a:cubicBezTo>
                  <a:pt x="4383561" y="716254"/>
                  <a:pt x="4393418" y="717369"/>
                  <a:pt x="4392792" y="721651"/>
                </a:cubicBezTo>
                <a:cubicBezTo>
                  <a:pt x="4392401" y="724270"/>
                  <a:pt x="4358917" y="746565"/>
                  <a:pt x="4366975" y="749680"/>
                </a:cubicBezTo>
                <a:cubicBezTo>
                  <a:pt x="4372217" y="751661"/>
                  <a:pt x="4422834" y="737223"/>
                  <a:pt x="4422365" y="752440"/>
                </a:cubicBezTo>
                <a:cubicBezTo>
                  <a:pt x="4421895" y="770630"/>
                  <a:pt x="4383717" y="785706"/>
                  <a:pt x="4396234" y="799650"/>
                </a:cubicBezTo>
                <a:cubicBezTo>
                  <a:pt x="4403980" y="808214"/>
                  <a:pt x="4421269" y="809629"/>
                  <a:pt x="4423695" y="822936"/>
                </a:cubicBezTo>
                <a:cubicBezTo>
                  <a:pt x="4425103" y="830863"/>
                  <a:pt x="4425416" y="846647"/>
                  <a:pt x="4434021" y="851247"/>
                </a:cubicBezTo>
                <a:cubicBezTo>
                  <a:pt x="4460856" y="865474"/>
                  <a:pt x="4455145" y="899377"/>
                  <a:pt x="4468523" y="910206"/>
                </a:cubicBezTo>
                <a:cubicBezTo>
                  <a:pt x="4477832" y="917780"/>
                  <a:pt x="4501381" y="894777"/>
                  <a:pt x="4507248" y="921036"/>
                </a:cubicBezTo>
                <a:cubicBezTo>
                  <a:pt x="4510221" y="934059"/>
                  <a:pt x="4485969" y="958053"/>
                  <a:pt x="4473686" y="960389"/>
                </a:cubicBezTo>
                <a:cubicBezTo>
                  <a:pt x="4471496" y="959964"/>
                  <a:pt x="4498956" y="962724"/>
                  <a:pt x="4499112" y="966900"/>
                </a:cubicBezTo>
                <a:cubicBezTo>
                  <a:pt x="4499503" y="979357"/>
                  <a:pt x="4397330" y="996344"/>
                  <a:pt x="4387472" y="990611"/>
                </a:cubicBezTo>
                <a:cubicBezTo>
                  <a:pt x="4362907" y="976526"/>
                  <a:pt x="4327389" y="1019560"/>
                  <a:pt x="4293200" y="1008801"/>
                </a:cubicBezTo>
                <a:cubicBezTo>
                  <a:pt x="4313072" y="985303"/>
                  <a:pt x="4367914" y="978508"/>
                  <a:pt x="4381214" y="957133"/>
                </a:cubicBezTo>
                <a:cubicBezTo>
                  <a:pt x="4366740" y="963503"/>
                  <a:pt x="4357118" y="953594"/>
                  <a:pt x="4355553" y="953665"/>
                </a:cubicBezTo>
                <a:cubicBezTo>
                  <a:pt x="4345539" y="954231"/>
                  <a:pt x="4335603" y="952320"/>
                  <a:pt x="4326059" y="955151"/>
                </a:cubicBezTo>
                <a:cubicBezTo>
                  <a:pt x="4299929" y="962937"/>
                  <a:pt x="4346321" y="924999"/>
                  <a:pt x="4345226" y="926627"/>
                </a:cubicBezTo>
                <a:cubicBezTo>
                  <a:pt x="4353362" y="914595"/>
                  <a:pt x="4329970" y="890601"/>
                  <a:pt x="4348042" y="894069"/>
                </a:cubicBezTo>
                <a:cubicBezTo>
                  <a:pt x="4365801" y="897395"/>
                  <a:pt x="4392088" y="888477"/>
                  <a:pt x="4386377" y="865757"/>
                </a:cubicBezTo>
                <a:cubicBezTo>
                  <a:pt x="4370887" y="862147"/>
                  <a:pt x="4361577" y="859599"/>
                  <a:pt x="4378006" y="839569"/>
                </a:cubicBezTo>
                <a:cubicBezTo>
                  <a:pt x="4367523" y="852309"/>
                  <a:pt x="4333413" y="836242"/>
                  <a:pt x="4332787" y="849973"/>
                </a:cubicBezTo>
                <a:cubicBezTo>
                  <a:pt x="4312368" y="846788"/>
                  <a:pt x="4340141" y="828103"/>
                  <a:pt x="4341471" y="826050"/>
                </a:cubicBezTo>
                <a:cubicBezTo>
                  <a:pt x="4349685" y="813310"/>
                  <a:pt x="4322773" y="800074"/>
                  <a:pt x="4324885" y="813876"/>
                </a:cubicBezTo>
                <a:cubicBezTo>
                  <a:pt x="4339828" y="818760"/>
                  <a:pt x="4318001" y="824210"/>
                  <a:pt x="4317062" y="827112"/>
                </a:cubicBezTo>
                <a:cubicBezTo>
                  <a:pt x="4307361" y="829518"/>
                  <a:pt x="4317609" y="811753"/>
                  <a:pt x="4315654" y="808780"/>
                </a:cubicBezTo>
                <a:cubicBezTo>
                  <a:pt x="4314324" y="806869"/>
                  <a:pt x="4289680" y="824705"/>
                  <a:pt x="4296643" y="809134"/>
                </a:cubicBezTo>
                <a:cubicBezTo>
                  <a:pt x="4298520" y="804923"/>
                  <a:pt x="4304701" y="804038"/>
                  <a:pt x="4310138" y="802366"/>
                </a:cubicBezTo>
                <a:lnTo>
                  <a:pt x="4317449" y="793067"/>
                </a:lnTo>
                <a:lnTo>
                  <a:pt x="4317453" y="793067"/>
                </a:lnTo>
                <a:cubicBezTo>
                  <a:pt x="4317922" y="792147"/>
                  <a:pt x="4318548" y="791722"/>
                  <a:pt x="4319174" y="790873"/>
                </a:cubicBezTo>
                <a:lnTo>
                  <a:pt x="4317449" y="793067"/>
                </a:lnTo>
                <a:lnTo>
                  <a:pt x="4303058" y="793067"/>
                </a:lnTo>
                <a:cubicBezTo>
                  <a:pt x="4302354" y="791015"/>
                  <a:pt x="4319643" y="744159"/>
                  <a:pt x="4323790" y="741682"/>
                </a:cubicBezTo>
                <a:cubicBezTo>
                  <a:pt x="4330909" y="737435"/>
                  <a:pt x="4337246" y="714573"/>
                  <a:pt x="4346791" y="716130"/>
                </a:cubicBezTo>
                <a:cubicBezTo>
                  <a:pt x="4350076" y="716661"/>
                  <a:pt x="4361890" y="715900"/>
                  <a:pt x="4372725" y="716077"/>
                </a:cubicBezTo>
                <a:close/>
                <a:moveTo>
                  <a:pt x="5065984" y="714308"/>
                </a:moveTo>
                <a:cubicBezTo>
                  <a:pt x="5070396" y="712968"/>
                  <a:pt x="5075129" y="713016"/>
                  <a:pt x="5079451" y="715564"/>
                </a:cubicBezTo>
                <a:cubicBezTo>
                  <a:pt x="5079843" y="715777"/>
                  <a:pt x="5080077" y="716060"/>
                  <a:pt x="5080312" y="716343"/>
                </a:cubicBezTo>
                <a:cubicBezTo>
                  <a:pt x="5083207" y="721368"/>
                  <a:pt x="5056920" y="733754"/>
                  <a:pt x="5054729" y="733896"/>
                </a:cubicBezTo>
                <a:cubicBezTo>
                  <a:pt x="5042407" y="734851"/>
                  <a:pt x="5052749" y="718329"/>
                  <a:pt x="5065984" y="714308"/>
                </a:cubicBezTo>
                <a:close/>
                <a:moveTo>
                  <a:pt x="4771992" y="701833"/>
                </a:moveTo>
                <a:cubicBezTo>
                  <a:pt x="4771679" y="702045"/>
                  <a:pt x="4771366" y="702258"/>
                  <a:pt x="4771131" y="702399"/>
                </a:cubicBezTo>
                <a:cubicBezTo>
                  <a:pt x="4771444" y="702612"/>
                  <a:pt x="4771757" y="702753"/>
                  <a:pt x="4771914" y="702966"/>
                </a:cubicBezTo>
                <a:cubicBezTo>
                  <a:pt x="4771992" y="702682"/>
                  <a:pt x="4771992" y="702187"/>
                  <a:pt x="4771992" y="701833"/>
                </a:cubicBezTo>
                <a:close/>
                <a:moveTo>
                  <a:pt x="5208440" y="658916"/>
                </a:moveTo>
                <a:cubicBezTo>
                  <a:pt x="5201485" y="659278"/>
                  <a:pt x="5193204" y="663515"/>
                  <a:pt x="5184718" y="668061"/>
                </a:cubicBezTo>
                <a:lnTo>
                  <a:pt x="5164377" y="677019"/>
                </a:lnTo>
                <a:lnTo>
                  <a:pt x="5186071" y="679543"/>
                </a:lnTo>
                <a:lnTo>
                  <a:pt x="5197636" y="679669"/>
                </a:lnTo>
                <a:lnTo>
                  <a:pt x="5198100" y="673475"/>
                </a:lnTo>
                <a:cubicBezTo>
                  <a:pt x="5202263" y="668912"/>
                  <a:pt x="5209629" y="667463"/>
                  <a:pt x="5218871" y="671374"/>
                </a:cubicBezTo>
                <a:cubicBezTo>
                  <a:pt x="5215028" y="667463"/>
                  <a:pt x="5211551" y="663262"/>
                  <a:pt x="5208440" y="658916"/>
                </a:cubicBezTo>
                <a:close/>
                <a:moveTo>
                  <a:pt x="4141208" y="519336"/>
                </a:moveTo>
                <a:cubicBezTo>
                  <a:pt x="4139598" y="520643"/>
                  <a:pt x="4128889" y="529256"/>
                  <a:pt x="4138688" y="521347"/>
                </a:cubicBezTo>
                <a:cubicBezTo>
                  <a:pt x="4141270" y="519276"/>
                  <a:pt x="4141744" y="518900"/>
                  <a:pt x="4141208" y="519336"/>
                </a:cubicBezTo>
                <a:close/>
                <a:moveTo>
                  <a:pt x="5059306" y="488019"/>
                </a:moveTo>
                <a:cubicBezTo>
                  <a:pt x="5037205" y="488505"/>
                  <a:pt x="5014908" y="498238"/>
                  <a:pt x="5004816" y="517312"/>
                </a:cubicBezTo>
                <a:cubicBezTo>
                  <a:pt x="5008963" y="514410"/>
                  <a:pt x="5017177" y="526160"/>
                  <a:pt x="5016473" y="529699"/>
                </a:cubicBezTo>
                <a:cubicBezTo>
                  <a:pt x="5014908" y="538051"/>
                  <a:pt x="4988700" y="555958"/>
                  <a:pt x="4982520" y="558506"/>
                </a:cubicBezTo>
                <a:cubicBezTo>
                  <a:pt x="4961475" y="566999"/>
                  <a:pt x="4947001" y="574785"/>
                  <a:pt x="4930650" y="589719"/>
                </a:cubicBezTo>
                <a:cubicBezTo>
                  <a:pt x="4879329" y="637424"/>
                  <a:pt x="4984006" y="672955"/>
                  <a:pt x="4953651" y="691570"/>
                </a:cubicBezTo>
                <a:cubicBezTo>
                  <a:pt x="4956076" y="694472"/>
                  <a:pt x="4910936" y="733330"/>
                  <a:pt x="4909527" y="747698"/>
                </a:cubicBezTo>
                <a:cubicBezTo>
                  <a:pt x="4907571" y="767445"/>
                  <a:pt x="4904129" y="804392"/>
                  <a:pt x="4877921" y="804816"/>
                </a:cubicBezTo>
                <a:cubicBezTo>
                  <a:pt x="4858832" y="805170"/>
                  <a:pt x="4806650" y="866040"/>
                  <a:pt x="4800782" y="810762"/>
                </a:cubicBezTo>
                <a:cubicBezTo>
                  <a:pt x="4809779" y="822087"/>
                  <a:pt x="4791942" y="870004"/>
                  <a:pt x="4767924" y="857122"/>
                </a:cubicBezTo>
                <a:cubicBezTo>
                  <a:pt x="4769097" y="864342"/>
                  <a:pt x="4764012" y="868730"/>
                  <a:pt x="4761118" y="874463"/>
                </a:cubicBezTo>
                <a:cubicBezTo>
                  <a:pt x="4769097" y="865686"/>
                  <a:pt x="4800391" y="864554"/>
                  <a:pt x="4809544" y="864554"/>
                </a:cubicBezTo>
                <a:cubicBezTo>
                  <a:pt x="4813456" y="860944"/>
                  <a:pt x="4817681" y="859246"/>
                  <a:pt x="4822296" y="859246"/>
                </a:cubicBezTo>
                <a:lnTo>
                  <a:pt x="4823939" y="855777"/>
                </a:lnTo>
                <a:cubicBezTo>
                  <a:pt x="4831528" y="857476"/>
                  <a:pt x="4834657" y="860732"/>
                  <a:pt x="4830276" y="869084"/>
                </a:cubicBezTo>
                <a:cubicBezTo>
                  <a:pt x="4837161" y="871986"/>
                  <a:pt x="4843654" y="876162"/>
                  <a:pt x="4848035" y="882178"/>
                </a:cubicBezTo>
                <a:cubicBezTo>
                  <a:pt x="4880894" y="874180"/>
                  <a:pt x="4921262" y="848558"/>
                  <a:pt x="4954825" y="848558"/>
                </a:cubicBezTo>
                <a:cubicBezTo>
                  <a:pt x="4971489" y="848558"/>
                  <a:pt x="4979312" y="863846"/>
                  <a:pt x="5000279" y="863492"/>
                </a:cubicBezTo>
                <a:cubicBezTo>
                  <a:pt x="5025470" y="868164"/>
                  <a:pt x="5058798" y="867031"/>
                  <a:pt x="5084302" y="863775"/>
                </a:cubicBezTo>
                <a:cubicBezTo>
                  <a:pt x="5078278" y="859883"/>
                  <a:pt x="5066777" y="861935"/>
                  <a:pt x="5060441" y="864342"/>
                </a:cubicBezTo>
                <a:lnTo>
                  <a:pt x="5064118" y="860944"/>
                </a:lnTo>
                <a:cubicBezTo>
                  <a:pt x="5045185" y="860803"/>
                  <a:pt x="5023436" y="862643"/>
                  <a:pt x="5005911" y="856556"/>
                </a:cubicBezTo>
                <a:cubicBezTo>
                  <a:pt x="5007241" y="853583"/>
                  <a:pt x="5007711" y="850469"/>
                  <a:pt x="5007476" y="847284"/>
                </a:cubicBezTo>
                <a:cubicBezTo>
                  <a:pt x="5008884" y="847001"/>
                  <a:pt x="5010293" y="846647"/>
                  <a:pt x="5011701" y="846364"/>
                </a:cubicBezTo>
                <a:cubicBezTo>
                  <a:pt x="5000826" y="838932"/>
                  <a:pt x="5010606" y="831288"/>
                  <a:pt x="5019681" y="832562"/>
                </a:cubicBezTo>
                <a:cubicBezTo>
                  <a:pt x="5053712" y="836596"/>
                  <a:pt x="5027739" y="832420"/>
                  <a:pt x="5027739" y="832350"/>
                </a:cubicBezTo>
                <a:cubicBezTo>
                  <a:pt x="5021245" y="813168"/>
                  <a:pt x="5016395" y="790661"/>
                  <a:pt x="5019759" y="770206"/>
                </a:cubicBezTo>
                <a:lnTo>
                  <a:pt x="5027113" y="766454"/>
                </a:lnTo>
                <a:cubicBezTo>
                  <a:pt x="5026409" y="757465"/>
                  <a:pt x="5031181" y="746778"/>
                  <a:pt x="5041351" y="745433"/>
                </a:cubicBezTo>
                <a:cubicBezTo>
                  <a:pt x="5048158" y="747202"/>
                  <a:pt x="5055042" y="748264"/>
                  <a:pt x="5061849" y="748830"/>
                </a:cubicBezTo>
                <a:cubicBezTo>
                  <a:pt x="5062788" y="746565"/>
                  <a:pt x="5063648" y="744230"/>
                  <a:pt x="5064352" y="741823"/>
                </a:cubicBezTo>
                <a:lnTo>
                  <a:pt x="5064196" y="742460"/>
                </a:lnTo>
                <a:cubicBezTo>
                  <a:pt x="5080077" y="764685"/>
                  <a:pt x="5117942" y="772824"/>
                  <a:pt x="5100340" y="736444"/>
                </a:cubicBezTo>
                <a:cubicBezTo>
                  <a:pt x="5108007" y="735595"/>
                  <a:pt x="5111606" y="731843"/>
                  <a:pt x="5115048" y="725898"/>
                </a:cubicBezTo>
                <a:cubicBezTo>
                  <a:pt x="5093768" y="738638"/>
                  <a:pt x="5075931" y="695534"/>
                  <a:pt x="5107772" y="681166"/>
                </a:cubicBezTo>
                <a:cubicBezTo>
                  <a:pt x="5123654" y="673911"/>
                  <a:pt x="5141432" y="674495"/>
                  <a:pt x="5159338" y="676432"/>
                </a:cubicBezTo>
                <a:lnTo>
                  <a:pt x="5162071" y="676750"/>
                </a:lnTo>
                <a:lnTo>
                  <a:pt x="5177484" y="661396"/>
                </a:lnTo>
                <a:lnTo>
                  <a:pt x="5175797" y="662029"/>
                </a:lnTo>
                <a:cubicBezTo>
                  <a:pt x="5153363" y="668372"/>
                  <a:pt x="5129521" y="672071"/>
                  <a:pt x="5100105" y="680387"/>
                </a:cubicBezTo>
                <a:cubicBezTo>
                  <a:pt x="5069829" y="689022"/>
                  <a:pt x="5070298" y="671398"/>
                  <a:pt x="5043542" y="665028"/>
                </a:cubicBezTo>
                <a:cubicBezTo>
                  <a:pt x="5028052" y="661348"/>
                  <a:pt x="5002782" y="564593"/>
                  <a:pt x="5040256" y="567565"/>
                </a:cubicBezTo>
                <a:cubicBezTo>
                  <a:pt x="5041899" y="553197"/>
                  <a:pt x="5098932" y="513844"/>
                  <a:pt x="5112623" y="514198"/>
                </a:cubicBezTo>
                <a:cubicBezTo>
                  <a:pt x="5103313" y="496291"/>
                  <a:pt x="5081408" y="487532"/>
                  <a:pt x="5059306" y="488019"/>
                </a:cubicBezTo>
                <a:close/>
                <a:moveTo>
                  <a:pt x="3947123" y="466272"/>
                </a:moveTo>
                <a:cubicBezTo>
                  <a:pt x="3963562" y="467502"/>
                  <a:pt x="3977800" y="478278"/>
                  <a:pt x="3977839" y="498768"/>
                </a:cubicBezTo>
                <a:cubicBezTo>
                  <a:pt x="3989418" y="493389"/>
                  <a:pt x="3998258" y="485179"/>
                  <a:pt x="4004439" y="474137"/>
                </a:cubicBezTo>
                <a:cubicBezTo>
                  <a:pt x="4023450" y="472368"/>
                  <a:pt x="4088619" y="487515"/>
                  <a:pt x="4098085" y="466918"/>
                </a:cubicBezTo>
                <a:cubicBezTo>
                  <a:pt x="4099884" y="462884"/>
                  <a:pt x="4191262" y="479021"/>
                  <a:pt x="4138688" y="521347"/>
                </a:cubicBezTo>
                <a:cubicBezTo>
                  <a:pt x="4093704" y="557586"/>
                  <a:pt x="3980812" y="575351"/>
                  <a:pt x="3931603" y="542934"/>
                </a:cubicBezTo>
                <a:cubicBezTo>
                  <a:pt x="3937940" y="533025"/>
                  <a:pt x="3958985" y="535573"/>
                  <a:pt x="3942243" y="520922"/>
                </a:cubicBezTo>
                <a:cubicBezTo>
                  <a:pt x="3939505" y="518516"/>
                  <a:pt x="3912436" y="511438"/>
                  <a:pt x="3911497" y="512499"/>
                </a:cubicBezTo>
                <a:cubicBezTo>
                  <a:pt x="3921980" y="500396"/>
                  <a:pt x="3943260" y="511367"/>
                  <a:pt x="3954369" y="499688"/>
                </a:cubicBezTo>
                <a:cubicBezTo>
                  <a:pt x="3965478" y="487939"/>
                  <a:pt x="3902108" y="490629"/>
                  <a:pt x="3903204" y="491054"/>
                </a:cubicBezTo>
                <a:cubicBezTo>
                  <a:pt x="3912045" y="473359"/>
                  <a:pt x="3930684" y="465042"/>
                  <a:pt x="3947123" y="466272"/>
                </a:cubicBezTo>
                <a:close/>
                <a:moveTo>
                  <a:pt x="2695095" y="401962"/>
                </a:moveTo>
                <a:cubicBezTo>
                  <a:pt x="2712621" y="403616"/>
                  <a:pt x="2724055" y="414998"/>
                  <a:pt x="2701890" y="426739"/>
                </a:cubicBezTo>
                <a:cubicBezTo>
                  <a:pt x="2687046" y="434605"/>
                  <a:pt x="2668190" y="434725"/>
                  <a:pt x="2651742" y="435559"/>
                </a:cubicBezTo>
                <a:cubicBezTo>
                  <a:pt x="2653948" y="408384"/>
                  <a:pt x="2677568" y="400308"/>
                  <a:pt x="2695095" y="401962"/>
                </a:cubicBezTo>
                <a:close/>
                <a:moveTo>
                  <a:pt x="2164100" y="348073"/>
                </a:moveTo>
                <a:lnTo>
                  <a:pt x="2164100" y="348907"/>
                </a:lnTo>
                <a:cubicBezTo>
                  <a:pt x="2164100" y="348907"/>
                  <a:pt x="2163899" y="348788"/>
                  <a:pt x="2163698" y="348788"/>
                </a:cubicBezTo>
                <a:cubicBezTo>
                  <a:pt x="2163899" y="348550"/>
                  <a:pt x="2164100" y="348311"/>
                  <a:pt x="2164100" y="348073"/>
                </a:cubicBezTo>
                <a:close/>
                <a:moveTo>
                  <a:pt x="5104330" y="317999"/>
                </a:moveTo>
                <a:cubicBezTo>
                  <a:pt x="5104213" y="317999"/>
                  <a:pt x="5106208" y="318955"/>
                  <a:pt x="5106843" y="319910"/>
                </a:cubicBezTo>
                <a:lnTo>
                  <a:pt x="5105783" y="320269"/>
                </a:lnTo>
                <a:close/>
                <a:moveTo>
                  <a:pt x="2740259" y="239002"/>
                </a:moveTo>
                <a:cubicBezTo>
                  <a:pt x="2767546" y="232689"/>
                  <a:pt x="2828965" y="272268"/>
                  <a:pt x="2794363" y="271553"/>
                </a:cubicBezTo>
                <a:cubicBezTo>
                  <a:pt x="2826658" y="271553"/>
                  <a:pt x="2829467" y="309217"/>
                  <a:pt x="2836086" y="310289"/>
                </a:cubicBezTo>
                <a:cubicBezTo>
                  <a:pt x="2863367" y="314461"/>
                  <a:pt x="2867981" y="293960"/>
                  <a:pt x="2888241" y="318752"/>
                </a:cubicBezTo>
                <a:cubicBezTo>
                  <a:pt x="2900276" y="333413"/>
                  <a:pt x="2951829" y="328049"/>
                  <a:pt x="2947014" y="359634"/>
                </a:cubicBezTo>
                <a:cubicBezTo>
                  <a:pt x="2940997" y="359992"/>
                  <a:pt x="2921940" y="356059"/>
                  <a:pt x="2921138" y="366786"/>
                </a:cubicBezTo>
                <a:cubicBezTo>
                  <a:pt x="2921138" y="367382"/>
                  <a:pt x="2945811" y="365356"/>
                  <a:pt x="2946212" y="378109"/>
                </a:cubicBezTo>
                <a:cubicBezTo>
                  <a:pt x="2935581" y="378705"/>
                  <a:pt x="2892052" y="389551"/>
                  <a:pt x="2922542" y="408026"/>
                </a:cubicBezTo>
                <a:cubicBezTo>
                  <a:pt x="2935982" y="416131"/>
                  <a:pt x="2960655" y="404808"/>
                  <a:pt x="2970684" y="419707"/>
                </a:cubicBezTo>
                <a:cubicBezTo>
                  <a:pt x="2972490" y="427096"/>
                  <a:pt x="2974897" y="434367"/>
                  <a:pt x="2977906" y="441399"/>
                </a:cubicBezTo>
                <a:cubicBezTo>
                  <a:pt x="2973292" y="436989"/>
                  <a:pt x="2987935" y="451173"/>
                  <a:pt x="2977906" y="441399"/>
                </a:cubicBezTo>
                <a:cubicBezTo>
                  <a:pt x="2985729" y="449027"/>
                  <a:pt x="3043700" y="444379"/>
                  <a:pt x="3006791" y="467502"/>
                </a:cubicBezTo>
                <a:cubicBezTo>
                  <a:pt x="2998968" y="472270"/>
                  <a:pt x="2959852" y="498253"/>
                  <a:pt x="2954035" y="482520"/>
                </a:cubicBezTo>
                <a:cubicBezTo>
                  <a:pt x="2969280" y="524237"/>
                  <a:pt x="2887438" y="502663"/>
                  <a:pt x="2912512" y="477514"/>
                </a:cubicBezTo>
                <a:cubicBezTo>
                  <a:pt x="2908099" y="476680"/>
                  <a:pt x="2903285" y="475965"/>
                  <a:pt x="2898872" y="476203"/>
                </a:cubicBezTo>
                <a:cubicBezTo>
                  <a:pt x="2894459" y="453795"/>
                  <a:pt x="2874801" y="465595"/>
                  <a:pt x="2861562" y="463926"/>
                </a:cubicBezTo>
                <a:cubicBezTo>
                  <a:pt x="2872594" y="480494"/>
                  <a:pt x="2831874" y="498849"/>
                  <a:pt x="2873597" y="509576"/>
                </a:cubicBezTo>
                <a:cubicBezTo>
                  <a:pt x="2880417" y="511364"/>
                  <a:pt x="2888241" y="532699"/>
                  <a:pt x="2886836" y="540566"/>
                </a:cubicBezTo>
                <a:cubicBezTo>
                  <a:pt x="2876406" y="598016"/>
                  <a:pt x="2818434" y="565477"/>
                  <a:pt x="2784133" y="550935"/>
                </a:cubicBezTo>
                <a:cubicBezTo>
                  <a:pt x="2786740" y="557848"/>
                  <a:pt x="2846317" y="613987"/>
                  <a:pt x="2801986" y="604690"/>
                </a:cubicBezTo>
                <a:cubicBezTo>
                  <a:pt x="2789148" y="601949"/>
                  <a:pt x="2742409" y="593963"/>
                  <a:pt x="2749230" y="574773"/>
                </a:cubicBezTo>
                <a:cubicBezTo>
                  <a:pt x="2744616" y="587884"/>
                  <a:pt x="2708910" y="577396"/>
                  <a:pt x="2704898" y="567622"/>
                </a:cubicBezTo>
                <a:cubicBezTo>
                  <a:pt x="2697276" y="550101"/>
                  <a:pt x="2720344" y="555226"/>
                  <a:pt x="2716733" y="549743"/>
                </a:cubicBezTo>
                <a:cubicBezTo>
                  <a:pt x="2710716" y="540566"/>
                  <a:pt x="2674810" y="522806"/>
                  <a:pt x="2668993" y="526144"/>
                </a:cubicBezTo>
                <a:cubicBezTo>
                  <a:pt x="2668190" y="522568"/>
                  <a:pt x="2667187" y="518992"/>
                  <a:pt x="2666385" y="515536"/>
                </a:cubicBezTo>
                <a:cubicBezTo>
                  <a:pt x="2672603" y="528170"/>
                  <a:pt x="2530985" y="530315"/>
                  <a:pt x="2588956" y="505881"/>
                </a:cubicBezTo>
                <a:cubicBezTo>
                  <a:pt x="2621853" y="492174"/>
                  <a:pt x="2658161" y="492532"/>
                  <a:pt x="2698279" y="492294"/>
                </a:cubicBezTo>
                <a:cubicBezTo>
                  <a:pt x="2719943" y="492174"/>
                  <a:pt x="2685240" y="470720"/>
                  <a:pt x="2710716" y="464761"/>
                </a:cubicBezTo>
                <a:cubicBezTo>
                  <a:pt x="2732179" y="459754"/>
                  <a:pt x="2746020" y="445452"/>
                  <a:pt x="2765678" y="438181"/>
                </a:cubicBezTo>
                <a:cubicBezTo>
                  <a:pt x="2803390" y="424117"/>
                  <a:pt x="2724757" y="369885"/>
                  <a:pt x="2713323" y="360230"/>
                </a:cubicBezTo>
                <a:cubicBezTo>
                  <a:pt x="2716132" y="360469"/>
                  <a:pt x="2716934" y="359396"/>
                  <a:pt x="2718539" y="358085"/>
                </a:cubicBezTo>
                <a:cubicBezTo>
                  <a:pt x="2712722" y="354986"/>
                  <a:pt x="2710114" y="355582"/>
                  <a:pt x="2704698" y="357847"/>
                </a:cubicBezTo>
                <a:cubicBezTo>
                  <a:pt x="2701689" y="351053"/>
                  <a:pt x="2701288" y="335439"/>
                  <a:pt x="2687848" y="334485"/>
                </a:cubicBezTo>
                <a:cubicBezTo>
                  <a:pt x="2686644" y="377513"/>
                  <a:pt x="2582537" y="354152"/>
                  <a:pt x="2554655" y="351530"/>
                </a:cubicBezTo>
                <a:cubicBezTo>
                  <a:pt x="2513733" y="347715"/>
                  <a:pt x="2415042" y="324235"/>
                  <a:pt x="2509120" y="319944"/>
                </a:cubicBezTo>
                <a:cubicBezTo>
                  <a:pt x="2508919" y="318514"/>
                  <a:pt x="2507716" y="316011"/>
                  <a:pt x="2506713" y="314700"/>
                </a:cubicBezTo>
                <a:cubicBezTo>
                  <a:pt x="2453957" y="313269"/>
                  <a:pt x="2478630" y="284664"/>
                  <a:pt x="2508919" y="267858"/>
                </a:cubicBezTo>
                <a:cubicBezTo>
                  <a:pt x="2551245" y="244496"/>
                  <a:pt x="2590962" y="239848"/>
                  <a:pt x="2638302" y="239490"/>
                </a:cubicBezTo>
                <a:cubicBezTo>
                  <a:pt x="2607009" y="239729"/>
                  <a:pt x="2549640" y="304091"/>
                  <a:pt x="2574112" y="300873"/>
                </a:cubicBezTo>
                <a:cubicBezTo>
                  <a:pt x="2569097" y="286809"/>
                  <a:pt x="2595375" y="281326"/>
                  <a:pt x="2602396" y="282756"/>
                </a:cubicBezTo>
                <a:cubicBezTo>
                  <a:pt x="2569097" y="256296"/>
                  <a:pt x="2677417" y="242709"/>
                  <a:pt x="2688249" y="241397"/>
                </a:cubicBezTo>
                <a:cubicBezTo>
                  <a:pt x="2750032" y="233650"/>
                  <a:pt x="2698881" y="270838"/>
                  <a:pt x="2692061" y="288120"/>
                </a:cubicBezTo>
                <a:cubicBezTo>
                  <a:pt x="2696674" y="276201"/>
                  <a:pt x="2749430" y="274532"/>
                  <a:pt x="2759660" y="272268"/>
                </a:cubicBezTo>
                <a:cubicBezTo>
                  <a:pt x="2754244" y="273459"/>
                  <a:pt x="2730775" y="271791"/>
                  <a:pt x="2729170" y="263805"/>
                </a:cubicBezTo>
                <a:cubicBezTo>
                  <a:pt x="2725860" y="248310"/>
                  <a:pt x="2731163" y="241107"/>
                  <a:pt x="2740259" y="239002"/>
                </a:cubicBezTo>
                <a:close/>
                <a:moveTo>
                  <a:pt x="1847765" y="226141"/>
                </a:moveTo>
                <a:cubicBezTo>
                  <a:pt x="1874845" y="224830"/>
                  <a:pt x="1894102" y="236391"/>
                  <a:pt x="1921984" y="231147"/>
                </a:cubicBezTo>
                <a:cubicBezTo>
                  <a:pt x="1949866" y="225783"/>
                  <a:pt x="1948863" y="252124"/>
                  <a:pt x="1970527" y="253674"/>
                </a:cubicBezTo>
                <a:cubicBezTo>
                  <a:pt x="1972132" y="264282"/>
                  <a:pt x="1948262" y="264520"/>
                  <a:pt x="1944049" y="272387"/>
                </a:cubicBezTo>
                <a:cubicBezTo>
                  <a:pt x="1944049" y="272387"/>
                  <a:pt x="2017466" y="257846"/>
                  <a:pt x="2014858" y="268811"/>
                </a:cubicBezTo>
                <a:cubicBezTo>
                  <a:pt x="2012451" y="271910"/>
                  <a:pt x="2010245" y="275009"/>
                  <a:pt x="2007838" y="278108"/>
                </a:cubicBezTo>
                <a:cubicBezTo>
                  <a:pt x="2019873" y="279538"/>
                  <a:pt x="2101515" y="249741"/>
                  <a:pt x="2050564" y="300635"/>
                </a:cubicBezTo>
                <a:cubicBezTo>
                  <a:pt x="2061797" y="290265"/>
                  <a:pt x="2073833" y="300277"/>
                  <a:pt x="2085467" y="277989"/>
                </a:cubicBezTo>
                <a:cubicBezTo>
                  <a:pt x="2097102" y="256058"/>
                  <a:pt x="2105928" y="253436"/>
                  <a:pt x="2128193" y="256415"/>
                </a:cubicBezTo>
                <a:cubicBezTo>
                  <a:pt x="2163297" y="261064"/>
                  <a:pt x="2134613" y="313508"/>
                  <a:pt x="2110943" y="319348"/>
                </a:cubicBezTo>
                <a:cubicBezTo>
                  <a:pt x="2109538" y="319825"/>
                  <a:pt x="2159285" y="347596"/>
                  <a:pt x="2163698" y="348788"/>
                </a:cubicBezTo>
                <a:cubicBezTo>
                  <a:pt x="2156477" y="369527"/>
                  <a:pt x="2139627" y="356416"/>
                  <a:pt x="2125586" y="356416"/>
                </a:cubicBezTo>
                <a:cubicBezTo>
                  <a:pt x="2116960" y="360707"/>
                  <a:pt x="2112948" y="368455"/>
                  <a:pt x="2113350" y="379420"/>
                </a:cubicBezTo>
                <a:cubicBezTo>
                  <a:pt x="2100110" y="386333"/>
                  <a:pt x="2086270" y="387883"/>
                  <a:pt x="2071827" y="384307"/>
                </a:cubicBezTo>
                <a:cubicBezTo>
                  <a:pt x="2052971" y="382400"/>
                  <a:pt x="2032310" y="382638"/>
                  <a:pt x="2017667" y="368931"/>
                </a:cubicBezTo>
                <a:cubicBezTo>
                  <a:pt x="2011248" y="362733"/>
                  <a:pt x="1978952" y="380731"/>
                  <a:pt x="1972734" y="381804"/>
                </a:cubicBezTo>
                <a:cubicBezTo>
                  <a:pt x="1953477" y="385141"/>
                  <a:pt x="1818478" y="413866"/>
                  <a:pt x="1835328" y="381327"/>
                </a:cubicBezTo>
                <a:cubicBezTo>
                  <a:pt x="1841546" y="369766"/>
                  <a:pt x="1780165" y="378705"/>
                  <a:pt x="1777757" y="351530"/>
                </a:cubicBezTo>
                <a:cubicBezTo>
                  <a:pt x="1776554" y="343544"/>
                  <a:pt x="1915966" y="347239"/>
                  <a:pt x="1922184" y="339611"/>
                </a:cubicBezTo>
                <a:cubicBezTo>
                  <a:pt x="1895305" y="320778"/>
                  <a:pt x="1826100" y="327215"/>
                  <a:pt x="1796613" y="334366"/>
                </a:cubicBezTo>
                <a:cubicBezTo>
                  <a:pt x="1793805" y="330671"/>
                  <a:pt x="1792601" y="326738"/>
                  <a:pt x="1792601" y="322566"/>
                </a:cubicBezTo>
                <a:cubicBezTo>
                  <a:pt x="1793003" y="323639"/>
                  <a:pt x="1856591" y="309217"/>
                  <a:pt x="1865015" y="309813"/>
                </a:cubicBezTo>
                <a:cubicBezTo>
                  <a:pt x="1842348" y="308144"/>
                  <a:pt x="1820283" y="304449"/>
                  <a:pt x="1798017" y="303019"/>
                </a:cubicBezTo>
                <a:cubicBezTo>
                  <a:pt x="1812661" y="291219"/>
                  <a:pt x="1828307" y="285855"/>
                  <a:pt x="1847163" y="285379"/>
                </a:cubicBezTo>
                <a:cubicBezTo>
                  <a:pt x="1846160" y="283352"/>
                  <a:pt x="1844154" y="281446"/>
                  <a:pt x="1842950" y="279657"/>
                </a:cubicBezTo>
                <a:cubicBezTo>
                  <a:pt x="1843150" y="279538"/>
                  <a:pt x="1843351" y="279419"/>
                  <a:pt x="1843552" y="279300"/>
                </a:cubicBezTo>
                <a:cubicBezTo>
                  <a:pt x="1797416" y="302661"/>
                  <a:pt x="1747869" y="315772"/>
                  <a:pt x="1696718" y="324473"/>
                </a:cubicBezTo>
                <a:cubicBezTo>
                  <a:pt x="1717379" y="321017"/>
                  <a:pt x="1700328" y="304330"/>
                  <a:pt x="1696718" y="324473"/>
                </a:cubicBezTo>
                <a:cubicBezTo>
                  <a:pt x="1700328" y="304330"/>
                  <a:pt x="1687892" y="300277"/>
                  <a:pt x="1670240" y="298132"/>
                </a:cubicBezTo>
                <a:cubicBezTo>
                  <a:pt x="1684883" y="286570"/>
                  <a:pt x="1713367" y="275962"/>
                  <a:pt x="1732624" y="274771"/>
                </a:cubicBezTo>
                <a:cubicBezTo>
                  <a:pt x="1732022" y="272148"/>
                  <a:pt x="1733025" y="270361"/>
                  <a:pt x="1731219" y="267858"/>
                </a:cubicBezTo>
                <a:cubicBezTo>
                  <a:pt x="1747067" y="262852"/>
                  <a:pt x="1771138" y="260587"/>
                  <a:pt x="1780165" y="244258"/>
                </a:cubicBezTo>
                <a:cubicBezTo>
                  <a:pt x="1792601" y="222089"/>
                  <a:pt x="1819882" y="227571"/>
                  <a:pt x="1847765" y="226141"/>
                </a:cubicBezTo>
                <a:close/>
                <a:moveTo>
                  <a:pt x="2452913" y="225882"/>
                </a:moveTo>
                <a:cubicBezTo>
                  <a:pt x="2484196" y="224189"/>
                  <a:pt x="2516241" y="233441"/>
                  <a:pt x="2544224" y="246046"/>
                </a:cubicBezTo>
                <a:cubicBezTo>
                  <a:pt x="2490264" y="261541"/>
                  <a:pt x="2438310" y="288835"/>
                  <a:pt x="2386357" y="302542"/>
                </a:cubicBezTo>
                <a:cubicBezTo>
                  <a:pt x="2400398" y="315653"/>
                  <a:pt x="2391773" y="320182"/>
                  <a:pt x="2386557" y="332817"/>
                </a:cubicBezTo>
                <a:cubicBezTo>
                  <a:pt x="2392776" y="344140"/>
                  <a:pt x="2401802" y="351172"/>
                  <a:pt x="2385153" y="360350"/>
                </a:cubicBezTo>
                <a:cubicBezTo>
                  <a:pt x="2395183" y="360588"/>
                  <a:pt x="2399195" y="366190"/>
                  <a:pt x="2399596" y="371434"/>
                </a:cubicBezTo>
                <a:cubicBezTo>
                  <a:pt x="2399596" y="376679"/>
                  <a:pt x="2394581" y="380493"/>
                  <a:pt x="2383749" y="383592"/>
                </a:cubicBezTo>
                <a:cubicBezTo>
                  <a:pt x="2384351" y="386452"/>
                  <a:pt x="2384151" y="389313"/>
                  <a:pt x="2383147" y="392174"/>
                </a:cubicBezTo>
                <a:cubicBezTo>
                  <a:pt x="2442323" y="345808"/>
                  <a:pt x="2446134" y="423163"/>
                  <a:pt x="2417850" y="423163"/>
                </a:cubicBezTo>
                <a:cubicBezTo>
                  <a:pt x="2418251" y="418514"/>
                  <a:pt x="2401602" y="447478"/>
                  <a:pt x="2428080" y="431506"/>
                </a:cubicBezTo>
                <a:cubicBezTo>
                  <a:pt x="2425071" y="416131"/>
                  <a:pt x="2450948" y="411006"/>
                  <a:pt x="2462582" y="411959"/>
                </a:cubicBezTo>
                <a:cubicBezTo>
                  <a:pt x="2472612" y="404331"/>
                  <a:pt x="2488058" y="394557"/>
                  <a:pt x="2496884" y="388002"/>
                </a:cubicBezTo>
                <a:cubicBezTo>
                  <a:pt x="2493273" y="388002"/>
                  <a:pt x="2505309" y="364998"/>
                  <a:pt x="2512530" y="361303"/>
                </a:cubicBezTo>
                <a:cubicBezTo>
                  <a:pt x="2531987" y="351053"/>
                  <a:pt x="2577121" y="355939"/>
                  <a:pt x="2590160" y="372745"/>
                </a:cubicBezTo>
                <a:cubicBezTo>
                  <a:pt x="2590160" y="367740"/>
                  <a:pt x="2599186" y="391697"/>
                  <a:pt x="2599387" y="394200"/>
                </a:cubicBezTo>
                <a:cubicBezTo>
                  <a:pt x="2601192" y="409814"/>
                  <a:pt x="2575115" y="411840"/>
                  <a:pt x="2564083" y="410648"/>
                </a:cubicBezTo>
                <a:cubicBezTo>
                  <a:pt x="2565687" y="413509"/>
                  <a:pt x="2566690" y="417323"/>
                  <a:pt x="2567292" y="420541"/>
                </a:cubicBezTo>
                <a:lnTo>
                  <a:pt x="2562076" y="422209"/>
                </a:lnTo>
                <a:cubicBezTo>
                  <a:pt x="2581334" y="449027"/>
                  <a:pt x="2497085" y="483235"/>
                  <a:pt x="2477426" y="477275"/>
                </a:cubicBezTo>
                <a:cubicBezTo>
                  <a:pt x="2476022" y="480136"/>
                  <a:pt x="2473615" y="481924"/>
                  <a:pt x="2470406" y="482639"/>
                </a:cubicBezTo>
                <a:cubicBezTo>
                  <a:pt x="2479232" y="507073"/>
                  <a:pt x="2449142" y="495035"/>
                  <a:pt x="2441721" y="480851"/>
                </a:cubicBezTo>
                <a:cubicBezTo>
                  <a:pt x="2429685" y="478229"/>
                  <a:pt x="2431892" y="469290"/>
                  <a:pt x="2418853" y="471316"/>
                </a:cubicBezTo>
                <a:cubicBezTo>
                  <a:pt x="2420257" y="474653"/>
                  <a:pt x="2420056" y="477752"/>
                  <a:pt x="2418251" y="480732"/>
                </a:cubicBezTo>
                <a:cubicBezTo>
                  <a:pt x="2421862" y="479898"/>
                  <a:pt x="2425473" y="479779"/>
                  <a:pt x="2428883" y="480971"/>
                </a:cubicBezTo>
                <a:cubicBezTo>
                  <a:pt x="2426275" y="485977"/>
                  <a:pt x="2424871" y="491340"/>
                  <a:pt x="2424470" y="496823"/>
                </a:cubicBezTo>
                <a:cubicBezTo>
                  <a:pt x="2429284" y="495274"/>
                  <a:pt x="2434299" y="493724"/>
                  <a:pt x="2439314" y="492174"/>
                </a:cubicBezTo>
                <a:cubicBezTo>
                  <a:pt x="2442523" y="512437"/>
                  <a:pt x="2496081" y="508742"/>
                  <a:pt x="2476624" y="537705"/>
                </a:cubicBezTo>
                <a:cubicBezTo>
                  <a:pt x="2479833" y="532937"/>
                  <a:pt x="2499090" y="535679"/>
                  <a:pt x="2501096" y="541758"/>
                </a:cubicBezTo>
                <a:cubicBezTo>
                  <a:pt x="2510925" y="571794"/>
                  <a:pt x="2445131" y="538659"/>
                  <a:pt x="2446134" y="539255"/>
                </a:cubicBezTo>
                <a:cubicBezTo>
                  <a:pt x="2427278" y="527693"/>
                  <a:pt x="2383549" y="566788"/>
                  <a:pt x="2359879" y="562497"/>
                </a:cubicBezTo>
                <a:cubicBezTo>
                  <a:pt x="2360079" y="556537"/>
                  <a:pt x="2366899" y="553438"/>
                  <a:pt x="2365094" y="546644"/>
                </a:cubicBezTo>
                <a:cubicBezTo>
                  <a:pt x="2353259" y="546168"/>
                  <a:pt x="2340221" y="550578"/>
                  <a:pt x="2328987" y="548790"/>
                </a:cubicBezTo>
                <a:cubicBezTo>
                  <a:pt x="2330091" y="546615"/>
                  <a:pt x="2334090" y="542830"/>
                  <a:pt x="2339613" y="538236"/>
                </a:cubicBezTo>
                <a:lnTo>
                  <a:pt x="2355766" y="525638"/>
                </a:lnTo>
                <a:lnTo>
                  <a:pt x="2357613" y="524840"/>
                </a:lnTo>
                <a:lnTo>
                  <a:pt x="2365875" y="517954"/>
                </a:lnTo>
                <a:lnTo>
                  <a:pt x="2380045" y="507339"/>
                </a:lnTo>
                <a:cubicBezTo>
                  <a:pt x="2386169" y="502700"/>
                  <a:pt x="2391071" y="498849"/>
                  <a:pt x="2393378" y="496584"/>
                </a:cubicBezTo>
                <a:cubicBezTo>
                  <a:pt x="2386959" y="499683"/>
                  <a:pt x="2379938" y="500875"/>
                  <a:pt x="2373318" y="503140"/>
                </a:cubicBezTo>
                <a:cubicBezTo>
                  <a:pt x="2374372" y="506790"/>
                  <a:pt x="2373268" y="510468"/>
                  <a:pt x="2370490" y="514107"/>
                </a:cubicBezTo>
                <a:lnTo>
                  <a:pt x="2365875" y="517954"/>
                </a:lnTo>
                <a:lnTo>
                  <a:pt x="2359378" y="522821"/>
                </a:lnTo>
                <a:lnTo>
                  <a:pt x="2355766" y="525638"/>
                </a:lnTo>
                <a:lnTo>
                  <a:pt x="2313266" y="543993"/>
                </a:lnTo>
                <a:cubicBezTo>
                  <a:pt x="2279291" y="555196"/>
                  <a:pt x="2241629" y="562556"/>
                  <a:pt x="2231098" y="561782"/>
                </a:cubicBezTo>
                <a:cubicBezTo>
                  <a:pt x="2239322" y="584189"/>
                  <a:pt x="2198401" y="587408"/>
                  <a:pt x="2185764" y="588957"/>
                </a:cubicBezTo>
                <a:cubicBezTo>
                  <a:pt x="2185363" y="595751"/>
                  <a:pt x="2110943" y="630793"/>
                  <a:pt x="2101715" y="636157"/>
                </a:cubicBezTo>
                <a:cubicBezTo>
                  <a:pt x="2072829" y="655585"/>
                  <a:pt x="2036322" y="674655"/>
                  <a:pt x="2025089" y="710293"/>
                </a:cubicBezTo>
                <a:lnTo>
                  <a:pt x="2058186" y="710293"/>
                </a:lnTo>
                <a:lnTo>
                  <a:pt x="2043945" y="765359"/>
                </a:lnTo>
                <a:cubicBezTo>
                  <a:pt x="2093290" y="756062"/>
                  <a:pt x="2108536" y="770604"/>
                  <a:pt x="2142636" y="800878"/>
                </a:cubicBezTo>
                <a:cubicBezTo>
                  <a:pt x="2177138" y="831868"/>
                  <a:pt x="2225481" y="818041"/>
                  <a:pt x="2263394" y="836278"/>
                </a:cubicBezTo>
                <a:lnTo>
                  <a:pt x="2259983" y="853918"/>
                </a:lnTo>
                <a:lnTo>
                  <a:pt x="2256975" y="853918"/>
                </a:lnTo>
                <a:cubicBezTo>
                  <a:pt x="2219864" y="853918"/>
                  <a:pt x="2218059" y="961547"/>
                  <a:pt x="2243534" y="961547"/>
                </a:cubicBezTo>
                <a:cubicBezTo>
                  <a:pt x="2254367" y="960832"/>
                  <a:pt x="2264597" y="941046"/>
                  <a:pt x="2275429" y="952369"/>
                </a:cubicBezTo>
                <a:cubicBezTo>
                  <a:pt x="2285860" y="934133"/>
                  <a:pt x="2295087" y="931869"/>
                  <a:pt x="2299300" y="910057"/>
                </a:cubicBezTo>
                <a:cubicBezTo>
                  <a:pt x="2301707" y="897184"/>
                  <a:pt x="2304515" y="858328"/>
                  <a:pt x="2312739" y="848435"/>
                </a:cubicBezTo>
                <a:cubicBezTo>
                  <a:pt x="2334203" y="823047"/>
                  <a:pt x="2389767" y="827338"/>
                  <a:pt x="2417649" y="803858"/>
                </a:cubicBezTo>
                <a:cubicBezTo>
                  <a:pt x="2432493" y="791224"/>
                  <a:pt x="2453355" y="765240"/>
                  <a:pt x="2441319" y="744262"/>
                </a:cubicBezTo>
                <a:cubicBezTo>
                  <a:pt x="2436907" y="736515"/>
                  <a:pt x="2420257" y="725669"/>
                  <a:pt x="2423066" y="714226"/>
                </a:cubicBezTo>
                <a:cubicBezTo>
                  <a:pt x="2423667" y="711962"/>
                  <a:pt x="2484647" y="666193"/>
                  <a:pt x="2482642" y="666193"/>
                </a:cubicBezTo>
                <a:cubicBezTo>
                  <a:pt x="2475822" y="666193"/>
                  <a:pt x="2462984" y="656538"/>
                  <a:pt x="2453757" y="656181"/>
                </a:cubicBezTo>
                <a:cubicBezTo>
                  <a:pt x="2480636" y="637468"/>
                  <a:pt x="2494677" y="633177"/>
                  <a:pt x="2507114" y="603856"/>
                </a:cubicBezTo>
                <a:cubicBezTo>
                  <a:pt x="2519350" y="575012"/>
                  <a:pt x="2594171" y="590030"/>
                  <a:pt x="2622656" y="590030"/>
                </a:cubicBezTo>
                <a:cubicBezTo>
                  <a:pt x="2644119" y="590030"/>
                  <a:pt x="2675411" y="620423"/>
                  <a:pt x="2684438" y="633058"/>
                </a:cubicBezTo>
                <a:cubicBezTo>
                  <a:pt x="2724557" y="633058"/>
                  <a:pt x="2686644" y="688600"/>
                  <a:pt x="2681028" y="704930"/>
                </a:cubicBezTo>
                <a:cubicBezTo>
                  <a:pt x="2715731" y="703380"/>
                  <a:pt x="2701488" y="736277"/>
                  <a:pt x="2739200" y="716849"/>
                </a:cubicBezTo>
                <a:cubicBezTo>
                  <a:pt x="2752238" y="710174"/>
                  <a:pt x="2810210" y="647241"/>
                  <a:pt x="2824051" y="664166"/>
                </a:cubicBezTo>
                <a:cubicBezTo>
                  <a:pt x="2840700" y="685025"/>
                  <a:pt x="2839496" y="719352"/>
                  <a:pt x="2846317" y="743905"/>
                </a:cubicBezTo>
                <a:cubicBezTo>
                  <a:pt x="2852736" y="775729"/>
                  <a:pt x="2867178" y="780496"/>
                  <a:pt x="2837691" y="799567"/>
                </a:cubicBezTo>
                <a:cubicBezTo>
                  <a:pt x="2845514" y="809579"/>
                  <a:pt x="2863768" y="815181"/>
                  <a:pt x="2859756" y="831391"/>
                </a:cubicBezTo>
                <a:cubicBezTo>
                  <a:pt x="2858753" y="831033"/>
                  <a:pt x="2957445" y="864407"/>
                  <a:pt x="2916324" y="872035"/>
                </a:cubicBezTo>
                <a:cubicBezTo>
                  <a:pt x="2940595" y="900045"/>
                  <a:pt x="2964065" y="935325"/>
                  <a:pt x="2912914" y="961905"/>
                </a:cubicBezTo>
                <a:cubicBezTo>
                  <a:pt x="2917327" y="961189"/>
                  <a:pt x="2921740" y="961070"/>
                  <a:pt x="2926353" y="961547"/>
                </a:cubicBezTo>
                <a:cubicBezTo>
                  <a:pt x="2930165" y="987411"/>
                  <a:pt x="2863768" y="997185"/>
                  <a:pt x="2861161" y="1024599"/>
                </a:cubicBezTo>
                <a:cubicBezTo>
                  <a:pt x="2861562" y="1020785"/>
                  <a:pt x="2906495" y="1004456"/>
                  <a:pt x="2906896" y="1015540"/>
                </a:cubicBezTo>
                <a:cubicBezTo>
                  <a:pt x="2907498" y="1024122"/>
                  <a:pt x="2892654" y="1019235"/>
                  <a:pt x="2893255" y="1028771"/>
                </a:cubicBezTo>
                <a:cubicBezTo>
                  <a:pt x="2894058" y="1044027"/>
                  <a:pt x="2943404" y="1025314"/>
                  <a:pt x="2952832" y="1041405"/>
                </a:cubicBezTo>
                <a:cubicBezTo>
                  <a:pt x="2951227" y="1038425"/>
                  <a:pt x="2937787" y="1052966"/>
                  <a:pt x="2939592" y="1058091"/>
                </a:cubicBezTo>
                <a:cubicBezTo>
                  <a:pt x="2944407" y="1062263"/>
                  <a:pt x="2949823" y="1065124"/>
                  <a:pt x="2955840" y="1066912"/>
                </a:cubicBezTo>
                <a:cubicBezTo>
                  <a:pt x="2960254" y="1071918"/>
                  <a:pt x="2932170" y="1076685"/>
                  <a:pt x="2950625" y="1091822"/>
                </a:cubicBezTo>
                <a:cubicBezTo>
                  <a:pt x="2981918" y="1117568"/>
                  <a:pt x="2923746" y="1124719"/>
                  <a:pt x="2906294" y="1124719"/>
                </a:cubicBezTo>
                <a:cubicBezTo>
                  <a:pt x="2909303" y="1118521"/>
                  <a:pt x="2928159" y="1105291"/>
                  <a:pt x="2922341" y="1096590"/>
                </a:cubicBezTo>
                <a:cubicBezTo>
                  <a:pt x="2919333" y="1092061"/>
                  <a:pt x="2871190" y="1122574"/>
                  <a:pt x="2857149" y="1120667"/>
                </a:cubicBezTo>
                <a:cubicBezTo>
                  <a:pt x="2867981" y="1117925"/>
                  <a:pt x="2889645" y="1110178"/>
                  <a:pt x="2893255" y="1097782"/>
                </a:cubicBezTo>
                <a:cubicBezTo>
                  <a:pt x="2889645" y="1110535"/>
                  <a:pt x="2751637" y="1097305"/>
                  <a:pt x="2781124" y="1081214"/>
                </a:cubicBezTo>
                <a:cubicBezTo>
                  <a:pt x="2824452" y="1057376"/>
                  <a:pt x="2844311" y="994920"/>
                  <a:pt x="2891450" y="969533"/>
                </a:cubicBezTo>
                <a:cubicBezTo>
                  <a:pt x="2821844" y="985385"/>
                  <a:pt x="2784133" y="1016732"/>
                  <a:pt x="2710916" y="1012918"/>
                </a:cubicBezTo>
                <a:cubicBezTo>
                  <a:pt x="2653346" y="1009938"/>
                  <a:pt x="2616237" y="1011130"/>
                  <a:pt x="2571705" y="1042716"/>
                </a:cubicBezTo>
                <a:cubicBezTo>
                  <a:pt x="2591965" y="1036875"/>
                  <a:pt x="2634491" y="1024003"/>
                  <a:pt x="2647529" y="1050940"/>
                </a:cubicBezTo>
                <a:cubicBezTo>
                  <a:pt x="2657158" y="1070845"/>
                  <a:pt x="2630679" y="1086220"/>
                  <a:pt x="2614832" y="1089796"/>
                </a:cubicBezTo>
                <a:cubicBezTo>
                  <a:pt x="2626667" y="1097901"/>
                  <a:pt x="2616437" y="1112323"/>
                  <a:pt x="2608814" y="1118283"/>
                </a:cubicBezTo>
                <a:cubicBezTo>
                  <a:pt x="2633086" y="1144028"/>
                  <a:pt x="2649936" y="1185745"/>
                  <a:pt x="2693665" y="1141525"/>
                </a:cubicBezTo>
                <a:cubicBezTo>
                  <a:pt x="2706503" y="1128652"/>
                  <a:pt x="2716533" y="1113277"/>
                  <a:pt x="2736592" y="1117091"/>
                </a:cubicBezTo>
                <a:cubicBezTo>
                  <a:pt x="2734386" y="1122335"/>
                  <a:pt x="2731979" y="1137949"/>
                  <a:pt x="2733182" y="1143790"/>
                </a:cubicBezTo>
                <a:cubicBezTo>
                  <a:pt x="2739400" y="1178236"/>
                  <a:pt x="2685441" y="1191704"/>
                  <a:pt x="2650337" y="1202789"/>
                </a:cubicBezTo>
                <a:cubicBezTo>
                  <a:pt x="2616237" y="1209821"/>
                  <a:pt x="2565487" y="1254994"/>
                  <a:pt x="2533793" y="1251895"/>
                </a:cubicBezTo>
                <a:cubicBezTo>
                  <a:pt x="2489061" y="1247366"/>
                  <a:pt x="2540413" y="1195280"/>
                  <a:pt x="2555056" y="1188248"/>
                </a:cubicBezTo>
                <a:cubicBezTo>
                  <a:pt x="2539811" y="1192419"/>
                  <a:pt x="2473414" y="1231156"/>
                  <a:pt x="2456364" y="1218045"/>
                </a:cubicBezTo>
                <a:cubicBezTo>
                  <a:pt x="2440116" y="1242003"/>
                  <a:pt x="2404009" y="1239023"/>
                  <a:pt x="2386557" y="1265006"/>
                </a:cubicBezTo>
                <a:lnTo>
                  <a:pt x="2398192" y="1268821"/>
                </a:lnTo>
                <a:cubicBezTo>
                  <a:pt x="2391974" y="1274422"/>
                  <a:pt x="2385153" y="1278952"/>
                  <a:pt x="2377731" y="1282527"/>
                </a:cubicBezTo>
                <a:cubicBezTo>
                  <a:pt x="2378735" y="1283481"/>
                  <a:pt x="2379537" y="1284554"/>
                  <a:pt x="2379938" y="1285626"/>
                </a:cubicBezTo>
                <a:cubicBezTo>
                  <a:pt x="2417449" y="1286818"/>
                  <a:pt x="2379537" y="1341646"/>
                  <a:pt x="2348646" y="1317212"/>
                </a:cubicBezTo>
                <a:cubicBezTo>
                  <a:pt x="2341625" y="1328893"/>
                  <a:pt x="2327784" y="1326628"/>
                  <a:pt x="2316350" y="1327462"/>
                </a:cubicBezTo>
                <a:lnTo>
                  <a:pt x="2318155" y="1329965"/>
                </a:lnTo>
                <a:cubicBezTo>
                  <a:pt x="2309530" y="1344626"/>
                  <a:pt x="2278237" y="1354757"/>
                  <a:pt x="2260184" y="1352135"/>
                </a:cubicBezTo>
                <a:cubicBezTo>
                  <a:pt x="2261588" y="1371682"/>
                  <a:pt x="2222673" y="1410896"/>
                  <a:pt x="2203817" y="1404817"/>
                </a:cubicBezTo>
                <a:cubicBezTo>
                  <a:pt x="2217257" y="1431516"/>
                  <a:pt x="2171321" y="1458930"/>
                  <a:pt x="2159887" y="1476927"/>
                </a:cubicBezTo>
                <a:cubicBezTo>
                  <a:pt x="2148855" y="1494687"/>
                  <a:pt x="2168714" y="1546892"/>
                  <a:pt x="2124784" y="1543793"/>
                </a:cubicBezTo>
                <a:cubicBezTo>
                  <a:pt x="2137622" y="1552733"/>
                  <a:pt x="2048558" y="1595522"/>
                  <a:pt x="2031107" y="1604819"/>
                </a:cubicBezTo>
                <a:cubicBezTo>
                  <a:pt x="1999012" y="1627704"/>
                  <a:pt x="1966114" y="1654641"/>
                  <a:pt x="1939636" y="1684796"/>
                </a:cubicBezTo>
                <a:cubicBezTo>
                  <a:pt x="1906538" y="1722698"/>
                  <a:pt x="1984168" y="1926157"/>
                  <a:pt x="1884071" y="1914476"/>
                </a:cubicBezTo>
                <a:cubicBezTo>
                  <a:pt x="1883470" y="1912092"/>
                  <a:pt x="1880862" y="1892307"/>
                  <a:pt x="1880260" y="1892307"/>
                </a:cubicBezTo>
                <a:cubicBezTo>
                  <a:pt x="1875045" y="1890161"/>
                  <a:pt x="1869629" y="1888016"/>
                  <a:pt x="1864414" y="1885870"/>
                </a:cubicBezTo>
                <a:lnTo>
                  <a:pt x="1864351" y="1883078"/>
                </a:lnTo>
                <a:lnTo>
                  <a:pt x="1863811" y="1859172"/>
                </a:lnTo>
                <a:cubicBezTo>
                  <a:pt x="1854584" y="1849994"/>
                  <a:pt x="1844354" y="1831162"/>
                  <a:pt x="1851777" y="1818289"/>
                </a:cubicBezTo>
                <a:cubicBezTo>
                  <a:pt x="1837133" y="1811972"/>
                  <a:pt x="1860402" y="1778241"/>
                  <a:pt x="1859399" y="1767037"/>
                </a:cubicBezTo>
                <a:cubicBezTo>
                  <a:pt x="1836932" y="1761912"/>
                  <a:pt x="1848166" y="1721387"/>
                  <a:pt x="1819681" y="1741054"/>
                </a:cubicBezTo>
                <a:cubicBezTo>
                  <a:pt x="1808849" y="1748324"/>
                  <a:pt x="1796011" y="1748324"/>
                  <a:pt x="1783575" y="1747371"/>
                </a:cubicBezTo>
                <a:cubicBezTo>
                  <a:pt x="1781569" y="1709349"/>
                  <a:pt x="1700730" y="1720553"/>
                  <a:pt x="1673248" y="1729731"/>
                </a:cubicBezTo>
                <a:cubicBezTo>
                  <a:pt x="1675856" y="1736405"/>
                  <a:pt x="1672245" y="1742722"/>
                  <a:pt x="1666829" y="1746417"/>
                </a:cubicBezTo>
                <a:cubicBezTo>
                  <a:pt x="1691302" y="1755476"/>
                  <a:pt x="1669237" y="1775619"/>
                  <a:pt x="1652587" y="1777169"/>
                </a:cubicBezTo>
                <a:cubicBezTo>
                  <a:pt x="1652186" y="1772282"/>
                  <a:pt x="1653590" y="1765845"/>
                  <a:pt x="1652387" y="1761197"/>
                </a:cubicBezTo>
                <a:cubicBezTo>
                  <a:pt x="1651584" y="1760363"/>
                  <a:pt x="1650180" y="1759290"/>
                  <a:pt x="1648575" y="1758694"/>
                </a:cubicBezTo>
                <a:cubicBezTo>
                  <a:pt x="1645968" y="1768825"/>
                  <a:pt x="1636540" y="1769660"/>
                  <a:pt x="1628717" y="1764534"/>
                </a:cubicBezTo>
                <a:cubicBezTo>
                  <a:pt x="1617283" y="1777526"/>
                  <a:pt x="1597625" y="1762151"/>
                  <a:pt x="1595017" y="1750112"/>
                </a:cubicBezTo>
                <a:cubicBezTo>
                  <a:pt x="1592811" y="1748801"/>
                  <a:pt x="1590604" y="1747609"/>
                  <a:pt x="1588397" y="1746298"/>
                </a:cubicBezTo>
                <a:cubicBezTo>
                  <a:pt x="1582781" y="1766799"/>
                  <a:pt x="1549884" y="1743676"/>
                  <a:pt x="1536243" y="1745821"/>
                </a:cubicBezTo>
                <a:cubicBezTo>
                  <a:pt x="1510567" y="1749874"/>
                  <a:pt x="1485895" y="1769660"/>
                  <a:pt x="1463829" y="1782413"/>
                </a:cubicBezTo>
                <a:cubicBezTo>
                  <a:pt x="1424112" y="1803629"/>
                  <a:pt x="1396229" y="1822580"/>
                  <a:pt x="1402046" y="1870733"/>
                </a:cubicBezTo>
                <a:cubicBezTo>
                  <a:pt x="1398235" y="1883487"/>
                  <a:pt x="1397031" y="1894691"/>
                  <a:pt x="1382589" y="1899458"/>
                </a:cubicBezTo>
                <a:cubicBezTo>
                  <a:pt x="1363132" y="1905656"/>
                  <a:pt x="1363934" y="1960007"/>
                  <a:pt x="1361527" y="1974667"/>
                </a:cubicBezTo>
                <a:cubicBezTo>
                  <a:pt x="1353101" y="2027350"/>
                  <a:pt x="1385999" y="2060246"/>
                  <a:pt x="1384595" y="2107088"/>
                </a:cubicBezTo>
                <a:cubicBezTo>
                  <a:pt x="1392217" y="2111617"/>
                  <a:pt x="1389810" y="2121272"/>
                  <a:pt x="1395226" y="2126635"/>
                </a:cubicBezTo>
                <a:cubicBezTo>
                  <a:pt x="1445575" y="2156433"/>
                  <a:pt x="1467039" y="2121987"/>
                  <a:pt x="1522402" y="2127589"/>
                </a:cubicBezTo>
                <a:lnTo>
                  <a:pt x="1521199" y="2131641"/>
                </a:lnTo>
                <a:cubicBezTo>
                  <a:pt x="1523606" y="2129258"/>
                  <a:pt x="1524810" y="2126397"/>
                  <a:pt x="1524408" y="2123060"/>
                </a:cubicBezTo>
                <a:cubicBezTo>
                  <a:pt x="1576362" y="2105777"/>
                  <a:pt x="1546273" y="2039984"/>
                  <a:pt x="1615879" y="2029853"/>
                </a:cubicBezTo>
                <a:cubicBezTo>
                  <a:pt x="1636941" y="2025919"/>
                  <a:pt x="1661814" y="2022582"/>
                  <a:pt x="1681874" y="2022582"/>
                </a:cubicBezTo>
                <a:cubicBezTo>
                  <a:pt x="1706747" y="2022582"/>
                  <a:pt x="1659809" y="2141653"/>
                  <a:pt x="1644965" y="2158579"/>
                </a:cubicBezTo>
                <a:cubicBezTo>
                  <a:pt x="1633330" y="2182655"/>
                  <a:pt x="1626710" y="2213883"/>
                  <a:pt x="1609861" y="2235695"/>
                </a:cubicBezTo>
                <a:cubicBezTo>
                  <a:pt x="1610663" y="2236410"/>
                  <a:pt x="1611265" y="2237006"/>
                  <a:pt x="1611867" y="2237602"/>
                </a:cubicBezTo>
                <a:cubicBezTo>
                  <a:pt x="1619088" y="2233669"/>
                  <a:pt x="1688494" y="2230331"/>
                  <a:pt x="1695314" y="2233907"/>
                </a:cubicBezTo>
                <a:cubicBezTo>
                  <a:pt x="1716376" y="2245111"/>
                  <a:pt x="1738241" y="2241178"/>
                  <a:pt x="1763315" y="2259652"/>
                </a:cubicBezTo>
                <a:cubicBezTo>
                  <a:pt x="1770135" y="2257030"/>
                  <a:pt x="1778359" y="2256434"/>
                  <a:pt x="1785581" y="2256792"/>
                </a:cubicBezTo>
                <a:cubicBezTo>
                  <a:pt x="1782371" y="2275743"/>
                  <a:pt x="1749073" y="2433551"/>
                  <a:pt x="1748672" y="2433551"/>
                </a:cubicBezTo>
                <a:cubicBezTo>
                  <a:pt x="1741651" y="2433551"/>
                  <a:pt x="1769333" y="2460488"/>
                  <a:pt x="1769333" y="2460488"/>
                </a:cubicBezTo>
                <a:lnTo>
                  <a:pt x="1786383" y="2460250"/>
                </a:lnTo>
                <a:cubicBezTo>
                  <a:pt x="1810053" y="2528785"/>
                  <a:pt x="1882868" y="2429976"/>
                  <a:pt x="1901323" y="2465494"/>
                </a:cubicBezTo>
                <a:cubicBezTo>
                  <a:pt x="1912656" y="2464481"/>
                  <a:pt x="1923288" y="2469130"/>
                  <a:pt x="1932615" y="2476147"/>
                </a:cubicBezTo>
                <a:lnTo>
                  <a:pt x="1955520" y="2500415"/>
                </a:lnTo>
                <a:lnTo>
                  <a:pt x="1960706" y="2497658"/>
                </a:lnTo>
                <a:cubicBezTo>
                  <a:pt x="1965303" y="2494913"/>
                  <a:pt x="1969471" y="2491851"/>
                  <a:pt x="1970903" y="2488962"/>
                </a:cubicBezTo>
                <a:cubicBezTo>
                  <a:pt x="1976054" y="2478793"/>
                  <a:pt x="1976197" y="2470819"/>
                  <a:pt x="1989793" y="2470241"/>
                </a:cubicBezTo>
                <a:cubicBezTo>
                  <a:pt x="1989721" y="2470126"/>
                  <a:pt x="1988218" y="2466890"/>
                  <a:pt x="1988218" y="2466890"/>
                </a:cubicBezTo>
                <a:lnTo>
                  <a:pt x="1989864" y="2465735"/>
                </a:lnTo>
                <a:lnTo>
                  <a:pt x="1987360" y="2463423"/>
                </a:lnTo>
                <a:cubicBezTo>
                  <a:pt x="1995446" y="2439849"/>
                  <a:pt x="2004461" y="2421937"/>
                  <a:pt x="2026571" y="2408186"/>
                </a:cubicBezTo>
                <a:lnTo>
                  <a:pt x="2039021" y="2412115"/>
                </a:lnTo>
                <a:cubicBezTo>
                  <a:pt x="2041884" y="2404719"/>
                  <a:pt x="2099700" y="2382878"/>
                  <a:pt x="2107069" y="2381607"/>
                </a:cubicBezTo>
                <a:cubicBezTo>
                  <a:pt x="2113885" y="2381607"/>
                  <a:pt x="2136438" y="2356776"/>
                  <a:pt x="2147017" y="2365860"/>
                </a:cubicBezTo>
                <a:cubicBezTo>
                  <a:pt x="2150543" y="2368888"/>
                  <a:pt x="2152739" y="2375684"/>
                  <a:pt x="2152578" y="2388425"/>
                </a:cubicBezTo>
                <a:cubicBezTo>
                  <a:pt x="2145136" y="2394550"/>
                  <a:pt x="2136836" y="2399750"/>
                  <a:pt x="2127892" y="2403679"/>
                </a:cubicBezTo>
                <a:cubicBezTo>
                  <a:pt x="2128178" y="2404488"/>
                  <a:pt x="2128464" y="2405181"/>
                  <a:pt x="2128750" y="2406106"/>
                </a:cubicBezTo>
                <a:cubicBezTo>
                  <a:pt x="2139912" y="2396399"/>
                  <a:pt x="2156728" y="2399750"/>
                  <a:pt x="2168320" y="2392354"/>
                </a:cubicBezTo>
                <a:cubicBezTo>
                  <a:pt x="2124672" y="2334574"/>
                  <a:pt x="2216404" y="2387154"/>
                  <a:pt x="2197228" y="2387154"/>
                </a:cubicBezTo>
                <a:cubicBezTo>
                  <a:pt x="2216117" y="2383918"/>
                  <a:pt x="2233362" y="2393625"/>
                  <a:pt x="2238013" y="2412808"/>
                </a:cubicBezTo>
                <a:cubicBezTo>
                  <a:pt x="2242449" y="2431182"/>
                  <a:pt x="2277439" y="2417315"/>
                  <a:pt x="2292752" y="2417315"/>
                </a:cubicBezTo>
                <a:cubicBezTo>
                  <a:pt x="2319442" y="2417315"/>
                  <a:pt x="2325667" y="2451867"/>
                  <a:pt x="2356292" y="2424826"/>
                </a:cubicBezTo>
                <a:cubicBezTo>
                  <a:pt x="2376899" y="2406683"/>
                  <a:pt x="2415753" y="2412346"/>
                  <a:pt x="2441656" y="2412924"/>
                </a:cubicBezTo>
                <a:lnTo>
                  <a:pt x="2441656" y="2431298"/>
                </a:lnTo>
                <a:cubicBezTo>
                  <a:pt x="2435288" y="2433609"/>
                  <a:pt x="2416540" y="2434996"/>
                  <a:pt x="2418472" y="2433840"/>
                </a:cubicBezTo>
                <a:cubicBezTo>
                  <a:pt x="2422050" y="2437538"/>
                  <a:pt x="2423839" y="2438925"/>
                  <a:pt x="2425413" y="2443778"/>
                </a:cubicBezTo>
                <a:cubicBezTo>
                  <a:pt x="2442514" y="2439618"/>
                  <a:pt x="2499615" y="2468046"/>
                  <a:pt x="2468274" y="2484918"/>
                </a:cubicBezTo>
                <a:cubicBezTo>
                  <a:pt x="2467844" y="2487460"/>
                  <a:pt x="2467558" y="2491042"/>
                  <a:pt x="2466413" y="2492776"/>
                </a:cubicBezTo>
                <a:cubicBezTo>
                  <a:pt x="2495035" y="2484686"/>
                  <a:pt x="2513210" y="2505372"/>
                  <a:pt x="2531742" y="2523399"/>
                </a:cubicBezTo>
                <a:cubicBezTo>
                  <a:pt x="2531742" y="2523399"/>
                  <a:pt x="2529596" y="2522937"/>
                  <a:pt x="2526519" y="2522243"/>
                </a:cubicBezTo>
                <a:cubicBezTo>
                  <a:pt x="2531528" y="2526635"/>
                  <a:pt x="2560221" y="2563845"/>
                  <a:pt x="2550060" y="2563845"/>
                </a:cubicBezTo>
                <a:cubicBezTo>
                  <a:pt x="2559290" y="2563845"/>
                  <a:pt x="2577680" y="2581988"/>
                  <a:pt x="2584477" y="2587535"/>
                </a:cubicBezTo>
                <a:lnTo>
                  <a:pt x="2586552" y="2585224"/>
                </a:lnTo>
                <a:lnTo>
                  <a:pt x="2587340" y="2590077"/>
                </a:lnTo>
                <a:cubicBezTo>
                  <a:pt x="2599504" y="2589384"/>
                  <a:pt x="2617750" y="2589268"/>
                  <a:pt x="2628125" y="2596086"/>
                </a:cubicBezTo>
                <a:cubicBezTo>
                  <a:pt x="2640003" y="2578290"/>
                  <a:pt x="2693954" y="2597126"/>
                  <a:pt x="2703113" y="2604869"/>
                </a:cubicBezTo>
                <a:cubicBezTo>
                  <a:pt x="2702756" y="2606833"/>
                  <a:pt x="2702112" y="2608798"/>
                  <a:pt x="2701324" y="2610647"/>
                </a:cubicBezTo>
                <a:cubicBezTo>
                  <a:pt x="2722934" y="2618852"/>
                  <a:pt x="2747620" y="2634452"/>
                  <a:pt x="2761859" y="2654329"/>
                </a:cubicBezTo>
                <a:cubicBezTo>
                  <a:pt x="2784542" y="2633066"/>
                  <a:pt x="2788334" y="2745043"/>
                  <a:pt x="2822895" y="2739034"/>
                </a:cubicBezTo>
                <a:cubicBezTo>
                  <a:pt x="2839137" y="2772200"/>
                  <a:pt x="2811661" y="2786298"/>
                  <a:pt x="2794917" y="2810219"/>
                </a:cubicBezTo>
                <a:cubicBezTo>
                  <a:pt x="2822823" y="2811490"/>
                  <a:pt x="2850729" y="2813108"/>
                  <a:pt x="2878635" y="2814610"/>
                </a:cubicBezTo>
                <a:cubicBezTo>
                  <a:pt x="2878635" y="2814610"/>
                  <a:pt x="2871623" y="2835758"/>
                  <a:pt x="2870907" y="2838069"/>
                </a:cubicBezTo>
                <a:cubicBezTo>
                  <a:pt x="2907901" y="2825589"/>
                  <a:pt x="3014373" y="2851012"/>
                  <a:pt x="3004499" y="2905325"/>
                </a:cubicBezTo>
                <a:cubicBezTo>
                  <a:pt x="3038200" y="2881866"/>
                  <a:pt x="3056375" y="2907058"/>
                  <a:pt x="3091150" y="2909023"/>
                </a:cubicBezTo>
                <a:cubicBezTo>
                  <a:pt x="3138519" y="2911681"/>
                  <a:pt x="3165781" y="2918499"/>
                  <a:pt x="3200771" y="2951318"/>
                </a:cubicBezTo>
                <a:cubicBezTo>
                  <a:pt x="3245278" y="2993035"/>
                  <a:pt x="3295437" y="2982288"/>
                  <a:pt x="3310105" y="3042957"/>
                </a:cubicBezTo>
                <a:cubicBezTo>
                  <a:pt x="3329210" y="3123502"/>
                  <a:pt x="3293362" y="3151699"/>
                  <a:pt x="3250143" y="3212137"/>
                </a:cubicBezTo>
                <a:cubicBezTo>
                  <a:pt x="3234759" y="3233631"/>
                  <a:pt x="3232970" y="3294531"/>
                  <a:pt x="3197193" y="3289909"/>
                </a:cubicBezTo>
                <a:cubicBezTo>
                  <a:pt x="3174439" y="3333937"/>
                  <a:pt x="3209501" y="3410091"/>
                  <a:pt x="3199125" y="3458627"/>
                </a:cubicBezTo>
                <a:cubicBezTo>
                  <a:pt x="3192542" y="3489134"/>
                  <a:pt x="3179877" y="3522531"/>
                  <a:pt x="3170790" y="3554195"/>
                </a:cubicBezTo>
                <a:cubicBezTo>
                  <a:pt x="3163992" y="3577885"/>
                  <a:pt x="3138090" y="3590365"/>
                  <a:pt x="3156765" y="3617868"/>
                </a:cubicBezTo>
                <a:cubicBezTo>
                  <a:pt x="3124494" y="3626651"/>
                  <a:pt x="3123421" y="3658314"/>
                  <a:pt x="3087501" y="3654154"/>
                </a:cubicBezTo>
                <a:cubicBezTo>
                  <a:pt x="3043710" y="3649070"/>
                  <a:pt x="2968793" y="3688591"/>
                  <a:pt x="2943105" y="3724877"/>
                </a:cubicBezTo>
                <a:cubicBezTo>
                  <a:pt x="2912409" y="3768096"/>
                  <a:pt x="2961995" y="3826917"/>
                  <a:pt x="2925861" y="3863780"/>
                </a:cubicBezTo>
                <a:cubicBezTo>
                  <a:pt x="2892946" y="3897177"/>
                  <a:pt x="2902820" y="3942823"/>
                  <a:pt x="2865255" y="3975411"/>
                </a:cubicBezTo>
                <a:lnTo>
                  <a:pt x="2862178" y="3973100"/>
                </a:lnTo>
                <a:lnTo>
                  <a:pt x="2861248" y="3973909"/>
                </a:lnTo>
                <a:lnTo>
                  <a:pt x="2856780" y="3969359"/>
                </a:lnTo>
                <a:lnTo>
                  <a:pt x="2864897" y="3945828"/>
                </a:lnTo>
                <a:cubicBezTo>
                  <a:pt x="2862392" y="3953224"/>
                  <a:pt x="2859029" y="3960388"/>
                  <a:pt x="2853305" y="3965820"/>
                </a:cubicBezTo>
                <a:lnTo>
                  <a:pt x="2856780" y="3969359"/>
                </a:lnTo>
                <a:lnTo>
                  <a:pt x="2855334" y="3973550"/>
                </a:lnTo>
                <a:cubicBezTo>
                  <a:pt x="2847844" y="4005883"/>
                  <a:pt x="2843001" y="4046423"/>
                  <a:pt x="2808655" y="4044516"/>
                </a:cubicBezTo>
                <a:cubicBezTo>
                  <a:pt x="2808226" y="4092011"/>
                  <a:pt x="2749910" y="4096056"/>
                  <a:pt x="2715850" y="4082651"/>
                </a:cubicBezTo>
                <a:cubicBezTo>
                  <a:pt x="2729087" y="4095825"/>
                  <a:pt x="2717567" y="4099869"/>
                  <a:pt x="2719857" y="4113968"/>
                </a:cubicBezTo>
                <a:cubicBezTo>
                  <a:pt x="2725367" y="4135809"/>
                  <a:pt x="2760500" y="4126564"/>
                  <a:pt x="2748049" y="4162618"/>
                </a:cubicBezTo>
                <a:cubicBezTo>
                  <a:pt x="2742754" y="4177988"/>
                  <a:pt x="2733738" y="4202487"/>
                  <a:pt x="2719929" y="4212194"/>
                </a:cubicBezTo>
                <a:cubicBezTo>
                  <a:pt x="2692738" y="4231261"/>
                  <a:pt x="2636139" y="4242817"/>
                  <a:pt x="2603511" y="4232417"/>
                </a:cubicBezTo>
                <a:cubicBezTo>
                  <a:pt x="2610952" y="4243511"/>
                  <a:pt x="2617177" y="4252293"/>
                  <a:pt x="2616605" y="4266623"/>
                </a:cubicBezTo>
                <a:lnTo>
                  <a:pt x="2612026" y="4267894"/>
                </a:lnTo>
                <a:cubicBezTo>
                  <a:pt x="2609807" y="4284534"/>
                  <a:pt x="2637070" y="4302331"/>
                  <a:pt x="2603511" y="4314464"/>
                </a:cubicBezTo>
                <a:cubicBezTo>
                  <a:pt x="2591776" y="4318856"/>
                  <a:pt x="2578038" y="4314696"/>
                  <a:pt x="2567233" y="4309958"/>
                </a:cubicBezTo>
                <a:cubicBezTo>
                  <a:pt x="2567018" y="4309842"/>
                  <a:pt x="2537109" y="4297939"/>
                  <a:pt x="2543549" y="4300251"/>
                </a:cubicBezTo>
                <a:cubicBezTo>
                  <a:pt x="2555856" y="4350981"/>
                  <a:pt x="2568521" y="4319202"/>
                  <a:pt x="2598073" y="4337808"/>
                </a:cubicBezTo>
                <a:cubicBezTo>
                  <a:pt x="2627410" y="4356297"/>
                  <a:pt x="2592420" y="4370395"/>
                  <a:pt x="2583261" y="4381720"/>
                </a:cubicBezTo>
                <a:cubicBezTo>
                  <a:pt x="2555140" y="4394548"/>
                  <a:pt x="2594495" y="4418584"/>
                  <a:pt x="2571598" y="4438923"/>
                </a:cubicBezTo>
                <a:cubicBezTo>
                  <a:pt x="2551563" y="4456719"/>
                  <a:pt x="2512279" y="4477173"/>
                  <a:pt x="2557430" y="4500400"/>
                </a:cubicBezTo>
                <a:cubicBezTo>
                  <a:pt x="2580112" y="4512072"/>
                  <a:pt x="2632276" y="4523628"/>
                  <a:pt x="2602223" y="4560492"/>
                </a:cubicBezTo>
                <a:cubicBezTo>
                  <a:pt x="2577894" y="4590422"/>
                  <a:pt x="2591704" y="4616307"/>
                  <a:pt x="2560006" y="4638033"/>
                </a:cubicBezTo>
                <a:cubicBezTo>
                  <a:pt x="2569236" y="4661838"/>
                  <a:pt x="2585765" y="4681599"/>
                  <a:pt x="2605800" y="4697199"/>
                </a:cubicBezTo>
                <a:lnTo>
                  <a:pt x="2599647" y="4709333"/>
                </a:lnTo>
                <a:lnTo>
                  <a:pt x="2583046" y="4704942"/>
                </a:lnTo>
                <a:cubicBezTo>
                  <a:pt x="2583118" y="4706675"/>
                  <a:pt x="2583332" y="4708409"/>
                  <a:pt x="2583547" y="4710142"/>
                </a:cubicBezTo>
                <a:cubicBezTo>
                  <a:pt x="2584191" y="4710951"/>
                  <a:pt x="2587626" y="4713147"/>
                  <a:pt x="2589558" y="4713955"/>
                </a:cubicBezTo>
                <a:cubicBezTo>
                  <a:pt x="2600076" y="4706906"/>
                  <a:pt x="2609164" y="4710604"/>
                  <a:pt x="2615174" y="4720658"/>
                </a:cubicBezTo>
                <a:lnTo>
                  <a:pt x="2614888" y="4720889"/>
                </a:lnTo>
                <a:cubicBezTo>
                  <a:pt x="2636497" y="4739379"/>
                  <a:pt x="2662900" y="4769887"/>
                  <a:pt x="2691092" y="4776705"/>
                </a:cubicBezTo>
                <a:cubicBezTo>
                  <a:pt x="2721431" y="4784216"/>
                  <a:pt x="2760929" y="4799354"/>
                  <a:pt x="2709410" y="4810910"/>
                </a:cubicBezTo>
                <a:cubicBezTo>
                  <a:pt x="2703757" y="4819000"/>
                  <a:pt x="2686441" y="4816804"/>
                  <a:pt x="2677569" y="4816573"/>
                </a:cubicBezTo>
                <a:cubicBezTo>
                  <a:pt x="2679143" y="4819462"/>
                  <a:pt x="2680145" y="4822466"/>
                  <a:pt x="2680645" y="4825702"/>
                </a:cubicBezTo>
                <a:cubicBezTo>
                  <a:pt x="2676352" y="4826627"/>
                  <a:pt x="2672417" y="4828244"/>
                  <a:pt x="2668840" y="4830671"/>
                </a:cubicBezTo>
                <a:cubicBezTo>
                  <a:pt x="2650164" y="4821426"/>
                  <a:pt x="2611524" y="4822120"/>
                  <a:pt x="2601006" y="4802937"/>
                </a:cubicBezTo>
                <a:cubicBezTo>
                  <a:pt x="2587840" y="4802128"/>
                  <a:pt x="2533102" y="4801434"/>
                  <a:pt x="2535391" y="4781674"/>
                </a:cubicBezTo>
                <a:cubicBezTo>
                  <a:pt x="2494606" y="4775202"/>
                  <a:pt x="2479293" y="4752899"/>
                  <a:pt x="2456610" y="4721582"/>
                </a:cubicBezTo>
                <a:cubicBezTo>
                  <a:pt x="2443373" y="4703440"/>
                  <a:pt x="2421764" y="4699973"/>
                  <a:pt x="2409385" y="4682061"/>
                </a:cubicBezTo>
                <a:cubicBezTo>
                  <a:pt x="2412533" y="4681714"/>
                  <a:pt x="2422265" y="4681483"/>
                  <a:pt x="2424697" y="4679056"/>
                </a:cubicBezTo>
                <a:cubicBezTo>
                  <a:pt x="2425413" y="4666460"/>
                  <a:pt x="2360084" y="4627170"/>
                  <a:pt x="2350783" y="4615383"/>
                </a:cubicBezTo>
                <a:cubicBezTo>
                  <a:pt x="2341552" y="4603480"/>
                  <a:pt x="2316222" y="4566270"/>
                  <a:pt x="2336471" y="4554945"/>
                </a:cubicBezTo>
                <a:cubicBezTo>
                  <a:pt x="2348063" y="4548473"/>
                  <a:pt x="2354074" y="4543620"/>
                  <a:pt x="2352142" y="4524206"/>
                </a:cubicBezTo>
                <a:cubicBezTo>
                  <a:pt x="2344629" y="4506987"/>
                  <a:pt x="2292251" y="4544198"/>
                  <a:pt x="2298691" y="4506525"/>
                </a:cubicBezTo>
                <a:cubicBezTo>
                  <a:pt x="2301696" y="4489191"/>
                  <a:pt x="2309567" y="4463768"/>
                  <a:pt x="2332035" y="4469315"/>
                </a:cubicBezTo>
                <a:cubicBezTo>
                  <a:pt x="2329030" y="4462959"/>
                  <a:pt x="2320229" y="4454292"/>
                  <a:pt x="2319871" y="4448283"/>
                </a:cubicBezTo>
                <a:cubicBezTo>
                  <a:pt x="2286741" y="4443083"/>
                  <a:pt x="2306992" y="4413153"/>
                  <a:pt x="2335112" y="4423784"/>
                </a:cubicBezTo>
                <a:cubicBezTo>
                  <a:pt x="2328100" y="4405757"/>
                  <a:pt x="2333037" y="4366582"/>
                  <a:pt x="2322661" y="4352946"/>
                </a:cubicBezTo>
                <a:cubicBezTo>
                  <a:pt x="2322017" y="4352599"/>
                  <a:pt x="2321446" y="4352368"/>
                  <a:pt x="2320873" y="4352021"/>
                </a:cubicBezTo>
                <a:cubicBezTo>
                  <a:pt x="2317080" y="4354333"/>
                  <a:pt x="2313359" y="4356991"/>
                  <a:pt x="2309853" y="4359764"/>
                </a:cubicBezTo>
                <a:cubicBezTo>
                  <a:pt x="2311714" y="4372244"/>
                  <a:pt x="2328743" y="4376405"/>
                  <a:pt x="2317008" y="4392236"/>
                </a:cubicBezTo>
                <a:cubicBezTo>
                  <a:pt x="2299621" y="4415464"/>
                  <a:pt x="2282663" y="4381605"/>
                  <a:pt x="2280802" y="4368662"/>
                </a:cubicBezTo>
                <a:cubicBezTo>
                  <a:pt x="2279013" y="4356413"/>
                  <a:pt x="2276438" y="4344048"/>
                  <a:pt x="2274363" y="4331798"/>
                </a:cubicBezTo>
                <a:lnTo>
                  <a:pt x="2277869" y="4330643"/>
                </a:lnTo>
                <a:cubicBezTo>
                  <a:pt x="2257046" y="4309611"/>
                  <a:pt x="2267136" y="4261422"/>
                  <a:pt x="2260982" y="4238773"/>
                </a:cubicBezTo>
                <a:cubicBezTo>
                  <a:pt x="2241806" y="4217510"/>
                  <a:pt x="2234578" y="4178681"/>
                  <a:pt x="2227924" y="4151525"/>
                </a:cubicBezTo>
                <a:lnTo>
                  <a:pt x="2242664" y="4162850"/>
                </a:lnTo>
                <a:cubicBezTo>
                  <a:pt x="2251680" y="4115932"/>
                  <a:pt x="2261626" y="4044516"/>
                  <a:pt x="2246958" y="3997021"/>
                </a:cubicBezTo>
                <a:lnTo>
                  <a:pt x="2244668" y="3995750"/>
                </a:lnTo>
                <a:cubicBezTo>
                  <a:pt x="2222486" y="3929534"/>
                  <a:pt x="2222415" y="3873025"/>
                  <a:pt x="2224203" y="3804267"/>
                </a:cubicBezTo>
                <a:cubicBezTo>
                  <a:pt x="2224633" y="3789706"/>
                  <a:pt x="2210179" y="3649185"/>
                  <a:pt x="2215903" y="3648607"/>
                </a:cubicBezTo>
                <a:cubicBezTo>
                  <a:pt x="2215331" y="3595219"/>
                  <a:pt x="2207460" y="3548532"/>
                  <a:pt x="2196512" y="3496415"/>
                </a:cubicBezTo>
                <a:cubicBezTo>
                  <a:pt x="2173686" y="3491677"/>
                  <a:pt x="2171325" y="3463711"/>
                  <a:pt x="2152721" y="3454929"/>
                </a:cubicBezTo>
                <a:cubicBezTo>
                  <a:pt x="2124815" y="3441639"/>
                  <a:pt x="2097625" y="3423843"/>
                  <a:pt x="2070148" y="3409398"/>
                </a:cubicBezTo>
                <a:cubicBezTo>
                  <a:pt x="2004318" y="3374730"/>
                  <a:pt x="2001313" y="3337982"/>
                  <a:pt x="1970831" y="3278815"/>
                </a:cubicBezTo>
                <a:cubicBezTo>
                  <a:pt x="1940564" y="3220226"/>
                  <a:pt x="1906933" y="3159442"/>
                  <a:pt x="1871443" y="3104088"/>
                </a:cubicBezTo>
                <a:cubicBezTo>
                  <a:pt x="1866362" y="3096115"/>
                  <a:pt x="1792161" y="3029321"/>
                  <a:pt x="1819638" y="3025392"/>
                </a:cubicBezTo>
                <a:cubicBezTo>
                  <a:pt x="1808690" y="2996964"/>
                  <a:pt x="1794665" y="2979515"/>
                  <a:pt x="1818922" y="2950278"/>
                </a:cubicBezTo>
                <a:cubicBezTo>
                  <a:pt x="1822643" y="2950162"/>
                  <a:pt x="1827293" y="2949238"/>
                  <a:pt x="1830227" y="2946811"/>
                </a:cubicBezTo>
                <a:lnTo>
                  <a:pt x="1826864" y="2929939"/>
                </a:lnTo>
                <a:cubicBezTo>
                  <a:pt x="1829082" y="2928899"/>
                  <a:pt x="1831444" y="2927859"/>
                  <a:pt x="1833448" y="2926357"/>
                </a:cubicBezTo>
                <a:cubicBezTo>
                  <a:pt x="1826363" y="2921619"/>
                  <a:pt x="1827365" y="2917459"/>
                  <a:pt x="1826936" y="2910525"/>
                </a:cubicBezTo>
                <a:cubicBezTo>
                  <a:pt x="1826936" y="2908907"/>
                  <a:pt x="1783646" y="2893191"/>
                  <a:pt x="1810121" y="2881866"/>
                </a:cubicBezTo>
                <a:cubicBezTo>
                  <a:pt x="1804969" y="2862106"/>
                  <a:pt x="1805398" y="2842460"/>
                  <a:pt x="1818421" y="2828940"/>
                </a:cubicBezTo>
                <a:lnTo>
                  <a:pt x="1819065" y="2828940"/>
                </a:lnTo>
                <a:cubicBezTo>
                  <a:pt x="1815273" y="2828940"/>
                  <a:pt x="1830871" y="2808024"/>
                  <a:pt x="1832589" y="2806521"/>
                </a:cubicBezTo>
                <a:cubicBezTo>
                  <a:pt x="1831086" y="2774627"/>
                  <a:pt x="1845039" y="2769889"/>
                  <a:pt x="1870655" y="2762262"/>
                </a:cubicBezTo>
                <a:cubicBezTo>
                  <a:pt x="1869582" y="2760759"/>
                  <a:pt x="1869153" y="2760991"/>
                  <a:pt x="1869296" y="2762724"/>
                </a:cubicBezTo>
                <a:cubicBezTo>
                  <a:pt x="1886111" y="2752208"/>
                  <a:pt x="1883034" y="2719389"/>
                  <a:pt x="1911155" y="2719620"/>
                </a:cubicBezTo>
                <a:cubicBezTo>
                  <a:pt x="1911727" y="2708642"/>
                  <a:pt x="1924822" y="2693388"/>
                  <a:pt x="1930546" y="2684374"/>
                </a:cubicBezTo>
                <a:cubicBezTo>
                  <a:pt x="1919598" y="2671432"/>
                  <a:pt x="1928399" y="2644044"/>
                  <a:pt x="1928041" y="2627288"/>
                </a:cubicBezTo>
                <a:cubicBezTo>
                  <a:pt x="1927255" y="2626710"/>
                  <a:pt x="1917666" y="2617927"/>
                  <a:pt x="1917666" y="2617927"/>
                </a:cubicBezTo>
                <a:lnTo>
                  <a:pt x="1930188" y="2609029"/>
                </a:lnTo>
                <a:cubicBezTo>
                  <a:pt x="1926933" y="2600824"/>
                  <a:pt x="1922478" y="2587910"/>
                  <a:pt x="1919813" y="2574780"/>
                </a:cubicBezTo>
                <a:lnTo>
                  <a:pt x="1920038" y="2552458"/>
                </a:lnTo>
                <a:lnTo>
                  <a:pt x="1903529" y="2530692"/>
                </a:lnTo>
                <a:cubicBezTo>
                  <a:pt x="1901925" y="2524971"/>
                  <a:pt x="1903529" y="2519726"/>
                  <a:pt x="1908143" y="2514839"/>
                </a:cubicBezTo>
                <a:cubicBezTo>
                  <a:pt x="1898514" y="2509714"/>
                  <a:pt x="1900922" y="2494696"/>
                  <a:pt x="1885476" y="2494696"/>
                </a:cubicBezTo>
                <a:cubicBezTo>
                  <a:pt x="1872437" y="2494696"/>
                  <a:pt x="1870030" y="2516389"/>
                  <a:pt x="1853983" y="2520561"/>
                </a:cubicBezTo>
                <a:cubicBezTo>
                  <a:pt x="1883069" y="2566687"/>
                  <a:pt x="1822890" y="2562516"/>
                  <a:pt x="1820283" y="2542015"/>
                </a:cubicBezTo>
                <a:cubicBezTo>
                  <a:pt x="1806843" y="2545948"/>
                  <a:pt x="1804236" y="2534983"/>
                  <a:pt x="1800825" y="2525686"/>
                </a:cubicBezTo>
                <a:cubicBezTo>
                  <a:pt x="1796413" y="2515435"/>
                  <a:pt x="1769132" y="2524494"/>
                  <a:pt x="1760105" y="2517938"/>
                </a:cubicBezTo>
                <a:cubicBezTo>
                  <a:pt x="1750878" y="2523183"/>
                  <a:pt x="1739244" y="2526282"/>
                  <a:pt x="1730217" y="2516508"/>
                </a:cubicBezTo>
                <a:cubicBezTo>
                  <a:pt x="1719586" y="2504947"/>
                  <a:pt x="1731420" y="2488975"/>
                  <a:pt x="1713969" y="2483135"/>
                </a:cubicBezTo>
                <a:cubicBezTo>
                  <a:pt x="1706346" y="2480632"/>
                  <a:pt x="1701332" y="2478129"/>
                  <a:pt x="1697721" y="2470381"/>
                </a:cubicBezTo>
                <a:cubicBezTo>
                  <a:pt x="1697119" y="2471335"/>
                  <a:pt x="1693107" y="2477533"/>
                  <a:pt x="1693107" y="2477533"/>
                </a:cubicBezTo>
                <a:lnTo>
                  <a:pt x="1689296" y="2475387"/>
                </a:lnTo>
                <a:lnTo>
                  <a:pt x="1685886" y="2478844"/>
                </a:lnTo>
                <a:cubicBezTo>
                  <a:pt x="1672045" y="2470024"/>
                  <a:pt x="1649779" y="2450357"/>
                  <a:pt x="1663018" y="2432002"/>
                </a:cubicBezTo>
                <a:cubicBezTo>
                  <a:pt x="1653390" y="2428426"/>
                  <a:pt x="1654594" y="2411501"/>
                  <a:pt x="1666428" y="2411501"/>
                </a:cubicBezTo>
                <a:cubicBezTo>
                  <a:pt x="1668635" y="2411501"/>
                  <a:pt x="1670641" y="2408164"/>
                  <a:pt x="1671443" y="2407329"/>
                </a:cubicBezTo>
                <a:cubicBezTo>
                  <a:pt x="1654794" y="2392192"/>
                  <a:pt x="1645165" y="2365732"/>
                  <a:pt x="1625307" y="2355839"/>
                </a:cubicBezTo>
                <a:cubicBezTo>
                  <a:pt x="1621295" y="2351906"/>
                  <a:pt x="1618486" y="2347615"/>
                  <a:pt x="1616481" y="2342728"/>
                </a:cubicBezTo>
                <a:cubicBezTo>
                  <a:pt x="1598026" y="2352144"/>
                  <a:pt x="1570946" y="2338080"/>
                  <a:pt x="1554096" y="2330690"/>
                </a:cubicBezTo>
                <a:lnTo>
                  <a:pt x="1555099" y="2333550"/>
                </a:lnTo>
                <a:cubicBezTo>
                  <a:pt x="1526414" y="2314003"/>
                  <a:pt x="1494921" y="2319128"/>
                  <a:pt x="1468442" y="2292430"/>
                </a:cubicBezTo>
                <a:lnTo>
                  <a:pt x="1472053" y="2281107"/>
                </a:lnTo>
                <a:cubicBezTo>
                  <a:pt x="1449386" y="2252858"/>
                  <a:pt x="1426719" y="2221034"/>
                  <a:pt x="1390814" y="2241178"/>
                </a:cubicBezTo>
                <a:cubicBezTo>
                  <a:pt x="1362931" y="2257030"/>
                  <a:pt x="1345479" y="2242250"/>
                  <a:pt x="1317597" y="2242250"/>
                </a:cubicBezTo>
                <a:cubicBezTo>
                  <a:pt x="1275873" y="2242250"/>
                  <a:pt x="1222315" y="2183132"/>
                  <a:pt x="1187813" y="2167995"/>
                </a:cubicBezTo>
                <a:cubicBezTo>
                  <a:pt x="1143482" y="2172881"/>
                  <a:pt x="1075882" y="2107684"/>
                  <a:pt x="1080496" y="2065252"/>
                </a:cubicBezTo>
                <a:lnTo>
                  <a:pt x="1078089" y="2065252"/>
                </a:lnTo>
                <a:cubicBezTo>
                  <a:pt x="1132249" y="2031879"/>
                  <a:pt x="1047398" y="1894691"/>
                  <a:pt x="1000258" y="1887420"/>
                </a:cubicBezTo>
                <a:cubicBezTo>
                  <a:pt x="1001663" y="1876335"/>
                  <a:pt x="1011491" y="1858814"/>
                  <a:pt x="1009085" y="1849636"/>
                </a:cubicBezTo>
                <a:cubicBezTo>
                  <a:pt x="998653" y="1849875"/>
                  <a:pt x="993840" y="1844154"/>
                  <a:pt x="994642" y="1834142"/>
                </a:cubicBezTo>
                <a:cubicBezTo>
                  <a:pt x="982606" y="1830566"/>
                  <a:pt x="976588" y="1816859"/>
                  <a:pt x="980600" y="1805298"/>
                </a:cubicBezTo>
                <a:cubicBezTo>
                  <a:pt x="949308" y="1793378"/>
                  <a:pt x="924033" y="1714713"/>
                  <a:pt x="941685" y="1684438"/>
                </a:cubicBezTo>
                <a:cubicBezTo>
                  <a:pt x="936470" y="1682054"/>
                  <a:pt x="932659" y="1679551"/>
                  <a:pt x="929449" y="1674784"/>
                </a:cubicBezTo>
                <a:cubicBezTo>
                  <a:pt x="922228" y="1675022"/>
                  <a:pt x="916411" y="1674426"/>
                  <a:pt x="911195" y="1669182"/>
                </a:cubicBezTo>
                <a:cubicBezTo>
                  <a:pt x="869673" y="1688372"/>
                  <a:pt x="927042" y="1751066"/>
                  <a:pt x="927042" y="1771447"/>
                </a:cubicBezTo>
                <a:cubicBezTo>
                  <a:pt x="929248" y="1771209"/>
                  <a:pt x="931455" y="1770971"/>
                  <a:pt x="933662" y="1770851"/>
                </a:cubicBezTo>
                <a:cubicBezTo>
                  <a:pt x="924234" y="1794928"/>
                  <a:pt x="939278" y="1800292"/>
                  <a:pt x="941886" y="1819720"/>
                </a:cubicBezTo>
                <a:cubicBezTo>
                  <a:pt x="945095" y="1843081"/>
                  <a:pt x="957532" y="1869780"/>
                  <a:pt x="962748" y="1895286"/>
                </a:cubicBezTo>
                <a:lnTo>
                  <a:pt x="965556" y="1894571"/>
                </a:lnTo>
                <a:cubicBezTo>
                  <a:pt x="971975" y="1901127"/>
                  <a:pt x="973580" y="1910305"/>
                  <a:pt x="966759" y="1917814"/>
                </a:cubicBezTo>
                <a:lnTo>
                  <a:pt x="974182" y="1916741"/>
                </a:lnTo>
                <a:cubicBezTo>
                  <a:pt x="990028" y="1943440"/>
                  <a:pt x="1008884" y="1981342"/>
                  <a:pt x="964152" y="1991593"/>
                </a:cubicBezTo>
                <a:cubicBezTo>
                  <a:pt x="955927" y="1966086"/>
                  <a:pt x="931455" y="1917218"/>
                  <a:pt x="896351" y="1925442"/>
                </a:cubicBezTo>
                <a:cubicBezTo>
                  <a:pt x="909992" y="1887301"/>
                  <a:pt x="917012" y="1883248"/>
                  <a:pt x="896351" y="1847849"/>
                </a:cubicBezTo>
                <a:cubicBezTo>
                  <a:pt x="881507" y="1852616"/>
                  <a:pt x="880103" y="1842366"/>
                  <a:pt x="871879" y="1848087"/>
                </a:cubicBezTo>
                <a:lnTo>
                  <a:pt x="869673" y="1848087"/>
                </a:lnTo>
                <a:cubicBezTo>
                  <a:pt x="863655" y="1831162"/>
                  <a:pt x="855832" y="1819362"/>
                  <a:pt x="843395" y="1805894"/>
                </a:cubicBezTo>
                <a:cubicBezTo>
                  <a:pt x="846604" y="1802675"/>
                  <a:pt x="848209" y="1798623"/>
                  <a:pt x="848209" y="1794094"/>
                </a:cubicBezTo>
                <a:cubicBezTo>
                  <a:pt x="911596" y="1815429"/>
                  <a:pt x="840586" y="1726870"/>
                  <a:pt x="848008" y="1713759"/>
                </a:cubicBezTo>
                <a:cubicBezTo>
                  <a:pt x="822934" y="1689444"/>
                  <a:pt x="860646" y="1607918"/>
                  <a:pt x="821129" y="1598859"/>
                </a:cubicBezTo>
                <a:lnTo>
                  <a:pt x="819925" y="1594807"/>
                </a:lnTo>
                <a:lnTo>
                  <a:pt x="813907" y="1593615"/>
                </a:lnTo>
                <a:cubicBezTo>
                  <a:pt x="814108" y="1591708"/>
                  <a:pt x="814509" y="1589801"/>
                  <a:pt x="815111" y="1587894"/>
                </a:cubicBezTo>
                <a:cubicBezTo>
                  <a:pt x="792845" y="1591112"/>
                  <a:pt x="758142" y="1561672"/>
                  <a:pt x="766567" y="1543793"/>
                </a:cubicBezTo>
                <a:cubicBezTo>
                  <a:pt x="757541" y="1533543"/>
                  <a:pt x="744903" y="1490634"/>
                  <a:pt x="759146" y="1479311"/>
                </a:cubicBezTo>
                <a:cubicBezTo>
                  <a:pt x="736880" y="1457261"/>
                  <a:pt x="738886" y="1317927"/>
                  <a:pt x="783818" y="1317927"/>
                </a:cubicBezTo>
                <a:lnTo>
                  <a:pt x="775594" y="1317927"/>
                </a:lnTo>
                <a:cubicBezTo>
                  <a:pt x="779205" y="1311848"/>
                  <a:pt x="783217" y="1296234"/>
                  <a:pt x="788633" y="1291824"/>
                </a:cubicBezTo>
                <a:cubicBezTo>
                  <a:pt x="774993" y="1278237"/>
                  <a:pt x="848811" y="1204219"/>
                  <a:pt x="852422" y="1199094"/>
                </a:cubicBezTo>
                <a:cubicBezTo>
                  <a:pt x="883714" y="1156543"/>
                  <a:pt x="896552" y="1102311"/>
                  <a:pt x="925237" y="1061786"/>
                </a:cubicBezTo>
                <a:cubicBezTo>
                  <a:pt x="902570" y="1044861"/>
                  <a:pt x="846203" y="959759"/>
                  <a:pt x="912599" y="979545"/>
                </a:cubicBezTo>
                <a:cubicBezTo>
                  <a:pt x="910192" y="976088"/>
                  <a:pt x="915006" y="910533"/>
                  <a:pt x="917213" y="907315"/>
                </a:cubicBezTo>
                <a:cubicBezTo>
                  <a:pt x="879300" y="895396"/>
                  <a:pt x="941886" y="854037"/>
                  <a:pt x="936470" y="834371"/>
                </a:cubicBezTo>
                <a:cubicBezTo>
                  <a:pt x="932257" y="837827"/>
                  <a:pt x="926039" y="837350"/>
                  <a:pt x="922830" y="832344"/>
                </a:cubicBezTo>
                <a:cubicBezTo>
                  <a:pt x="898959" y="866314"/>
                  <a:pt x="883112" y="822452"/>
                  <a:pt x="895950" y="800759"/>
                </a:cubicBezTo>
                <a:cubicBezTo>
                  <a:pt x="891537" y="795991"/>
                  <a:pt x="890735" y="790270"/>
                  <a:pt x="893743" y="783476"/>
                </a:cubicBezTo>
                <a:cubicBezTo>
                  <a:pt x="890935" y="786575"/>
                  <a:pt x="888729" y="790151"/>
                  <a:pt x="887124" y="793965"/>
                </a:cubicBezTo>
                <a:cubicBezTo>
                  <a:pt x="866262" y="790747"/>
                  <a:pt x="883915" y="777278"/>
                  <a:pt x="876693" y="765002"/>
                </a:cubicBezTo>
                <a:cubicBezTo>
                  <a:pt x="870876" y="763929"/>
                  <a:pt x="865059" y="762737"/>
                  <a:pt x="859241" y="761426"/>
                </a:cubicBezTo>
                <a:cubicBezTo>
                  <a:pt x="904977" y="736753"/>
                  <a:pt x="887726" y="684786"/>
                  <a:pt x="843796" y="673582"/>
                </a:cubicBezTo>
                <a:cubicBezTo>
                  <a:pt x="824338" y="668696"/>
                  <a:pt x="759747" y="670245"/>
                  <a:pt x="754733" y="649983"/>
                </a:cubicBezTo>
                <a:cubicBezTo>
                  <a:pt x="737281" y="646049"/>
                  <a:pt x="720632" y="624476"/>
                  <a:pt x="701575" y="635561"/>
                </a:cubicBezTo>
                <a:cubicBezTo>
                  <a:pt x="672891" y="652128"/>
                  <a:pt x="656041" y="665835"/>
                  <a:pt x="621739" y="671795"/>
                </a:cubicBezTo>
                <a:cubicBezTo>
                  <a:pt x="598270" y="675728"/>
                  <a:pt x="556747" y="701354"/>
                  <a:pt x="534481" y="687766"/>
                </a:cubicBezTo>
                <a:cubicBezTo>
                  <a:pt x="510611" y="686217"/>
                  <a:pt x="514422" y="675728"/>
                  <a:pt x="485537" y="683952"/>
                </a:cubicBezTo>
                <a:cubicBezTo>
                  <a:pt x="485537" y="723285"/>
                  <a:pt x="325263" y="763810"/>
                  <a:pt x="285746" y="775729"/>
                </a:cubicBezTo>
                <a:cubicBezTo>
                  <a:pt x="214335" y="797302"/>
                  <a:pt x="141119" y="812916"/>
                  <a:pt x="69106" y="834490"/>
                </a:cubicBezTo>
                <a:cubicBezTo>
                  <a:pt x="59677" y="837350"/>
                  <a:pt x="-30790" y="857017"/>
                  <a:pt x="10933" y="828292"/>
                </a:cubicBezTo>
                <a:cubicBezTo>
                  <a:pt x="35205" y="811605"/>
                  <a:pt x="68905" y="812678"/>
                  <a:pt x="95985" y="803739"/>
                </a:cubicBezTo>
                <a:cubicBezTo>
                  <a:pt x="176022" y="777278"/>
                  <a:pt x="254454" y="756897"/>
                  <a:pt x="328873" y="716133"/>
                </a:cubicBezTo>
                <a:cubicBezTo>
                  <a:pt x="327469" y="716610"/>
                  <a:pt x="326065" y="716968"/>
                  <a:pt x="324260" y="716968"/>
                </a:cubicBezTo>
                <a:cubicBezTo>
                  <a:pt x="301994" y="713511"/>
                  <a:pt x="317440" y="692891"/>
                  <a:pt x="286348" y="704334"/>
                </a:cubicBezTo>
                <a:cubicBezTo>
                  <a:pt x="275516" y="708267"/>
                  <a:pt x="261876" y="709101"/>
                  <a:pt x="250241" y="708148"/>
                </a:cubicBezTo>
                <a:lnTo>
                  <a:pt x="247232" y="694918"/>
                </a:lnTo>
                <a:cubicBezTo>
                  <a:pt x="258465" y="687289"/>
                  <a:pt x="277321" y="675251"/>
                  <a:pt x="285545" y="663809"/>
                </a:cubicBezTo>
                <a:cubicBezTo>
                  <a:pt x="216341" y="689673"/>
                  <a:pt x="255055" y="637348"/>
                  <a:pt x="259669" y="612080"/>
                </a:cubicBezTo>
                <a:cubicBezTo>
                  <a:pt x="265887" y="577753"/>
                  <a:pt x="323056" y="572986"/>
                  <a:pt x="348532" y="558802"/>
                </a:cubicBezTo>
                <a:cubicBezTo>
                  <a:pt x="381228" y="546644"/>
                  <a:pt x="488144" y="549624"/>
                  <a:pt x="503590" y="510768"/>
                </a:cubicBezTo>
                <a:cubicBezTo>
                  <a:pt x="482528" y="518396"/>
                  <a:pt x="359364" y="531269"/>
                  <a:pt x="405300" y="486096"/>
                </a:cubicBezTo>
                <a:cubicBezTo>
                  <a:pt x="358762" y="472270"/>
                  <a:pt x="464073" y="451769"/>
                  <a:pt x="470693" y="449981"/>
                </a:cubicBezTo>
                <a:cubicBezTo>
                  <a:pt x="503790" y="440684"/>
                  <a:pt x="535485" y="430315"/>
                  <a:pt x="570388" y="434605"/>
                </a:cubicBezTo>
                <a:cubicBezTo>
                  <a:pt x="565373" y="433413"/>
                  <a:pt x="563166" y="431030"/>
                  <a:pt x="563367" y="427454"/>
                </a:cubicBezTo>
                <a:cubicBezTo>
                  <a:pt x="571190" y="424355"/>
                  <a:pt x="580818" y="414939"/>
                  <a:pt x="573999" y="406596"/>
                </a:cubicBezTo>
                <a:cubicBezTo>
                  <a:pt x="570989" y="403020"/>
                  <a:pt x="565975" y="400517"/>
                  <a:pt x="560559" y="400993"/>
                </a:cubicBezTo>
                <a:cubicBezTo>
                  <a:pt x="560559" y="393961"/>
                  <a:pt x="559756" y="386810"/>
                  <a:pt x="557951" y="379897"/>
                </a:cubicBezTo>
                <a:cubicBezTo>
                  <a:pt x="707393" y="333889"/>
                  <a:pt x="879702" y="278227"/>
                  <a:pt x="1036365" y="309336"/>
                </a:cubicBezTo>
                <a:lnTo>
                  <a:pt x="1024730" y="317083"/>
                </a:lnTo>
                <a:cubicBezTo>
                  <a:pt x="1063445" y="316845"/>
                  <a:pt x="1201052" y="321732"/>
                  <a:pt x="1224120" y="357847"/>
                </a:cubicBezTo>
                <a:cubicBezTo>
                  <a:pt x="1252003" y="353913"/>
                  <a:pt x="1290918" y="391935"/>
                  <a:pt x="1311980" y="376440"/>
                </a:cubicBezTo>
                <a:cubicBezTo>
                  <a:pt x="1332641" y="375129"/>
                  <a:pt x="1356311" y="359992"/>
                  <a:pt x="1379981" y="358919"/>
                </a:cubicBezTo>
                <a:cubicBezTo>
                  <a:pt x="1396631" y="358085"/>
                  <a:pt x="1411875" y="360588"/>
                  <a:pt x="1428324" y="360588"/>
                </a:cubicBezTo>
                <a:cubicBezTo>
                  <a:pt x="1444372" y="360588"/>
                  <a:pt x="1500939" y="322209"/>
                  <a:pt x="1515181" y="348073"/>
                </a:cubicBezTo>
                <a:cubicBezTo>
                  <a:pt x="1527618" y="344378"/>
                  <a:pt x="1557707" y="328764"/>
                  <a:pt x="1569141" y="341160"/>
                </a:cubicBezTo>
                <a:cubicBezTo>
                  <a:pt x="1576161" y="348669"/>
                  <a:pt x="1565129" y="360707"/>
                  <a:pt x="1569541" y="366190"/>
                </a:cubicBezTo>
                <a:cubicBezTo>
                  <a:pt x="1573554" y="365951"/>
                  <a:pt x="1653590" y="327095"/>
                  <a:pt x="1624504" y="365117"/>
                </a:cubicBezTo>
                <a:cubicBezTo>
                  <a:pt x="1660210" y="363448"/>
                  <a:pt x="1665224" y="352245"/>
                  <a:pt x="1704742" y="367501"/>
                </a:cubicBezTo>
                <a:cubicBezTo>
                  <a:pt x="1726205" y="375844"/>
                  <a:pt x="1748471" y="385022"/>
                  <a:pt x="1771940" y="383115"/>
                </a:cubicBezTo>
                <a:cubicBezTo>
                  <a:pt x="1816271" y="379182"/>
                  <a:pt x="1832921" y="405404"/>
                  <a:pt x="1786182" y="421018"/>
                </a:cubicBezTo>
                <a:cubicBezTo>
                  <a:pt x="1817475" y="423640"/>
                  <a:pt x="1848166" y="414939"/>
                  <a:pt x="1879258" y="412674"/>
                </a:cubicBezTo>
                <a:cubicBezTo>
                  <a:pt x="1897712" y="414820"/>
                  <a:pt x="1911553" y="432818"/>
                  <a:pt x="1929205" y="419110"/>
                </a:cubicBezTo>
                <a:cubicBezTo>
                  <a:pt x="1900319" y="377751"/>
                  <a:pt x="2043142" y="373103"/>
                  <a:pt x="2021679" y="402186"/>
                </a:cubicBezTo>
                <a:cubicBezTo>
                  <a:pt x="2040735" y="423640"/>
                  <a:pt x="2096901" y="416965"/>
                  <a:pt x="2122577" y="413747"/>
                </a:cubicBezTo>
                <a:cubicBezTo>
                  <a:pt x="2151262" y="414462"/>
                  <a:pt x="2163899" y="394557"/>
                  <a:pt x="2191180" y="394438"/>
                </a:cubicBezTo>
                <a:cubicBezTo>
                  <a:pt x="2183357" y="392174"/>
                  <a:pt x="2175533" y="390028"/>
                  <a:pt x="2167710" y="388121"/>
                </a:cubicBezTo>
                <a:cubicBezTo>
                  <a:pt x="2172525" y="380254"/>
                  <a:pt x="2217257" y="359754"/>
                  <a:pt x="2224880" y="359754"/>
                </a:cubicBezTo>
                <a:cubicBezTo>
                  <a:pt x="2230095" y="359754"/>
                  <a:pt x="2261187" y="388360"/>
                  <a:pt x="2258579" y="390028"/>
                </a:cubicBezTo>
                <a:cubicBezTo>
                  <a:pt x="2245741" y="397775"/>
                  <a:pt x="2231700" y="401470"/>
                  <a:pt x="2216656" y="400874"/>
                </a:cubicBezTo>
                <a:cubicBezTo>
                  <a:pt x="2230095" y="411482"/>
                  <a:pt x="2218862" y="422567"/>
                  <a:pt x="2213245" y="432698"/>
                </a:cubicBezTo>
                <a:cubicBezTo>
                  <a:pt x="2236112" y="416369"/>
                  <a:pt x="2242532" y="408860"/>
                  <a:pt x="2274025" y="400993"/>
                </a:cubicBezTo>
                <a:lnTo>
                  <a:pt x="2268809" y="399444"/>
                </a:lnTo>
                <a:cubicBezTo>
                  <a:pt x="2269612" y="386810"/>
                  <a:pt x="2277034" y="382638"/>
                  <a:pt x="2287665" y="377275"/>
                </a:cubicBezTo>
                <a:cubicBezTo>
                  <a:pt x="2257375" y="352245"/>
                  <a:pt x="2277836" y="319229"/>
                  <a:pt x="2313542" y="305760"/>
                </a:cubicBezTo>
                <a:cubicBezTo>
                  <a:pt x="2293482" y="308263"/>
                  <a:pt x="2276031" y="320540"/>
                  <a:pt x="2255570" y="317560"/>
                </a:cubicBezTo>
                <a:cubicBezTo>
                  <a:pt x="2249753" y="299562"/>
                  <a:pt x="2222071" y="291696"/>
                  <a:pt x="2221469" y="280373"/>
                </a:cubicBezTo>
                <a:cubicBezTo>
                  <a:pt x="2220065" y="249979"/>
                  <a:pt x="2257175" y="280969"/>
                  <a:pt x="2266402" y="276678"/>
                </a:cubicBezTo>
                <a:cubicBezTo>
                  <a:pt x="2295087" y="263567"/>
                  <a:pt x="2249151" y="252124"/>
                  <a:pt x="2300503" y="247119"/>
                </a:cubicBezTo>
                <a:cubicBezTo>
                  <a:pt x="2308928" y="246284"/>
                  <a:pt x="2369908" y="230789"/>
                  <a:pt x="2374121" y="244735"/>
                </a:cubicBezTo>
                <a:cubicBezTo>
                  <a:pt x="2377330" y="255223"/>
                  <a:pt x="2338616" y="263686"/>
                  <a:pt x="2332999" y="267381"/>
                </a:cubicBezTo>
                <a:cubicBezTo>
                  <a:pt x="2335807" y="270003"/>
                  <a:pt x="2339419" y="270957"/>
                  <a:pt x="2344032" y="270480"/>
                </a:cubicBezTo>
                <a:cubicBezTo>
                  <a:pt x="2343430" y="273340"/>
                  <a:pt x="2344232" y="275009"/>
                  <a:pt x="2342427" y="277631"/>
                </a:cubicBezTo>
                <a:cubicBezTo>
                  <a:pt x="2344232" y="277631"/>
                  <a:pt x="2347442" y="278942"/>
                  <a:pt x="2349648" y="278466"/>
                </a:cubicBezTo>
                <a:cubicBezTo>
                  <a:pt x="2349248" y="284664"/>
                  <a:pt x="2334403" y="296225"/>
                  <a:pt x="2330392" y="299920"/>
                </a:cubicBezTo>
                <a:cubicBezTo>
                  <a:pt x="2368906" y="287286"/>
                  <a:pt x="2381141" y="244735"/>
                  <a:pt x="2422063" y="231505"/>
                </a:cubicBezTo>
                <a:cubicBezTo>
                  <a:pt x="2432142" y="228227"/>
                  <a:pt x="2442486" y="226446"/>
                  <a:pt x="2452913" y="225882"/>
                </a:cubicBezTo>
                <a:close/>
                <a:moveTo>
                  <a:pt x="7501499" y="219688"/>
                </a:moveTo>
                <a:cubicBezTo>
                  <a:pt x="7519617" y="224179"/>
                  <a:pt x="7493264" y="217805"/>
                  <a:pt x="7501499" y="219688"/>
                </a:cubicBezTo>
                <a:close/>
                <a:moveTo>
                  <a:pt x="7473865" y="187673"/>
                </a:moveTo>
                <a:cubicBezTo>
                  <a:pt x="7491800" y="187094"/>
                  <a:pt x="7660165" y="202739"/>
                  <a:pt x="7654309" y="214908"/>
                </a:cubicBezTo>
                <a:cubicBezTo>
                  <a:pt x="7642413" y="239100"/>
                  <a:pt x="7521813" y="224613"/>
                  <a:pt x="7501499" y="219688"/>
                </a:cubicBezTo>
                <a:cubicBezTo>
                  <a:pt x="7485761" y="216067"/>
                  <a:pt x="7465630" y="209113"/>
                  <a:pt x="7473865" y="187673"/>
                </a:cubicBezTo>
                <a:close/>
                <a:moveTo>
                  <a:pt x="2476022" y="186093"/>
                </a:moveTo>
                <a:cubicBezTo>
                  <a:pt x="2501297" y="184424"/>
                  <a:pt x="2499692" y="204806"/>
                  <a:pt x="2478429" y="212196"/>
                </a:cubicBezTo>
                <a:cubicBezTo>
                  <a:pt x="2460376" y="218513"/>
                  <a:pt x="2439514" y="211481"/>
                  <a:pt x="2423266" y="203852"/>
                </a:cubicBezTo>
                <a:cubicBezTo>
                  <a:pt x="2433897" y="190026"/>
                  <a:pt x="2460376" y="187166"/>
                  <a:pt x="2476022" y="186093"/>
                </a:cubicBezTo>
                <a:close/>
                <a:moveTo>
                  <a:pt x="1995683" y="182657"/>
                </a:moveTo>
                <a:cubicBezTo>
                  <a:pt x="1994385" y="183121"/>
                  <a:pt x="1981409" y="187523"/>
                  <a:pt x="1991790" y="183948"/>
                </a:cubicBezTo>
                <a:cubicBezTo>
                  <a:pt x="1995250" y="182785"/>
                  <a:pt x="1996116" y="182502"/>
                  <a:pt x="1995683" y="182657"/>
                </a:cubicBezTo>
                <a:close/>
                <a:moveTo>
                  <a:pt x="2016062" y="172982"/>
                </a:moveTo>
                <a:cubicBezTo>
                  <a:pt x="2008841" y="178107"/>
                  <a:pt x="2000817" y="181802"/>
                  <a:pt x="1991790" y="183948"/>
                </a:cubicBezTo>
                <a:cubicBezTo>
                  <a:pt x="1983566" y="187642"/>
                  <a:pt x="1974941" y="189668"/>
                  <a:pt x="1966114" y="190145"/>
                </a:cubicBezTo>
                <a:cubicBezTo>
                  <a:pt x="1964710" y="185854"/>
                  <a:pt x="2015059" y="169764"/>
                  <a:pt x="2016062" y="172982"/>
                </a:cubicBezTo>
                <a:close/>
                <a:moveTo>
                  <a:pt x="5945358" y="165967"/>
                </a:moveTo>
                <a:cubicBezTo>
                  <a:pt x="5954158" y="165017"/>
                  <a:pt x="5962602" y="164913"/>
                  <a:pt x="5970192" y="166333"/>
                </a:cubicBezTo>
                <a:cubicBezTo>
                  <a:pt x="5980311" y="168225"/>
                  <a:pt x="5988913" y="172824"/>
                  <a:pt x="5994815" y="181733"/>
                </a:cubicBezTo>
                <a:cubicBezTo>
                  <a:pt x="5937534" y="210562"/>
                  <a:pt x="5869456" y="196220"/>
                  <a:pt x="5814005" y="236492"/>
                </a:cubicBezTo>
                <a:cubicBezTo>
                  <a:pt x="5757639" y="277489"/>
                  <a:pt x="5777953" y="318775"/>
                  <a:pt x="5835600" y="337897"/>
                </a:cubicBezTo>
                <a:cubicBezTo>
                  <a:pt x="5835966" y="339056"/>
                  <a:pt x="5835966" y="341374"/>
                  <a:pt x="5835600" y="342533"/>
                </a:cubicBezTo>
                <a:cubicBezTo>
                  <a:pt x="5790031" y="360206"/>
                  <a:pt x="5756175" y="320803"/>
                  <a:pt x="5717744" y="319065"/>
                </a:cubicBezTo>
                <a:cubicBezTo>
                  <a:pt x="5663209" y="316602"/>
                  <a:pt x="5702921" y="298204"/>
                  <a:pt x="5710241" y="272564"/>
                </a:cubicBezTo>
                <a:cubicBezTo>
                  <a:pt x="5713718" y="260105"/>
                  <a:pt x="5716097" y="236492"/>
                  <a:pt x="5727443" y="226931"/>
                </a:cubicBezTo>
                <a:cubicBezTo>
                  <a:pt x="5763313" y="196800"/>
                  <a:pt x="5824253" y="178836"/>
                  <a:pt x="5870005" y="179126"/>
                </a:cubicBezTo>
                <a:cubicBezTo>
                  <a:pt x="5889357" y="179289"/>
                  <a:pt x="5918959" y="168818"/>
                  <a:pt x="5945358" y="165967"/>
                </a:cubicBezTo>
                <a:close/>
                <a:moveTo>
                  <a:pt x="2489461" y="160109"/>
                </a:moveTo>
                <a:lnTo>
                  <a:pt x="2489592" y="160194"/>
                </a:lnTo>
                <a:lnTo>
                  <a:pt x="2490741" y="162210"/>
                </a:lnTo>
                <a:cubicBezTo>
                  <a:pt x="2491919" y="164311"/>
                  <a:pt x="2492671" y="165712"/>
                  <a:pt x="2489461" y="160109"/>
                </a:cubicBezTo>
                <a:close/>
                <a:moveTo>
                  <a:pt x="2229092" y="159275"/>
                </a:moveTo>
                <a:cubicBezTo>
                  <a:pt x="2228490" y="167618"/>
                  <a:pt x="2208832" y="181683"/>
                  <a:pt x="2230897" y="181206"/>
                </a:cubicBezTo>
                <a:cubicBezTo>
                  <a:pt x="2237517" y="181087"/>
                  <a:pt x="2254968" y="172624"/>
                  <a:pt x="2259582" y="181564"/>
                </a:cubicBezTo>
                <a:cubicBezTo>
                  <a:pt x="2266202" y="194198"/>
                  <a:pt x="2048558" y="238894"/>
                  <a:pt x="2026493" y="219228"/>
                </a:cubicBezTo>
                <a:cubicBezTo>
                  <a:pt x="2038729" y="202899"/>
                  <a:pt x="2089078" y="220062"/>
                  <a:pt x="2096099" y="204925"/>
                </a:cubicBezTo>
                <a:cubicBezTo>
                  <a:pt x="2056983" y="202779"/>
                  <a:pt x="2018068" y="211719"/>
                  <a:pt x="1979554" y="201707"/>
                </a:cubicBezTo>
                <a:cubicBezTo>
                  <a:pt x="1981761" y="194675"/>
                  <a:pt x="1991390" y="194675"/>
                  <a:pt x="1997206" y="192887"/>
                </a:cubicBezTo>
                <a:cubicBezTo>
                  <a:pt x="2021679" y="185378"/>
                  <a:pt x="2044145" y="174412"/>
                  <a:pt x="2069620" y="169764"/>
                </a:cubicBezTo>
                <a:cubicBezTo>
                  <a:pt x="2075237" y="168810"/>
                  <a:pt x="2112547" y="169764"/>
                  <a:pt x="2096299" y="171790"/>
                </a:cubicBezTo>
                <a:cubicBezTo>
                  <a:pt x="2110140" y="171432"/>
                  <a:pt x="2122376" y="175843"/>
                  <a:pt x="2133208" y="185020"/>
                </a:cubicBezTo>
                <a:cubicBezTo>
                  <a:pt x="2130801" y="188358"/>
                  <a:pt x="2127792" y="190980"/>
                  <a:pt x="2124382" y="192767"/>
                </a:cubicBezTo>
                <a:cubicBezTo>
                  <a:pt x="2135214" y="197058"/>
                  <a:pt x="2176336" y="194913"/>
                  <a:pt x="2184360" y="193244"/>
                </a:cubicBezTo>
                <a:cubicBezTo>
                  <a:pt x="2180148" y="188119"/>
                  <a:pt x="2174731" y="185020"/>
                  <a:pt x="2168312" y="183709"/>
                </a:cubicBezTo>
                <a:cubicBezTo>
                  <a:pt x="2174932" y="183709"/>
                  <a:pt x="2181551" y="182398"/>
                  <a:pt x="2187569" y="179895"/>
                </a:cubicBezTo>
                <a:cubicBezTo>
                  <a:pt x="2185764" y="175604"/>
                  <a:pt x="2182755" y="172267"/>
                  <a:pt x="2178342" y="170002"/>
                </a:cubicBezTo>
                <a:cubicBezTo>
                  <a:pt x="2195392" y="169406"/>
                  <a:pt x="2211841" y="160824"/>
                  <a:pt x="2229092" y="159275"/>
                </a:cubicBezTo>
                <a:close/>
                <a:moveTo>
                  <a:pt x="2311483" y="157694"/>
                </a:moveTo>
                <a:cubicBezTo>
                  <a:pt x="2324110" y="152951"/>
                  <a:pt x="2343932" y="182785"/>
                  <a:pt x="2347843" y="183590"/>
                </a:cubicBezTo>
                <a:cubicBezTo>
                  <a:pt x="2357472" y="153673"/>
                  <a:pt x="2366899" y="178822"/>
                  <a:pt x="2380540" y="172386"/>
                </a:cubicBezTo>
                <a:cubicBezTo>
                  <a:pt x="2384552" y="168572"/>
                  <a:pt x="2383950" y="165473"/>
                  <a:pt x="2378735" y="163208"/>
                </a:cubicBezTo>
                <a:cubicBezTo>
                  <a:pt x="2397590" y="151647"/>
                  <a:pt x="2432493" y="161420"/>
                  <a:pt x="2451750" y="165830"/>
                </a:cubicBezTo>
                <a:cubicBezTo>
                  <a:pt x="2451951" y="165830"/>
                  <a:pt x="2419455" y="191576"/>
                  <a:pt x="2415644" y="193721"/>
                </a:cubicBezTo>
                <a:cubicBezTo>
                  <a:pt x="2391773" y="206951"/>
                  <a:pt x="2373318" y="209931"/>
                  <a:pt x="2345035" y="206951"/>
                </a:cubicBezTo>
                <a:cubicBezTo>
                  <a:pt x="2342828" y="195747"/>
                  <a:pt x="2360079" y="194913"/>
                  <a:pt x="2366899" y="190265"/>
                </a:cubicBezTo>
                <a:cubicBezTo>
                  <a:pt x="2359277" y="189430"/>
                  <a:pt x="2314545" y="195032"/>
                  <a:pt x="2309530" y="189073"/>
                </a:cubicBezTo>
                <a:cubicBezTo>
                  <a:pt x="2309931" y="185497"/>
                  <a:pt x="2311536" y="182755"/>
                  <a:pt x="2314946" y="180849"/>
                </a:cubicBezTo>
                <a:cubicBezTo>
                  <a:pt x="2316149" y="174531"/>
                  <a:pt x="2307123" y="176081"/>
                  <a:pt x="2302108" y="176319"/>
                </a:cubicBezTo>
                <a:cubicBezTo>
                  <a:pt x="2303863" y="164698"/>
                  <a:pt x="2307274" y="159275"/>
                  <a:pt x="2311483" y="157694"/>
                </a:cubicBezTo>
                <a:close/>
                <a:moveTo>
                  <a:pt x="2509618" y="144115"/>
                </a:moveTo>
                <a:cubicBezTo>
                  <a:pt x="2546806" y="142752"/>
                  <a:pt x="2594573" y="166665"/>
                  <a:pt x="2624060" y="167380"/>
                </a:cubicBezTo>
                <a:cubicBezTo>
                  <a:pt x="2619446" y="172744"/>
                  <a:pt x="2606207" y="170598"/>
                  <a:pt x="2599387" y="171909"/>
                </a:cubicBezTo>
                <a:cubicBezTo>
                  <a:pt x="2619346" y="202184"/>
                  <a:pt x="2660116" y="194317"/>
                  <a:pt x="2701137" y="185110"/>
                </a:cubicBezTo>
                <a:lnTo>
                  <a:pt x="2747779" y="177053"/>
                </a:lnTo>
                <a:lnTo>
                  <a:pt x="2775579" y="177685"/>
                </a:lnTo>
                <a:lnTo>
                  <a:pt x="2785649" y="177960"/>
                </a:lnTo>
                <a:lnTo>
                  <a:pt x="2804393" y="190265"/>
                </a:lnTo>
                <a:cubicBezTo>
                  <a:pt x="2809006" y="195628"/>
                  <a:pt x="2792357" y="200753"/>
                  <a:pt x="2792156" y="200873"/>
                </a:cubicBezTo>
                <a:cubicBezTo>
                  <a:pt x="2805195" y="214699"/>
                  <a:pt x="2725961" y="218274"/>
                  <a:pt x="2709312" y="213507"/>
                </a:cubicBezTo>
                <a:cubicBezTo>
                  <a:pt x="2681630" y="205283"/>
                  <a:pt x="2613830" y="215652"/>
                  <a:pt x="2584142" y="217321"/>
                </a:cubicBezTo>
                <a:cubicBezTo>
                  <a:pt x="2601794" y="216367"/>
                  <a:pt x="2519350" y="215295"/>
                  <a:pt x="2519551" y="207428"/>
                </a:cubicBezTo>
                <a:cubicBezTo>
                  <a:pt x="2520353" y="189311"/>
                  <a:pt x="2558867" y="189311"/>
                  <a:pt x="2545427" y="167857"/>
                </a:cubicBezTo>
                <a:cubicBezTo>
                  <a:pt x="2539861" y="158918"/>
                  <a:pt x="2517595" y="170494"/>
                  <a:pt x="2501986" y="168242"/>
                </a:cubicBezTo>
                <a:lnTo>
                  <a:pt x="2489592" y="160194"/>
                </a:lnTo>
                <a:lnTo>
                  <a:pt x="2489095" y="159321"/>
                </a:lnTo>
                <a:cubicBezTo>
                  <a:pt x="2488734" y="158709"/>
                  <a:pt x="2488710" y="158709"/>
                  <a:pt x="2489461" y="160109"/>
                </a:cubicBezTo>
                <a:cubicBezTo>
                  <a:pt x="2486453" y="154507"/>
                  <a:pt x="2483043" y="155580"/>
                  <a:pt x="2477025" y="155699"/>
                </a:cubicBezTo>
                <a:cubicBezTo>
                  <a:pt x="2486002" y="147833"/>
                  <a:pt x="2497222" y="144570"/>
                  <a:pt x="2509618" y="144115"/>
                </a:cubicBezTo>
                <a:close/>
                <a:moveTo>
                  <a:pt x="6607626" y="104781"/>
                </a:moveTo>
                <a:cubicBezTo>
                  <a:pt x="6611738" y="104548"/>
                  <a:pt x="6616119" y="106006"/>
                  <a:pt x="6620877" y="110315"/>
                </a:cubicBezTo>
                <a:cubicBezTo>
                  <a:pt x="6629112" y="117848"/>
                  <a:pt x="6687491" y="109301"/>
                  <a:pt x="6695177" y="125816"/>
                </a:cubicBezTo>
                <a:cubicBezTo>
                  <a:pt x="6694994" y="131176"/>
                  <a:pt x="6691883" y="133929"/>
                  <a:pt x="6685844" y="134218"/>
                </a:cubicBezTo>
                <a:cubicBezTo>
                  <a:pt x="6706889" y="133783"/>
                  <a:pt x="6727752" y="137695"/>
                  <a:pt x="6748248" y="136681"/>
                </a:cubicBezTo>
                <a:lnTo>
                  <a:pt x="6753922" y="149718"/>
                </a:lnTo>
                <a:cubicBezTo>
                  <a:pt x="6753922" y="149718"/>
                  <a:pt x="6750444" y="151747"/>
                  <a:pt x="6750078" y="151892"/>
                </a:cubicBezTo>
                <a:cubicBezTo>
                  <a:pt x="6765451" y="152906"/>
                  <a:pt x="6780640" y="155513"/>
                  <a:pt x="6796196" y="154065"/>
                </a:cubicBezTo>
                <a:cubicBezTo>
                  <a:pt x="6796196" y="154065"/>
                  <a:pt x="6790706" y="165798"/>
                  <a:pt x="6790706" y="165944"/>
                </a:cubicBezTo>
                <a:cubicBezTo>
                  <a:pt x="6843777" y="162612"/>
                  <a:pt x="7044534" y="166958"/>
                  <a:pt x="6932352" y="239824"/>
                </a:cubicBezTo>
                <a:cubicBezTo>
                  <a:pt x="6949737" y="231277"/>
                  <a:pt x="6974626" y="243156"/>
                  <a:pt x="6992378" y="243880"/>
                </a:cubicBezTo>
                <a:cubicBezTo>
                  <a:pt x="6992378" y="243880"/>
                  <a:pt x="6992927" y="230118"/>
                  <a:pt x="6992927" y="230118"/>
                </a:cubicBezTo>
                <a:cubicBezTo>
                  <a:pt x="7004822" y="236927"/>
                  <a:pt x="7017449" y="242432"/>
                  <a:pt x="7028064" y="251123"/>
                </a:cubicBezTo>
                <a:cubicBezTo>
                  <a:pt x="7073998" y="247792"/>
                  <a:pt x="7119201" y="249096"/>
                  <a:pt x="7165501" y="249530"/>
                </a:cubicBezTo>
                <a:cubicBezTo>
                  <a:pt x="7162390" y="254021"/>
                  <a:pt x="7158913" y="259526"/>
                  <a:pt x="7154887" y="263147"/>
                </a:cubicBezTo>
                <a:cubicBezTo>
                  <a:pt x="7180141" y="272274"/>
                  <a:pt x="7215827" y="265755"/>
                  <a:pt x="7242180" y="264741"/>
                </a:cubicBezTo>
                <a:cubicBezTo>
                  <a:pt x="7234860" y="260829"/>
                  <a:pt x="7226259" y="258367"/>
                  <a:pt x="7218389" y="255759"/>
                </a:cubicBezTo>
                <a:cubicBezTo>
                  <a:pt x="7277134" y="228525"/>
                  <a:pt x="7392611" y="251703"/>
                  <a:pt x="7437264" y="294438"/>
                </a:cubicBezTo>
                <a:lnTo>
                  <a:pt x="7441473" y="307186"/>
                </a:lnTo>
                <a:lnTo>
                  <a:pt x="7440375" y="307910"/>
                </a:lnTo>
                <a:cubicBezTo>
                  <a:pt x="7461604" y="316457"/>
                  <a:pt x="7483747" y="325584"/>
                  <a:pt x="7506440" y="329640"/>
                </a:cubicBezTo>
                <a:cubicBezTo>
                  <a:pt x="7481735" y="276909"/>
                  <a:pt x="7540662" y="315443"/>
                  <a:pt x="7562989" y="311677"/>
                </a:cubicBezTo>
                <a:cubicBezTo>
                  <a:pt x="7591721" y="306751"/>
                  <a:pt x="7617891" y="308635"/>
                  <a:pt x="7646623" y="306172"/>
                </a:cubicBezTo>
                <a:cubicBezTo>
                  <a:pt x="7616793" y="295307"/>
                  <a:pt x="7637289" y="274881"/>
                  <a:pt x="7656322" y="271984"/>
                </a:cubicBezTo>
                <a:cubicBezTo>
                  <a:pt x="7639851" y="272564"/>
                  <a:pt x="7623564" y="257353"/>
                  <a:pt x="7648819" y="254745"/>
                </a:cubicBezTo>
                <a:cubicBezTo>
                  <a:pt x="7669315" y="252717"/>
                  <a:pt x="7696034" y="257643"/>
                  <a:pt x="7711041" y="272853"/>
                </a:cubicBezTo>
                <a:lnTo>
                  <a:pt x="7711041" y="272998"/>
                </a:lnTo>
                <a:cubicBezTo>
                  <a:pt x="7739406" y="274302"/>
                  <a:pt x="7793027" y="270970"/>
                  <a:pt x="7817733" y="287629"/>
                </a:cubicBezTo>
                <a:cubicBezTo>
                  <a:pt x="7831824" y="271259"/>
                  <a:pt x="7909967" y="284877"/>
                  <a:pt x="7910883" y="306172"/>
                </a:cubicBezTo>
                <a:cubicBezTo>
                  <a:pt x="7945653" y="311097"/>
                  <a:pt x="7997261" y="336303"/>
                  <a:pt x="8030568" y="323556"/>
                </a:cubicBezTo>
                <a:cubicBezTo>
                  <a:pt x="8075405" y="306317"/>
                  <a:pt x="8134698" y="322831"/>
                  <a:pt x="8178986" y="330074"/>
                </a:cubicBezTo>
                <a:cubicBezTo>
                  <a:pt x="8200397" y="333551"/>
                  <a:pt x="8208815" y="354846"/>
                  <a:pt x="8228763" y="358033"/>
                </a:cubicBezTo>
                <a:cubicBezTo>
                  <a:pt x="8260972" y="363248"/>
                  <a:pt x="8294828" y="357309"/>
                  <a:pt x="8327403" y="361510"/>
                </a:cubicBezTo>
                <a:cubicBezTo>
                  <a:pt x="8338383" y="362959"/>
                  <a:pt x="8378645" y="372954"/>
                  <a:pt x="8387978" y="361800"/>
                </a:cubicBezTo>
                <a:cubicBezTo>
                  <a:pt x="8408658" y="361076"/>
                  <a:pt x="8414880" y="339635"/>
                  <a:pt x="8440684" y="357309"/>
                </a:cubicBezTo>
                <a:cubicBezTo>
                  <a:pt x="8458435" y="339780"/>
                  <a:pt x="8505285" y="356874"/>
                  <a:pt x="8531271" y="357454"/>
                </a:cubicBezTo>
                <a:cubicBezTo>
                  <a:pt x="8609415" y="359047"/>
                  <a:pt x="8682983" y="384254"/>
                  <a:pt x="8759296" y="396422"/>
                </a:cubicBezTo>
                <a:cubicBezTo>
                  <a:pt x="8825727" y="407142"/>
                  <a:pt x="8897465" y="446255"/>
                  <a:pt x="8964079" y="446255"/>
                </a:cubicBezTo>
                <a:cubicBezTo>
                  <a:pt x="9007452" y="451036"/>
                  <a:pt x="9081935" y="459873"/>
                  <a:pt x="9106641" y="500724"/>
                </a:cubicBezTo>
                <a:cubicBezTo>
                  <a:pt x="9102432" y="502752"/>
                  <a:pt x="9098772" y="505795"/>
                  <a:pt x="9096575" y="509561"/>
                </a:cubicBezTo>
                <a:cubicBezTo>
                  <a:pt x="9096575" y="509561"/>
                  <a:pt x="9091451" y="509561"/>
                  <a:pt x="9091085" y="509561"/>
                </a:cubicBezTo>
                <a:cubicBezTo>
                  <a:pt x="9101151" y="518108"/>
                  <a:pt x="9097673" y="527669"/>
                  <a:pt x="9111033" y="538244"/>
                </a:cubicBezTo>
                <a:cubicBezTo>
                  <a:pt x="9112680" y="563306"/>
                  <a:pt x="9010563" y="534333"/>
                  <a:pt x="8998301" y="527379"/>
                </a:cubicBezTo>
                <a:cubicBezTo>
                  <a:pt x="8965543" y="508692"/>
                  <a:pt x="8932419" y="520136"/>
                  <a:pt x="8900759" y="505215"/>
                </a:cubicBezTo>
                <a:cubicBezTo>
                  <a:pt x="8913021" y="521874"/>
                  <a:pt x="8893073" y="533174"/>
                  <a:pt x="8879531" y="536506"/>
                </a:cubicBezTo>
                <a:cubicBezTo>
                  <a:pt x="8910276" y="541866"/>
                  <a:pt x="8999217" y="577068"/>
                  <a:pt x="8997021" y="611980"/>
                </a:cubicBezTo>
                <a:cubicBezTo>
                  <a:pt x="8992995" y="610821"/>
                  <a:pt x="8989700" y="611545"/>
                  <a:pt x="8987138" y="614732"/>
                </a:cubicBezTo>
                <a:cubicBezTo>
                  <a:pt x="8915766" y="587498"/>
                  <a:pt x="8908995" y="636027"/>
                  <a:pt x="8864525" y="669201"/>
                </a:cubicBezTo>
                <a:cubicBezTo>
                  <a:pt x="8871113" y="676155"/>
                  <a:pt x="8872211" y="687164"/>
                  <a:pt x="8870198" y="696146"/>
                </a:cubicBezTo>
                <a:cubicBezTo>
                  <a:pt x="8847871" y="686585"/>
                  <a:pt x="8815113" y="660799"/>
                  <a:pt x="8788760" y="667608"/>
                </a:cubicBezTo>
                <a:cubicBezTo>
                  <a:pt x="8754721" y="667608"/>
                  <a:pt x="8779427" y="702520"/>
                  <a:pt x="8739349" y="675141"/>
                </a:cubicBezTo>
                <a:cubicBezTo>
                  <a:pt x="8732395" y="677024"/>
                  <a:pt x="8743558" y="696870"/>
                  <a:pt x="8729101" y="696870"/>
                </a:cubicBezTo>
                <a:cubicBezTo>
                  <a:pt x="8722878" y="696870"/>
                  <a:pt x="8701101" y="674127"/>
                  <a:pt x="8697989" y="687744"/>
                </a:cubicBezTo>
                <a:cubicBezTo>
                  <a:pt x="8696159" y="695567"/>
                  <a:pt x="8722878" y="699188"/>
                  <a:pt x="8717937" y="719614"/>
                </a:cubicBezTo>
                <a:cubicBezTo>
                  <a:pt x="8715924" y="727871"/>
                  <a:pt x="8722329" y="743082"/>
                  <a:pt x="8732577" y="744241"/>
                </a:cubicBezTo>
                <a:cubicBezTo>
                  <a:pt x="8754904" y="748442"/>
                  <a:pt x="8846773" y="796537"/>
                  <a:pt x="8819322" y="825220"/>
                </a:cubicBezTo>
                <a:cubicBezTo>
                  <a:pt x="8814015" y="822178"/>
                  <a:pt x="8807793" y="817252"/>
                  <a:pt x="8802119" y="815369"/>
                </a:cubicBezTo>
                <a:cubicBezTo>
                  <a:pt x="8794799" y="840431"/>
                  <a:pt x="8855008" y="839272"/>
                  <a:pt x="8842930" y="875778"/>
                </a:cubicBezTo>
                <a:cubicBezTo>
                  <a:pt x="8838355" y="874329"/>
                  <a:pt x="8816577" y="870852"/>
                  <a:pt x="8814015" y="873605"/>
                </a:cubicBezTo>
                <a:cubicBezTo>
                  <a:pt x="8806329" y="882007"/>
                  <a:pt x="8851714" y="916050"/>
                  <a:pt x="8858485" y="922279"/>
                </a:cubicBezTo>
                <a:cubicBezTo>
                  <a:pt x="8850616" y="921844"/>
                  <a:pt x="8815662" y="915181"/>
                  <a:pt x="8810721" y="921410"/>
                </a:cubicBezTo>
                <a:cubicBezTo>
                  <a:pt x="8811819" y="927059"/>
                  <a:pt x="8858668" y="992393"/>
                  <a:pt x="8812551" y="992393"/>
                </a:cubicBezTo>
                <a:cubicBezTo>
                  <a:pt x="8789858" y="992393"/>
                  <a:pt x="8734225" y="931405"/>
                  <a:pt x="8720499" y="917064"/>
                </a:cubicBezTo>
                <a:cubicBezTo>
                  <a:pt x="8693231" y="888670"/>
                  <a:pt x="8659924" y="866796"/>
                  <a:pt x="8633755" y="836954"/>
                </a:cubicBezTo>
                <a:cubicBezTo>
                  <a:pt x="8611977" y="812037"/>
                  <a:pt x="8606853" y="780747"/>
                  <a:pt x="8589101" y="758438"/>
                </a:cubicBezTo>
                <a:cubicBezTo>
                  <a:pt x="8590016" y="753657"/>
                  <a:pt x="8590565" y="748877"/>
                  <a:pt x="8590382" y="743951"/>
                </a:cubicBezTo>
                <a:cubicBezTo>
                  <a:pt x="8626800" y="748007"/>
                  <a:pt x="8622591" y="701506"/>
                  <a:pt x="8627166" y="674706"/>
                </a:cubicBezTo>
                <a:cubicBezTo>
                  <a:pt x="8626068" y="672678"/>
                  <a:pt x="8624604" y="671085"/>
                  <a:pt x="8622591" y="669781"/>
                </a:cubicBezTo>
                <a:lnTo>
                  <a:pt x="8624604" y="667608"/>
                </a:lnTo>
                <a:lnTo>
                  <a:pt x="8620944" y="665000"/>
                </a:lnTo>
                <a:cubicBezTo>
                  <a:pt x="8627349" y="658337"/>
                  <a:pt x="8635219" y="654135"/>
                  <a:pt x="8643454" y="649790"/>
                </a:cubicBezTo>
                <a:cubicBezTo>
                  <a:pt x="8641807" y="647037"/>
                  <a:pt x="8640526" y="644140"/>
                  <a:pt x="8639794" y="641098"/>
                </a:cubicBezTo>
                <a:cubicBezTo>
                  <a:pt x="8632107" y="640518"/>
                  <a:pt x="8627532" y="629219"/>
                  <a:pt x="8623506" y="623859"/>
                </a:cubicBezTo>
                <a:cubicBezTo>
                  <a:pt x="8624604" y="629219"/>
                  <a:pt x="8624421" y="635158"/>
                  <a:pt x="8624421" y="640518"/>
                </a:cubicBezTo>
                <a:cubicBezTo>
                  <a:pt x="8604840" y="628350"/>
                  <a:pt x="8592578" y="640229"/>
                  <a:pt x="8592395" y="661668"/>
                </a:cubicBezTo>
                <a:cubicBezTo>
                  <a:pt x="8586356" y="663841"/>
                  <a:pt x="8580683" y="666884"/>
                  <a:pt x="8575376" y="670650"/>
                </a:cubicBezTo>
                <a:cubicBezTo>
                  <a:pt x="8570801" y="665145"/>
                  <a:pt x="8566775" y="659351"/>
                  <a:pt x="8562748" y="653411"/>
                </a:cubicBezTo>
                <a:cubicBezTo>
                  <a:pt x="8559271" y="655439"/>
                  <a:pt x="8554513" y="656743"/>
                  <a:pt x="8550304" y="657467"/>
                </a:cubicBezTo>
                <a:cubicBezTo>
                  <a:pt x="8548108" y="650804"/>
                  <a:pt x="8537677" y="627336"/>
                  <a:pt x="8530905" y="627336"/>
                </a:cubicBezTo>
                <a:cubicBezTo>
                  <a:pt x="8510409" y="622120"/>
                  <a:pt x="8488082" y="622120"/>
                  <a:pt x="8467219" y="627046"/>
                </a:cubicBezTo>
                <a:cubicBezTo>
                  <a:pt x="8465939" y="635158"/>
                  <a:pt x="8456971" y="677748"/>
                  <a:pt x="8462095" y="683833"/>
                </a:cubicBezTo>
                <a:cubicBezTo>
                  <a:pt x="8476736" y="696581"/>
                  <a:pt x="8496683" y="688903"/>
                  <a:pt x="8510592" y="706866"/>
                </a:cubicBezTo>
                <a:lnTo>
                  <a:pt x="8500527" y="716862"/>
                </a:lnTo>
                <a:cubicBezTo>
                  <a:pt x="8456056" y="704548"/>
                  <a:pt x="8420919" y="735259"/>
                  <a:pt x="8378279" y="704114"/>
                </a:cubicBezTo>
                <a:lnTo>
                  <a:pt x="8394383" y="700927"/>
                </a:lnTo>
                <a:cubicBezTo>
                  <a:pt x="8379011" y="695132"/>
                  <a:pt x="8357233" y="691945"/>
                  <a:pt x="8340397" y="692524"/>
                </a:cubicBezTo>
                <a:cubicBezTo>
                  <a:pt x="8340397" y="692524"/>
                  <a:pt x="8349913" y="705128"/>
                  <a:pt x="8349913" y="705128"/>
                </a:cubicBezTo>
                <a:cubicBezTo>
                  <a:pt x="8312763" y="708894"/>
                  <a:pt x="8273965" y="705852"/>
                  <a:pt x="8238279" y="707445"/>
                </a:cubicBezTo>
                <a:cubicBezTo>
                  <a:pt x="8201679" y="709039"/>
                  <a:pt x="8176607" y="694118"/>
                  <a:pt x="8161600" y="735259"/>
                </a:cubicBezTo>
                <a:cubicBezTo>
                  <a:pt x="8164528" y="741633"/>
                  <a:pt x="8168005" y="747718"/>
                  <a:pt x="8168005" y="754961"/>
                </a:cubicBezTo>
                <a:cubicBezTo>
                  <a:pt x="8160868" y="760900"/>
                  <a:pt x="8145679" y="777270"/>
                  <a:pt x="8146411" y="788135"/>
                </a:cubicBezTo>
                <a:cubicBezTo>
                  <a:pt x="8148424" y="813486"/>
                  <a:pt x="8122254" y="824061"/>
                  <a:pt x="8119875" y="845211"/>
                </a:cubicBezTo>
                <a:cubicBezTo>
                  <a:pt x="8133234" y="852599"/>
                  <a:pt x="8141287" y="848833"/>
                  <a:pt x="8154097" y="848833"/>
                </a:cubicBezTo>
                <a:cubicBezTo>
                  <a:pt x="8174593" y="848833"/>
                  <a:pt x="8172763" y="874474"/>
                  <a:pt x="8187221" y="876936"/>
                </a:cubicBezTo>
                <a:cubicBezTo>
                  <a:pt x="8197103" y="873605"/>
                  <a:pt x="8215770" y="867086"/>
                  <a:pt x="8213391" y="886498"/>
                </a:cubicBezTo>
                <a:cubicBezTo>
                  <a:pt x="8216136" y="886498"/>
                  <a:pt x="8216868" y="886063"/>
                  <a:pt x="8216868" y="886063"/>
                </a:cubicBezTo>
                <a:cubicBezTo>
                  <a:pt x="8215221" y="879399"/>
                  <a:pt x="8218698" y="875343"/>
                  <a:pt x="8212659" y="869404"/>
                </a:cubicBezTo>
                <a:lnTo>
                  <a:pt x="8216319" y="866361"/>
                </a:lnTo>
                <a:lnTo>
                  <a:pt x="8216136" y="859263"/>
                </a:lnTo>
                <a:cubicBezTo>
                  <a:pt x="8264266" y="861581"/>
                  <a:pt x="8308554" y="880413"/>
                  <a:pt x="8338749" y="914311"/>
                </a:cubicBezTo>
                <a:cubicBezTo>
                  <a:pt x="8358148" y="935462"/>
                  <a:pt x="8359063" y="949948"/>
                  <a:pt x="8368397" y="975879"/>
                </a:cubicBezTo>
                <a:cubicBezTo>
                  <a:pt x="8379743" y="1007749"/>
                  <a:pt x="8408841" y="1032086"/>
                  <a:pt x="8421468" y="1064680"/>
                </a:cubicBezTo>
                <a:cubicBezTo>
                  <a:pt x="8428422" y="1082499"/>
                  <a:pt x="8413782" y="1125668"/>
                  <a:pt x="8415795" y="1146818"/>
                </a:cubicBezTo>
                <a:cubicBezTo>
                  <a:pt x="8418723" y="1175791"/>
                  <a:pt x="8391272" y="1203315"/>
                  <a:pt x="8393651" y="1231129"/>
                </a:cubicBezTo>
                <a:cubicBezTo>
                  <a:pt x="8399873" y="1303851"/>
                  <a:pt x="8328501" y="1274733"/>
                  <a:pt x="8299952" y="1263724"/>
                </a:cubicBezTo>
                <a:cubicBezTo>
                  <a:pt x="8298305" y="1271112"/>
                  <a:pt x="8295743" y="1276762"/>
                  <a:pt x="8290253" y="1281977"/>
                </a:cubicBezTo>
                <a:cubicBezTo>
                  <a:pt x="8286593" y="1283570"/>
                  <a:pt x="8282567" y="1284729"/>
                  <a:pt x="8278541" y="1284874"/>
                </a:cubicBezTo>
                <a:cubicBezTo>
                  <a:pt x="8278358" y="1285164"/>
                  <a:pt x="8278358" y="1285453"/>
                  <a:pt x="8278175" y="1285598"/>
                </a:cubicBezTo>
                <a:cubicBezTo>
                  <a:pt x="8284946" y="1291248"/>
                  <a:pt x="8290985" y="1299071"/>
                  <a:pt x="8295926" y="1306314"/>
                </a:cubicBezTo>
                <a:cubicBezTo>
                  <a:pt x="8291900" y="1306024"/>
                  <a:pt x="8282750" y="1304865"/>
                  <a:pt x="8278907" y="1305879"/>
                </a:cubicBezTo>
                <a:cubicBezTo>
                  <a:pt x="8268293" y="1335721"/>
                  <a:pt x="8288972" y="1343834"/>
                  <a:pt x="8271769" y="1372227"/>
                </a:cubicBezTo>
                <a:cubicBezTo>
                  <a:pt x="8250175" y="1409457"/>
                  <a:pt x="8241025" y="1392508"/>
                  <a:pt x="8279639" y="1422495"/>
                </a:cubicBezTo>
                <a:lnTo>
                  <a:pt x="8285495" y="1417280"/>
                </a:lnTo>
                <a:cubicBezTo>
                  <a:pt x="8318619" y="1447846"/>
                  <a:pt x="8418723" y="1535054"/>
                  <a:pt x="8353024" y="1578948"/>
                </a:cubicBezTo>
                <a:cubicBezTo>
                  <a:pt x="8326488" y="1578948"/>
                  <a:pt x="8283665" y="1604010"/>
                  <a:pt x="8274697" y="1563303"/>
                </a:cubicBezTo>
                <a:cubicBezTo>
                  <a:pt x="8271587" y="1548382"/>
                  <a:pt x="8242855" y="1488698"/>
                  <a:pt x="8254018" y="1481165"/>
                </a:cubicBezTo>
                <a:cubicBezTo>
                  <a:pt x="8252920" y="1478992"/>
                  <a:pt x="8250907" y="1475660"/>
                  <a:pt x="8247613" y="1470735"/>
                </a:cubicBezTo>
                <a:cubicBezTo>
                  <a:pt x="8245966" y="1473197"/>
                  <a:pt x="8243770" y="1475515"/>
                  <a:pt x="8241573" y="1477398"/>
                </a:cubicBezTo>
                <a:cubicBezTo>
                  <a:pt x="8237913" y="1475225"/>
                  <a:pt x="8233704" y="1472038"/>
                  <a:pt x="8231508" y="1468562"/>
                </a:cubicBezTo>
                <a:cubicBezTo>
                  <a:pt x="8230227" y="1469431"/>
                  <a:pt x="8228580" y="1470155"/>
                  <a:pt x="8226384" y="1470155"/>
                </a:cubicBezTo>
                <a:cubicBezTo>
                  <a:pt x="8223456" y="1468851"/>
                  <a:pt x="8220528" y="1467548"/>
                  <a:pt x="8217600" y="1466244"/>
                </a:cubicBezTo>
                <a:cubicBezTo>
                  <a:pt x="8215587" y="1470735"/>
                  <a:pt x="8209181" y="1474646"/>
                  <a:pt x="8204423" y="1476529"/>
                </a:cubicBezTo>
                <a:cubicBezTo>
                  <a:pt x="8201129" y="1473342"/>
                  <a:pt x="8198018" y="1468562"/>
                  <a:pt x="8197652" y="1464071"/>
                </a:cubicBezTo>
                <a:cubicBezTo>
                  <a:pt x="8157574" y="1461463"/>
                  <a:pt x="8190881" y="1392653"/>
                  <a:pt x="8134515" y="1392653"/>
                </a:cubicBezTo>
                <a:cubicBezTo>
                  <a:pt x="8112372" y="1391784"/>
                  <a:pt x="8102489" y="1399751"/>
                  <a:pt x="8095535" y="1416700"/>
                </a:cubicBezTo>
                <a:cubicBezTo>
                  <a:pt x="8080895" y="1453061"/>
                  <a:pt x="8037339" y="1418728"/>
                  <a:pt x="8064607" y="1408733"/>
                </a:cubicBezTo>
                <a:cubicBezTo>
                  <a:pt x="8063875" y="1408298"/>
                  <a:pt x="8051614" y="1327174"/>
                  <a:pt x="8035875" y="1355857"/>
                </a:cubicBezTo>
                <a:cubicBezTo>
                  <a:pt x="8032215" y="1362231"/>
                  <a:pt x="7999091" y="1417425"/>
                  <a:pt x="7995980" y="1418149"/>
                </a:cubicBezTo>
                <a:cubicBezTo>
                  <a:pt x="7987013" y="1420032"/>
                  <a:pt x="7975301" y="1421626"/>
                  <a:pt x="7967614" y="1416121"/>
                </a:cubicBezTo>
                <a:cubicBezTo>
                  <a:pt x="7968529" y="1459870"/>
                  <a:pt x="8027640" y="1423074"/>
                  <a:pt x="8026542" y="1460449"/>
                </a:cubicBezTo>
                <a:cubicBezTo>
                  <a:pt x="8025078" y="1497969"/>
                  <a:pt x="8053993" y="1455524"/>
                  <a:pt x="8061313" y="1452482"/>
                </a:cubicBezTo>
                <a:cubicBezTo>
                  <a:pt x="8078150" y="1445383"/>
                  <a:pt x="8095352" y="1462912"/>
                  <a:pt x="8113104" y="1462912"/>
                </a:cubicBezTo>
                <a:cubicBezTo>
                  <a:pt x="8134881" y="1462912"/>
                  <a:pt x="8159038" y="1500432"/>
                  <a:pt x="8131953" y="1500432"/>
                </a:cubicBezTo>
                <a:cubicBezTo>
                  <a:pt x="8119326" y="1500432"/>
                  <a:pt x="8117496" y="1501156"/>
                  <a:pt x="8105051" y="1505212"/>
                </a:cubicBezTo>
                <a:cubicBezTo>
                  <a:pt x="8087117" y="1511152"/>
                  <a:pt x="8078882" y="1544615"/>
                  <a:pt x="8073575" y="1560840"/>
                </a:cubicBezTo>
                <a:cubicBezTo>
                  <a:pt x="8111823" y="1568952"/>
                  <a:pt x="8127378" y="1612122"/>
                  <a:pt x="8151169" y="1636604"/>
                </a:cubicBezTo>
                <a:cubicBezTo>
                  <a:pt x="8157940" y="1657609"/>
                  <a:pt x="8197286" y="1655871"/>
                  <a:pt x="8194724" y="1689045"/>
                </a:cubicBezTo>
                <a:lnTo>
                  <a:pt x="8192528" y="1688176"/>
                </a:lnTo>
                <a:cubicBezTo>
                  <a:pt x="8222175" y="1711933"/>
                  <a:pt x="8195639" y="1710050"/>
                  <a:pt x="8185025" y="1722074"/>
                </a:cubicBezTo>
                <a:cubicBezTo>
                  <a:pt x="8221077" y="1719901"/>
                  <a:pt x="8220711" y="1756986"/>
                  <a:pt x="8226750" y="1780019"/>
                </a:cubicBezTo>
                <a:lnTo>
                  <a:pt x="8219247" y="1778716"/>
                </a:lnTo>
                <a:cubicBezTo>
                  <a:pt x="8223456" y="1790160"/>
                  <a:pt x="8230044" y="1826376"/>
                  <a:pt x="8205521" y="1813193"/>
                </a:cubicBezTo>
                <a:cubicBezTo>
                  <a:pt x="8194724" y="1841587"/>
                  <a:pt x="8183561" y="1876644"/>
                  <a:pt x="8181182" y="1906776"/>
                </a:cubicBezTo>
                <a:lnTo>
                  <a:pt x="8178071" y="1908659"/>
                </a:lnTo>
                <a:cubicBezTo>
                  <a:pt x="8170385" y="1912425"/>
                  <a:pt x="8155378" y="1952553"/>
                  <a:pt x="8145313" y="1960665"/>
                </a:cubicBezTo>
                <a:cubicBezTo>
                  <a:pt x="8135979" y="1967908"/>
                  <a:pt x="8108711" y="1983119"/>
                  <a:pt x="8105235" y="1994998"/>
                </a:cubicBezTo>
                <a:cubicBezTo>
                  <a:pt x="8101391" y="2006732"/>
                  <a:pt x="8031117" y="2029331"/>
                  <a:pt x="8020320" y="2021653"/>
                </a:cubicBezTo>
                <a:cubicBezTo>
                  <a:pt x="8018856" y="2032807"/>
                  <a:pt x="8008059" y="2030345"/>
                  <a:pt x="8001653" y="2035270"/>
                </a:cubicBezTo>
                <a:cubicBezTo>
                  <a:pt x="8001470" y="2036284"/>
                  <a:pt x="8001104" y="2037153"/>
                  <a:pt x="8000555" y="2038167"/>
                </a:cubicBezTo>
                <a:cubicBezTo>
                  <a:pt x="7985183" y="2046425"/>
                  <a:pt x="7970542" y="2049612"/>
                  <a:pt x="7956451" y="2057579"/>
                </a:cubicBezTo>
                <a:cubicBezTo>
                  <a:pt x="7948948" y="2061635"/>
                  <a:pt x="7921680" y="2057289"/>
                  <a:pt x="7923876" y="2070762"/>
                </a:cubicBezTo>
                <a:cubicBezTo>
                  <a:pt x="7926438" y="2085683"/>
                  <a:pt x="7941261" y="2087711"/>
                  <a:pt x="7923510" y="2100024"/>
                </a:cubicBezTo>
                <a:cubicBezTo>
                  <a:pt x="7933575" y="2098431"/>
                  <a:pt x="7942725" y="2096837"/>
                  <a:pt x="7942725" y="2110599"/>
                </a:cubicBezTo>
                <a:cubicBezTo>
                  <a:pt x="7936320" y="2122913"/>
                  <a:pt x="7935588" y="2158984"/>
                  <a:pt x="7916373" y="2160433"/>
                </a:cubicBezTo>
                <a:cubicBezTo>
                  <a:pt x="7892765" y="2187812"/>
                  <a:pt x="7849210" y="2103501"/>
                  <a:pt x="7905393" y="2100894"/>
                </a:cubicBezTo>
                <a:cubicBezTo>
                  <a:pt x="7894595" y="2090608"/>
                  <a:pt x="7881785" y="2069313"/>
                  <a:pt x="7890935" y="2054682"/>
                </a:cubicBezTo>
                <a:cubicBezTo>
                  <a:pt x="7890386" y="2054392"/>
                  <a:pt x="7890020" y="2054102"/>
                  <a:pt x="7889654" y="2053958"/>
                </a:cubicBezTo>
                <a:cubicBezTo>
                  <a:pt x="7882883" y="2072355"/>
                  <a:pt x="7864582" y="2052219"/>
                  <a:pt x="7857811" y="2048598"/>
                </a:cubicBezTo>
                <a:cubicBezTo>
                  <a:pt x="7852687" y="2056710"/>
                  <a:pt x="7838595" y="2067720"/>
                  <a:pt x="7829994" y="2074383"/>
                </a:cubicBezTo>
                <a:cubicBezTo>
                  <a:pt x="7816452" y="2085103"/>
                  <a:pt x="7813523" y="2100314"/>
                  <a:pt x="7800164" y="2110744"/>
                </a:cubicBezTo>
                <a:cubicBezTo>
                  <a:pt x="7771249" y="2133053"/>
                  <a:pt x="7818465" y="2168400"/>
                  <a:pt x="7825053" y="2186363"/>
                </a:cubicBezTo>
                <a:cubicBezTo>
                  <a:pt x="7861288" y="2230257"/>
                  <a:pt x="7924608" y="2261258"/>
                  <a:pt x="7929732" y="2324998"/>
                </a:cubicBezTo>
                <a:cubicBezTo>
                  <a:pt x="7932111" y="2354551"/>
                  <a:pt x="7938883" y="2378453"/>
                  <a:pt x="7934490" y="2408875"/>
                </a:cubicBezTo>
                <a:cubicBezTo>
                  <a:pt x="7930098" y="2439151"/>
                  <a:pt x="7890203" y="2451320"/>
                  <a:pt x="7867327" y="2465227"/>
                </a:cubicBezTo>
                <a:lnTo>
                  <a:pt x="7864033" y="2462329"/>
                </a:lnTo>
                <a:cubicBezTo>
                  <a:pt x="7862935" y="2471456"/>
                  <a:pt x="7858543" y="2492316"/>
                  <a:pt x="7846465" y="2491447"/>
                </a:cubicBezTo>
                <a:cubicBezTo>
                  <a:pt x="7840609" y="2509555"/>
                  <a:pt x="7799249" y="2532878"/>
                  <a:pt x="7781864" y="2527373"/>
                </a:cubicBezTo>
                <a:cubicBezTo>
                  <a:pt x="7791014" y="2508686"/>
                  <a:pt x="7785707" y="2489274"/>
                  <a:pt x="7793759" y="2470876"/>
                </a:cubicBezTo>
                <a:cubicBezTo>
                  <a:pt x="7781131" y="2469428"/>
                  <a:pt x="7767223" y="2450595"/>
                  <a:pt x="7753315" y="2445091"/>
                </a:cubicBezTo>
                <a:cubicBezTo>
                  <a:pt x="7752766" y="2442483"/>
                  <a:pt x="7751119" y="2435385"/>
                  <a:pt x="7748923" y="2434081"/>
                </a:cubicBezTo>
                <a:cubicBezTo>
                  <a:pt x="7729524" y="2454652"/>
                  <a:pt x="7725498" y="2412496"/>
                  <a:pt x="7717446" y="2400472"/>
                </a:cubicBezTo>
                <a:cubicBezTo>
                  <a:pt x="7698047" y="2411772"/>
                  <a:pt x="7696949" y="2376425"/>
                  <a:pt x="7681393" y="2379902"/>
                </a:cubicBezTo>
                <a:cubicBezTo>
                  <a:pt x="7664008" y="2365995"/>
                  <a:pt x="7650283" y="2387435"/>
                  <a:pt x="7652113" y="2349915"/>
                </a:cubicBezTo>
                <a:cubicBezTo>
                  <a:pt x="7647721" y="2350350"/>
                  <a:pt x="7643695" y="2350639"/>
                  <a:pt x="7639302" y="2350784"/>
                </a:cubicBezTo>
                <a:cubicBezTo>
                  <a:pt x="7654492" y="2394098"/>
                  <a:pt x="7617342" y="2444801"/>
                  <a:pt x="7625211" y="2489419"/>
                </a:cubicBezTo>
                <a:cubicBezTo>
                  <a:pt x="7630518" y="2487681"/>
                  <a:pt x="7635642" y="2487246"/>
                  <a:pt x="7641132" y="2487826"/>
                </a:cubicBezTo>
                <a:cubicBezTo>
                  <a:pt x="7643877" y="2501877"/>
                  <a:pt x="7675171" y="2542294"/>
                  <a:pt x="7656871" y="2555477"/>
                </a:cubicBezTo>
                <a:cubicBezTo>
                  <a:pt x="7659799" y="2571992"/>
                  <a:pt x="7700060" y="2578076"/>
                  <a:pt x="7708661" y="2590245"/>
                </a:cubicBezTo>
                <a:cubicBezTo>
                  <a:pt x="7734831" y="2596039"/>
                  <a:pt x="7774909" y="2647756"/>
                  <a:pt x="7763197" y="2675569"/>
                </a:cubicBezTo>
                <a:cubicBezTo>
                  <a:pt x="7759354" y="2684696"/>
                  <a:pt x="7762465" y="2716421"/>
                  <a:pt x="7770517" y="2721781"/>
                </a:cubicBezTo>
                <a:cubicBezTo>
                  <a:pt x="7801994" y="2743076"/>
                  <a:pt x="7791563" y="2778858"/>
                  <a:pt x="7784060" y="2806672"/>
                </a:cubicBezTo>
                <a:lnTo>
                  <a:pt x="7741603" y="2777554"/>
                </a:lnTo>
                <a:lnTo>
                  <a:pt x="7748007" y="2777554"/>
                </a:lnTo>
                <a:cubicBezTo>
                  <a:pt x="7719276" y="2777554"/>
                  <a:pt x="7660531" y="2697009"/>
                  <a:pt x="7660348" y="2669485"/>
                </a:cubicBezTo>
                <a:cubicBezTo>
                  <a:pt x="7660348" y="2618783"/>
                  <a:pt x="7628322" y="2582712"/>
                  <a:pt x="7600139" y="2544467"/>
                </a:cubicBezTo>
                <a:cubicBezTo>
                  <a:pt x="7598858" y="2549972"/>
                  <a:pt x="7597028" y="2556636"/>
                  <a:pt x="7590440" y="2556636"/>
                </a:cubicBezTo>
                <a:cubicBezTo>
                  <a:pt x="7589159" y="2556201"/>
                  <a:pt x="7587878" y="2555477"/>
                  <a:pt x="7586597" y="2554608"/>
                </a:cubicBezTo>
                <a:cubicBezTo>
                  <a:pt x="7567564" y="2543598"/>
                  <a:pt x="7581473" y="2493186"/>
                  <a:pt x="7584584" y="2478844"/>
                </a:cubicBezTo>
                <a:cubicBezTo>
                  <a:pt x="7564819" y="2465227"/>
                  <a:pt x="7574884" y="2380626"/>
                  <a:pt x="7565185" y="2351943"/>
                </a:cubicBezTo>
                <a:lnTo>
                  <a:pt x="7565002" y="2352667"/>
                </a:lnTo>
                <a:cubicBezTo>
                  <a:pt x="7541028" y="2341368"/>
                  <a:pt x="7520898" y="2260534"/>
                  <a:pt x="7522545" y="2237935"/>
                </a:cubicBezTo>
                <a:cubicBezTo>
                  <a:pt x="7516505" y="2236921"/>
                  <a:pt x="7512479" y="2233589"/>
                  <a:pt x="7510283" y="2227794"/>
                </a:cubicBezTo>
                <a:cubicBezTo>
                  <a:pt x="7502597" y="2245323"/>
                  <a:pt x="7446231" y="2292114"/>
                  <a:pt x="7433238" y="2258651"/>
                </a:cubicBezTo>
                <a:cubicBezTo>
                  <a:pt x="7412375" y="2274296"/>
                  <a:pt x="7429944" y="2162606"/>
                  <a:pt x="7404323" y="2158260"/>
                </a:cubicBezTo>
                <a:lnTo>
                  <a:pt x="7403225" y="2162026"/>
                </a:lnTo>
                <a:cubicBezTo>
                  <a:pt x="7377970" y="2164634"/>
                  <a:pt x="7377055" y="2135806"/>
                  <a:pt x="7386938" y="2122623"/>
                </a:cubicBezTo>
                <a:cubicBezTo>
                  <a:pt x="7378153" y="2113207"/>
                  <a:pt x="7360402" y="2111324"/>
                  <a:pt x="7349055" y="2096113"/>
                </a:cubicBezTo>
                <a:cubicBezTo>
                  <a:pt x="7340454" y="2084379"/>
                  <a:pt x="7329291" y="2073514"/>
                  <a:pt x="7319957" y="2062794"/>
                </a:cubicBezTo>
                <a:cubicBezTo>
                  <a:pt x="7319957" y="2049467"/>
                  <a:pt x="7340271" y="2020639"/>
                  <a:pt x="7311539" y="2012237"/>
                </a:cubicBezTo>
                <a:cubicBezTo>
                  <a:pt x="7326546" y="2044831"/>
                  <a:pt x="7266703" y="2053813"/>
                  <a:pt x="7246938" y="2055696"/>
                </a:cubicBezTo>
                <a:lnTo>
                  <a:pt x="7246206" y="2053233"/>
                </a:lnTo>
                <a:cubicBezTo>
                  <a:pt x="7231749" y="2056855"/>
                  <a:pt x="7152507" y="2041354"/>
                  <a:pt x="7194782" y="2082641"/>
                </a:cubicBezTo>
                <a:cubicBezTo>
                  <a:pt x="7177945" y="2096113"/>
                  <a:pt x="7171357" y="2117118"/>
                  <a:pt x="7147566" y="2120885"/>
                </a:cubicBezTo>
                <a:cubicBezTo>
                  <a:pt x="7124691" y="2124506"/>
                  <a:pt x="7116272" y="2161302"/>
                  <a:pt x="7099985" y="2175209"/>
                </a:cubicBezTo>
                <a:cubicBezTo>
                  <a:pt x="7080220" y="2191723"/>
                  <a:pt x="7048560" y="2247351"/>
                  <a:pt x="7027698" y="2247351"/>
                </a:cubicBezTo>
                <a:cubicBezTo>
                  <a:pt x="7029711" y="2247351"/>
                  <a:pt x="6992927" y="2265025"/>
                  <a:pt x="6992378" y="2271688"/>
                </a:cubicBezTo>
                <a:cubicBezTo>
                  <a:pt x="6988717" y="2316017"/>
                  <a:pt x="7017083" y="2349335"/>
                  <a:pt x="6994757" y="2394533"/>
                </a:cubicBezTo>
                <a:cubicBezTo>
                  <a:pt x="6989083" y="2406267"/>
                  <a:pt x="6997502" y="2418725"/>
                  <a:pt x="6997685" y="2431329"/>
                </a:cubicBezTo>
                <a:cubicBezTo>
                  <a:pt x="6998051" y="2452044"/>
                  <a:pt x="6989267" y="2449147"/>
                  <a:pt x="6983959" y="2462764"/>
                </a:cubicBezTo>
                <a:cubicBezTo>
                  <a:pt x="6961450" y="2474063"/>
                  <a:pt x="6982678" y="2491302"/>
                  <a:pt x="6966025" y="2499994"/>
                </a:cubicBezTo>
                <a:cubicBezTo>
                  <a:pt x="6949737" y="2508541"/>
                  <a:pt x="6950286" y="2519696"/>
                  <a:pt x="6937293" y="2533168"/>
                </a:cubicBezTo>
                <a:cubicBezTo>
                  <a:pt x="6890443" y="2581842"/>
                  <a:pt x="6816143" y="2331517"/>
                  <a:pt x="6796562" y="2305876"/>
                </a:cubicBezTo>
                <a:cubicBezTo>
                  <a:pt x="6744222" y="2236921"/>
                  <a:pt x="6733059" y="2137254"/>
                  <a:pt x="6717320" y="2057434"/>
                </a:cubicBezTo>
                <a:cubicBezTo>
                  <a:pt x="6717320" y="2057579"/>
                  <a:pt x="6716405" y="2062939"/>
                  <a:pt x="6716405" y="2062939"/>
                </a:cubicBezTo>
                <a:cubicBezTo>
                  <a:pt x="6683830" y="2097707"/>
                  <a:pt x="6655648" y="2080178"/>
                  <a:pt x="6628197" y="2052219"/>
                </a:cubicBezTo>
                <a:cubicBezTo>
                  <a:pt x="6621060" y="2044831"/>
                  <a:pt x="6594158" y="2024116"/>
                  <a:pt x="6598733" y="2012671"/>
                </a:cubicBezTo>
                <a:cubicBezTo>
                  <a:pt x="6605321" y="1995722"/>
                  <a:pt x="6631125" y="2016148"/>
                  <a:pt x="6638811" y="2004559"/>
                </a:cubicBezTo>
                <a:cubicBezTo>
                  <a:pt x="6614288" y="2013251"/>
                  <a:pt x="6587021" y="1990362"/>
                  <a:pt x="6570367" y="1973703"/>
                </a:cubicBezTo>
                <a:cubicBezTo>
                  <a:pt x="6549687" y="1982250"/>
                  <a:pt x="6536877" y="1954001"/>
                  <a:pt x="6533583" y="1937921"/>
                </a:cubicBezTo>
                <a:cubicBezTo>
                  <a:pt x="6522237" y="1938356"/>
                  <a:pt x="6514367" y="1935169"/>
                  <a:pt x="6515648" y="1921697"/>
                </a:cubicBezTo>
                <a:cubicBezTo>
                  <a:pt x="6512537" y="1920248"/>
                  <a:pt x="6510524" y="1917785"/>
                  <a:pt x="6509792" y="1914019"/>
                </a:cubicBezTo>
                <a:cubicBezTo>
                  <a:pt x="6466786" y="1926477"/>
                  <a:pt x="6423231" y="1910832"/>
                  <a:pt x="6382969" y="1927057"/>
                </a:cubicBezTo>
                <a:cubicBezTo>
                  <a:pt x="6360277" y="1936183"/>
                  <a:pt x="6320564" y="1915757"/>
                  <a:pt x="6295127" y="1911411"/>
                </a:cubicBezTo>
                <a:cubicBezTo>
                  <a:pt x="6275362" y="1909238"/>
                  <a:pt x="6240774" y="1909528"/>
                  <a:pt x="6226683" y="1895331"/>
                </a:cubicBezTo>
                <a:cubicBezTo>
                  <a:pt x="6218081" y="1886495"/>
                  <a:pt x="6216251" y="1846078"/>
                  <a:pt x="6198683" y="1849120"/>
                </a:cubicBezTo>
                <a:cubicBezTo>
                  <a:pt x="6200147" y="1854480"/>
                  <a:pt x="6199415" y="1858536"/>
                  <a:pt x="6196121" y="1861433"/>
                </a:cubicBezTo>
                <a:cubicBezTo>
                  <a:pt x="6215519" y="1887943"/>
                  <a:pt x="6201977" y="1924159"/>
                  <a:pt x="6239493" y="1946324"/>
                </a:cubicBezTo>
                <a:cubicBezTo>
                  <a:pt x="6273715" y="1966170"/>
                  <a:pt x="6279022" y="1954436"/>
                  <a:pt x="6306839" y="1986741"/>
                </a:cubicBezTo>
                <a:cubicBezTo>
                  <a:pt x="6318185" y="1993694"/>
                  <a:pt x="6319466" y="1997605"/>
                  <a:pt x="6333924" y="1996736"/>
                </a:cubicBezTo>
                <a:cubicBezTo>
                  <a:pt x="6330813" y="2013251"/>
                  <a:pt x="6297506" y="2100894"/>
                  <a:pt x="6274630" y="2085393"/>
                </a:cubicBezTo>
                <a:cubicBezTo>
                  <a:pt x="6267310" y="2098721"/>
                  <a:pt x="6270787" y="2124072"/>
                  <a:pt x="6273898" y="2138124"/>
                </a:cubicBezTo>
                <a:lnTo>
                  <a:pt x="6269506" y="2141021"/>
                </a:lnTo>
                <a:lnTo>
                  <a:pt x="6268957" y="2147974"/>
                </a:lnTo>
                <a:cubicBezTo>
                  <a:pt x="6262186" y="2147830"/>
                  <a:pt x="6250290" y="2146526"/>
                  <a:pt x="6243885" y="2149133"/>
                </a:cubicBezTo>
                <a:cubicBezTo>
                  <a:pt x="6247362" y="2147105"/>
                  <a:pt x="6199232" y="2196069"/>
                  <a:pt x="6196670" y="2184335"/>
                </a:cubicBezTo>
                <a:cubicBezTo>
                  <a:pt x="6201062" y="2210990"/>
                  <a:pt x="6145245" y="2223014"/>
                  <a:pt x="6122735" y="2227505"/>
                </a:cubicBezTo>
                <a:cubicBezTo>
                  <a:pt x="6121637" y="2226346"/>
                  <a:pt x="6119441" y="2224463"/>
                  <a:pt x="6118343" y="2223449"/>
                </a:cubicBezTo>
                <a:cubicBezTo>
                  <a:pt x="6117245" y="2227650"/>
                  <a:pt x="6116330" y="2231996"/>
                  <a:pt x="6115781" y="2236341"/>
                </a:cubicBezTo>
                <a:cubicBezTo>
                  <a:pt x="6109742" y="2235327"/>
                  <a:pt x="6094553" y="2235617"/>
                  <a:pt x="6095468" y="2241557"/>
                </a:cubicBezTo>
                <a:cubicBezTo>
                  <a:pt x="6100775" y="2280090"/>
                  <a:pt x="6057219" y="2278931"/>
                  <a:pt x="6028305" y="2290376"/>
                </a:cubicBezTo>
                <a:cubicBezTo>
                  <a:pt x="5987128" y="2306456"/>
                  <a:pt x="5949978" y="2346873"/>
                  <a:pt x="5900933" y="2346873"/>
                </a:cubicBezTo>
                <a:cubicBezTo>
                  <a:pt x="5878355" y="2346873"/>
                  <a:pt x="5844147" y="2386690"/>
                  <a:pt x="5816577" y="2371024"/>
                </a:cubicBezTo>
                <a:lnTo>
                  <a:pt x="5812001" y="2366838"/>
                </a:lnTo>
                <a:lnTo>
                  <a:pt x="5811880" y="2369807"/>
                </a:lnTo>
                <a:cubicBezTo>
                  <a:pt x="5816422" y="2380067"/>
                  <a:pt x="5813945" y="2391425"/>
                  <a:pt x="5804343" y="2398021"/>
                </a:cubicBezTo>
                <a:cubicBezTo>
                  <a:pt x="5821069" y="2405837"/>
                  <a:pt x="5823443" y="2437714"/>
                  <a:pt x="5845022" y="2445409"/>
                </a:cubicBezTo>
                <a:cubicBezTo>
                  <a:pt x="5862264" y="2447974"/>
                  <a:pt x="5872176" y="2429776"/>
                  <a:pt x="5889108" y="2429776"/>
                </a:cubicBezTo>
                <a:cubicBezTo>
                  <a:pt x="5918740" y="2429776"/>
                  <a:pt x="5942280" y="2414387"/>
                  <a:pt x="5971395" y="2414387"/>
                </a:cubicBezTo>
                <a:cubicBezTo>
                  <a:pt x="5994936" y="2414387"/>
                  <a:pt x="6021160" y="2390204"/>
                  <a:pt x="6036028" y="2389960"/>
                </a:cubicBezTo>
                <a:cubicBezTo>
                  <a:pt x="6082282" y="2389227"/>
                  <a:pt x="6055851" y="2413410"/>
                  <a:pt x="6066692" y="2439180"/>
                </a:cubicBezTo>
                <a:cubicBezTo>
                  <a:pt x="6070719" y="2448951"/>
                  <a:pt x="6072577" y="2455180"/>
                  <a:pt x="6070409" y="2464096"/>
                </a:cubicBezTo>
                <a:cubicBezTo>
                  <a:pt x="6066795" y="2464462"/>
                  <a:pt x="6063285" y="2464584"/>
                  <a:pt x="6059671" y="2464584"/>
                </a:cubicBezTo>
                <a:cubicBezTo>
                  <a:pt x="6059258" y="2462874"/>
                  <a:pt x="6058432" y="2461653"/>
                  <a:pt x="6057193" y="2460920"/>
                </a:cubicBezTo>
                <a:cubicBezTo>
                  <a:pt x="6046869" y="2485591"/>
                  <a:pt x="6045217" y="2511484"/>
                  <a:pt x="6032208" y="2538231"/>
                </a:cubicBezTo>
                <a:cubicBezTo>
                  <a:pt x="6023019" y="2557162"/>
                  <a:pt x="6011662" y="2576582"/>
                  <a:pt x="6005983" y="2596978"/>
                </a:cubicBezTo>
                <a:cubicBezTo>
                  <a:pt x="5994110" y="2640092"/>
                  <a:pt x="5967369" y="2674412"/>
                  <a:pt x="5940009" y="2708365"/>
                </a:cubicBezTo>
                <a:cubicBezTo>
                  <a:pt x="5882913" y="2779326"/>
                  <a:pt x="5806924" y="2825127"/>
                  <a:pt x="5755920" y="2904026"/>
                </a:cubicBezTo>
                <a:lnTo>
                  <a:pt x="5754062" y="2900484"/>
                </a:lnTo>
                <a:cubicBezTo>
                  <a:pt x="5745079" y="2910377"/>
                  <a:pt x="5737026" y="2917827"/>
                  <a:pt x="5724223" y="2921857"/>
                </a:cubicBezTo>
                <a:cubicBezTo>
                  <a:pt x="5709666" y="2936758"/>
                  <a:pt x="5673323" y="3032267"/>
                  <a:pt x="5678588" y="3049122"/>
                </a:cubicBezTo>
                <a:cubicBezTo>
                  <a:pt x="5684680" y="3060725"/>
                  <a:pt x="5701819" y="3058893"/>
                  <a:pt x="5698928" y="3077213"/>
                </a:cubicBezTo>
                <a:cubicBezTo>
                  <a:pt x="5697999" y="3083320"/>
                  <a:pt x="5689533" y="3093701"/>
                  <a:pt x="5693249" y="3100052"/>
                </a:cubicBezTo>
                <a:cubicBezTo>
                  <a:pt x="5703471" y="3118617"/>
                  <a:pt x="5691701" y="3158921"/>
                  <a:pt x="5706258" y="3177486"/>
                </a:cubicBezTo>
                <a:cubicBezTo>
                  <a:pt x="5712969" y="3177486"/>
                  <a:pt x="5725153" y="3185425"/>
                  <a:pt x="5727630" y="3191654"/>
                </a:cubicBezTo>
                <a:cubicBezTo>
                  <a:pt x="5739710" y="3189822"/>
                  <a:pt x="5733412" y="3326979"/>
                  <a:pt x="5738884" y="3339070"/>
                </a:cubicBezTo>
                <a:cubicBezTo>
                  <a:pt x="5757056" y="3378642"/>
                  <a:pt x="5697379" y="3430305"/>
                  <a:pt x="5668677" y="3445572"/>
                </a:cubicBezTo>
                <a:cubicBezTo>
                  <a:pt x="5630269" y="3465847"/>
                  <a:pt x="5619944" y="3482457"/>
                  <a:pt x="5589693" y="3507739"/>
                </a:cubicBezTo>
                <a:cubicBezTo>
                  <a:pt x="5551182" y="3539860"/>
                  <a:pt x="5537657" y="3542669"/>
                  <a:pt x="5553660" y="3594332"/>
                </a:cubicBezTo>
                <a:cubicBezTo>
                  <a:pt x="5562746" y="3624255"/>
                  <a:pt x="5560268" y="3646118"/>
                  <a:pt x="5557893" y="3676896"/>
                </a:cubicBezTo>
                <a:cubicBezTo>
                  <a:pt x="5550976" y="3712193"/>
                  <a:pt x="5542406" y="3714635"/>
                  <a:pt x="5509574" y="3733200"/>
                </a:cubicBezTo>
                <a:cubicBezTo>
                  <a:pt x="5490370" y="3743826"/>
                  <a:pt x="5474367" y="3742238"/>
                  <a:pt x="5468895" y="3764711"/>
                </a:cubicBezTo>
                <a:lnTo>
                  <a:pt x="5475399" y="3765199"/>
                </a:lnTo>
                <a:cubicBezTo>
                  <a:pt x="5475606" y="3777291"/>
                  <a:pt x="5474780" y="3789260"/>
                  <a:pt x="5472818" y="3801229"/>
                </a:cubicBezTo>
                <a:lnTo>
                  <a:pt x="5471889" y="3801229"/>
                </a:lnTo>
                <a:cubicBezTo>
                  <a:pt x="5466933" y="3827244"/>
                  <a:pt x="5457847" y="3846297"/>
                  <a:pt x="5447729" y="3867304"/>
                </a:cubicBezTo>
                <a:cubicBezTo>
                  <a:pt x="5440812" y="3881350"/>
                  <a:pt x="5419130" y="3890754"/>
                  <a:pt x="5410457" y="3904311"/>
                </a:cubicBezTo>
                <a:cubicBezTo>
                  <a:pt x="5394764" y="3928372"/>
                  <a:pt x="5385781" y="3952799"/>
                  <a:pt x="5363790" y="3972584"/>
                </a:cubicBezTo>
                <a:cubicBezTo>
                  <a:pt x="5321665" y="4010202"/>
                  <a:pt x="5273655" y="4068827"/>
                  <a:pt x="5211398" y="4066018"/>
                </a:cubicBezTo>
                <a:cubicBezTo>
                  <a:pt x="5211295" y="4066262"/>
                  <a:pt x="5209849" y="4072979"/>
                  <a:pt x="5209849" y="4072979"/>
                </a:cubicBezTo>
                <a:cubicBezTo>
                  <a:pt x="5175055" y="4069926"/>
                  <a:pt x="5144701" y="4059544"/>
                  <a:pt x="5113933" y="4077254"/>
                </a:cubicBezTo>
                <a:cubicBezTo>
                  <a:pt x="5087708" y="4092155"/>
                  <a:pt x="4984565" y="4096307"/>
                  <a:pt x="5002737" y="4048064"/>
                </a:cubicBezTo>
                <a:cubicBezTo>
                  <a:pt x="4999846" y="4032431"/>
                  <a:pt x="4965671" y="4015454"/>
                  <a:pt x="5000259" y="4005194"/>
                </a:cubicBezTo>
                <a:cubicBezTo>
                  <a:pt x="5010067" y="3992492"/>
                  <a:pt x="4958031" y="3879884"/>
                  <a:pt x="4947396" y="3868892"/>
                </a:cubicBezTo>
                <a:cubicBezTo>
                  <a:pt x="4895257" y="3852892"/>
                  <a:pt x="4875021" y="3728803"/>
                  <a:pt x="4880080" y="3684346"/>
                </a:cubicBezTo>
                <a:cubicBezTo>
                  <a:pt x="4889888" y="3598851"/>
                  <a:pt x="4786022" y="3530822"/>
                  <a:pt x="4793456" y="3447404"/>
                </a:cubicBezTo>
                <a:lnTo>
                  <a:pt x="4794488" y="3446549"/>
                </a:lnTo>
                <a:cubicBezTo>
                  <a:pt x="4794488" y="3434091"/>
                  <a:pt x="4796553" y="3419924"/>
                  <a:pt x="4794488" y="3407588"/>
                </a:cubicBezTo>
                <a:lnTo>
                  <a:pt x="4796657" y="3406855"/>
                </a:lnTo>
                <a:cubicBezTo>
                  <a:pt x="4796037" y="3404168"/>
                  <a:pt x="4795005" y="3401481"/>
                  <a:pt x="4793456" y="3399039"/>
                </a:cubicBezTo>
                <a:cubicBezTo>
                  <a:pt x="4809253" y="3381940"/>
                  <a:pt x="4824946" y="3318185"/>
                  <a:pt x="4830625" y="3292537"/>
                </a:cubicBezTo>
                <a:cubicBezTo>
                  <a:pt x="4836613" y="3262492"/>
                  <a:pt x="4880286" y="3255164"/>
                  <a:pt x="4850758" y="3206432"/>
                </a:cubicBezTo>
                <a:cubicBezTo>
                  <a:pt x="4839091" y="3187135"/>
                  <a:pt x="4822571" y="3158311"/>
                  <a:pt x="4846215" y="3144021"/>
                </a:cubicBezTo>
                <a:cubicBezTo>
                  <a:pt x="4857365" y="3131197"/>
                  <a:pt x="4809149" y="3040450"/>
                  <a:pt x="4808736" y="3020787"/>
                </a:cubicBezTo>
                <a:lnTo>
                  <a:pt x="4812453" y="3020420"/>
                </a:lnTo>
                <a:cubicBezTo>
                  <a:pt x="4812660" y="3015046"/>
                  <a:pt x="4815860" y="3014680"/>
                  <a:pt x="4812660" y="3009795"/>
                </a:cubicBezTo>
                <a:lnTo>
                  <a:pt x="4805432" y="3016146"/>
                </a:lnTo>
                <a:cubicBezTo>
                  <a:pt x="4792010" y="3000390"/>
                  <a:pt x="4782099" y="2981459"/>
                  <a:pt x="4766509" y="2966437"/>
                </a:cubicBezTo>
                <a:cubicBezTo>
                  <a:pt x="4769296" y="2962650"/>
                  <a:pt x="4770638" y="2958620"/>
                  <a:pt x="4772703" y="2954467"/>
                </a:cubicBezTo>
                <a:cubicBezTo>
                  <a:pt x="4740903" y="2914774"/>
                  <a:pt x="4711375" y="2886805"/>
                  <a:pt x="4699295" y="2835508"/>
                </a:cubicBezTo>
                <a:cubicBezTo>
                  <a:pt x="4720977" y="2832699"/>
                  <a:pt x="4721906" y="2812913"/>
                  <a:pt x="4725107" y="2793860"/>
                </a:cubicBezTo>
                <a:cubicBezTo>
                  <a:pt x="4701979" y="2782379"/>
                  <a:pt x="4724694" y="2762593"/>
                  <a:pt x="4726965" y="2737067"/>
                </a:cubicBezTo>
                <a:lnTo>
                  <a:pt x="4729030" y="2737067"/>
                </a:lnTo>
                <a:cubicBezTo>
                  <a:pt x="4727894" y="2732304"/>
                  <a:pt x="4721287" y="2688824"/>
                  <a:pt x="4722113" y="2683328"/>
                </a:cubicBezTo>
                <a:cubicBezTo>
                  <a:pt x="4710652" y="2683816"/>
                  <a:pt x="4701153" y="2673191"/>
                  <a:pt x="4698779" y="2662809"/>
                </a:cubicBezTo>
                <a:cubicBezTo>
                  <a:pt x="4676065" y="2667817"/>
                  <a:pt x="4623925" y="2682229"/>
                  <a:pt x="4606270" y="2658657"/>
                </a:cubicBezTo>
                <a:cubicBezTo>
                  <a:pt x="4573231" y="2614566"/>
                  <a:pt x="4589750" y="2592215"/>
                  <a:pt x="4520782" y="2594536"/>
                </a:cubicBezTo>
                <a:lnTo>
                  <a:pt x="4520782" y="2595635"/>
                </a:lnTo>
                <a:cubicBezTo>
                  <a:pt x="4510354" y="2598810"/>
                  <a:pt x="4488362" y="2606505"/>
                  <a:pt x="4479896" y="2597833"/>
                </a:cubicBezTo>
                <a:cubicBezTo>
                  <a:pt x="4476283" y="2598933"/>
                  <a:pt x="4473908" y="2600276"/>
                  <a:pt x="4473288" y="2600642"/>
                </a:cubicBezTo>
                <a:cubicBezTo>
                  <a:pt x="4471120" y="2609803"/>
                  <a:pt x="4468746" y="2607116"/>
                  <a:pt x="4463170" y="2604551"/>
                </a:cubicBezTo>
                <a:cubicBezTo>
                  <a:pt x="4458318" y="2621039"/>
                  <a:pt x="4376650" y="2638504"/>
                  <a:pt x="4354555" y="2653283"/>
                </a:cubicBezTo>
                <a:cubicBezTo>
                  <a:pt x="4348567" y="2649863"/>
                  <a:pt x="4342372" y="2646687"/>
                  <a:pt x="4335970" y="2643756"/>
                </a:cubicBezTo>
                <a:cubicBezTo>
                  <a:pt x="4325130" y="2656458"/>
                  <a:pt x="4292091" y="2644855"/>
                  <a:pt x="4278049" y="2644245"/>
                </a:cubicBezTo>
                <a:cubicBezTo>
                  <a:pt x="4247591" y="2643145"/>
                  <a:pt x="4221780" y="2654015"/>
                  <a:pt x="4195142" y="2668183"/>
                </a:cubicBezTo>
                <a:lnTo>
                  <a:pt x="4195039" y="2669649"/>
                </a:lnTo>
                <a:lnTo>
                  <a:pt x="4193594" y="2669038"/>
                </a:lnTo>
                <a:cubicBezTo>
                  <a:pt x="4185540" y="2673313"/>
                  <a:pt x="4177590" y="2678076"/>
                  <a:pt x="4169847" y="2682839"/>
                </a:cubicBezTo>
                <a:cubicBezTo>
                  <a:pt x="4170053" y="2675267"/>
                  <a:pt x="4170363" y="2667572"/>
                  <a:pt x="4170776" y="2660000"/>
                </a:cubicBezTo>
                <a:cubicBezTo>
                  <a:pt x="4128238" y="2638504"/>
                  <a:pt x="4101394" y="2611879"/>
                  <a:pt x="4072382" y="2581223"/>
                </a:cubicBezTo>
                <a:cubicBezTo>
                  <a:pt x="4056069" y="2587940"/>
                  <a:pt x="4014151" y="2532980"/>
                  <a:pt x="4009092" y="2522232"/>
                </a:cubicBezTo>
                <a:lnTo>
                  <a:pt x="4004239" y="2522232"/>
                </a:lnTo>
                <a:cubicBezTo>
                  <a:pt x="3998354" y="2500125"/>
                  <a:pt x="3999387" y="2489500"/>
                  <a:pt x="3987307" y="2470813"/>
                </a:cubicBezTo>
                <a:cubicBezTo>
                  <a:pt x="3982661" y="2452493"/>
                  <a:pt x="3957056" y="2446752"/>
                  <a:pt x="3949828" y="2423547"/>
                </a:cubicBezTo>
                <a:cubicBezTo>
                  <a:pt x="3946421" y="2429653"/>
                  <a:pt x="3942291" y="2432707"/>
                  <a:pt x="3934961" y="2431363"/>
                </a:cubicBezTo>
                <a:cubicBezTo>
                  <a:pt x="3932690" y="2417196"/>
                  <a:pt x="3920506" y="2411333"/>
                  <a:pt x="3919680" y="2397043"/>
                </a:cubicBezTo>
                <a:cubicBezTo>
                  <a:pt x="3892423" y="2403150"/>
                  <a:pt x="3873426" y="2365777"/>
                  <a:pt x="3877659" y="2345747"/>
                </a:cubicBezTo>
                <a:cubicBezTo>
                  <a:pt x="3878794" y="2345380"/>
                  <a:pt x="3879517" y="2344525"/>
                  <a:pt x="3879827" y="2343060"/>
                </a:cubicBezTo>
                <a:lnTo>
                  <a:pt x="3880653" y="2343060"/>
                </a:lnTo>
                <a:cubicBezTo>
                  <a:pt x="3883027" y="2321442"/>
                  <a:pt x="3877865" y="2293839"/>
                  <a:pt x="3852157" y="2291152"/>
                </a:cubicBezTo>
                <a:cubicBezTo>
                  <a:pt x="3868057" y="2277473"/>
                  <a:pt x="3896553" y="2253779"/>
                  <a:pt x="3882821" y="2232650"/>
                </a:cubicBezTo>
                <a:cubicBezTo>
                  <a:pt x="3887777" y="2229963"/>
                  <a:pt x="3893559" y="2228864"/>
                  <a:pt x="3898824" y="2229841"/>
                </a:cubicBezTo>
                <a:cubicBezTo>
                  <a:pt x="3912247" y="2189292"/>
                  <a:pt x="3931038" y="2153628"/>
                  <a:pt x="3899237" y="2116377"/>
                </a:cubicBezTo>
                <a:lnTo>
                  <a:pt x="3908220" y="2112713"/>
                </a:lnTo>
                <a:cubicBezTo>
                  <a:pt x="3915344" y="2112713"/>
                  <a:pt x="3911524" y="2087187"/>
                  <a:pt x="3909769" y="2083034"/>
                </a:cubicBezTo>
                <a:cubicBezTo>
                  <a:pt x="3895107" y="2084744"/>
                  <a:pt x="3900373" y="2055798"/>
                  <a:pt x="3892526" y="2055798"/>
                </a:cubicBezTo>
                <a:lnTo>
                  <a:pt x="3887157" y="2055798"/>
                </a:lnTo>
                <a:cubicBezTo>
                  <a:pt x="3870018" y="2025753"/>
                  <a:pt x="3904606" y="1977998"/>
                  <a:pt x="3921332" y="1950640"/>
                </a:cubicBezTo>
                <a:lnTo>
                  <a:pt x="3918338" y="1946243"/>
                </a:lnTo>
                <a:cubicBezTo>
                  <a:pt x="3946938" y="1918274"/>
                  <a:pt x="3957985" y="1899221"/>
                  <a:pt x="3969032" y="1861482"/>
                </a:cubicBezTo>
                <a:cubicBezTo>
                  <a:pt x="3975950" y="1837665"/>
                  <a:pt x="4007750" y="1832658"/>
                  <a:pt x="4011776" y="1801269"/>
                </a:cubicBezTo>
                <a:cubicBezTo>
                  <a:pt x="4049668" y="1802735"/>
                  <a:pt x="4081055" y="1784781"/>
                  <a:pt x="4109035" y="1760965"/>
                </a:cubicBezTo>
                <a:cubicBezTo>
                  <a:pt x="4132781" y="1740812"/>
                  <a:pt x="4134433" y="1722126"/>
                  <a:pt x="4132678" y="1692569"/>
                </a:cubicBezTo>
                <a:cubicBezTo>
                  <a:pt x="4131336" y="1670340"/>
                  <a:pt x="4151469" y="1656906"/>
                  <a:pt x="4155186" y="1635654"/>
                </a:cubicBezTo>
                <a:cubicBezTo>
                  <a:pt x="4176248" y="1605242"/>
                  <a:pt x="4209700" y="1604998"/>
                  <a:pt x="4233343" y="1580693"/>
                </a:cubicBezTo>
                <a:cubicBezTo>
                  <a:pt x="4258019" y="1555411"/>
                  <a:pt x="4248521" y="1509122"/>
                  <a:pt x="4293949" y="1507168"/>
                </a:cubicBezTo>
                <a:cubicBezTo>
                  <a:pt x="4294672" y="1514008"/>
                  <a:pt x="4294259" y="1520847"/>
                  <a:pt x="4293743" y="1527809"/>
                </a:cubicBezTo>
                <a:cubicBezTo>
                  <a:pt x="4311088" y="1539290"/>
                  <a:pt x="4341236" y="1540145"/>
                  <a:pt x="4358581" y="1529763"/>
                </a:cubicBezTo>
                <a:lnTo>
                  <a:pt x="4359924" y="1533794"/>
                </a:lnTo>
                <a:lnTo>
                  <a:pt x="4363228" y="1533061"/>
                </a:lnTo>
                <a:cubicBezTo>
                  <a:pt x="4363950" y="1535626"/>
                  <a:pt x="4365086" y="1537702"/>
                  <a:pt x="4366841" y="1539656"/>
                </a:cubicBezTo>
                <a:cubicBezTo>
                  <a:pt x="4405249" y="1526099"/>
                  <a:pt x="4449129" y="1492512"/>
                  <a:pt x="4490427" y="1492512"/>
                </a:cubicBezTo>
                <a:cubicBezTo>
                  <a:pt x="4520782" y="1484695"/>
                  <a:pt x="4572818" y="1464421"/>
                  <a:pt x="4604205" y="1482863"/>
                </a:cubicBezTo>
                <a:cubicBezTo>
                  <a:pt x="4599249" y="1474680"/>
                  <a:pt x="4652834" y="1473215"/>
                  <a:pt x="4656035" y="1473215"/>
                </a:cubicBezTo>
                <a:cubicBezTo>
                  <a:pt x="4660681" y="1471444"/>
                  <a:pt x="4669147" y="1470200"/>
                  <a:pt x="4679301" y="1469593"/>
                </a:cubicBezTo>
                <a:cubicBezTo>
                  <a:pt x="4709762" y="1467772"/>
                  <a:pt x="4755409" y="1471688"/>
                  <a:pt x="4758662" y="1484329"/>
                </a:cubicBezTo>
                <a:cubicBezTo>
                  <a:pt x="4802542" y="1458192"/>
                  <a:pt x="4762792" y="1516695"/>
                  <a:pt x="4771155" y="1524145"/>
                </a:cubicBezTo>
                <a:cubicBezTo>
                  <a:pt x="4770122" y="1532572"/>
                  <a:pt x="4787158" y="1532328"/>
                  <a:pt x="4783028" y="1552114"/>
                </a:cubicBezTo>
                <a:cubicBezTo>
                  <a:pt x="4780757" y="1562862"/>
                  <a:pt x="4751435" y="1586922"/>
                  <a:pt x="4751435" y="1589609"/>
                </a:cubicBezTo>
                <a:cubicBezTo>
                  <a:pt x="4749370" y="1597914"/>
                  <a:pt x="4765683" y="1600479"/>
                  <a:pt x="4770225" y="1599991"/>
                </a:cubicBezTo>
                <a:lnTo>
                  <a:pt x="4770225" y="1600479"/>
                </a:lnTo>
                <a:cubicBezTo>
                  <a:pt x="4779105" y="1601456"/>
                  <a:pt x="4783234" y="1606586"/>
                  <a:pt x="4784370" y="1614891"/>
                </a:cubicBezTo>
                <a:cubicBezTo>
                  <a:pt x="4810801" y="1617334"/>
                  <a:pt x="4903310" y="1630524"/>
                  <a:pt x="4908266" y="1662524"/>
                </a:cubicBezTo>
                <a:cubicBezTo>
                  <a:pt x="4911467" y="1683287"/>
                  <a:pt x="5030303" y="1729209"/>
                  <a:pt x="5038770" y="1706126"/>
                </a:cubicBezTo>
                <a:cubicBezTo>
                  <a:pt x="5044242" y="1691103"/>
                  <a:pt x="5029684" y="1677302"/>
                  <a:pt x="5036188" y="1659837"/>
                </a:cubicBezTo>
                <a:cubicBezTo>
                  <a:pt x="5048268" y="1627349"/>
                  <a:pt x="5097104" y="1623441"/>
                  <a:pt x="5123225" y="1629792"/>
                </a:cubicBezTo>
                <a:cubicBezTo>
                  <a:pt x="5128491" y="1631013"/>
                  <a:pt x="5206132" y="1668386"/>
                  <a:pt x="5207371" y="1672661"/>
                </a:cubicBezTo>
                <a:cubicBezTo>
                  <a:pt x="5232563" y="1664478"/>
                  <a:pt x="5270455" y="1672172"/>
                  <a:pt x="5292343" y="1686096"/>
                </a:cubicBezTo>
                <a:cubicBezTo>
                  <a:pt x="5319600" y="1703073"/>
                  <a:pt x="5330028" y="1685974"/>
                  <a:pt x="5354188" y="1682432"/>
                </a:cubicBezTo>
                <a:cubicBezTo>
                  <a:pt x="5353465" y="1682432"/>
                  <a:pt x="5357388" y="1669241"/>
                  <a:pt x="5357801" y="1668386"/>
                </a:cubicBezTo>
                <a:cubicBezTo>
                  <a:pt x="5359970" y="1669485"/>
                  <a:pt x="5364616" y="1672661"/>
                  <a:pt x="5367094" y="1672661"/>
                </a:cubicBezTo>
                <a:cubicBezTo>
                  <a:pt x="5370191" y="1673760"/>
                  <a:pt x="5388156" y="1670218"/>
                  <a:pt x="5394557" y="1670951"/>
                </a:cubicBezTo>
                <a:cubicBezTo>
                  <a:pt x="5401268" y="1673516"/>
                  <a:pt x="5427906" y="1688050"/>
                  <a:pt x="5433894" y="1688050"/>
                </a:cubicBezTo>
                <a:cubicBezTo>
                  <a:pt x="5451136" y="1684752"/>
                  <a:pt x="5469308" y="1686096"/>
                  <a:pt x="5486343" y="1680233"/>
                </a:cubicBezTo>
                <a:lnTo>
                  <a:pt x="5486731" y="1681412"/>
                </a:lnTo>
                <a:lnTo>
                  <a:pt x="5490537" y="1673685"/>
                </a:lnTo>
                <a:cubicBezTo>
                  <a:pt x="5497417" y="1653001"/>
                  <a:pt x="5501569" y="1623639"/>
                  <a:pt x="5512412" y="1619945"/>
                </a:cubicBezTo>
                <a:cubicBezTo>
                  <a:pt x="5516804" y="1601547"/>
                  <a:pt x="5519183" y="1585177"/>
                  <a:pt x="5534007" y="1571560"/>
                </a:cubicBezTo>
                <a:cubicBezTo>
                  <a:pt x="5528882" y="1563882"/>
                  <a:pt x="5531262" y="1554756"/>
                  <a:pt x="5530346" y="1546354"/>
                </a:cubicBezTo>
                <a:cubicBezTo>
                  <a:pt x="5529797" y="1546209"/>
                  <a:pt x="5522843" y="1543891"/>
                  <a:pt x="5522843" y="1543891"/>
                </a:cubicBezTo>
                <a:cubicBezTo>
                  <a:pt x="5524490" y="1532157"/>
                  <a:pt x="5516072" y="1522451"/>
                  <a:pt x="5518268" y="1512311"/>
                </a:cubicBezTo>
                <a:cubicBezTo>
                  <a:pt x="5507288" y="1517815"/>
                  <a:pt x="5499053" y="1505647"/>
                  <a:pt x="5489170" y="1505647"/>
                </a:cubicBezTo>
                <a:cubicBezTo>
                  <a:pt x="5470138" y="1508110"/>
                  <a:pt x="5453118" y="1543601"/>
                  <a:pt x="5425484" y="1530563"/>
                </a:cubicBezTo>
                <a:cubicBezTo>
                  <a:pt x="5424569" y="1530129"/>
                  <a:pt x="5374060" y="1490291"/>
                  <a:pt x="5373694" y="1506371"/>
                </a:cubicBezTo>
                <a:cubicBezTo>
                  <a:pt x="5373328" y="1548961"/>
                  <a:pt x="5315315" y="1507820"/>
                  <a:pt x="5303420" y="1507095"/>
                </a:cubicBezTo>
                <a:cubicBezTo>
                  <a:pt x="5258583" y="1507820"/>
                  <a:pt x="5239734" y="1444949"/>
                  <a:pt x="5236806" y="1407574"/>
                </a:cubicBezTo>
                <a:cubicBezTo>
                  <a:pt x="5215577" y="1406850"/>
                  <a:pt x="5205329" y="1382947"/>
                  <a:pt x="5219969" y="1365273"/>
                </a:cubicBezTo>
                <a:cubicBezTo>
                  <a:pt x="5206610" y="1360058"/>
                  <a:pt x="5222531" y="1330941"/>
                  <a:pt x="5228387" y="1326885"/>
                </a:cubicBezTo>
                <a:lnTo>
                  <a:pt x="5230174" y="1310169"/>
                </a:lnTo>
                <a:lnTo>
                  <a:pt x="5225150" y="1311507"/>
                </a:lnTo>
                <a:lnTo>
                  <a:pt x="5224342" y="1309044"/>
                </a:lnTo>
                <a:cubicBezTo>
                  <a:pt x="5223935" y="1308940"/>
                  <a:pt x="5223402" y="1309807"/>
                  <a:pt x="5222698" y="1312160"/>
                </a:cubicBezTo>
                <a:lnTo>
                  <a:pt x="5225150" y="1311507"/>
                </a:lnTo>
                <a:lnTo>
                  <a:pt x="5225231" y="1311753"/>
                </a:lnTo>
                <a:cubicBezTo>
                  <a:pt x="5225631" y="1314814"/>
                  <a:pt x="5225710" y="1319698"/>
                  <a:pt x="5225827" y="1322282"/>
                </a:cubicBezTo>
                <a:cubicBezTo>
                  <a:pt x="5221446" y="1334102"/>
                  <a:pt x="5212371" y="1342878"/>
                  <a:pt x="5203217" y="1346417"/>
                </a:cubicBezTo>
                <a:cubicBezTo>
                  <a:pt x="5175131" y="1338985"/>
                  <a:pt x="5166448" y="1348187"/>
                  <a:pt x="5143056" y="1346346"/>
                </a:cubicBezTo>
                <a:cubicBezTo>
                  <a:pt x="5159954" y="1363121"/>
                  <a:pt x="5110667" y="1367368"/>
                  <a:pt x="5110667" y="1353778"/>
                </a:cubicBezTo>
                <a:cubicBezTo>
                  <a:pt x="5092829" y="1363970"/>
                  <a:pt x="5165743" y="1427671"/>
                  <a:pt x="5171376" y="1437793"/>
                </a:cubicBezTo>
                <a:cubicBezTo>
                  <a:pt x="5168090" y="1441686"/>
                  <a:pt x="5163240" y="1444163"/>
                  <a:pt x="5158155" y="1444800"/>
                </a:cubicBezTo>
                <a:cubicBezTo>
                  <a:pt x="5163944" y="1456337"/>
                  <a:pt x="5148845" y="1456549"/>
                  <a:pt x="5141804" y="1454921"/>
                </a:cubicBezTo>
                <a:cubicBezTo>
                  <a:pt x="5141100" y="1463981"/>
                  <a:pt x="5132963" y="1466741"/>
                  <a:pt x="5124984" y="1465467"/>
                </a:cubicBezTo>
                <a:cubicBezTo>
                  <a:pt x="5131946" y="1477288"/>
                  <a:pt x="5134450" y="1492434"/>
                  <a:pt x="5134841" y="1506024"/>
                </a:cubicBezTo>
                <a:cubicBezTo>
                  <a:pt x="5132807" y="1502980"/>
                  <a:pt x="5119507" y="1489815"/>
                  <a:pt x="5117082" y="1489815"/>
                </a:cubicBezTo>
                <a:cubicBezTo>
                  <a:pt x="5113561" y="1489815"/>
                  <a:pt x="5110667" y="1500928"/>
                  <a:pt x="5109650" y="1504113"/>
                </a:cubicBezTo>
                <a:cubicBezTo>
                  <a:pt x="5104486" y="1497672"/>
                  <a:pt x="5104486" y="1484082"/>
                  <a:pt x="5099245" y="1479836"/>
                </a:cubicBezTo>
                <a:cubicBezTo>
                  <a:pt x="5094394" y="1478915"/>
                  <a:pt x="5091656" y="1488541"/>
                  <a:pt x="5091499" y="1492151"/>
                </a:cubicBezTo>
                <a:cubicBezTo>
                  <a:pt x="5067012" y="1477429"/>
                  <a:pt x="5083598" y="1462636"/>
                  <a:pt x="5060988" y="1446853"/>
                </a:cubicBezTo>
                <a:cubicBezTo>
                  <a:pt x="5064900" y="1440129"/>
                  <a:pt x="5070220" y="1434608"/>
                  <a:pt x="5077104" y="1430290"/>
                </a:cubicBezTo>
                <a:cubicBezTo>
                  <a:pt x="5067638" y="1424062"/>
                  <a:pt x="5056685" y="1419957"/>
                  <a:pt x="5045498" y="1418966"/>
                </a:cubicBezTo>
                <a:cubicBezTo>
                  <a:pt x="5045889" y="1405022"/>
                  <a:pt x="5041351" y="1393910"/>
                  <a:pt x="5032902" y="1383505"/>
                </a:cubicBezTo>
                <a:cubicBezTo>
                  <a:pt x="5025861" y="1390159"/>
                  <a:pt x="5007711" y="1369774"/>
                  <a:pt x="5025705" y="1365244"/>
                </a:cubicBezTo>
                <a:cubicBezTo>
                  <a:pt x="5004894" y="1339339"/>
                  <a:pt x="5013187" y="1332261"/>
                  <a:pt x="5012483" y="1299491"/>
                </a:cubicBezTo>
                <a:cubicBezTo>
                  <a:pt x="5003330" y="1297297"/>
                  <a:pt x="4998166" y="1290502"/>
                  <a:pt x="4990656" y="1284273"/>
                </a:cubicBezTo>
                <a:cubicBezTo>
                  <a:pt x="4989482" y="1286680"/>
                  <a:pt x="4987839" y="1290006"/>
                  <a:pt x="4987839" y="1290006"/>
                </a:cubicBezTo>
                <a:cubicBezTo>
                  <a:pt x="4982676" y="1286892"/>
                  <a:pt x="4977591" y="1283636"/>
                  <a:pt x="4972584" y="1280239"/>
                </a:cubicBezTo>
                <a:lnTo>
                  <a:pt x="4972506" y="1280451"/>
                </a:lnTo>
                <a:cubicBezTo>
                  <a:pt x="4954590" y="1271038"/>
                  <a:pt x="4938004" y="1253909"/>
                  <a:pt x="4918524" y="1249592"/>
                </a:cubicBezTo>
                <a:cubicBezTo>
                  <a:pt x="4899592" y="1245486"/>
                  <a:pt x="4867516" y="1193676"/>
                  <a:pt x="4867750" y="1193676"/>
                </a:cubicBezTo>
                <a:cubicBezTo>
                  <a:pt x="4865560" y="1193676"/>
                  <a:pt x="4861883" y="1202099"/>
                  <a:pt x="4860631" y="1204010"/>
                </a:cubicBezTo>
                <a:cubicBezTo>
                  <a:pt x="4854920" y="1198914"/>
                  <a:pt x="4848818" y="1199126"/>
                  <a:pt x="4842637" y="1203656"/>
                </a:cubicBezTo>
                <a:cubicBezTo>
                  <a:pt x="4837004" y="1196578"/>
                  <a:pt x="4829572" y="1183059"/>
                  <a:pt x="4831450" y="1173433"/>
                </a:cubicBezTo>
                <a:cubicBezTo>
                  <a:pt x="4819793" y="1183413"/>
                  <a:pt x="4802503" y="1183979"/>
                  <a:pt x="4812674" y="1206558"/>
                </a:cubicBezTo>
                <a:cubicBezTo>
                  <a:pt x="4817994" y="1227862"/>
                  <a:pt x="4840916" y="1232392"/>
                  <a:pt x="4853903" y="1248034"/>
                </a:cubicBezTo>
                <a:cubicBezTo>
                  <a:pt x="4869159" y="1266508"/>
                  <a:pt x="4870254" y="1299986"/>
                  <a:pt x="4903582" y="1299986"/>
                </a:cubicBezTo>
                <a:cubicBezTo>
                  <a:pt x="4918759" y="1299986"/>
                  <a:pt x="4931746" y="1296730"/>
                  <a:pt x="4922123" y="1315911"/>
                </a:cubicBezTo>
                <a:cubicBezTo>
                  <a:pt x="4921106" y="1319946"/>
                  <a:pt x="5044324" y="1363404"/>
                  <a:pt x="4981815" y="1381877"/>
                </a:cubicBezTo>
                <a:cubicBezTo>
                  <a:pt x="4977121" y="1373384"/>
                  <a:pt x="4964604" y="1358237"/>
                  <a:pt x="4953417" y="1358237"/>
                </a:cubicBezTo>
                <a:cubicBezTo>
                  <a:pt x="4944811" y="1363050"/>
                  <a:pt x="4940743" y="1370482"/>
                  <a:pt x="4941212" y="1380462"/>
                </a:cubicBezTo>
                <a:cubicBezTo>
                  <a:pt x="4991203" y="1399148"/>
                  <a:pt x="4915317" y="1455558"/>
                  <a:pt x="4909371" y="1446216"/>
                </a:cubicBezTo>
                <a:cubicBezTo>
                  <a:pt x="4902095" y="1454780"/>
                  <a:pt x="4910231" y="1496681"/>
                  <a:pt x="4892316" y="1496681"/>
                </a:cubicBezTo>
                <a:cubicBezTo>
                  <a:pt x="4881128" y="1496681"/>
                  <a:pt x="4806650" y="1459380"/>
                  <a:pt x="4814551" y="1442394"/>
                </a:cubicBezTo>
                <a:cubicBezTo>
                  <a:pt x="4822453" y="1425194"/>
                  <a:pt x="4868454" y="1444729"/>
                  <a:pt x="4883945" y="1444729"/>
                </a:cubicBezTo>
                <a:cubicBezTo>
                  <a:pt x="4890047" y="1444729"/>
                  <a:pt x="4897636" y="1430290"/>
                  <a:pt x="4908901" y="1430927"/>
                </a:cubicBezTo>
                <a:cubicBezTo>
                  <a:pt x="4933780" y="1429653"/>
                  <a:pt x="4917194" y="1375861"/>
                  <a:pt x="4901939" y="1373101"/>
                </a:cubicBezTo>
                <a:cubicBezTo>
                  <a:pt x="4896540" y="1372110"/>
                  <a:pt x="4857658" y="1342666"/>
                  <a:pt x="4855702" y="1338136"/>
                </a:cubicBezTo>
                <a:cubicBezTo>
                  <a:pt x="4855389" y="1337428"/>
                  <a:pt x="4823079" y="1324122"/>
                  <a:pt x="4818619" y="1322211"/>
                </a:cubicBezTo>
                <a:cubicBezTo>
                  <a:pt x="4799609" y="1314071"/>
                  <a:pt x="4784118" y="1287388"/>
                  <a:pt x="4765655" y="1275072"/>
                </a:cubicBezTo>
                <a:cubicBezTo>
                  <a:pt x="4739525" y="1257660"/>
                  <a:pt x="4750556" y="1217458"/>
                  <a:pt x="4708231" y="1215688"/>
                </a:cubicBezTo>
                <a:cubicBezTo>
                  <a:pt x="4690394" y="1215688"/>
                  <a:pt x="4689690" y="1244212"/>
                  <a:pt x="4663560" y="1235931"/>
                </a:cubicBezTo>
                <a:cubicBezTo>
                  <a:pt x="4629606" y="1260492"/>
                  <a:pt x="4630389" y="1246336"/>
                  <a:pt x="4592132" y="1246336"/>
                </a:cubicBezTo>
                <a:cubicBezTo>
                  <a:pt x="4575390" y="1246336"/>
                  <a:pt x="4526494" y="1241664"/>
                  <a:pt x="4544018" y="1276346"/>
                </a:cubicBezTo>
                <a:cubicBezTo>
                  <a:pt x="4537212" y="1306356"/>
                  <a:pt x="4468523" y="1320229"/>
                  <a:pt x="4467427" y="1334172"/>
                </a:cubicBezTo>
                <a:cubicBezTo>
                  <a:pt x="4465315" y="1361635"/>
                  <a:pt x="4413524" y="1371968"/>
                  <a:pt x="4446382" y="1401059"/>
                </a:cubicBezTo>
                <a:cubicBezTo>
                  <a:pt x="4450372" y="1404598"/>
                  <a:pt x="4412977" y="1438430"/>
                  <a:pt x="4411725" y="1451029"/>
                </a:cubicBezTo>
                <a:cubicBezTo>
                  <a:pt x="4395139" y="1452940"/>
                  <a:pt x="4374877" y="1489462"/>
                  <a:pt x="4366349" y="1485427"/>
                </a:cubicBezTo>
                <a:cubicBezTo>
                  <a:pt x="4365097" y="1484861"/>
                  <a:pt x="4342410" y="1482101"/>
                  <a:pt x="4336386" y="1482313"/>
                </a:cubicBezTo>
                <a:cubicBezTo>
                  <a:pt x="4308378" y="1480189"/>
                  <a:pt x="4292575" y="1488825"/>
                  <a:pt x="4275911" y="1507156"/>
                </a:cubicBezTo>
                <a:cubicBezTo>
                  <a:pt x="4257604" y="1527399"/>
                  <a:pt x="4239375" y="1470634"/>
                  <a:pt x="4224276" y="1466741"/>
                </a:cubicBezTo>
                <a:cubicBezTo>
                  <a:pt x="4224433" y="1469502"/>
                  <a:pt x="4223963" y="1472191"/>
                  <a:pt x="4222946" y="1474740"/>
                </a:cubicBezTo>
                <a:cubicBezTo>
                  <a:pt x="4206517" y="1480473"/>
                  <a:pt x="4187585" y="1479411"/>
                  <a:pt x="4170060" y="1479199"/>
                </a:cubicBezTo>
                <a:cubicBezTo>
                  <a:pt x="4171625" y="1471201"/>
                  <a:pt x="4183125" y="1435670"/>
                  <a:pt x="4176710" y="1427601"/>
                </a:cubicBezTo>
                <a:cubicBezTo>
                  <a:pt x="4143069" y="1419744"/>
                  <a:pt x="4188993" y="1333960"/>
                  <a:pt x="4184377" y="1301048"/>
                </a:cubicBezTo>
                <a:cubicBezTo>
                  <a:pt x="4188836" y="1297509"/>
                  <a:pt x="4194704" y="1293191"/>
                  <a:pt x="4199633" y="1291210"/>
                </a:cubicBezTo>
                <a:cubicBezTo>
                  <a:pt x="4199476" y="1290360"/>
                  <a:pt x="4199241" y="1289511"/>
                  <a:pt x="4199241" y="1288591"/>
                </a:cubicBezTo>
                <a:cubicBezTo>
                  <a:pt x="4193452" y="1289936"/>
                  <a:pt x="4184846" y="1296872"/>
                  <a:pt x="4179761" y="1300906"/>
                </a:cubicBezTo>
                <a:cubicBezTo>
                  <a:pt x="4186098" y="1282362"/>
                  <a:pt x="4179370" y="1275355"/>
                  <a:pt x="4173033" y="1259996"/>
                </a:cubicBezTo>
                <a:cubicBezTo>
                  <a:pt x="4167400" y="1246336"/>
                  <a:pt x="4195564" y="1245416"/>
                  <a:pt x="4202136" y="1236356"/>
                </a:cubicBezTo>
                <a:cubicBezTo>
                  <a:pt x="4209334" y="1199763"/>
                  <a:pt x="4302823" y="1245911"/>
                  <a:pt x="4316358" y="1245911"/>
                </a:cubicBezTo>
                <a:cubicBezTo>
                  <a:pt x="4324963" y="1245911"/>
                  <a:pt x="4345226" y="1236497"/>
                  <a:pt x="4355788" y="1234940"/>
                </a:cubicBezTo>
                <a:cubicBezTo>
                  <a:pt x="4358995" y="1234657"/>
                  <a:pt x="4401163" y="1240036"/>
                  <a:pt x="4399990" y="1239399"/>
                </a:cubicBezTo>
                <a:cubicBezTo>
                  <a:pt x="4408987" y="1233454"/>
                  <a:pt x="4429562" y="1144556"/>
                  <a:pt x="4412351" y="1141724"/>
                </a:cubicBezTo>
                <a:cubicBezTo>
                  <a:pt x="4403119" y="1135496"/>
                  <a:pt x="4397643" y="1128843"/>
                  <a:pt x="4392557" y="1118367"/>
                </a:cubicBezTo>
                <a:cubicBezTo>
                  <a:pt x="4379805" y="1092533"/>
                  <a:pt x="4364550" y="1102867"/>
                  <a:pt x="4343583" y="1089843"/>
                </a:cubicBezTo>
                <a:cubicBezTo>
                  <a:pt x="4303449" y="1087932"/>
                  <a:pt x="4324181" y="1057639"/>
                  <a:pt x="4347025" y="1051623"/>
                </a:cubicBezTo>
                <a:cubicBezTo>
                  <a:pt x="4364628" y="1051623"/>
                  <a:pt x="4367444" y="1048013"/>
                  <a:pt x="4384656" y="1056436"/>
                </a:cubicBezTo>
                <a:cubicBezTo>
                  <a:pt x="4413211" y="1037750"/>
                  <a:pt x="4410864" y="1057781"/>
                  <a:pt x="4403901" y="1014959"/>
                </a:cubicBezTo>
                <a:cubicBezTo>
                  <a:pt x="4419705" y="1018711"/>
                  <a:pt x="4438403" y="1032088"/>
                  <a:pt x="4454832" y="1032088"/>
                </a:cubicBezTo>
                <a:cubicBezTo>
                  <a:pt x="4450998" y="1032229"/>
                  <a:pt x="4496843" y="1005050"/>
                  <a:pt x="4498252" y="1003422"/>
                </a:cubicBezTo>
                <a:cubicBezTo>
                  <a:pt x="4511786" y="988063"/>
                  <a:pt x="4500442" y="966122"/>
                  <a:pt x="4535491" y="968882"/>
                </a:cubicBezTo>
                <a:lnTo>
                  <a:pt x="4535960" y="969378"/>
                </a:lnTo>
                <a:cubicBezTo>
                  <a:pt x="4554893" y="959115"/>
                  <a:pt x="4572965" y="944463"/>
                  <a:pt x="4585404" y="925353"/>
                </a:cubicBezTo>
                <a:cubicBezTo>
                  <a:pt x="4604728" y="895555"/>
                  <a:pt x="4583448" y="898032"/>
                  <a:pt x="4607544" y="920611"/>
                </a:cubicBezTo>
                <a:cubicBezTo>
                  <a:pt x="4590255" y="884868"/>
                  <a:pt x="4670366" y="888548"/>
                  <a:pt x="4685856" y="889680"/>
                </a:cubicBezTo>
                <a:cubicBezTo>
                  <a:pt x="4683509" y="882036"/>
                  <a:pt x="4690551" y="877648"/>
                  <a:pt x="4697357" y="877436"/>
                </a:cubicBezTo>
                <a:cubicBezTo>
                  <a:pt x="4697748" y="876303"/>
                  <a:pt x="4688908" y="860661"/>
                  <a:pt x="4689299" y="861723"/>
                </a:cubicBezTo>
                <a:cubicBezTo>
                  <a:pt x="4692819" y="860590"/>
                  <a:pt x="4691255" y="859246"/>
                  <a:pt x="4698296" y="859246"/>
                </a:cubicBezTo>
                <a:cubicBezTo>
                  <a:pt x="4690707" y="859246"/>
                  <a:pt x="4687734" y="839427"/>
                  <a:pt x="4683822" y="835181"/>
                </a:cubicBezTo>
                <a:cubicBezTo>
                  <a:pt x="4686795" y="836172"/>
                  <a:pt x="4689690" y="837375"/>
                  <a:pt x="4692585" y="838578"/>
                </a:cubicBezTo>
                <a:cubicBezTo>
                  <a:pt x="4692585" y="834402"/>
                  <a:pt x="4696340" y="831288"/>
                  <a:pt x="4697200" y="827395"/>
                </a:cubicBezTo>
                <a:cubicBezTo>
                  <a:pt x="4676625" y="821520"/>
                  <a:pt x="4682649" y="774169"/>
                  <a:pt x="4699704" y="766030"/>
                </a:cubicBezTo>
                <a:cubicBezTo>
                  <a:pt x="4718402" y="757111"/>
                  <a:pt x="4738351" y="746353"/>
                  <a:pt x="4758614" y="741682"/>
                </a:cubicBezTo>
                <a:cubicBezTo>
                  <a:pt x="4751886" y="757890"/>
                  <a:pt x="4753059" y="804958"/>
                  <a:pt x="4752277" y="804958"/>
                </a:cubicBezTo>
                <a:cubicBezTo>
                  <a:pt x="4749774" y="804816"/>
                  <a:pt x="4748131" y="803826"/>
                  <a:pt x="4746957" y="803118"/>
                </a:cubicBezTo>
                <a:cubicBezTo>
                  <a:pt x="4746957" y="803613"/>
                  <a:pt x="4733501" y="831005"/>
                  <a:pt x="4731154" y="833977"/>
                </a:cubicBezTo>
                <a:cubicBezTo>
                  <a:pt x="4733501" y="834048"/>
                  <a:pt x="4735926" y="834402"/>
                  <a:pt x="4738273" y="835110"/>
                </a:cubicBezTo>
                <a:cubicBezTo>
                  <a:pt x="4725756" y="811399"/>
                  <a:pt x="4784431" y="828103"/>
                  <a:pt x="4760257" y="850115"/>
                </a:cubicBezTo>
                <a:cubicBezTo>
                  <a:pt x="4761039" y="849407"/>
                  <a:pt x="4745940" y="839923"/>
                  <a:pt x="4741403" y="838012"/>
                </a:cubicBezTo>
                <a:cubicBezTo>
                  <a:pt x="4743671" y="842117"/>
                  <a:pt x="4740229" y="855707"/>
                  <a:pt x="4738977" y="860236"/>
                </a:cubicBezTo>
                <a:cubicBezTo>
                  <a:pt x="4744375" y="864908"/>
                  <a:pt x="4758849" y="861015"/>
                  <a:pt x="4764716" y="859246"/>
                </a:cubicBezTo>
                <a:cubicBezTo>
                  <a:pt x="4763308" y="836950"/>
                  <a:pt x="4775826" y="858821"/>
                  <a:pt x="4780128" y="846151"/>
                </a:cubicBezTo>
                <a:cubicBezTo>
                  <a:pt x="4783884" y="835464"/>
                  <a:pt x="4749070" y="831642"/>
                  <a:pt x="4771444" y="819680"/>
                </a:cubicBezTo>
                <a:cubicBezTo>
                  <a:pt x="4775434" y="817486"/>
                  <a:pt x="4794367" y="806515"/>
                  <a:pt x="4798983" y="808992"/>
                </a:cubicBezTo>
                <a:cubicBezTo>
                  <a:pt x="4792176" y="801844"/>
                  <a:pt x="4794289" y="793138"/>
                  <a:pt x="4802660" y="789174"/>
                </a:cubicBezTo>
                <a:cubicBezTo>
                  <a:pt x="4777938" y="764614"/>
                  <a:pt x="4764090" y="737576"/>
                  <a:pt x="4750399" y="706221"/>
                </a:cubicBezTo>
                <a:cubicBezTo>
                  <a:pt x="4752981" y="705160"/>
                  <a:pt x="4755094" y="703744"/>
                  <a:pt x="4757362" y="702187"/>
                </a:cubicBezTo>
                <a:cubicBezTo>
                  <a:pt x="4748131" y="697232"/>
                  <a:pt x="4749461" y="696029"/>
                  <a:pt x="4746331" y="689093"/>
                </a:cubicBezTo>
                <a:cubicBezTo>
                  <a:pt x="4744141" y="705867"/>
                  <a:pt x="4694462" y="734391"/>
                  <a:pt x="4677094" y="738143"/>
                </a:cubicBezTo>
                <a:cubicBezTo>
                  <a:pt x="4633909" y="747627"/>
                  <a:pt x="4623348" y="718112"/>
                  <a:pt x="4606606" y="691358"/>
                </a:cubicBezTo>
                <a:cubicBezTo>
                  <a:pt x="4597609" y="676990"/>
                  <a:pt x="4606214" y="635089"/>
                  <a:pt x="4603320" y="618314"/>
                </a:cubicBezTo>
                <a:cubicBezTo>
                  <a:pt x="4598939" y="593470"/>
                  <a:pt x="4621470" y="598496"/>
                  <a:pt x="4633049" y="589932"/>
                </a:cubicBezTo>
                <a:cubicBezTo>
                  <a:pt x="4633362" y="589365"/>
                  <a:pt x="4634926" y="585119"/>
                  <a:pt x="4635004" y="583986"/>
                </a:cubicBezTo>
                <a:cubicBezTo>
                  <a:pt x="4638447" y="584977"/>
                  <a:pt x="4639698" y="583491"/>
                  <a:pt x="4638760" y="579598"/>
                </a:cubicBezTo>
                <a:cubicBezTo>
                  <a:pt x="4646348" y="580022"/>
                  <a:pt x="4684135" y="564239"/>
                  <a:pt x="4687812" y="554825"/>
                </a:cubicBezTo>
                <a:cubicBezTo>
                  <a:pt x="4695557" y="534228"/>
                  <a:pt x="4699626" y="549092"/>
                  <a:pt x="4715351" y="549092"/>
                </a:cubicBezTo>
                <a:cubicBezTo>
                  <a:pt x="4729198" y="548597"/>
                  <a:pt x="4743124" y="524107"/>
                  <a:pt x="4760961" y="521205"/>
                </a:cubicBezTo>
                <a:cubicBezTo>
                  <a:pt x="4764873" y="495230"/>
                  <a:pt x="4833875" y="412984"/>
                  <a:pt x="4860631" y="408242"/>
                </a:cubicBezTo>
                <a:cubicBezTo>
                  <a:pt x="4842794" y="410507"/>
                  <a:pt x="4824800" y="414117"/>
                  <a:pt x="4806884" y="415249"/>
                </a:cubicBezTo>
                <a:cubicBezTo>
                  <a:pt x="4809153" y="398404"/>
                  <a:pt x="4859301" y="374056"/>
                  <a:pt x="4877999" y="375472"/>
                </a:cubicBezTo>
                <a:cubicBezTo>
                  <a:pt x="4877764" y="384602"/>
                  <a:pt x="4890673" y="399607"/>
                  <a:pt x="4900374" y="385522"/>
                </a:cubicBezTo>
                <a:cubicBezTo>
                  <a:pt x="4855702" y="381134"/>
                  <a:pt x="4931902" y="352822"/>
                  <a:pt x="4937066" y="349637"/>
                </a:cubicBezTo>
                <a:cubicBezTo>
                  <a:pt x="4949427" y="341851"/>
                  <a:pt x="4962961" y="354025"/>
                  <a:pt x="4975400" y="356078"/>
                </a:cubicBezTo>
                <a:cubicBezTo>
                  <a:pt x="4977356" y="356078"/>
                  <a:pt x="4985884" y="351690"/>
                  <a:pt x="4986588" y="350982"/>
                </a:cubicBezTo>
                <a:cubicBezTo>
                  <a:pt x="4975557" y="342559"/>
                  <a:pt x="5008337" y="341498"/>
                  <a:pt x="5009510" y="340294"/>
                </a:cubicBezTo>
                <a:cubicBezTo>
                  <a:pt x="5007241" y="339233"/>
                  <a:pt x="5004973" y="338100"/>
                  <a:pt x="5002782" y="336897"/>
                </a:cubicBezTo>
                <a:lnTo>
                  <a:pt x="5004738" y="329819"/>
                </a:lnTo>
                <a:cubicBezTo>
                  <a:pt x="5034623" y="323732"/>
                  <a:pt x="5070454" y="316159"/>
                  <a:pt x="5101200" y="317716"/>
                </a:cubicBezTo>
                <a:lnTo>
                  <a:pt x="5101200" y="321821"/>
                </a:lnTo>
                <a:lnTo>
                  <a:pt x="5105783" y="320269"/>
                </a:lnTo>
                <a:lnTo>
                  <a:pt x="5114344" y="333641"/>
                </a:lnTo>
                <a:cubicBezTo>
                  <a:pt x="5118921" y="328068"/>
                  <a:pt x="5141012" y="313018"/>
                  <a:pt x="5151408" y="316173"/>
                </a:cubicBezTo>
                <a:cubicBezTo>
                  <a:pt x="5154874" y="317225"/>
                  <a:pt x="5157040" y="320299"/>
                  <a:pt x="5156825" y="326422"/>
                </a:cubicBezTo>
                <a:cubicBezTo>
                  <a:pt x="5162927" y="321892"/>
                  <a:pt x="5216595" y="329819"/>
                  <a:pt x="5218473" y="338949"/>
                </a:cubicBezTo>
                <a:lnTo>
                  <a:pt x="5219021" y="341498"/>
                </a:lnTo>
                <a:cubicBezTo>
                  <a:pt x="5210650" y="345320"/>
                  <a:pt x="5201887" y="347231"/>
                  <a:pt x="5192734" y="349425"/>
                </a:cubicBezTo>
                <a:cubicBezTo>
                  <a:pt x="5200479" y="351548"/>
                  <a:pt x="5208224" y="353459"/>
                  <a:pt x="5216048" y="355299"/>
                </a:cubicBezTo>
                <a:lnTo>
                  <a:pt x="5215804" y="358225"/>
                </a:lnTo>
                <a:lnTo>
                  <a:pt x="5219786" y="354267"/>
                </a:lnTo>
                <a:cubicBezTo>
                  <a:pt x="5230949" y="354267"/>
                  <a:pt x="5245590" y="351080"/>
                  <a:pt x="5255655" y="352963"/>
                </a:cubicBezTo>
                <a:cubicBezTo>
                  <a:pt x="5262060" y="354122"/>
                  <a:pt x="5284570" y="369477"/>
                  <a:pt x="5278165" y="369477"/>
                </a:cubicBezTo>
                <a:cubicBezTo>
                  <a:pt x="5280910" y="368318"/>
                  <a:pt x="5282923" y="368898"/>
                  <a:pt x="5284021" y="371071"/>
                </a:cubicBezTo>
                <a:cubicBezTo>
                  <a:pt x="5328125" y="365132"/>
                  <a:pt x="5437014" y="391497"/>
                  <a:pt x="5471236" y="421049"/>
                </a:cubicBezTo>
                <a:cubicBezTo>
                  <a:pt x="5553039" y="491743"/>
                  <a:pt x="5372779" y="480299"/>
                  <a:pt x="5340936" y="474214"/>
                </a:cubicBezTo>
                <a:cubicBezTo>
                  <a:pt x="5350818" y="483485"/>
                  <a:pt x="5345511" y="492612"/>
                  <a:pt x="5340570" y="501449"/>
                </a:cubicBezTo>
                <a:cubicBezTo>
                  <a:pt x="5355027" y="510865"/>
                  <a:pt x="5393458" y="559249"/>
                  <a:pt x="5420543" y="541576"/>
                </a:cubicBezTo>
                <a:cubicBezTo>
                  <a:pt x="5400047" y="534478"/>
                  <a:pt x="5383942" y="528828"/>
                  <a:pt x="5369851" y="510141"/>
                </a:cubicBezTo>
                <a:cubicBezTo>
                  <a:pt x="5382478" y="504636"/>
                  <a:pt x="5402060" y="497537"/>
                  <a:pt x="5415053" y="503042"/>
                </a:cubicBezTo>
                <a:cubicBezTo>
                  <a:pt x="5420543" y="505360"/>
                  <a:pt x="5467210" y="525206"/>
                  <a:pt x="5472151" y="517094"/>
                </a:cubicBezTo>
                <a:cubicBezTo>
                  <a:pt x="5459340" y="503911"/>
                  <a:pt x="5434269" y="494495"/>
                  <a:pt x="5468308" y="479429"/>
                </a:cubicBezTo>
                <a:cubicBezTo>
                  <a:pt x="5500517" y="464943"/>
                  <a:pt x="5520098" y="452050"/>
                  <a:pt x="5554320" y="470593"/>
                </a:cubicBezTo>
                <a:cubicBezTo>
                  <a:pt x="5554686" y="465233"/>
                  <a:pt x="5555601" y="460018"/>
                  <a:pt x="5556699" y="454802"/>
                </a:cubicBezTo>
                <a:cubicBezTo>
                  <a:pt x="5539314" y="474359"/>
                  <a:pt x="5534190" y="414240"/>
                  <a:pt x="5535837" y="416414"/>
                </a:cubicBezTo>
                <a:cubicBezTo>
                  <a:pt x="5524490" y="407577"/>
                  <a:pt x="5514242" y="407722"/>
                  <a:pt x="5512778" y="391062"/>
                </a:cubicBezTo>
                <a:cubicBezTo>
                  <a:pt x="5542425" y="391497"/>
                  <a:pt x="5570608" y="390483"/>
                  <a:pt x="5598059" y="404679"/>
                </a:cubicBezTo>
                <a:cubicBezTo>
                  <a:pt x="5636307" y="424526"/>
                  <a:pt x="5594764" y="426988"/>
                  <a:pt x="5581039" y="434521"/>
                </a:cubicBezTo>
                <a:cubicBezTo>
                  <a:pt x="5583418" y="436260"/>
                  <a:pt x="5632647" y="461032"/>
                  <a:pt x="5630817" y="442634"/>
                </a:cubicBezTo>
                <a:cubicBezTo>
                  <a:pt x="5628071" y="417428"/>
                  <a:pt x="5672908" y="410184"/>
                  <a:pt x="5690110" y="404824"/>
                </a:cubicBezTo>
                <a:cubicBezTo>
                  <a:pt x="5722502" y="394829"/>
                  <a:pt x="5753064" y="377735"/>
                  <a:pt x="5787835" y="381211"/>
                </a:cubicBezTo>
                <a:cubicBezTo>
                  <a:pt x="5785822" y="388310"/>
                  <a:pt x="5776489" y="400189"/>
                  <a:pt x="5776855" y="406563"/>
                </a:cubicBezTo>
                <a:cubicBezTo>
                  <a:pt x="5813273" y="402796"/>
                  <a:pt x="5864698" y="374113"/>
                  <a:pt x="5903678" y="388165"/>
                </a:cubicBezTo>
                <a:lnTo>
                  <a:pt x="5902763" y="391931"/>
                </a:lnTo>
                <a:cubicBezTo>
                  <a:pt x="5906972" y="391352"/>
                  <a:pt x="5910998" y="390628"/>
                  <a:pt x="5915024" y="389758"/>
                </a:cubicBezTo>
                <a:cubicBezTo>
                  <a:pt x="5911913" y="387006"/>
                  <a:pt x="5813639" y="338332"/>
                  <a:pt x="5862685" y="338332"/>
                </a:cubicBezTo>
                <a:cubicBezTo>
                  <a:pt x="5894528" y="338332"/>
                  <a:pt x="5932227" y="357454"/>
                  <a:pt x="5964985" y="361220"/>
                </a:cubicBezTo>
                <a:cubicBezTo>
                  <a:pt x="5994266" y="366001"/>
                  <a:pt x="6022265" y="371361"/>
                  <a:pt x="6050448" y="380487"/>
                </a:cubicBezTo>
                <a:cubicBezTo>
                  <a:pt x="6042579" y="366870"/>
                  <a:pt x="6046239" y="356150"/>
                  <a:pt x="6040383" y="344416"/>
                </a:cubicBezTo>
                <a:cubicBezTo>
                  <a:pt x="6038004" y="337462"/>
                  <a:pt x="6017873" y="340650"/>
                  <a:pt x="6021350" y="322687"/>
                </a:cubicBezTo>
                <a:cubicBezTo>
                  <a:pt x="6024644" y="306317"/>
                  <a:pt x="6044592" y="314574"/>
                  <a:pt x="6049533" y="301102"/>
                </a:cubicBezTo>
                <a:cubicBezTo>
                  <a:pt x="6055755" y="284153"/>
                  <a:pt x="6044592" y="263871"/>
                  <a:pt x="6072592" y="263871"/>
                </a:cubicBezTo>
                <a:cubicBezTo>
                  <a:pt x="6085768" y="263871"/>
                  <a:pt x="6099494" y="263871"/>
                  <a:pt x="6112853" y="264596"/>
                </a:cubicBezTo>
                <a:cubicBezTo>
                  <a:pt x="6157507" y="267203"/>
                  <a:pt x="6141219" y="288933"/>
                  <a:pt x="6152016" y="314719"/>
                </a:cubicBezTo>
                <a:cubicBezTo>
                  <a:pt x="6154761" y="315298"/>
                  <a:pt x="6157507" y="315733"/>
                  <a:pt x="6160252" y="316023"/>
                </a:cubicBezTo>
                <a:cubicBezTo>
                  <a:pt x="6164095" y="297190"/>
                  <a:pt x="6178186" y="299508"/>
                  <a:pt x="6190997" y="290816"/>
                </a:cubicBezTo>
                <a:cubicBezTo>
                  <a:pt x="6190631" y="287919"/>
                  <a:pt x="6187885" y="284587"/>
                  <a:pt x="6186604" y="284442"/>
                </a:cubicBezTo>
                <a:lnTo>
                  <a:pt x="6183310" y="284297"/>
                </a:lnTo>
                <a:lnTo>
                  <a:pt x="6182395" y="270101"/>
                </a:lnTo>
                <a:cubicBezTo>
                  <a:pt x="6203441" y="267638"/>
                  <a:pt x="6214238" y="281110"/>
                  <a:pt x="6222473" y="299074"/>
                </a:cubicBezTo>
                <a:cubicBezTo>
                  <a:pt x="6249741" y="279227"/>
                  <a:pt x="6283231" y="281255"/>
                  <a:pt x="6314342" y="287195"/>
                </a:cubicBezTo>
                <a:cubicBezTo>
                  <a:pt x="6245532" y="240983"/>
                  <a:pt x="6366682" y="246053"/>
                  <a:pt x="6388643" y="243591"/>
                </a:cubicBezTo>
                <a:lnTo>
                  <a:pt x="6385348" y="231712"/>
                </a:lnTo>
                <a:cubicBezTo>
                  <a:pt x="6410054" y="206215"/>
                  <a:pt x="6435858" y="190860"/>
                  <a:pt x="6472093" y="187238"/>
                </a:cubicBezTo>
                <a:cubicBezTo>
                  <a:pt x="6489662" y="185500"/>
                  <a:pt x="6506498" y="181589"/>
                  <a:pt x="6523701" y="177098"/>
                </a:cubicBezTo>
                <a:cubicBezTo>
                  <a:pt x="6550419" y="170000"/>
                  <a:pt x="6580066" y="189122"/>
                  <a:pt x="6605321" y="178402"/>
                </a:cubicBezTo>
                <a:lnTo>
                  <a:pt x="6598001" y="175215"/>
                </a:lnTo>
                <a:cubicBezTo>
                  <a:pt x="6611177" y="168261"/>
                  <a:pt x="6626001" y="165364"/>
                  <a:pt x="6640824" y="166523"/>
                </a:cubicBezTo>
                <a:cubicBezTo>
                  <a:pt x="6631674" y="152326"/>
                  <a:pt x="6649608" y="140157"/>
                  <a:pt x="6660955" y="137115"/>
                </a:cubicBezTo>
                <a:cubicBezTo>
                  <a:pt x="6634419" y="138419"/>
                  <a:pt x="6581164" y="158121"/>
                  <a:pt x="6574942" y="121180"/>
                </a:cubicBezTo>
                <a:cubicBezTo>
                  <a:pt x="6585374" y="121398"/>
                  <a:pt x="6595290" y="105481"/>
                  <a:pt x="6607626" y="104781"/>
                </a:cubicBezTo>
                <a:close/>
                <a:moveTo>
                  <a:pt x="2433497" y="95329"/>
                </a:moveTo>
                <a:cubicBezTo>
                  <a:pt x="2456815" y="96253"/>
                  <a:pt x="2479532" y="99918"/>
                  <a:pt x="2481237" y="110645"/>
                </a:cubicBezTo>
                <a:cubicBezTo>
                  <a:pt x="2487055" y="148667"/>
                  <a:pt x="2381743" y="116247"/>
                  <a:pt x="2369507" y="114459"/>
                </a:cubicBezTo>
                <a:cubicBezTo>
                  <a:pt x="2379135" y="113744"/>
                  <a:pt x="2388363" y="111360"/>
                  <a:pt x="2397189" y="107308"/>
                </a:cubicBezTo>
                <a:cubicBezTo>
                  <a:pt x="2401401" y="101944"/>
                  <a:pt x="2383950" y="99680"/>
                  <a:pt x="2382145" y="96462"/>
                </a:cubicBezTo>
                <a:cubicBezTo>
                  <a:pt x="2386257" y="96223"/>
                  <a:pt x="2410178" y="94406"/>
                  <a:pt x="2433497" y="95329"/>
                </a:cubicBezTo>
                <a:close/>
                <a:moveTo>
                  <a:pt x="4952791" y="84641"/>
                </a:moveTo>
                <a:lnTo>
                  <a:pt x="4953582" y="84714"/>
                </a:lnTo>
                <a:lnTo>
                  <a:pt x="4954914" y="84889"/>
                </a:lnTo>
                <a:cubicBezTo>
                  <a:pt x="4955847" y="85017"/>
                  <a:pt x="4955607" y="84995"/>
                  <a:pt x="4952791" y="84641"/>
                </a:cubicBezTo>
                <a:close/>
                <a:moveTo>
                  <a:pt x="4946487" y="83795"/>
                </a:moveTo>
                <a:cubicBezTo>
                  <a:pt x="4946490" y="83789"/>
                  <a:pt x="4948131" y="83999"/>
                  <a:pt x="4950004" y="84243"/>
                </a:cubicBezTo>
                <a:lnTo>
                  <a:pt x="4952582" y="84582"/>
                </a:lnTo>
                <a:lnTo>
                  <a:pt x="4952791" y="84641"/>
                </a:lnTo>
                <a:cubicBezTo>
                  <a:pt x="4948116" y="84021"/>
                  <a:pt x="4946483" y="83800"/>
                  <a:pt x="4946487" y="83795"/>
                </a:cubicBezTo>
                <a:close/>
                <a:moveTo>
                  <a:pt x="4764169" y="76501"/>
                </a:moveTo>
                <a:lnTo>
                  <a:pt x="4764065" y="76551"/>
                </a:lnTo>
                <a:lnTo>
                  <a:pt x="4760505" y="77636"/>
                </a:lnTo>
                <a:cubicBezTo>
                  <a:pt x="4759387" y="77974"/>
                  <a:pt x="4759964" y="77793"/>
                  <a:pt x="4764169" y="76501"/>
                </a:cubicBezTo>
                <a:close/>
                <a:moveTo>
                  <a:pt x="4862330" y="74192"/>
                </a:moveTo>
                <a:cubicBezTo>
                  <a:pt x="4912225" y="77439"/>
                  <a:pt x="5011955" y="109210"/>
                  <a:pt x="5037831" y="130576"/>
                </a:cubicBezTo>
                <a:cubicBezTo>
                  <a:pt x="5026252" y="132417"/>
                  <a:pt x="4966638" y="160516"/>
                  <a:pt x="4958893" y="134044"/>
                </a:cubicBezTo>
                <a:cubicBezTo>
                  <a:pt x="4960458" y="131284"/>
                  <a:pt x="4962100" y="128594"/>
                  <a:pt x="4963665" y="125834"/>
                </a:cubicBezTo>
                <a:cubicBezTo>
                  <a:pt x="4927443" y="102406"/>
                  <a:pt x="4886839" y="118049"/>
                  <a:pt x="4876356" y="160162"/>
                </a:cubicBezTo>
                <a:cubicBezTo>
                  <a:pt x="4865873" y="172478"/>
                  <a:pt x="4765186" y="125197"/>
                  <a:pt x="4815725" y="118756"/>
                </a:cubicBezTo>
                <a:cubicBezTo>
                  <a:pt x="4810180" y="118385"/>
                  <a:pt x="4732278" y="99371"/>
                  <a:pt x="4750154" y="83197"/>
                </a:cubicBezTo>
                <a:lnTo>
                  <a:pt x="4764065" y="76551"/>
                </a:lnTo>
                <a:lnTo>
                  <a:pt x="4764236" y="76499"/>
                </a:lnTo>
                <a:lnTo>
                  <a:pt x="4807970" y="74909"/>
                </a:lnTo>
                <a:cubicBezTo>
                  <a:pt x="4823529" y="77386"/>
                  <a:pt x="4838608" y="82694"/>
                  <a:pt x="4848896" y="90303"/>
                </a:cubicBezTo>
                <a:cubicBezTo>
                  <a:pt x="4846001" y="85561"/>
                  <a:pt x="4843341" y="80394"/>
                  <a:pt x="4844358" y="74661"/>
                </a:cubicBezTo>
                <a:cubicBezTo>
                  <a:pt x="4849091" y="73847"/>
                  <a:pt x="4855202" y="73729"/>
                  <a:pt x="4862330" y="74192"/>
                </a:cubicBezTo>
                <a:close/>
                <a:moveTo>
                  <a:pt x="4772101" y="74092"/>
                </a:moveTo>
                <a:cubicBezTo>
                  <a:pt x="4771931" y="74148"/>
                  <a:pt x="4769591" y="74864"/>
                  <a:pt x="4767014" y="75652"/>
                </a:cubicBezTo>
                <a:lnTo>
                  <a:pt x="4764236" y="76499"/>
                </a:lnTo>
                <a:lnTo>
                  <a:pt x="4764169" y="76501"/>
                </a:lnTo>
                <a:cubicBezTo>
                  <a:pt x="4770271" y="74643"/>
                  <a:pt x="4772271" y="74037"/>
                  <a:pt x="4772101" y="74092"/>
                </a:cubicBezTo>
                <a:close/>
                <a:moveTo>
                  <a:pt x="6402780" y="55629"/>
                </a:moveTo>
                <a:cubicBezTo>
                  <a:pt x="6424603" y="54000"/>
                  <a:pt x="6450956" y="57875"/>
                  <a:pt x="6458002" y="61351"/>
                </a:cubicBezTo>
                <a:cubicBezTo>
                  <a:pt x="6484720" y="74389"/>
                  <a:pt x="6496433" y="81922"/>
                  <a:pt x="6526995" y="84674"/>
                </a:cubicBezTo>
                <a:cubicBezTo>
                  <a:pt x="6548406" y="86703"/>
                  <a:pt x="6553348" y="105825"/>
                  <a:pt x="6572197" y="112199"/>
                </a:cubicBezTo>
                <a:cubicBezTo>
                  <a:pt x="6571831" y="113647"/>
                  <a:pt x="6571465" y="114227"/>
                  <a:pt x="6570550" y="115386"/>
                </a:cubicBezTo>
                <a:cubicBezTo>
                  <a:pt x="6535047" y="116979"/>
                  <a:pt x="6499178" y="111474"/>
                  <a:pt x="6464041" y="107998"/>
                </a:cubicBezTo>
                <a:cubicBezTo>
                  <a:pt x="6459283" y="107563"/>
                  <a:pt x="6420851" y="94960"/>
                  <a:pt x="6436041" y="87717"/>
                </a:cubicBezTo>
                <a:cubicBezTo>
                  <a:pt x="6419204" y="85109"/>
                  <a:pt x="6385897" y="105100"/>
                  <a:pt x="6374734" y="82936"/>
                </a:cubicBezTo>
                <a:cubicBezTo>
                  <a:pt x="6363662" y="64394"/>
                  <a:pt x="6380956" y="57259"/>
                  <a:pt x="6402780" y="55629"/>
                </a:cubicBezTo>
                <a:close/>
                <a:moveTo>
                  <a:pt x="4983810" y="55391"/>
                </a:moveTo>
                <a:cubicBezTo>
                  <a:pt x="5019016" y="56347"/>
                  <a:pt x="5054260" y="62239"/>
                  <a:pt x="5069516" y="70980"/>
                </a:cubicBezTo>
                <a:cubicBezTo>
                  <a:pt x="5057585" y="85596"/>
                  <a:pt x="5036423" y="90055"/>
                  <a:pt x="5014234" y="90339"/>
                </a:cubicBezTo>
                <a:lnTo>
                  <a:pt x="4953582" y="84714"/>
                </a:lnTo>
                <a:lnTo>
                  <a:pt x="4952582" y="84582"/>
                </a:lnTo>
                <a:lnTo>
                  <a:pt x="4898340" y="69423"/>
                </a:lnTo>
                <a:cubicBezTo>
                  <a:pt x="4913439" y="58417"/>
                  <a:pt x="4948605" y="54435"/>
                  <a:pt x="4983810" y="55391"/>
                </a:cubicBezTo>
                <a:close/>
                <a:moveTo>
                  <a:pt x="3275711" y="13890"/>
                </a:moveTo>
                <a:cubicBezTo>
                  <a:pt x="3329044" y="14950"/>
                  <a:pt x="3363796" y="19166"/>
                  <a:pt x="3363044" y="28165"/>
                </a:cubicBezTo>
                <a:cubicBezTo>
                  <a:pt x="3362844" y="31622"/>
                  <a:pt x="3248305" y="53314"/>
                  <a:pt x="3235668" y="55222"/>
                </a:cubicBezTo>
                <a:cubicBezTo>
                  <a:pt x="3191337" y="61777"/>
                  <a:pt x="3147206" y="73815"/>
                  <a:pt x="3103878" y="84900"/>
                </a:cubicBezTo>
                <a:cubicBezTo>
                  <a:pt x="3070379" y="93482"/>
                  <a:pt x="3021434" y="92528"/>
                  <a:pt x="2991546" y="111837"/>
                </a:cubicBezTo>
                <a:cubicBezTo>
                  <a:pt x="2995357" y="112314"/>
                  <a:pt x="2998166" y="115294"/>
                  <a:pt x="3000773" y="116366"/>
                </a:cubicBezTo>
                <a:cubicBezTo>
                  <a:pt x="2986732" y="124233"/>
                  <a:pt x="2909905" y="130550"/>
                  <a:pt x="2906093" y="137105"/>
                </a:cubicBezTo>
                <a:cubicBezTo>
                  <a:pt x="2894459" y="157130"/>
                  <a:pt x="2874199" y="143303"/>
                  <a:pt x="2860559" y="159871"/>
                </a:cubicBezTo>
                <a:cubicBezTo>
                  <a:pt x="2866978" y="164996"/>
                  <a:pt x="2880016" y="161301"/>
                  <a:pt x="2888241" y="163089"/>
                </a:cubicBezTo>
                <a:cubicBezTo>
                  <a:pt x="2870789" y="174412"/>
                  <a:pt x="2795968" y="196462"/>
                  <a:pt x="2801986" y="178703"/>
                </a:cubicBezTo>
                <a:cubicBezTo>
                  <a:pt x="2802011" y="178539"/>
                  <a:pt x="2799378" y="178377"/>
                  <a:pt x="2794754" y="178210"/>
                </a:cubicBezTo>
                <a:lnTo>
                  <a:pt x="2785649" y="177960"/>
                </a:lnTo>
                <a:lnTo>
                  <a:pt x="2785184" y="177655"/>
                </a:lnTo>
                <a:cubicBezTo>
                  <a:pt x="2777726" y="175285"/>
                  <a:pt x="2769320" y="174556"/>
                  <a:pt x="2760287" y="174893"/>
                </a:cubicBezTo>
                <a:lnTo>
                  <a:pt x="2747779" y="177053"/>
                </a:lnTo>
                <a:lnTo>
                  <a:pt x="2717410" y="176364"/>
                </a:lnTo>
                <a:cubicBezTo>
                  <a:pt x="2675161" y="175306"/>
                  <a:pt x="2633087" y="173816"/>
                  <a:pt x="2633889" y="171432"/>
                </a:cubicBezTo>
                <a:cubicBezTo>
                  <a:pt x="2638101" y="157249"/>
                  <a:pt x="2682432" y="154984"/>
                  <a:pt x="2693465" y="154984"/>
                </a:cubicBezTo>
                <a:cubicBezTo>
                  <a:pt x="2687647" y="154984"/>
                  <a:pt x="2701689" y="136033"/>
                  <a:pt x="2714728" y="135914"/>
                </a:cubicBezTo>
                <a:cubicBezTo>
                  <a:pt x="2733784" y="135556"/>
                  <a:pt x="2728769" y="148309"/>
                  <a:pt x="2737996" y="149740"/>
                </a:cubicBezTo>
                <a:cubicBezTo>
                  <a:pt x="2779720" y="155699"/>
                  <a:pt x="2724155" y="119584"/>
                  <a:pt x="2719943" y="131027"/>
                </a:cubicBezTo>
                <a:cubicBezTo>
                  <a:pt x="2724958" y="117558"/>
                  <a:pt x="2755649" y="115294"/>
                  <a:pt x="2764675" y="114221"/>
                </a:cubicBezTo>
                <a:cubicBezTo>
                  <a:pt x="2722551" y="119465"/>
                  <a:pt x="2683435" y="129835"/>
                  <a:pt x="2640508" y="128286"/>
                </a:cubicBezTo>
                <a:cubicBezTo>
                  <a:pt x="2595375" y="126617"/>
                  <a:pt x="2624662" y="105282"/>
                  <a:pt x="2649334" y="101587"/>
                </a:cubicBezTo>
                <a:cubicBezTo>
                  <a:pt x="2635895" y="101706"/>
                  <a:pt x="2615635" y="104924"/>
                  <a:pt x="2603599" y="97415"/>
                </a:cubicBezTo>
                <a:cubicBezTo>
                  <a:pt x="2577923" y="81324"/>
                  <a:pt x="2659565" y="60823"/>
                  <a:pt x="2669193" y="57844"/>
                </a:cubicBezTo>
                <a:cubicBezTo>
                  <a:pt x="2710916" y="44971"/>
                  <a:pt x="2720144" y="63803"/>
                  <a:pt x="2756651" y="71431"/>
                </a:cubicBezTo>
                <a:cubicBezTo>
                  <a:pt x="2759460" y="72027"/>
                  <a:pt x="2806599" y="90502"/>
                  <a:pt x="2778516" y="91932"/>
                </a:cubicBezTo>
                <a:cubicBezTo>
                  <a:pt x="2801785" y="90741"/>
                  <a:pt x="2819437" y="73696"/>
                  <a:pt x="2846718" y="73339"/>
                </a:cubicBezTo>
                <a:cubicBezTo>
                  <a:pt x="2837290" y="70120"/>
                  <a:pt x="2825254" y="69525"/>
                  <a:pt x="2814824" y="69763"/>
                </a:cubicBezTo>
                <a:cubicBezTo>
                  <a:pt x="2815626" y="69405"/>
                  <a:pt x="2817030" y="68809"/>
                  <a:pt x="2817632" y="68571"/>
                </a:cubicBezTo>
                <a:cubicBezTo>
                  <a:pt x="2801986" y="67617"/>
                  <a:pt x="2761867" y="42826"/>
                  <a:pt x="2751035" y="45686"/>
                </a:cubicBezTo>
                <a:cubicBezTo>
                  <a:pt x="2788496" y="35942"/>
                  <a:pt x="3115713" y="10711"/>
                  <a:pt x="3275711" y="13890"/>
                </a:cubicBezTo>
                <a:close/>
                <a:moveTo>
                  <a:pt x="3868339" y="275"/>
                </a:moveTo>
                <a:cubicBezTo>
                  <a:pt x="3962016" y="-2348"/>
                  <a:pt x="4047067" y="14458"/>
                  <a:pt x="4138939" y="20775"/>
                </a:cubicBezTo>
                <a:cubicBezTo>
                  <a:pt x="4122691" y="19703"/>
                  <a:pt x="4099823" y="47832"/>
                  <a:pt x="4091599" y="57486"/>
                </a:cubicBezTo>
                <a:cubicBezTo>
                  <a:pt x="4116472" y="58201"/>
                  <a:pt x="4144556" y="46878"/>
                  <a:pt x="4170031" y="44852"/>
                </a:cubicBezTo>
                <a:cubicBezTo>
                  <a:pt x="4157795" y="45805"/>
                  <a:pt x="4209548" y="41872"/>
                  <a:pt x="4170031" y="44852"/>
                </a:cubicBezTo>
                <a:cubicBezTo>
                  <a:pt x="4209548" y="41872"/>
                  <a:pt x="4264510" y="20299"/>
                  <a:pt x="4302021" y="43898"/>
                </a:cubicBezTo>
                <a:cubicBezTo>
                  <a:pt x="4224592" y="62731"/>
                  <a:pt x="4133723" y="82874"/>
                  <a:pt x="4077557" y="139609"/>
                </a:cubicBezTo>
                <a:cubicBezTo>
                  <a:pt x="4091398" y="129596"/>
                  <a:pt x="4130715" y="132457"/>
                  <a:pt x="4143352" y="143542"/>
                </a:cubicBezTo>
                <a:cubicBezTo>
                  <a:pt x="4166420" y="163685"/>
                  <a:pt x="4068932" y="167976"/>
                  <a:pt x="4061911" y="167976"/>
                </a:cubicBezTo>
                <a:cubicBezTo>
                  <a:pt x="4069133" y="175485"/>
                  <a:pt x="4131316" y="188119"/>
                  <a:pt x="4097416" y="205759"/>
                </a:cubicBezTo>
                <a:cubicBezTo>
                  <a:pt x="4075351" y="217321"/>
                  <a:pt x="4099021" y="217678"/>
                  <a:pt x="4101227" y="228883"/>
                </a:cubicBezTo>
                <a:cubicBezTo>
                  <a:pt x="4104437" y="244735"/>
                  <a:pt x="4051280" y="239967"/>
                  <a:pt x="4044460" y="241278"/>
                </a:cubicBezTo>
                <a:cubicBezTo>
                  <a:pt x="4052884" y="243424"/>
                  <a:pt x="4061309" y="246642"/>
                  <a:pt x="4070135" y="246284"/>
                </a:cubicBezTo>
                <a:cubicBezTo>
                  <a:pt x="4066525" y="275962"/>
                  <a:pt x="3960411" y="259514"/>
                  <a:pt x="3942157" y="267024"/>
                </a:cubicBezTo>
                <a:cubicBezTo>
                  <a:pt x="3961815" y="274890"/>
                  <a:pt x="4013769" y="305522"/>
                  <a:pt x="4013568" y="329241"/>
                </a:cubicBezTo>
                <a:cubicBezTo>
                  <a:pt x="4013167" y="362852"/>
                  <a:pt x="3971644" y="343544"/>
                  <a:pt x="3959007" y="334723"/>
                </a:cubicBezTo>
                <a:cubicBezTo>
                  <a:pt x="3934936" y="317798"/>
                  <a:pt x="3918688" y="327095"/>
                  <a:pt x="3904646" y="351410"/>
                </a:cubicBezTo>
                <a:cubicBezTo>
                  <a:pt x="3912068" y="338418"/>
                  <a:pt x="3984482" y="357608"/>
                  <a:pt x="3996117" y="357370"/>
                </a:cubicBezTo>
                <a:cubicBezTo>
                  <a:pt x="3967632" y="358085"/>
                  <a:pt x="3928316" y="380135"/>
                  <a:pt x="3903443" y="392650"/>
                </a:cubicBezTo>
                <a:cubicBezTo>
                  <a:pt x="3874557" y="407192"/>
                  <a:pt x="3837848" y="406476"/>
                  <a:pt x="3806556" y="414105"/>
                </a:cubicBezTo>
                <a:cubicBezTo>
                  <a:pt x="3755003" y="426620"/>
                  <a:pt x="3735747" y="406238"/>
                  <a:pt x="3691817" y="446763"/>
                </a:cubicBezTo>
                <a:cubicBezTo>
                  <a:pt x="3646081" y="488718"/>
                  <a:pt x="3577077" y="467740"/>
                  <a:pt x="3531142" y="498134"/>
                </a:cubicBezTo>
                <a:cubicBezTo>
                  <a:pt x="3506067" y="514701"/>
                  <a:pt x="3499648" y="498849"/>
                  <a:pt x="3502858" y="526144"/>
                </a:cubicBezTo>
                <a:cubicBezTo>
                  <a:pt x="3503660" y="531746"/>
                  <a:pt x="3480793" y="527931"/>
                  <a:pt x="3477583" y="537109"/>
                </a:cubicBezTo>
                <a:cubicBezTo>
                  <a:pt x="3504061" y="540804"/>
                  <a:pt x="3451707" y="575727"/>
                  <a:pt x="3445889" y="579660"/>
                </a:cubicBezTo>
                <a:cubicBezTo>
                  <a:pt x="3425830" y="593367"/>
                  <a:pt x="3398951" y="634488"/>
                  <a:pt x="3384909" y="654631"/>
                </a:cubicBezTo>
                <a:cubicBezTo>
                  <a:pt x="3348602" y="707313"/>
                  <a:pt x="3305274" y="637229"/>
                  <a:pt x="3253119" y="650698"/>
                </a:cubicBezTo>
                <a:cubicBezTo>
                  <a:pt x="3253320" y="618636"/>
                  <a:pt x="3221426" y="571078"/>
                  <a:pt x="3211998" y="539016"/>
                </a:cubicBezTo>
                <a:cubicBezTo>
                  <a:pt x="3204977" y="515893"/>
                  <a:pt x="3224033" y="510410"/>
                  <a:pt x="3207585" y="485619"/>
                </a:cubicBezTo>
                <a:cubicBezTo>
                  <a:pt x="3191337" y="461423"/>
                  <a:pt x="3225839" y="466310"/>
                  <a:pt x="3226441" y="451888"/>
                </a:cubicBezTo>
                <a:cubicBezTo>
                  <a:pt x="3181708" y="443426"/>
                  <a:pt x="3309486" y="384307"/>
                  <a:pt x="3310289" y="382519"/>
                </a:cubicBezTo>
                <a:cubicBezTo>
                  <a:pt x="3319115" y="360946"/>
                  <a:pt x="3308684" y="345927"/>
                  <a:pt x="3293639" y="368574"/>
                </a:cubicBezTo>
                <a:cubicBezTo>
                  <a:pt x="3278996" y="390624"/>
                  <a:pt x="3246901" y="374295"/>
                  <a:pt x="3228647" y="368574"/>
                </a:cubicBezTo>
                <a:cubicBezTo>
                  <a:pt x="3237072" y="354867"/>
                  <a:pt x="3244093" y="346166"/>
                  <a:pt x="3261143" y="345689"/>
                </a:cubicBezTo>
                <a:cubicBezTo>
                  <a:pt x="3258335" y="341875"/>
                  <a:pt x="3255527" y="337942"/>
                  <a:pt x="3252518" y="334009"/>
                </a:cubicBezTo>
                <a:cubicBezTo>
                  <a:pt x="3252317" y="333651"/>
                  <a:pt x="3326135" y="342590"/>
                  <a:pt x="3328542" y="342232"/>
                </a:cubicBezTo>
                <a:cubicBezTo>
                  <a:pt x="3329545" y="342113"/>
                  <a:pt x="3314300" y="317203"/>
                  <a:pt x="3295445" y="321255"/>
                </a:cubicBezTo>
                <a:cubicBezTo>
                  <a:pt x="3294843" y="314461"/>
                  <a:pt x="3306277" y="318156"/>
                  <a:pt x="3308684" y="313508"/>
                </a:cubicBezTo>
                <a:cubicBezTo>
                  <a:pt x="3295244" y="306118"/>
                  <a:pt x="3250311" y="327572"/>
                  <a:pt x="3245497" y="307906"/>
                </a:cubicBezTo>
                <a:cubicBezTo>
                  <a:pt x="3250512" y="328764"/>
                  <a:pt x="3321722" y="220181"/>
                  <a:pt x="3272376" y="233531"/>
                </a:cubicBezTo>
                <a:cubicBezTo>
                  <a:pt x="3307280" y="224115"/>
                  <a:pt x="3262949" y="210408"/>
                  <a:pt x="3259137" y="204687"/>
                </a:cubicBezTo>
                <a:cubicBezTo>
                  <a:pt x="3254925" y="198370"/>
                  <a:pt x="3278595" y="193483"/>
                  <a:pt x="3257131" y="186212"/>
                </a:cubicBezTo>
                <a:cubicBezTo>
                  <a:pt x="3235868" y="178822"/>
                  <a:pt x="3207986" y="176438"/>
                  <a:pt x="3185520" y="175723"/>
                </a:cubicBezTo>
                <a:cubicBezTo>
                  <a:pt x="3138380" y="174174"/>
                  <a:pt x="3095854" y="184067"/>
                  <a:pt x="3048715" y="175723"/>
                </a:cubicBezTo>
                <a:cubicBezTo>
                  <a:pt x="3056538" y="169645"/>
                  <a:pt x="3067571" y="169645"/>
                  <a:pt x="3076598" y="166307"/>
                </a:cubicBezTo>
                <a:cubicBezTo>
                  <a:pt x="3064763" y="165711"/>
                  <a:pt x="3036880" y="165592"/>
                  <a:pt x="3028255" y="156057"/>
                </a:cubicBezTo>
                <a:cubicBezTo>
                  <a:pt x="3046509" y="151170"/>
                  <a:pt x="3076196" y="153196"/>
                  <a:pt x="3092043" y="144495"/>
                </a:cubicBezTo>
                <a:cubicBezTo>
                  <a:pt x="3079005" y="142708"/>
                  <a:pt x="3034072" y="136867"/>
                  <a:pt x="3028856" y="120061"/>
                </a:cubicBezTo>
                <a:cubicBezTo>
                  <a:pt x="3057942" y="115532"/>
                  <a:pt x="3228246" y="110526"/>
                  <a:pt x="3232458" y="75484"/>
                </a:cubicBezTo>
                <a:cubicBezTo>
                  <a:pt x="3219620" y="75365"/>
                  <a:pt x="3206381" y="76557"/>
                  <a:pt x="3193944" y="72862"/>
                </a:cubicBezTo>
                <a:cubicBezTo>
                  <a:pt x="3218617" y="55341"/>
                  <a:pt x="3351410" y="56890"/>
                  <a:pt x="3350608" y="32218"/>
                </a:cubicBezTo>
                <a:cubicBezTo>
                  <a:pt x="3390526" y="32575"/>
                  <a:pt x="3429641" y="20418"/>
                  <a:pt x="3469559" y="21848"/>
                </a:cubicBezTo>
                <a:cubicBezTo>
                  <a:pt x="3498846" y="22801"/>
                  <a:pt x="3549596" y="36747"/>
                  <a:pt x="3577278" y="30907"/>
                </a:cubicBezTo>
                <a:cubicBezTo>
                  <a:pt x="3568853" y="25066"/>
                  <a:pt x="3568452" y="29238"/>
                  <a:pt x="3565844" y="17796"/>
                </a:cubicBezTo>
                <a:cubicBezTo>
                  <a:pt x="3605562" y="13147"/>
                  <a:pt x="3644075" y="34006"/>
                  <a:pt x="3683191" y="34006"/>
                </a:cubicBezTo>
                <a:cubicBezTo>
                  <a:pt x="3670554" y="33290"/>
                  <a:pt x="3645881" y="8975"/>
                  <a:pt x="3634046" y="16246"/>
                </a:cubicBezTo>
                <a:cubicBezTo>
                  <a:pt x="3661326" y="-560"/>
                  <a:pt x="3726720" y="-202"/>
                  <a:pt x="3756809" y="7069"/>
                </a:cubicBezTo>
                <a:cubicBezTo>
                  <a:pt x="3791712" y="15531"/>
                  <a:pt x="3832432" y="1228"/>
                  <a:pt x="3868339" y="275"/>
                </a:cubicBezTo>
                <a:close/>
              </a:path>
            </a:pathLst>
          </a:custGeom>
          <a:solidFill>
            <a:schemeClr val="accent5">
              <a:lumMod val="60000"/>
              <a:lumOff val="40000"/>
            </a:schemeClr>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63" b="0" i="0" u="none" strike="noStrike" kern="1200" cap="none" spc="0" normalizeH="0" baseline="0" noProof="0">
              <a:ln>
                <a:noFill/>
              </a:ln>
              <a:solidFill>
                <a:prstClr val="black"/>
              </a:solidFill>
              <a:effectLst/>
              <a:uLnTx/>
              <a:uFillTx/>
              <a:latin typeface="Lato Light" panose="020F0502020204030203" pitchFamily="34" charset="0"/>
              <a:ea typeface="+mn-ea"/>
              <a:cs typeface="+mn-cs"/>
            </a:endParaRPr>
          </a:p>
        </p:txBody>
      </p:sp>
      <p:sp>
        <p:nvSpPr>
          <p:cNvPr id="14" name="Shape 6506">
            <a:extLst>
              <a:ext uri="{FF2B5EF4-FFF2-40B4-BE49-F238E27FC236}">
                <a16:creationId xmlns:a16="http://schemas.microsoft.com/office/drawing/2014/main" id="{544FFAB0-5B79-4CF7-B991-FD5716B32164}"/>
              </a:ext>
            </a:extLst>
          </p:cNvPr>
          <p:cNvSpPr/>
          <p:nvPr/>
        </p:nvSpPr>
        <p:spPr>
          <a:xfrm>
            <a:off x="1992086" y="2256976"/>
            <a:ext cx="169817" cy="228042"/>
          </a:xfrm>
          <a:custGeom>
            <a:avLst/>
            <a:gdLst/>
            <a:ahLst/>
            <a:cxnLst>
              <a:cxn ang="0">
                <a:pos x="wd2" y="hd2"/>
              </a:cxn>
              <a:cxn ang="5400000">
                <a:pos x="wd2" y="hd2"/>
              </a:cxn>
              <a:cxn ang="10800000">
                <a:pos x="wd2" y="hd2"/>
              </a:cxn>
              <a:cxn ang="16200000">
                <a:pos x="wd2" y="hd2"/>
              </a:cxn>
            </a:cxnLst>
            <a:rect l="0" t="0" r="r" b="b"/>
            <a:pathLst>
              <a:path w="21600" h="21600" extrusionOk="0">
                <a:moveTo>
                  <a:pt x="10800" y="10616"/>
                </a:moveTo>
                <a:cubicBezTo>
                  <a:pt x="8171" y="10616"/>
                  <a:pt x="6041" y="9162"/>
                  <a:pt x="6041" y="7369"/>
                </a:cubicBezTo>
                <a:cubicBezTo>
                  <a:pt x="6041" y="5576"/>
                  <a:pt x="8171" y="4122"/>
                  <a:pt x="10800" y="4122"/>
                </a:cubicBezTo>
                <a:cubicBezTo>
                  <a:pt x="13429" y="4122"/>
                  <a:pt x="15559" y="5576"/>
                  <a:pt x="15559" y="7369"/>
                </a:cubicBezTo>
                <a:cubicBezTo>
                  <a:pt x="15559" y="9162"/>
                  <a:pt x="13429" y="10616"/>
                  <a:pt x="10800" y="10616"/>
                </a:cubicBezTo>
                <a:close/>
                <a:moveTo>
                  <a:pt x="10800" y="0"/>
                </a:moveTo>
                <a:cubicBezTo>
                  <a:pt x="4836" y="0"/>
                  <a:pt x="0" y="3299"/>
                  <a:pt x="0" y="7369"/>
                </a:cubicBezTo>
                <a:cubicBezTo>
                  <a:pt x="0" y="11439"/>
                  <a:pt x="2090" y="15742"/>
                  <a:pt x="10800" y="21600"/>
                </a:cubicBezTo>
                <a:cubicBezTo>
                  <a:pt x="19510" y="15742"/>
                  <a:pt x="21600" y="11439"/>
                  <a:pt x="21600" y="7369"/>
                </a:cubicBezTo>
                <a:cubicBezTo>
                  <a:pt x="21600" y="3299"/>
                  <a:pt x="16764" y="0"/>
                  <a:pt x="10800" y="0"/>
                </a:cubicBezTo>
                <a:close/>
              </a:path>
            </a:pathLst>
          </a:custGeom>
          <a:solidFill>
            <a:srgbClr val="C00000"/>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solidFill>
                  <a:srgbClr val="4C4C4C"/>
                </a:solidFill>
              </a:defRPr>
            </a:pPr>
            <a:endParaRPr kumimoji="0" sz="5063" b="0" i="0" u="none" strike="noStrike" kern="1200" cap="none" spc="0" normalizeH="0" baseline="0" noProof="0">
              <a:ln>
                <a:noFill/>
              </a:ln>
              <a:solidFill>
                <a:srgbClr val="4C4C4C"/>
              </a:solidFill>
              <a:effectLst/>
              <a:uLnTx/>
              <a:uFillTx/>
              <a:latin typeface="Lato Light" panose="020F0502020204030203" pitchFamily="34" charset="0"/>
              <a:ea typeface="+mn-ea"/>
              <a:cs typeface="+mn-cs"/>
            </a:endParaRPr>
          </a:p>
        </p:txBody>
      </p:sp>
      <p:sp>
        <p:nvSpPr>
          <p:cNvPr id="8" name="TextBox 7">
            <a:extLst>
              <a:ext uri="{FF2B5EF4-FFF2-40B4-BE49-F238E27FC236}">
                <a16:creationId xmlns:a16="http://schemas.microsoft.com/office/drawing/2014/main" id="{D94BD191-922B-4F04-B801-4DF058827CF3}"/>
              </a:ext>
            </a:extLst>
          </p:cNvPr>
          <p:cNvSpPr txBox="1"/>
          <p:nvPr/>
        </p:nvSpPr>
        <p:spPr>
          <a:xfrm>
            <a:off x="122948" y="881138"/>
            <a:ext cx="12010769" cy="369332"/>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Child Nutrition</a:t>
            </a:r>
          </a:p>
        </p:txBody>
      </p:sp>
      <p:sp>
        <p:nvSpPr>
          <p:cNvPr id="16" name="TextBox 15">
            <a:extLst>
              <a:ext uri="{FF2B5EF4-FFF2-40B4-BE49-F238E27FC236}">
                <a16:creationId xmlns:a16="http://schemas.microsoft.com/office/drawing/2014/main" id="{488FD1D7-3D36-40C0-99C3-687912A7E463}"/>
              </a:ext>
            </a:extLst>
          </p:cNvPr>
          <p:cNvSpPr txBox="1"/>
          <p:nvPr/>
        </p:nvSpPr>
        <p:spPr>
          <a:xfrm>
            <a:off x="4223117" y="1351447"/>
            <a:ext cx="3993420" cy="1923604"/>
          </a:xfrm>
          <a:prstGeom prst="rect">
            <a:avLst/>
          </a:prstGeom>
          <a:solidFill>
            <a:srgbClr val="DEEBF7"/>
          </a:solidFill>
        </p:spPr>
        <p:txBody>
          <a:bodyPr wrap="square" rtlCol="0">
            <a:spAutoFit/>
          </a:bodyPr>
          <a:lstStyle/>
          <a:p>
            <a:pPr marL="285744" marR="0" lvl="0" indent="-285744"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a:p>
            <a:pPr marL="285744" marR="0" lvl="0" indent="-285744"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Nigeria</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ranked</a:t>
            </a: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800" b="1" i="0" u="none" strike="noStrike" kern="1200" cap="none" spc="0" normalizeH="0" baseline="0" noProof="0">
                <a:ln>
                  <a:noFill/>
                </a:ln>
                <a:solidFill>
                  <a:srgbClr val="C00000"/>
                </a:solidFill>
                <a:effectLst/>
                <a:uLnTx/>
                <a:uFillTx/>
                <a:latin typeface="Calibri" panose="020F0502020204030204"/>
                <a:ea typeface="+mn-ea"/>
                <a:cs typeface="+mn-cs"/>
              </a:rPr>
              <a:t>#1 in Africa and #2 in the world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in terms of number of children malnourished</a:t>
            </a:r>
          </a:p>
          <a:p>
            <a:pPr marL="285744" marR="0" lvl="0" indent="-285744"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44" marR="0" lvl="0" indent="-285744"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FE61025E-FCE5-4B3B-84FB-0F5C6E128172}"/>
              </a:ext>
            </a:extLst>
          </p:cNvPr>
          <p:cNvSpPr txBox="1"/>
          <p:nvPr/>
        </p:nvSpPr>
        <p:spPr>
          <a:xfrm>
            <a:off x="242528" y="4048174"/>
            <a:ext cx="4775786" cy="1631216"/>
          </a:xfrm>
          <a:prstGeom prst="rect">
            <a:avLst/>
          </a:prstGeom>
          <a:solidFill>
            <a:schemeClr val="accent5">
              <a:lumMod val="60000"/>
              <a:lumOff val="40000"/>
            </a:schemeClr>
          </a:solidFill>
        </p:spPr>
        <p:txBody>
          <a:bodyPr wrap="square" rtlCol="0">
            <a:spAutoFit/>
          </a:bodyPr>
          <a:lstStyle/>
          <a:p>
            <a:pPr marR="0" lvl="0"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The average annual rate of reduction for stunting is only  </a:t>
            </a:r>
            <a:r>
              <a:rPr kumimoji="0" lang="en-US" sz="3200" b="1" i="0" u="none" strike="noStrike" kern="1200" cap="none" spc="0" normalizeH="0" baseline="0" noProof="0">
                <a:ln>
                  <a:noFill/>
                </a:ln>
                <a:solidFill>
                  <a:srgbClr val="C00000"/>
                </a:solidFill>
                <a:effectLst/>
                <a:uLnTx/>
                <a:uFillTx/>
                <a:latin typeface="Calibri" panose="020F0502020204030204"/>
                <a:ea typeface="+mn-ea"/>
                <a:cs typeface="+mn-cs"/>
              </a:rPr>
              <a:t>0.4 per cent points</a:t>
            </a:r>
            <a:r>
              <a:rPr kumimoji="0" lang="en-US" sz="1800" b="1" i="0" u="none" strike="noStrike" kern="1200" cap="none" spc="0" normalizeH="0" baseline="0" noProof="0">
                <a:ln>
                  <a:noFill/>
                </a:ln>
                <a:solidFill>
                  <a:srgbClr val="C00000"/>
                </a:solidFill>
                <a:effectLst/>
                <a:uLnTx/>
                <a:uFillTx/>
                <a:latin typeface="Calibri" panose="020F0502020204030204"/>
                <a:ea typeface="+mn-ea"/>
                <a:cs typeface="+mn-cs"/>
              </a:rPr>
              <a:t> </a:t>
            </a: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per year</a:t>
            </a:r>
          </a:p>
          <a:p>
            <a:pPr marL="285732" marR="0" lvl="0" indent="-285744"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0000"/>
              </a:solidFill>
              <a:effectLst/>
              <a:uLnTx/>
              <a:uFillTx/>
              <a:latin typeface="Calibri" panose="020F0502020204030204"/>
              <a:ea typeface="+mn-ea"/>
              <a:cs typeface="+mn-cs"/>
            </a:endParaRPr>
          </a:p>
        </p:txBody>
      </p:sp>
      <p:cxnSp>
        <p:nvCxnSpPr>
          <p:cNvPr id="19" name="Connector: Elbow 18">
            <a:extLst>
              <a:ext uri="{FF2B5EF4-FFF2-40B4-BE49-F238E27FC236}">
                <a16:creationId xmlns:a16="http://schemas.microsoft.com/office/drawing/2014/main" id="{BDCB6EE9-C545-4628-9A05-78EC8624B4D3}"/>
              </a:ext>
            </a:extLst>
          </p:cNvPr>
          <p:cNvCxnSpPr>
            <a:cxnSpLocks/>
          </p:cNvCxnSpPr>
          <p:nvPr/>
        </p:nvCxnSpPr>
        <p:spPr>
          <a:xfrm rot="10800000" flipV="1">
            <a:off x="2210809" y="1929922"/>
            <a:ext cx="1995970" cy="45029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D821937-052E-43B3-88A7-F361E922CA34}"/>
              </a:ext>
            </a:extLst>
          </p:cNvPr>
          <p:cNvSpPr txBox="1"/>
          <p:nvPr/>
        </p:nvSpPr>
        <p:spPr>
          <a:xfrm>
            <a:off x="8683525" y="1377863"/>
            <a:ext cx="3508474" cy="369332"/>
          </a:xfrm>
          <a:prstGeom prst="rect">
            <a:avLst/>
          </a:prstGeom>
          <a:solidFill>
            <a:srgbClr val="DEEBF7"/>
          </a:solidFill>
        </p:spPr>
        <p:txBody>
          <a:bodyPr wrap="square" lIns="91440" tIns="45720" rIns="91440" bIns="45720" rtlCol="0" anchor="t">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a:solidFill>
                  <a:srgbClr val="C00000"/>
                </a:solidFill>
                <a:latin typeface="Calibri" panose="020F0502020204030204"/>
              </a:rPr>
              <a:t>~35</a:t>
            </a:r>
            <a:r>
              <a:rPr kumimoji="0" lang="en-US" sz="1800" b="1" i="0" u="none" strike="noStrike" kern="1200" cap="none" spc="0" normalizeH="0" baseline="0" noProof="0" dirty="0">
                <a:ln>
                  <a:noFill/>
                </a:ln>
                <a:solidFill>
                  <a:srgbClr val="C00000"/>
                </a:solidFill>
                <a:effectLst/>
                <a:uLnTx/>
                <a:uFillTx/>
                <a:latin typeface="Calibri" panose="020F0502020204030204"/>
                <a:ea typeface="+mn-ea"/>
                <a:cs typeface="+mn-cs"/>
              </a:rPr>
              <a:t> M </a:t>
            </a:r>
            <a:r>
              <a:rPr lang="en-US" sz="1600" b="1" dirty="0">
                <a:latin typeface="Calibri" panose="020F0502020204030204"/>
              </a:rPr>
              <a:t>C</a:t>
            </a:r>
            <a:r>
              <a:rPr kumimoji="0" lang="en-US" sz="1600" b="1" i="0" u="none" strike="noStrike" kern="1200" cap="none" spc="0" normalizeH="0" baseline="0" noProof="0" dirty="0" err="1">
                <a:ln>
                  <a:noFill/>
                </a:ln>
                <a:effectLst/>
                <a:uLnTx/>
                <a:uFillTx/>
                <a:latin typeface="Calibri" panose="020F0502020204030204"/>
                <a:ea typeface="+mn-ea"/>
                <a:cs typeface="+mn-cs"/>
              </a:rPr>
              <a:t>hildren</a:t>
            </a:r>
            <a:r>
              <a:rPr kumimoji="0" lang="en-US" sz="1600" b="1" i="0" u="none" strike="noStrike" kern="1200" cap="none" spc="0" normalizeH="0" baseline="0" noProof="0" dirty="0">
                <a:ln>
                  <a:noFill/>
                </a:ln>
                <a:effectLst/>
                <a:uLnTx/>
                <a:uFillTx/>
                <a:latin typeface="Calibri" panose="020F0502020204030204"/>
                <a:ea typeface="+mn-ea"/>
                <a:cs typeface="+mn-cs"/>
              </a:rPr>
              <a:t> U5 years of age</a:t>
            </a:r>
          </a:p>
        </p:txBody>
      </p:sp>
      <p:sp>
        <p:nvSpPr>
          <p:cNvPr id="26" name="TextBox 25">
            <a:extLst>
              <a:ext uri="{FF2B5EF4-FFF2-40B4-BE49-F238E27FC236}">
                <a16:creationId xmlns:a16="http://schemas.microsoft.com/office/drawing/2014/main" id="{2E1C146A-E765-44FB-A797-C78AD6C2E076}"/>
              </a:ext>
            </a:extLst>
          </p:cNvPr>
          <p:cNvSpPr txBox="1"/>
          <p:nvPr/>
        </p:nvSpPr>
        <p:spPr>
          <a:xfrm>
            <a:off x="8349586" y="1369929"/>
            <a:ext cx="324915" cy="377266"/>
          </a:xfrm>
          <a:prstGeom prst="rect">
            <a:avLst/>
          </a:prstGeom>
          <a:solidFill>
            <a:srgbClr val="002060"/>
          </a:solidFill>
        </p:spPr>
        <p:txBody>
          <a:bodyPr wrap="square" rtlCol="0">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9F3ECB03-8B31-4640-8259-62D9EA09917A}"/>
              </a:ext>
            </a:extLst>
          </p:cNvPr>
          <p:cNvSpPr txBox="1"/>
          <p:nvPr/>
        </p:nvSpPr>
        <p:spPr>
          <a:xfrm>
            <a:off x="8342270" y="2377920"/>
            <a:ext cx="324915" cy="377266"/>
          </a:xfrm>
          <a:prstGeom prst="rect">
            <a:avLst/>
          </a:prstGeom>
          <a:solidFill>
            <a:srgbClr val="002060"/>
          </a:solidFill>
        </p:spPr>
        <p:txBody>
          <a:bodyPr wrap="square" rtlCol="0">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FA498C83-B669-407B-BED8-720FC9BECF0B}"/>
              </a:ext>
            </a:extLst>
          </p:cNvPr>
          <p:cNvSpPr txBox="1"/>
          <p:nvPr/>
        </p:nvSpPr>
        <p:spPr>
          <a:xfrm>
            <a:off x="8693310" y="2386882"/>
            <a:ext cx="3508474" cy="369332"/>
          </a:xfrm>
          <a:prstGeom prst="rect">
            <a:avLst/>
          </a:prstGeom>
          <a:solidFill>
            <a:srgbClr val="DEEBF7"/>
          </a:solidFill>
        </p:spPr>
        <p:txBody>
          <a:bodyPr wrap="square" lIns="91440" tIns="45720" rIns="91440" bIns="45720" rtlCol="0" anchor="t">
            <a:spAutoFit/>
          </a:bodyPr>
          <a:lstStyle/>
          <a:p>
            <a:pPr marL="0" lvl="1">
              <a:defRPr/>
            </a:pPr>
            <a:r>
              <a:rPr lang="en-US" b="1" dirty="0">
                <a:solidFill>
                  <a:srgbClr val="C00000"/>
                </a:solidFill>
                <a:latin typeface="Calibri" panose="020F0502020204030204"/>
              </a:rPr>
              <a:t>~3 M</a:t>
            </a:r>
            <a:r>
              <a:rPr lang="en-US" sz="1200" dirty="0">
                <a:latin typeface="Calibri" panose="020F0502020204030204"/>
              </a:rPr>
              <a:t> </a:t>
            </a:r>
            <a:r>
              <a:rPr kumimoji="0" lang="en-US" sz="1200" b="0" i="0" u="none" strike="noStrike" kern="1200" cap="none" spc="0" normalizeH="0" baseline="0" noProof="0" dirty="0">
                <a:ln>
                  <a:noFill/>
                </a:ln>
                <a:effectLst/>
                <a:uLnTx/>
                <a:uFillTx/>
                <a:latin typeface="Calibri" panose="020F0502020204030204"/>
                <a:ea typeface="+mn-ea"/>
                <a:cs typeface="+mn-cs"/>
              </a:rPr>
              <a:t> </a:t>
            </a:r>
            <a:r>
              <a:rPr kumimoji="0" lang="en-US" sz="1600" b="1" i="0" u="none" strike="noStrike" kern="1200" cap="none" spc="0" normalizeH="0" baseline="0" noProof="0" dirty="0">
                <a:ln>
                  <a:noFill/>
                </a:ln>
                <a:effectLst/>
                <a:uLnTx/>
                <a:uFillTx/>
                <a:latin typeface="Calibri" panose="020F0502020204030204"/>
                <a:ea typeface="+mn-ea"/>
                <a:cs typeface="+mn-cs"/>
              </a:rPr>
              <a:t>Wasted</a:t>
            </a:r>
            <a:r>
              <a:rPr lang="en-US" sz="1600" b="1" dirty="0">
                <a:latin typeface="Calibri" panose="020F0502020204030204"/>
              </a:rPr>
              <a:t>    </a:t>
            </a:r>
            <a:endParaRPr kumimoji="0" lang="en-US" sz="1600" b="1" i="0" u="none" strike="noStrike" kern="1200" cap="none" spc="0" normalizeH="0" baseline="0" noProof="0" dirty="0">
              <a:ln>
                <a:noFill/>
              </a:ln>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C395903C-8479-4E3B-B8EA-8C50E4E29A40}"/>
              </a:ext>
            </a:extLst>
          </p:cNvPr>
          <p:cNvSpPr txBox="1"/>
          <p:nvPr/>
        </p:nvSpPr>
        <p:spPr>
          <a:xfrm>
            <a:off x="8693311" y="2893625"/>
            <a:ext cx="3508474" cy="369332"/>
          </a:xfrm>
          <a:prstGeom prst="rect">
            <a:avLst/>
          </a:prstGeom>
          <a:solidFill>
            <a:srgbClr val="DEEBF7"/>
          </a:solidFill>
        </p:spPr>
        <p:txBody>
          <a:bodyPr wrap="square" lIns="91440" tIns="45720" rIns="91440" bIns="45720" rtlCol="0" anchor="t">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a:solidFill>
                  <a:srgbClr val="C00000"/>
                </a:solidFill>
                <a:latin typeface="Calibri" panose="020F0502020204030204"/>
              </a:rPr>
              <a:t>~24</a:t>
            </a:r>
            <a:r>
              <a:rPr kumimoji="0" lang="en-US" sz="1800" b="1" i="0" u="none" strike="noStrike" kern="1200" cap="none" spc="0" normalizeH="0" baseline="0" noProof="0" dirty="0">
                <a:ln>
                  <a:noFill/>
                </a:ln>
                <a:solidFill>
                  <a:srgbClr val="C00000"/>
                </a:solidFill>
                <a:effectLst/>
                <a:uLnTx/>
                <a:uFillTx/>
                <a:latin typeface="Calibri" panose="020F0502020204030204"/>
                <a:ea typeface="+mn-ea"/>
                <a:cs typeface="+mn-cs"/>
              </a:rPr>
              <a:t> M </a:t>
            </a:r>
            <a:r>
              <a:rPr kumimoji="0" lang="en-US" sz="1800" b="1" i="0" u="none" strike="noStrike" kern="1200" cap="none" spc="0" normalizeH="0" baseline="0" noProof="0" dirty="0" err="1">
                <a:ln>
                  <a:noFill/>
                </a:ln>
                <a:effectLst/>
                <a:uLnTx/>
                <a:uFillTx/>
                <a:latin typeface="Calibri" panose="020F0502020204030204"/>
                <a:ea typeface="+mn-ea"/>
                <a:cs typeface="+mn-cs"/>
              </a:rPr>
              <a:t>Anaemic</a:t>
            </a:r>
            <a:endParaRPr kumimoji="0" lang="en-US" sz="1600" b="1" i="0" u="none" strike="noStrike" kern="1200" cap="none" spc="0" normalizeH="0" baseline="0" noProof="0" dirty="0">
              <a:ln>
                <a:noFill/>
              </a:ln>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84727ACD-1842-45E1-8491-0331502C1EB0}"/>
              </a:ext>
            </a:extLst>
          </p:cNvPr>
          <p:cNvSpPr txBox="1"/>
          <p:nvPr/>
        </p:nvSpPr>
        <p:spPr>
          <a:xfrm>
            <a:off x="8352056" y="2889658"/>
            <a:ext cx="324915" cy="377266"/>
          </a:xfrm>
          <a:prstGeom prst="rect">
            <a:avLst/>
          </a:prstGeom>
          <a:solidFill>
            <a:srgbClr val="002060"/>
          </a:solidFill>
        </p:spPr>
        <p:txBody>
          <a:bodyPr wrap="square" rtlCol="0">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3">
            <a:extLst>
              <a:ext uri="{FF2B5EF4-FFF2-40B4-BE49-F238E27FC236}">
                <a16:creationId xmlns:a16="http://schemas.microsoft.com/office/drawing/2014/main" id="{E7A0CE06-2AC6-45E6-B4FE-B648B985160A}"/>
              </a:ext>
            </a:extLst>
          </p:cNvPr>
          <p:cNvSpPr>
            <a:spLocks noChangeArrowheads="1"/>
          </p:cNvSpPr>
          <p:nvPr/>
        </p:nvSpPr>
        <p:spPr bwMode="auto">
          <a:xfrm>
            <a:off x="6130949" y="8736340"/>
            <a:ext cx="552152" cy="879909"/>
          </a:xfrm>
          <a:custGeom>
            <a:avLst/>
            <a:gdLst>
              <a:gd name="T0" fmla="*/ 2344 w 4689"/>
              <a:gd name="T1" fmla="*/ 0 h 7469"/>
              <a:gd name="T2" fmla="*/ 2344 w 4689"/>
              <a:gd name="T3" fmla="*/ 0 h 7469"/>
              <a:gd name="T4" fmla="*/ 1251 w 4689"/>
              <a:gd name="T5" fmla="*/ 375 h 7469"/>
              <a:gd name="T6" fmla="*/ 1188 w 4689"/>
              <a:gd name="T7" fmla="*/ 469 h 7469"/>
              <a:gd name="T8" fmla="*/ 1126 w 4689"/>
              <a:gd name="T9" fmla="*/ 594 h 7469"/>
              <a:gd name="T10" fmla="*/ 94 w 4689"/>
              <a:gd name="T11" fmla="*/ 3155 h 7469"/>
              <a:gd name="T12" fmla="*/ 282 w 4689"/>
              <a:gd name="T13" fmla="*/ 3624 h 7469"/>
              <a:gd name="T14" fmla="*/ 407 w 4689"/>
              <a:gd name="T15" fmla="*/ 3624 h 7469"/>
              <a:gd name="T16" fmla="*/ 719 w 4689"/>
              <a:gd name="T17" fmla="*/ 3436 h 7469"/>
              <a:gd name="T18" fmla="*/ 1376 w 4689"/>
              <a:gd name="T19" fmla="*/ 1812 h 7469"/>
              <a:gd name="T20" fmla="*/ 1376 w 4689"/>
              <a:gd name="T21" fmla="*/ 1844 h 7469"/>
              <a:gd name="T22" fmla="*/ 532 w 4689"/>
              <a:gd name="T23" fmla="*/ 4874 h 7469"/>
              <a:gd name="T24" fmla="*/ 1376 w 4689"/>
              <a:gd name="T25" fmla="*/ 4718 h 7469"/>
              <a:gd name="T26" fmla="*/ 1251 w 4689"/>
              <a:gd name="T27" fmla="*/ 7061 h 7469"/>
              <a:gd name="T28" fmla="*/ 1594 w 4689"/>
              <a:gd name="T29" fmla="*/ 7468 h 7469"/>
              <a:gd name="T30" fmla="*/ 1626 w 4689"/>
              <a:gd name="T31" fmla="*/ 7468 h 7469"/>
              <a:gd name="T32" fmla="*/ 2001 w 4689"/>
              <a:gd name="T33" fmla="*/ 7093 h 7469"/>
              <a:gd name="T34" fmla="*/ 2188 w 4689"/>
              <a:gd name="T35" fmla="*/ 4655 h 7469"/>
              <a:gd name="T36" fmla="*/ 2344 w 4689"/>
              <a:gd name="T37" fmla="*/ 4624 h 7469"/>
              <a:gd name="T38" fmla="*/ 2532 w 4689"/>
              <a:gd name="T39" fmla="*/ 4655 h 7469"/>
              <a:gd name="T40" fmla="*/ 2688 w 4689"/>
              <a:gd name="T41" fmla="*/ 7093 h 7469"/>
              <a:gd name="T42" fmla="*/ 3094 w 4689"/>
              <a:gd name="T43" fmla="*/ 7468 h 7469"/>
              <a:gd name="T44" fmla="*/ 3126 w 4689"/>
              <a:gd name="T45" fmla="*/ 7468 h 7469"/>
              <a:gd name="T46" fmla="*/ 3469 w 4689"/>
              <a:gd name="T47" fmla="*/ 7061 h 7469"/>
              <a:gd name="T48" fmla="*/ 3313 w 4689"/>
              <a:gd name="T49" fmla="*/ 4718 h 7469"/>
              <a:gd name="T50" fmla="*/ 4188 w 4689"/>
              <a:gd name="T51" fmla="*/ 4874 h 7469"/>
              <a:gd name="T52" fmla="*/ 3344 w 4689"/>
              <a:gd name="T53" fmla="*/ 1844 h 7469"/>
              <a:gd name="T54" fmla="*/ 3344 w 4689"/>
              <a:gd name="T55" fmla="*/ 1812 h 7469"/>
              <a:gd name="T56" fmla="*/ 4001 w 4689"/>
              <a:gd name="T57" fmla="*/ 3436 h 7469"/>
              <a:gd name="T58" fmla="*/ 4313 w 4689"/>
              <a:gd name="T59" fmla="*/ 3624 h 7469"/>
              <a:gd name="T60" fmla="*/ 4438 w 4689"/>
              <a:gd name="T61" fmla="*/ 3624 h 7469"/>
              <a:gd name="T62" fmla="*/ 4626 w 4689"/>
              <a:gd name="T63" fmla="*/ 3155 h 7469"/>
              <a:gd name="T64" fmla="*/ 3594 w 4689"/>
              <a:gd name="T65" fmla="*/ 594 h 7469"/>
              <a:gd name="T66" fmla="*/ 3532 w 4689"/>
              <a:gd name="T67" fmla="*/ 469 h 7469"/>
              <a:gd name="T68" fmla="*/ 3469 w 4689"/>
              <a:gd name="T69" fmla="*/ 375 h 7469"/>
              <a:gd name="T70" fmla="*/ 2344 w 4689"/>
              <a:gd name="T71" fmla="*/ 0 h 7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89" h="7469">
                <a:moveTo>
                  <a:pt x="2344" y="0"/>
                </a:moveTo>
                <a:lnTo>
                  <a:pt x="2344" y="0"/>
                </a:lnTo>
                <a:cubicBezTo>
                  <a:pt x="1501" y="0"/>
                  <a:pt x="1251" y="375"/>
                  <a:pt x="1251" y="375"/>
                </a:cubicBezTo>
                <a:cubicBezTo>
                  <a:pt x="1251" y="375"/>
                  <a:pt x="1219" y="437"/>
                  <a:pt x="1188" y="469"/>
                </a:cubicBezTo>
                <a:cubicBezTo>
                  <a:pt x="1126" y="594"/>
                  <a:pt x="1126" y="594"/>
                  <a:pt x="1126" y="594"/>
                </a:cubicBezTo>
                <a:cubicBezTo>
                  <a:pt x="94" y="3155"/>
                  <a:pt x="94" y="3155"/>
                  <a:pt x="94" y="3155"/>
                </a:cubicBezTo>
                <a:cubicBezTo>
                  <a:pt x="0" y="3343"/>
                  <a:pt x="94" y="3530"/>
                  <a:pt x="282" y="3624"/>
                </a:cubicBezTo>
                <a:cubicBezTo>
                  <a:pt x="313" y="3624"/>
                  <a:pt x="376" y="3624"/>
                  <a:pt x="407" y="3624"/>
                </a:cubicBezTo>
                <a:cubicBezTo>
                  <a:pt x="532" y="3624"/>
                  <a:pt x="657" y="3561"/>
                  <a:pt x="719" y="3436"/>
                </a:cubicBezTo>
                <a:cubicBezTo>
                  <a:pt x="1376" y="1812"/>
                  <a:pt x="1376" y="1812"/>
                  <a:pt x="1376" y="1812"/>
                </a:cubicBezTo>
                <a:cubicBezTo>
                  <a:pt x="1376" y="1844"/>
                  <a:pt x="1376" y="1844"/>
                  <a:pt x="1376" y="1844"/>
                </a:cubicBezTo>
                <a:cubicBezTo>
                  <a:pt x="532" y="4874"/>
                  <a:pt x="532" y="4874"/>
                  <a:pt x="532" y="4874"/>
                </a:cubicBezTo>
                <a:cubicBezTo>
                  <a:pt x="532" y="4874"/>
                  <a:pt x="876" y="4780"/>
                  <a:pt x="1376" y="4718"/>
                </a:cubicBezTo>
                <a:cubicBezTo>
                  <a:pt x="1251" y="7061"/>
                  <a:pt x="1251" y="7061"/>
                  <a:pt x="1251" y="7061"/>
                </a:cubicBezTo>
                <a:cubicBezTo>
                  <a:pt x="1219" y="7280"/>
                  <a:pt x="1376" y="7468"/>
                  <a:pt x="1594" y="7468"/>
                </a:cubicBezTo>
                <a:lnTo>
                  <a:pt x="1626" y="7468"/>
                </a:lnTo>
                <a:cubicBezTo>
                  <a:pt x="1844" y="7468"/>
                  <a:pt x="2001" y="7311"/>
                  <a:pt x="2001" y="7093"/>
                </a:cubicBezTo>
                <a:cubicBezTo>
                  <a:pt x="2188" y="4655"/>
                  <a:pt x="2188" y="4655"/>
                  <a:pt x="2188" y="4655"/>
                </a:cubicBezTo>
                <a:cubicBezTo>
                  <a:pt x="2251" y="4655"/>
                  <a:pt x="2282" y="4624"/>
                  <a:pt x="2344" y="4624"/>
                </a:cubicBezTo>
                <a:cubicBezTo>
                  <a:pt x="2407" y="4624"/>
                  <a:pt x="2469" y="4655"/>
                  <a:pt x="2532" y="4655"/>
                </a:cubicBezTo>
                <a:cubicBezTo>
                  <a:pt x="2688" y="7093"/>
                  <a:pt x="2688" y="7093"/>
                  <a:pt x="2688" y="7093"/>
                </a:cubicBezTo>
                <a:cubicBezTo>
                  <a:pt x="2719" y="7311"/>
                  <a:pt x="2876" y="7468"/>
                  <a:pt x="3094" y="7468"/>
                </a:cubicBezTo>
                <a:cubicBezTo>
                  <a:pt x="3094" y="7468"/>
                  <a:pt x="3094" y="7468"/>
                  <a:pt x="3126" y="7468"/>
                </a:cubicBezTo>
                <a:cubicBezTo>
                  <a:pt x="3344" y="7468"/>
                  <a:pt x="3501" y="7280"/>
                  <a:pt x="3469" y="7061"/>
                </a:cubicBezTo>
                <a:cubicBezTo>
                  <a:pt x="3313" y="4718"/>
                  <a:pt x="3313" y="4718"/>
                  <a:pt x="3313" y="4718"/>
                </a:cubicBezTo>
                <a:cubicBezTo>
                  <a:pt x="3844" y="4780"/>
                  <a:pt x="4188" y="4874"/>
                  <a:pt x="4188" y="4874"/>
                </a:cubicBezTo>
                <a:cubicBezTo>
                  <a:pt x="3344" y="1844"/>
                  <a:pt x="3344" y="1844"/>
                  <a:pt x="3344" y="1844"/>
                </a:cubicBezTo>
                <a:cubicBezTo>
                  <a:pt x="3344" y="1812"/>
                  <a:pt x="3344" y="1812"/>
                  <a:pt x="3344" y="1812"/>
                </a:cubicBezTo>
                <a:cubicBezTo>
                  <a:pt x="4001" y="3436"/>
                  <a:pt x="4001" y="3436"/>
                  <a:pt x="4001" y="3436"/>
                </a:cubicBezTo>
                <a:cubicBezTo>
                  <a:pt x="4063" y="3561"/>
                  <a:pt x="4188" y="3624"/>
                  <a:pt x="4313" y="3624"/>
                </a:cubicBezTo>
                <a:cubicBezTo>
                  <a:pt x="4344" y="3624"/>
                  <a:pt x="4407" y="3624"/>
                  <a:pt x="4438" y="3624"/>
                </a:cubicBezTo>
                <a:cubicBezTo>
                  <a:pt x="4626" y="3530"/>
                  <a:pt x="4688" y="3343"/>
                  <a:pt x="4626" y="3155"/>
                </a:cubicBezTo>
                <a:cubicBezTo>
                  <a:pt x="3594" y="594"/>
                  <a:pt x="3594" y="594"/>
                  <a:pt x="3594" y="594"/>
                </a:cubicBezTo>
                <a:cubicBezTo>
                  <a:pt x="3532" y="469"/>
                  <a:pt x="3532" y="469"/>
                  <a:pt x="3532" y="469"/>
                </a:cubicBezTo>
                <a:cubicBezTo>
                  <a:pt x="3501" y="437"/>
                  <a:pt x="3469" y="375"/>
                  <a:pt x="3469" y="375"/>
                </a:cubicBezTo>
                <a:cubicBezTo>
                  <a:pt x="3469" y="375"/>
                  <a:pt x="3219" y="0"/>
                  <a:pt x="2344" y="0"/>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3">
            <a:extLst>
              <a:ext uri="{FF2B5EF4-FFF2-40B4-BE49-F238E27FC236}">
                <a16:creationId xmlns:a16="http://schemas.microsoft.com/office/drawing/2014/main" id="{80773DAA-8574-42A7-A493-AB7B5B76759A}"/>
              </a:ext>
            </a:extLst>
          </p:cNvPr>
          <p:cNvSpPr>
            <a:spLocks noChangeArrowheads="1"/>
          </p:cNvSpPr>
          <p:nvPr/>
        </p:nvSpPr>
        <p:spPr bwMode="auto">
          <a:xfrm>
            <a:off x="6764673" y="8736340"/>
            <a:ext cx="552152" cy="879909"/>
          </a:xfrm>
          <a:custGeom>
            <a:avLst/>
            <a:gdLst>
              <a:gd name="T0" fmla="*/ 2344 w 4689"/>
              <a:gd name="T1" fmla="*/ 0 h 7469"/>
              <a:gd name="T2" fmla="*/ 2344 w 4689"/>
              <a:gd name="T3" fmla="*/ 0 h 7469"/>
              <a:gd name="T4" fmla="*/ 1251 w 4689"/>
              <a:gd name="T5" fmla="*/ 375 h 7469"/>
              <a:gd name="T6" fmla="*/ 1188 w 4689"/>
              <a:gd name="T7" fmla="*/ 469 h 7469"/>
              <a:gd name="T8" fmla="*/ 1126 w 4689"/>
              <a:gd name="T9" fmla="*/ 594 h 7469"/>
              <a:gd name="T10" fmla="*/ 94 w 4689"/>
              <a:gd name="T11" fmla="*/ 3155 h 7469"/>
              <a:gd name="T12" fmla="*/ 282 w 4689"/>
              <a:gd name="T13" fmla="*/ 3624 h 7469"/>
              <a:gd name="T14" fmla="*/ 407 w 4689"/>
              <a:gd name="T15" fmla="*/ 3624 h 7469"/>
              <a:gd name="T16" fmla="*/ 719 w 4689"/>
              <a:gd name="T17" fmla="*/ 3436 h 7469"/>
              <a:gd name="T18" fmla="*/ 1376 w 4689"/>
              <a:gd name="T19" fmla="*/ 1812 h 7469"/>
              <a:gd name="T20" fmla="*/ 1376 w 4689"/>
              <a:gd name="T21" fmla="*/ 1844 h 7469"/>
              <a:gd name="T22" fmla="*/ 532 w 4689"/>
              <a:gd name="T23" fmla="*/ 4874 h 7469"/>
              <a:gd name="T24" fmla="*/ 1376 w 4689"/>
              <a:gd name="T25" fmla="*/ 4718 h 7469"/>
              <a:gd name="T26" fmla="*/ 1251 w 4689"/>
              <a:gd name="T27" fmla="*/ 7061 h 7469"/>
              <a:gd name="T28" fmla="*/ 1594 w 4689"/>
              <a:gd name="T29" fmla="*/ 7468 h 7469"/>
              <a:gd name="T30" fmla="*/ 1626 w 4689"/>
              <a:gd name="T31" fmla="*/ 7468 h 7469"/>
              <a:gd name="T32" fmla="*/ 2001 w 4689"/>
              <a:gd name="T33" fmla="*/ 7093 h 7469"/>
              <a:gd name="T34" fmla="*/ 2188 w 4689"/>
              <a:gd name="T35" fmla="*/ 4655 h 7469"/>
              <a:gd name="T36" fmla="*/ 2344 w 4689"/>
              <a:gd name="T37" fmla="*/ 4624 h 7469"/>
              <a:gd name="T38" fmla="*/ 2532 w 4689"/>
              <a:gd name="T39" fmla="*/ 4655 h 7469"/>
              <a:gd name="T40" fmla="*/ 2688 w 4689"/>
              <a:gd name="T41" fmla="*/ 7093 h 7469"/>
              <a:gd name="T42" fmla="*/ 3094 w 4689"/>
              <a:gd name="T43" fmla="*/ 7468 h 7469"/>
              <a:gd name="T44" fmla="*/ 3126 w 4689"/>
              <a:gd name="T45" fmla="*/ 7468 h 7469"/>
              <a:gd name="T46" fmla="*/ 3469 w 4689"/>
              <a:gd name="T47" fmla="*/ 7061 h 7469"/>
              <a:gd name="T48" fmla="*/ 3313 w 4689"/>
              <a:gd name="T49" fmla="*/ 4718 h 7469"/>
              <a:gd name="T50" fmla="*/ 4188 w 4689"/>
              <a:gd name="T51" fmla="*/ 4874 h 7469"/>
              <a:gd name="T52" fmla="*/ 3344 w 4689"/>
              <a:gd name="T53" fmla="*/ 1844 h 7469"/>
              <a:gd name="T54" fmla="*/ 3344 w 4689"/>
              <a:gd name="T55" fmla="*/ 1812 h 7469"/>
              <a:gd name="T56" fmla="*/ 4001 w 4689"/>
              <a:gd name="T57" fmla="*/ 3436 h 7469"/>
              <a:gd name="T58" fmla="*/ 4313 w 4689"/>
              <a:gd name="T59" fmla="*/ 3624 h 7469"/>
              <a:gd name="T60" fmla="*/ 4438 w 4689"/>
              <a:gd name="T61" fmla="*/ 3624 h 7469"/>
              <a:gd name="T62" fmla="*/ 4626 w 4689"/>
              <a:gd name="T63" fmla="*/ 3155 h 7469"/>
              <a:gd name="T64" fmla="*/ 3594 w 4689"/>
              <a:gd name="T65" fmla="*/ 594 h 7469"/>
              <a:gd name="T66" fmla="*/ 3532 w 4689"/>
              <a:gd name="T67" fmla="*/ 469 h 7469"/>
              <a:gd name="T68" fmla="*/ 3469 w 4689"/>
              <a:gd name="T69" fmla="*/ 375 h 7469"/>
              <a:gd name="T70" fmla="*/ 2344 w 4689"/>
              <a:gd name="T71" fmla="*/ 0 h 7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89" h="7469">
                <a:moveTo>
                  <a:pt x="2344" y="0"/>
                </a:moveTo>
                <a:lnTo>
                  <a:pt x="2344" y="0"/>
                </a:lnTo>
                <a:cubicBezTo>
                  <a:pt x="1501" y="0"/>
                  <a:pt x="1251" y="375"/>
                  <a:pt x="1251" y="375"/>
                </a:cubicBezTo>
                <a:cubicBezTo>
                  <a:pt x="1251" y="375"/>
                  <a:pt x="1219" y="437"/>
                  <a:pt x="1188" y="469"/>
                </a:cubicBezTo>
                <a:cubicBezTo>
                  <a:pt x="1126" y="594"/>
                  <a:pt x="1126" y="594"/>
                  <a:pt x="1126" y="594"/>
                </a:cubicBezTo>
                <a:cubicBezTo>
                  <a:pt x="94" y="3155"/>
                  <a:pt x="94" y="3155"/>
                  <a:pt x="94" y="3155"/>
                </a:cubicBezTo>
                <a:cubicBezTo>
                  <a:pt x="0" y="3343"/>
                  <a:pt x="94" y="3530"/>
                  <a:pt x="282" y="3624"/>
                </a:cubicBezTo>
                <a:cubicBezTo>
                  <a:pt x="313" y="3624"/>
                  <a:pt x="376" y="3624"/>
                  <a:pt x="407" y="3624"/>
                </a:cubicBezTo>
                <a:cubicBezTo>
                  <a:pt x="532" y="3624"/>
                  <a:pt x="657" y="3561"/>
                  <a:pt x="719" y="3436"/>
                </a:cubicBezTo>
                <a:cubicBezTo>
                  <a:pt x="1376" y="1812"/>
                  <a:pt x="1376" y="1812"/>
                  <a:pt x="1376" y="1812"/>
                </a:cubicBezTo>
                <a:cubicBezTo>
                  <a:pt x="1376" y="1844"/>
                  <a:pt x="1376" y="1844"/>
                  <a:pt x="1376" y="1844"/>
                </a:cubicBezTo>
                <a:cubicBezTo>
                  <a:pt x="532" y="4874"/>
                  <a:pt x="532" y="4874"/>
                  <a:pt x="532" y="4874"/>
                </a:cubicBezTo>
                <a:cubicBezTo>
                  <a:pt x="532" y="4874"/>
                  <a:pt x="876" y="4780"/>
                  <a:pt x="1376" y="4718"/>
                </a:cubicBezTo>
                <a:cubicBezTo>
                  <a:pt x="1251" y="7061"/>
                  <a:pt x="1251" y="7061"/>
                  <a:pt x="1251" y="7061"/>
                </a:cubicBezTo>
                <a:cubicBezTo>
                  <a:pt x="1219" y="7280"/>
                  <a:pt x="1376" y="7468"/>
                  <a:pt x="1594" y="7468"/>
                </a:cubicBezTo>
                <a:lnTo>
                  <a:pt x="1626" y="7468"/>
                </a:lnTo>
                <a:cubicBezTo>
                  <a:pt x="1844" y="7468"/>
                  <a:pt x="2001" y="7311"/>
                  <a:pt x="2001" y="7093"/>
                </a:cubicBezTo>
                <a:cubicBezTo>
                  <a:pt x="2188" y="4655"/>
                  <a:pt x="2188" y="4655"/>
                  <a:pt x="2188" y="4655"/>
                </a:cubicBezTo>
                <a:cubicBezTo>
                  <a:pt x="2251" y="4655"/>
                  <a:pt x="2282" y="4624"/>
                  <a:pt x="2344" y="4624"/>
                </a:cubicBezTo>
                <a:cubicBezTo>
                  <a:pt x="2407" y="4624"/>
                  <a:pt x="2469" y="4655"/>
                  <a:pt x="2532" y="4655"/>
                </a:cubicBezTo>
                <a:cubicBezTo>
                  <a:pt x="2688" y="7093"/>
                  <a:pt x="2688" y="7093"/>
                  <a:pt x="2688" y="7093"/>
                </a:cubicBezTo>
                <a:cubicBezTo>
                  <a:pt x="2719" y="7311"/>
                  <a:pt x="2876" y="7468"/>
                  <a:pt x="3094" y="7468"/>
                </a:cubicBezTo>
                <a:cubicBezTo>
                  <a:pt x="3094" y="7468"/>
                  <a:pt x="3094" y="7468"/>
                  <a:pt x="3126" y="7468"/>
                </a:cubicBezTo>
                <a:cubicBezTo>
                  <a:pt x="3344" y="7468"/>
                  <a:pt x="3501" y="7280"/>
                  <a:pt x="3469" y="7061"/>
                </a:cubicBezTo>
                <a:cubicBezTo>
                  <a:pt x="3313" y="4718"/>
                  <a:pt x="3313" y="4718"/>
                  <a:pt x="3313" y="4718"/>
                </a:cubicBezTo>
                <a:cubicBezTo>
                  <a:pt x="3844" y="4780"/>
                  <a:pt x="4188" y="4874"/>
                  <a:pt x="4188" y="4874"/>
                </a:cubicBezTo>
                <a:cubicBezTo>
                  <a:pt x="3344" y="1844"/>
                  <a:pt x="3344" y="1844"/>
                  <a:pt x="3344" y="1844"/>
                </a:cubicBezTo>
                <a:cubicBezTo>
                  <a:pt x="3344" y="1812"/>
                  <a:pt x="3344" y="1812"/>
                  <a:pt x="3344" y="1812"/>
                </a:cubicBezTo>
                <a:cubicBezTo>
                  <a:pt x="4001" y="3436"/>
                  <a:pt x="4001" y="3436"/>
                  <a:pt x="4001" y="3436"/>
                </a:cubicBezTo>
                <a:cubicBezTo>
                  <a:pt x="4063" y="3561"/>
                  <a:pt x="4188" y="3624"/>
                  <a:pt x="4313" y="3624"/>
                </a:cubicBezTo>
                <a:cubicBezTo>
                  <a:pt x="4344" y="3624"/>
                  <a:pt x="4407" y="3624"/>
                  <a:pt x="4438" y="3624"/>
                </a:cubicBezTo>
                <a:cubicBezTo>
                  <a:pt x="4626" y="3530"/>
                  <a:pt x="4688" y="3343"/>
                  <a:pt x="4626" y="3155"/>
                </a:cubicBezTo>
                <a:cubicBezTo>
                  <a:pt x="3594" y="594"/>
                  <a:pt x="3594" y="594"/>
                  <a:pt x="3594" y="594"/>
                </a:cubicBezTo>
                <a:cubicBezTo>
                  <a:pt x="3532" y="469"/>
                  <a:pt x="3532" y="469"/>
                  <a:pt x="3532" y="469"/>
                </a:cubicBezTo>
                <a:cubicBezTo>
                  <a:pt x="3501" y="437"/>
                  <a:pt x="3469" y="375"/>
                  <a:pt x="3469" y="375"/>
                </a:cubicBezTo>
                <a:cubicBezTo>
                  <a:pt x="3469" y="375"/>
                  <a:pt x="3219" y="0"/>
                  <a:pt x="2344" y="0"/>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3">
            <a:extLst>
              <a:ext uri="{FF2B5EF4-FFF2-40B4-BE49-F238E27FC236}">
                <a16:creationId xmlns:a16="http://schemas.microsoft.com/office/drawing/2014/main" id="{47C0CA6B-7DC5-4A91-97DE-5F62CF1E289F}"/>
              </a:ext>
            </a:extLst>
          </p:cNvPr>
          <p:cNvSpPr>
            <a:spLocks noChangeArrowheads="1"/>
          </p:cNvSpPr>
          <p:nvPr/>
        </p:nvSpPr>
        <p:spPr bwMode="auto">
          <a:xfrm>
            <a:off x="7405519" y="8736340"/>
            <a:ext cx="552152" cy="879909"/>
          </a:xfrm>
          <a:custGeom>
            <a:avLst/>
            <a:gdLst>
              <a:gd name="T0" fmla="*/ 2344 w 4689"/>
              <a:gd name="T1" fmla="*/ 0 h 7469"/>
              <a:gd name="T2" fmla="*/ 2344 w 4689"/>
              <a:gd name="T3" fmla="*/ 0 h 7469"/>
              <a:gd name="T4" fmla="*/ 1251 w 4689"/>
              <a:gd name="T5" fmla="*/ 375 h 7469"/>
              <a:gd name="T6" fmla="*/ 1188 w 4689"/>
              <a:gd name="T7" fmla="*/ 469 h 7469"/>
              <a:gd name="T8" fmla="*/ 1126 w 4689"/>
              <a:gd name="T9" fmla="*/ 594 h 7469"/>
              <a:gd name="T10" fmla="*/ 94 w 4689"/>
              <a:gd name="T11" fmla="*/ 3155 h 7469"/>
              <a:gd name="T12" fmla="*/ 282 w 4689"/>
              <a:gd name="T13" fmla="*/ 3624 h 7469"/>
              <a:gd name="T14" fmla="*/ 407 w 4689"/>
              <a:gd name="T15" fmla="*/ 3624 h 7469"/>
              <a:gd name="T16" fmla="*/ 719 w 4689"/>
              <a:gd name="T17" fmla="*/ 3436 h 7469"/>
              <a:gd name="T18" fmla="*/ 1376 w 4689"/>
              <a:gd name="T19" fmla="*/ 1812 h 7469"/>
              <a:gd name="T20" fmla="*/ 1376 w 4689"/>
              <a:gd name="T21" fmla="*/ 1844 h 7469"/>
              <a:gd name="T22" fmla="*/ 532 w 4689"/>
              <a:gd name="T23" fmla="*/ 4874 h 7469"/>
              <a:gd name="T24" fmla="*/ 1376 w 4689"/>
              <a:gd name="T25" fmla="*/ 4718 h 7469"/>
              <a:gd name="T26" fmla="*/ 1251 w 4689"/>
              <a:gd name="T27" fmla="*/ 7061 h 7469"/>
              <a:gd name="T28" fmla="*/ 1594 w 4689"/>
              <a:gd name="T29" fmla="*/ 7468 h 7469"/>
              <a:gd name="T30" fmla="*/ 1626 w 4689"/>
              <a:gd name="T31" fmla="*/ 7468 h 7469"/>
              <a:gd name="T32" fmla="*/ 2001 w 4689"/>
              <a:gd name="T33" fmla="*/ 7093 h 7469"/>
              <a:gd name="T34" fmla="*/ 2188 w 4689"/>
              <a:gd name="T35" fmla="*/ 4655 h 7469"/>
              <a:gd name="T36" fmla="*/ 2344 w 4689"/>
              <a:gd name="T37" fmla="*/ 4624 h 7469"/>
              <a:gd name="T38" fmla="*/ 2532 w 4689"/>
              <a:gd name="T39" fmla="*/ 4655 h 7469"/>
              <a:gd name="T40" fmla="*/ 2688 w 4689"/>
              <a:gd name="T41" fmla="*/ 7093 h 7469"/>
              <a:gd name="T42" fmla="*/ 3094 w 4689"/>
              <a:gd name="T43" fmla="*/ 7468 h 7469"/>
              <a:gd name="T44" fmla="*/ 3126 w 4689"/>
              <a:gd name="T45" fmla="*/ 7468 h 7469"/>
              <a:gd name="T46" fmla="*/ 3469 w 4689"/>
              <a:gd name="T47" fmla="*/ 7061 h 7469"/>
              <a:gd name="T48" fmla="*/ 3313 w 4689"/>
              <a:gd name="T49" fmla="*/ 4718 h 7469"/>
              <a:gd name="T50" fmla="*/ 4188 w 4689"/>
              <a:gd name="T51" fmla="*/ 4874 h 7469"/>
              <a:gd name="T52" fmla="*/ 3344 w 4689"/>
              <a:gd name="T53" fmla="*/ 1844 h 7469"/>
              <a:gd name="T54" fmla="*/ 3344 w 4689"/>
              <a:gd name="T55" fmla="*/ 1812 h 7469"/>
              <a:gd name="T56" fmla="*/ 4001 w 4689"/>
              <a:gd name="T57" fmla="*/ 3436 h 7469"/>
              <a:gd name="T58" fmla="*/ 4313 w 4689"/>
              <a:gd name="T59" fmla="*/ 3624 h 7469"/>
              <a:gd name="T60" fmla="*/ 4438 w 4689"/>
              <a:gd name="T61" fmla="*/ 3624 h 7469"/>
              <a:gd name="T62" fmla="*/ 4626 w 4689"/>
              <a:gd name="T63" fmla="*/ 3155 h 7469"/>
              <a:gd name="T64" fmla="*/ 3594 w 4689"/>
              <a:gd name="T65" fmla="*/ 594 h 7469"/>
              <a:gd name="T66" fmla="*/ 3532 w 4689"/>
              <a:gd name="T67" fmla="*/ 469 h 7469"/>
              <a:gd name="T68" fmla="*/ 3469 w 4689"/>
              <a:gd name="T69" fmla="*/ 375 h 7469"/>
              <a:gd name="T70" fmla="*/ 2344 w 4689"/>
              <a:gd name="T71" fmla="*/ 0 h 7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89" h="7469">
                <a:moveTo>
                  <a:pt x="2344" y="0"/>
                </a:moveTo>
                <a:lnTo>
                  <a:pt x="2344" y="0"/>
                </a:lnTo>
                <a:cubicBezTo>
                  <a:pt x="1501" y="0"/>
                  <a:pt x="1251" y="375"/>
                  <a:pt x="1251" y="375"/>
                </a:cubicBezTo>
                <a:cubicBezTo>
                  <a:pt x="1251" y="375"/>
                  <a:pt x="1219" y="437"/>
                  <a:pt x="1188" y="469"/>
                </a:cubicBezTo>
                <a:cubicBezTo>
                  <a:pt x="1126" y="594"/>
                  <a:pt x="1126" y="594"/>
                  <a:pt x="1126" y="594"/>
                </a:cubicBezTo>
                <a:cubicBezTo>
                  <a:pt x="94" y="3155"/>
                  <a:pt x="94" y="3155"/>
                  <a:pt x="94" y="3155"/>
                </a:cubicBezTo>
                <a:cubicBezTo>
                  <a:pt x="0" y="3343"/>
                  <a:pt x="94" y="3530"/>
                  <a:pt x="282" y="3624"/>
                </a:cubicBezTo>
                <a:cubicBezTo>
                  <a:pt x="313" y="3624"/>
                  <a:pt x="376" y="3624"/>
                  <a:pt x="407" y="3624"/>
                </a:cubicBezTo>
                <a:cubicBezTo>
                  <a:pt x="532" y="3624"/>
                  <a:pt x="657" y="3561"/>
                  <a:pt x="719" y="3436"/>
                </a:cubicBezTo>
                <a:cubicBezTo>
                  <a:pt x="1376" y="1812"/>
                  <a:pt x="1376" y="1812"/>
                  <a:pt x="1376" y="1812"/>
                </a:cubicBezTo>
                <a:cubicBezTo>
                  <a:pt x="1376" y="1844"/>
                  <a:pt x="1376" y="1844"/>
                  <a:pt x="1376" y="1844"/>
                </a:cubicBezTo>
                <a:cubicBezTo>
                  <a:pt x="532" y="4874"/>
                  <a:pt x="532" y="4874"/>
                  <a:pt x="532" y="4874"/>
                </a:cubicBezTo>
                <a:cubicBezTo>
                  <a:pt x="532" y="4874"/>
                  <a:pt x="876" y="4780"/>
                  <a:pt x="1376" y="4718"/>
                </a:cubicBezTo>
                <a:cubicBezTo>
                  <a:pt x="1251" y="7061"/>
                  <a:pt x="1251" y="7061"/>
                  <a:pt x="1251" y="7061"/>
                </a:cubicBezTo>
                <a:cubicBezTo>
                  <a:pt x="1219" y="7280"/>
                  <a:pt x="1376" y="7468"/>
                  <a:pt x="1594" y="7468"/>
                </a:cubicBezTo>
                <a:lnTo>
                  <a:pt x="1626" y="7468"/>
                </a:lnTo>
                <a:cubicBezTo>
                  <a:pt x="1844" y="7468"/>
                  <a:pt x="2001" y="7311"/>
                  <a:pt x="2001" y="7093"/>
                </a:cubicBezTo>
                <a:cubicBezTo>
                  <a:pt x="2188" y="4655"/>
                  <a:pt x="2188" y="4655"/>
                  <a:pt x="2188" y="4655"/>
                </a:cubicBezTo>
                <a:cubicBezTo>
                  <a:pt x="2251" y="4655"/>
                  <a:pt x="2282" y="4624"/>
                  <a:pt x="2344" y="4624"/>
                </a:cubicBezTo>
                <a:cubicBezTo>
                  <a:pt x="2407" y="4624"/>
                  <a:pt x="2469" y="4655"/>
                  <a:pt x="2532" y="4655"/>
                </a:cubicBezTo>
                <a:cubicBezTo>
                  <a:pt x="2688" y="7093"/>
                  <a:pt x="2688" y="7093"/>
                  <a:pt x="2688" y="7093"/>
                </a:cubicBezTo>
                <a:cubicBezTo>
                  <a:pt x="2719" y="7311"/>
                  <a:pt x="2876" y="7468"/>
                  <a:pt x="3094" y="7468"/>
                </a:cubicBezTo>
                <a:cubicBezTo>
                  <a:pt x="3094" y="7468"/>
                  <a:pt x="3094" y="7468"/>
                  <a:pt x="3126" y="7468"/>
                </a:cubicBezTo>
                <a:cubicBezTo>
                  <a:pt x="3344" y="7468"/>
                  <a:pt x="3501" y="7280"/>
                  <a:pt x="3469" y="7061"/>
                </a:cubicBezTo>
                <a:cubicBezTo>
                  <a:pt x="3313" y="4718"/>
                  <a:pt x="3313" y="4718"/>
                  <a:pt x="3313" y="4718"/>
                </a:cubicBezTo>
                <a:cubicBezTo>
                  <a:pt x="3844" y="4780"/>
                  <a:pt x="4188" y="4874"/>
                  <a:pt x="4188" y="4874"/>
                </a:cubicBezTo>
                <a:cubicBezTo>
                  <a:pt x="3344" y="1844"/>
                  <a:pt x="3344" y="1844"/>
                  <a:pt x="3344" y="1844"/>
                </a:cubicBezTo>
                <a:cubicBezTo>
                  <a:pt x="3344" y="1812"/>
                  <a:pt x="3344" y="1812"/>
                  <a:pt x="3344" y="1812"/>
                </a:cubicBezTo>
                <a:cubicBezTo>
                  <a:pt x="4001" y="3436"/>
                  <a:pt x="4001" y="3436"/>
                  <a:pt x="4001" y="3436"/>
                </a:cubicBezTo>
                <a:cubicBezTo>
                  <a:pt x="4063" y="3561"/>
                  <a:pt x="4188" y="3624"/>
                  <a:pt x="4313" y="3624"/>
                </a:cubicBezTo>
                <a:cubicBezTo>
                  <a:pt x="4344" y="3624"/>
                  <a:pt x="4407" y="3624"/>
                  <a:pt x="4438" y="3624"/>
                </a:cubicBezTo>
                <a:cubicBezTo>
                  <a:pt x="4626" y="3530"/>
                  <a:pt x="4688" y="3343"/>
                  <a:pt x="4626" y="3155"/>
                </a:cubicBezTo>
                <a:cubicBezTo>
                  <a:pt x="3594" y="594"/>
                  <a:pt x="3594" y="594"/>
                  <a:pt x="3594" y="594"/>
                </a:cubicBezTo>
                <a:cubicBezTo>
                  <a:pt x="3532" y="469"/>
                  <a:pt x="3532" y="469"/>
                  <a:pt x="3532" y="469"/>
                </a:cubicBezTo>
                <a:cubicBezTo>
                  <a:pt x="3501" y="437"/>
                  <a:pt x="3469" y="375"/>
                  <a:pt x="3469" y="375"/>
                </a:cubicBezTo>
                <a:cubicBezTo>
                  <a:pt x="3469" y="375"/>
                  <a:pt x="3219" y="0"/>
                  <a:pt x="2344" y="0"/>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B6F6462C-BFD9-4902-B0AF-B0C2CC36CDDD}"/>
              </a:ext>
            </a:extLst>
          </p:cNvPr>
          <p:cNvSpPr txBox="1"/>
          <p:nvPr/>
        </p:nvSpPr>
        <p:spPr>
          <a:xfrm>
            <a:off x="8342270" y="1866183"/>
            <a:ext cx="324915" cy="377266"/>
          </a:xfrm>
          <a:prstGeom prst="rect">
            <a:avLst/>
          </a:prstGeom>
          <a:solidFill>
            <a:srgbClr val="002060"/>
          </a:solidFill>
        </p:spPr>
        <p:txBody>
          <a:bodyPr wrap="square" rtlCol="0">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5E25F479-5207-4CFB-87DD-3FCA6614C95A}"/>
              </a:ext>
            </a:extLst>
          </p:cNvPr>
          <p:cNvSpPr txBox="1"/>
          <p:nvPr/>
        </p:nvSpPr>
        <p:spPr>
          <a:xfrm>
            <a:off x="8693310" y="1877364"/>
            <a:ext cx="3508474" cy="369332"/>
          </a:xfrm>
          <a:prstGeom prst="rect">
            <a:avLst/>
          </a:prstGeom>
          <a:solidFill>
            <a:srgbClr val="DEEBF7"/>
          </a:solidFill>
        </p:spPr>
        <p:txBody>
          <a:bodyPr wrap="square" lIns="91440" tIns="45720" rIns="91440" bIns="45720" rtlCol="0" anchor="t">
            <a:spAutoFit/>
          </a:bodyPr>
          <a:lstStyle/>
          <a:p>
            <a:pPr marL="0" lvl="1">
              <a:defRPr/>
            </a:pPr>
            <a:r>
              <a:rPr lang="en-US" b="1" dirty="0">
                <a:solidFill>
                  <a:srgbClr val="C00000"/>
                </a:solidFill>
                <a:latin typeface="Calibri" panose="020F0502020204030204"/>
              </a:rPr>
              <a:t>~14 </a:t>
            </a:r>
            <a:r>
              <a:rPr kumimoji="0" lang="en-US" sz="1800" b="1" i="0" u="none" strike="noStrike" kern="1200" cap="none" spc="0" normalizeH="0" baseline="0" noProof="0" dirty="0">
                <a:ln>
                  <a:noFill/>
                </a:ln>
                <a:solidFill>
                  <a:srgbClr val="C00000"/>
                </a:solidFill>
                <a:effectLst/>
                <a:uLnTx/>
                <a:uFillTx/>
                <a:latin typeface="Calibri" panose="020F0502020204030204"/>
                <a:ea typeface="+mn-ea"/>
                <a:cs typeface="+mn-cs"/>
              </a:rPr>
              <a:t>M</a:t>
            </a:r>
            <a:r>
              <a:rPr lang="en-US" sz="1200" dirty="0">
                <a:solidFill>
                  <a:srgbClr val="C00000"/>
                </a:solidFill>
                <a:latin typeface="Calibri" panose="020F0502020204030204"/>
              </a:rPr>
              <a:t> </a:t>
            </a:r>
            <a:r>
              <a:rPr kumimoji="0" lang="en-US" sz="1200" b="0"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1600" b="1" i="0" u="none" strike="noStrike" kern="1200" cap="none" spc="0" normalizeH="0" baseline="0" noProof="0" dirty="0">
                <a:ln>
                  <a:noFill/>
                </a:ln>
                <a:effectLst/>
                <a:uLnTx/>
                <a:uFillTx/>
                <a:latin typeface="Calibri" panose="020F0502020204030204"/>
                <a:ea typeface="+mn-ea"/>
                <a:cs typeface="+mn-cs"/>
              </a:rPr>
              <a:t>Stunted</a:t>
            </a:r>
            <a:r>
              <a:rPr lang="en-US" sz="1600" b="1" dirty="0">
                <a:latin typeface="Calibri" panose="020F0502020204030204"/>
              </a:rPr>
              <a:t>    </a:t>
            </a:r>
            <a:endParaRPr kumimoji="0" lang="en-US" sz="1600" b="1" i="0" u="none" strike="noStrike" kern="1200" cap="none" spc="0" normalizeH="0" baseline="0" noProof="0" dirty="0">
              <a:ln>
                <a:noFill/>
              </a:ln>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4907D348-97A3-4B3C-A538-72FF3BB7FB26}"/>
              </a:ext>
            </a:extLst>
          </p:cNvPr>
          <p:cNvSpPr/>
          <p:nvPr/>
        </p:nvSpPr>
        <p:spPr>
          <a:xfrm>
            <a:off x="8545286" y="4048175"/>
            <a:ext cx="3430558" cy="163121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C00000"/>
                </a:solidFill>
              </a:rPr>
              <a:t>9.3 million </a:t>
            </a:r>
            <a:r>
              <a:rPr lang="en-US" b="1">
                <a:solidFill>
                  <a:schemeClr val="tx1"/>
                </a:solidFill>
              </a:rPr>
              <a:t>people suffer from Acute Food Insecurity</a:t>
            </a:r>
          </a:p>
        </p:txBody>
      </p:sp>
      <p:sp>
        <p:nvSpPr>
          <p:cNvPr id="6" name="Rectangle 5">
            <a:extLst>
              <a:ext uri="{FF2B5EF4-FFF2-40B4-BE49-F238E27FC236}">
                <a16:creationId xmlns:a16="http://schemas.microsoft.com/office/drawing/2014/main" id="{E3981CF0-D784-4D91-A09C-A504DDB68A31}"/>
              </a:ext>
            </a:extLst>
          </p:cNvPr>
          <p:cNvSpPr/>
          <p:nvPr/>
        </p:nvSpPr>
        <p:spPr>
          <a:xfrm>
            <a:off x="5246913" y="4048175"/>
            <a:ext cx="3102673" cy="163121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C00000"/>
                </a:solidFill>
              </a:rPr>
              <a:t>25 million </a:t>
            </a:r>
            <a:r>
              <a:rPr lang="en-US" b="1">
                <a:solidFill>
                  <a:schemeClr val="tx1"/>
                </a:solidFill>
              </a:rPr>
              <a:t>people are hungry</a:t>
            </a:r>
          </a:p>
        </p:txBody>
      </p:sp>
      <p:sp>
        <p:nvSpPr>
          <p:cNvPr id="29" name="TextBox 28">
            <a:extLst>
              <a:ext uri="{FF2B5EF4-FFF2-40B4-BE49-F238E27FC236}">
                <a16:creationId xmlns:a16="http://schemas.microsoft.com/office/drawing/2014/main" id="{0CAE9C9E-590E-46D9-90DB-644BF65EFB98}"/>
              </a:ext>
            </a:extLst>
          </p:cNvPr>
          <p:cNvSpPr txBox="1"/>
          <p:nvPr/>
        </p:nvSpPr>
        <p:spPr>
          <a:xfrm>
            <a:off x="122948" y="6409252"/>
            <a:ext cx="3097330"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cs typeface="Calibri"/>
              </a:rPr>
              <a:t>Source: Nigeria Population Commission: Population Projection </a:t>
            </a:r>
          </a:p>
        </p:txBody>
      </p:sp>
      <p:sp>
        <p:nvSpPr>
          <p:cNvPr id="2" name="Slide Number Placeholder 1">
            <a:extLst>
              <a:ext uri="{FF2B5EF4-FFF2-40B4-BE49-F238E27FC236}">
                <a16:creationId xmlns:a16="http://schemas.microsoft.com/office/drawing/2014/main" id="{AD42F3FF-E7B6-4EFB-85DE-79D52AFF577F}"/>
              </a:ext>
            </a:extLst>
          </p:cNvPr>
          <p:cNvSpPr>
            <a:spLocks noGrp="1"/>
          </p:cNvSpPr>
          <p:nvPr>
            <p:ph type="sldNum" sz="quarter" idx="12"/>
          </p:nvPr>
        </p:nvSpPr>
        <p:spPr/>
        <p:txBody>
          <a:bodyPr/>
          <a:lstStyle/>
          <a:p>
            <a:fld id="{B6F15528-21DE-4FAA-801E-634DDDAF4B2B}" type="slidenum">
              <a:rPr lang="en-US" smtClean="0"/>
              <a:pPr/>
              <a:t>7</a:t>
            </a:fld>
            <a:endParaRPr lang="en-US"/>
          </a:p>
        </p:txBody>
      </p:sp>
      <p:sp>
        <p:nvSpPr>
          <p:cNvPr id="7" name="Footer Placeholder 6">
            <a:extLst>
              <a:ext uri="{FF2B5EF4-FFF2-40B4-BE49-F238E27FC236}">
                <a16:creationId xmlns:a16="http://schemas.microsoft.com/office/drawing/2014/main" id="{7A6398A6-5534-4EBC-AD95-D3EDC7C80680}"/>
              </a:ext>
            </a:extLst>
          </p:cNvPr>
          <p:cNvSpPr>
            <a:spLocks noGrp="1"/>
          </p:cNvSpPr>
          <p:nvPr>
            <p:ph type="ftr" sz="quarter" idx="11"/>
          </p:nvPr>
        </p:nvSpPr>
        <p:spPr/>
        <p:txBody>
          <a:bodyPr/>
          <a:lstStyle/>
          <a:p>
            <a:r>
              <a:rPr lang="en-US"/>
              <a:t>The 52nd Annual General Meeting &amp; Scientific Conference </a:t>
            </a:r>
          </a:p>
        </p:txBody>
      </p:sp>
    </p:spTree>
    <p:extLst>
      <p:ext uri="{BB962C8B-B14F-4D97-AF65-F5344CB8AC3E}">
        <p14:creationId xmlns:p14="http://schemas.microsoft.com/office/powerpoint/2010/main" val="355044685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C1933EB-3CC3-4025-BCB6-88DE886E1D86}" type="slidenum">
              <a:rPr lang="en-US" smtClean="0"/>
              <a:t>8</a:t>
            </a:fld>
            <a:endParaRPr lang="en-US"/>
          </a:p>
        </p:txBody>
      </p:sp>
      <p:pic>
        <p:nvPicPr>
          <p:cNvPr id="3" name="Picture 2"/>
          <p:cNvPicPr>
            <a:picLocks noChangeAspect="1"/>
          </p:cNvPicPr>
          <p:nvPr/>
        </p:nvPicPr>
        <p:blipFill>
          <a:blip r:embed="rId2"/>
          <a:stretch>
            <a:fillRect/>
          </a:stretch>
        </p:blipFill>
        <p:spPr>
          <a:xfrm>
            <a:off x="882502" y="626533"/>
            <a:ext cx="10962168" cy="5604933"/>
          </a:xfrm>
          <a:prstGeom prst="rect">
            <a:avLst/>
          </a:prstGeom>
        </p:spPr>
      </p:pic>
      <p:sp>
        <p:nvSpPr>
          <p:cNvPr id="4" name="Footer Placeholder 3">
            <a:extLst>
              <a:ext uri="{FF2B5EF4-FFF2-40B4-BE49-F238E27FC236}">
                <a16:creationId xmlns:a16="http://schemas.microsoft.com/office/drawing/2014/main" id="{AB70A21E-5F02-498D-B537-D3A924A28D13}"/>
              </a:ext>
            </a:extLst>
          </p:cNvPr>
          <p:cNvSpPr>
            <a:spLocks noGrp="1"/>
          </p:cNvSpPr>
          <p:nvPr>
            <p:ph type="ftr" sz="quarter" idx="11"/>
          </p:nvPr>
        </p:nvSpPr>
        <p:spPr/>
        <p:txBody>
          <a:bodyPr/>
          <a:lstStyle/>
          <a:p>
            <a:r>
              <a:rPr lang="en-US"/>
              <a:t>The 52nd Annual General Meeting &amp; Scientific Conference </a:t>
            </a:r>
          </a:p>
        </p:txBody>
      </p:sp>
    </p:spTree>
    <p:extLst>
      <p:ext uri="{BB962C8B-B14F-4D97-AF65-F5344CB8AC3E}">
        <p14:creationId xmlns:p14="http://schemas.microsoft.com/office/powerpoint/2010/main" val="281150417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0A997-1064-4152-AC98-9EA52312A514}"/>
              </a:ext>
            </a:extLst>
          </p:cNvPr>
          <p:cNvSpPr>
            <a:spLocks noGrp="1"/>
          </p:cNvSpPr>
          <p:nvPr>
            <p:ph type="title"/>
          </p:nvPr>
        </p:nvSpPr>
        <p:spPr>
          <a:xfrm>
            <a:off x="699052" y="1915629"/>
            <a:ext cx="10515600" cy="1325563"/>
          </a:xfrm>
        </p:spPr>
        <p:txBody>
          <a:bodyPr>
            <a:normAutofit/>
          </a:bodyPr>
          <a:lstStyle/>
          <a:p>
            <a:r>
              <a:rPr lang="en-US" sz="4800" b="1" dirty="0"/>
              <a:t>Malnutrition Gap</a:t>
            </a:r>
          </a:p>
        </p:txBody>
      </p:sp>
      <p:pic>
        <p:nvPicPr>
          <p:cNvPr id="3074" name="Picture 2" descr="Malnutrition: Definition, Symptoms and Treatment">
            <a:extLst>
              <a:ext uri="{FF2B5EF4-FFF2-40B4-BE49-F238E27FC236}">
                <a16:creationId xmlns:a16="http://schemas.microsoft.com/office/drawing/2014/main" id="{9548B709-A4CA-4CB0-E104-85844CBB7B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5305956" y="1497330"/>
            <a:ext cx="6886044" cy="386333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4F02B29C-3000-4B68-A8FE-39062A64305E}"/>
              </a:ext>
            </a:extLst>
          </p:cNvPr>
          <p:cNvSpPr>
            <a:spLocks noGrp="1"/>
          </p:cNvSpPr>
          <p:nvPr>
            <p:ph type="sldNum" sz="quarter" idx="12"/>
          </p:nvPr>
        </p:nvSpPr>
        <p:spPr/>
        <p:txBody>
          <a:bodyPr/>
          <a:lstStyle/>
          <a:p>
            <a:fld id="{B6F15528-21DE-4FAA-801E-634DDDAF4B2B}" type="slidenum">
              <a:rPr lang="en-US" smtClean="0"/>
              <a:pPr/>
              <a:t>9</a:t>
            </a:fld>
            <a:endParaRPr lang="en-US"/>
          </a:p>
        </p:txBody>
      </p:sp>
      <p:sp>
        <p:nvSpPr>
          <p:cNvPr id="4" name="Footer Placeholder 3">
            <a:extLst>
              <a:ext uri="{FF2B5EF4-FFF2-40B4-BE49-F238E27FC236}">
                <a16:creationId xmlns:a16="http://schemas.microsoft.com/office/drawing/2014/main" id="{1E7BB317-A66C-4B51-8EA3-9162B3638061}"/>
              </a:ext>
            </a:extLst>
          </p:cNvPr>
          <p:cNvSpPr>
            <a:spLocks noGrp="1"/>
          </p:cNvSpPr>
          <p:nvPr>
            <p:ph type="ftr" sz="quarter" idx="11"/>
          </p:nvPr>
        </p:nvSpPr>
        <p:spPr/>
        <p:txBody>
          <a:bodyPr/>
          <a:lstStyle/>
          <a:p>
            <a:r>
              <a:rPr lang="en-US"/>
              <a:t>The 52nd Annual General Meeting &amp; Scientific Conference </a:t>
            </a:r>
          </a:p>
        </p:txBody>
      </p:sp>
    </p:spTree>
    <p:extLst>
      <p:ext uri="{BB962C8B-B14F-4D97-AF65-F5344CB8AC3E}">
        <p14:creationId xmlns:p14="http://schemas.microsoft.com/office/powerpoint/2010/main" val="3408199113"/>
      </p:ext>
    </p:extLst>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6g4E4xgSTEOAftKswKNfA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InAPi07hIUO0qIXNXb2PI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6g4E4xgSTEOAftKswKNfA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InAPi07hIUO0qIXNXb2PIw"/>
</p:tagLst>
</file>

<file path=ppt/tags/tag14.xml><?xml version="1.0" encoding="utf-8"?>
<p:tagLst xmlns:a="http://schemas.openxmlformats.org/drawingml/2006/main" xmlns:r="http://schemas.openxmlformats.org/officeDocument/2006/relationships" xmlns:p="http://schemas.openxmlformats.org/presentationml/2006/main">
  <p:tag name="AS_UNIQUEID" val="55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4TVA3TYVRQGCfuuoz1IqdA"/>
</p:tagLst>
</file>

<file path=ppt/tags/tag3.xml><?xml version="1.0" encoding="utf-8"?>
<p:tagLst xmlns:a="http://schemas.openxmlformats.org/drawingml/2006/main" xmlns:r="http://schemas.openxmlformats.org/officeDocument/2006/relationships" xmlns:p="http://schemas.openxmlformats.org/presentationml/2006/main">
  <p:tag name="RESIZE" val="Yes"/>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InAPi07hIUO0qIXNXb2PI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8Xa6VDCEiEq7eR5sZcQwK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ABWF54Ds7kiM_0l.4qgwN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InAPi07hIUO0qIXNXb2PI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6g4E4xgSTEOAftKswKNfA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InAPi07hIUO0qIXNXb2PIw"/>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1678</TotalTime>
  <Words>4749</Words>
  <Application>Microsoft Office PowerPoint</Application>
  <PresentationFormat>Widescreen</PresentationFormat>
  <Paragraphs>481</Paragraphs>
  <Slides>49</Slides>
  <Notes>3</Notes>
  <HiddenSlides>0</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67" baseType="lpstr">
      <vt:lpstr>Arial</vt:lpstr>
      <vt:lpstr>Calibri</vt:lpstr>
      <vt:lpstr>Calibri Light</vt:lpstr>
      <vt:lpstr>Constantia</vt:lpstr>
      <vt:lpstr>Corbel</vt:lpstr>
      <vt:lpstr>Courier New</vt:lpstr>
      <vt:lpstr>Gill Sans</vt:lpstr>
      <vt:lpstr>Helvetica Neue</vt:lpstr>
      <vt:lpstr>Lato</vt:lpstr>
      <vt:lpstr>Lato Heavy</vt:lpstr>
      <vt:lpstr>Lato Light</vt:lpstr>
      <vt:lpstr>Open Sans</vt:lpstr>
      <vt:lpstr>Source Sans Pro</vt:lpstr>
      <vt:lpstr>Times New Roman</vt:lpstr>
      <vt:lpstr>Wingdings</vt:lpstr>
      <vt:lpstr>Wingdings 2</vt:lpstr>
      <vt:lpstr>Flow</vt:lpstr>
      <vt:lpstr>think-cell Slide</vt:lpstr>
      <vt:lpstr>BRIDGING THE MALNUTRITION GAP: Nurturing Multisectoral Commitments for Sustainable Nutrition in Nigeria</vt:lpstr>
      <vt:lpstr>Introduction</vt:lpstr>
      <vt:lpstr>Malnutrition</vt:lpstr>
      <vt:lpstr>PowerPoint Presentation</vt:lpstr>
      <vt:lpstr>Intergenerational Effect of Malnutrition</vt:lpstr>
      <vt:lpstr>PowerPoint Presentation</vt:lpstr>
      <vt:lpstr>PowerPoint Presentation</vt:lpstr>
      <vt:lpstr>PowerPoint Presentation</vt:lpstr>
      <vt:lpstr>Malnutrition Gap</vt:lpstr>
      <vt:lpstr>PowerPoint Presentation</vt:lpstr>
      <vt:lpstr>Issues of Nutrition Concern in Nigeria </vt:lpstr>
      <vt:lpstr>Fundamental Challenges</vt:lpstr>
      <vt:lpstr> Multisectoral, Multifactorial causes of Malnutrition</vt:lpstr>
      <vt:lpstr>Sectoral Efforts – Does it work alone?</vt:lpstr>
      <vt:lpstr>MANY POLICIES AND PROGRAMMES BUT POOR IMPLEMENTATION!!!</vt:lpstr>
      <vt:lpstr>Agricultural sector </vt:lpstr>
      <vt:lpstr>Health System is failing to deliver essential nutrition services</vt:lpstr>
      <vt:lpstr>Financing Gap………</vt:lpstr>
      <vt:lpstr>Multisectoral Efforts in Nigeria</vt:lpstr>
      <vt:lpstr>Multi‐Sectoral Approach </vt:lpstr>
      <vt:lpstr>FOOD  AND  NUTRITION POLICY PROGRAMME PLANNING  AND  COORDINATION</vt:lpstr>
      <vt:lpstr>Coordinated efforts across sectors</vt:lpstr>
      <vt:lpstr>National Policy on Food and Nutrition</vt:lpstr>
      <vt:lpstr>NATIONAL MULTISECTORAL PLAN OF ACTION ON FOOD AND NUTRITION (NMPFAN)</vt:lpstr>
      <vt:lpstr> NMPFAN ONE YEAR SYNTHESIZED WORK PLAN </vt:lpstr>
      <vt:lpstr>Scaling Up Nutrition Movement in Nigeria</vt:lpstr>
      <vt:lpstr>Nutrition In Human Capital  Development (2021-2030)</vt:lpstr>
      <vt:lpstr>Nurturing Multisectoral Commitments for sustainable Nutrition in Nigeria - Funding , Capacity building, enabling environment , accountability framework </vt:lpstr>
      <vt:lpstr>PowerPoint Presentation</vt:lpstr>
      <vt:lpstr>PowerPoint Presentation</vt:lpstr>
      <vt:lpstr>PowerPoint Presentation</vt:lpstr>
      <vt:lpstr>Funding/Finance</vt:lpstr>
      <vt:lpstr>Capacity/human resources</vt:lpstr>
      <vt:lpstr>Coordination/ collaboration</vt:lpstr>
      <vt:lpstr>Accountability/ Recognition</vt:lpstr>
      <vt:lpstr>BRIDGING THE MALNUTRITION GAP  </vt:lpstr>
      <vt:lpstr>Seizing programme and policy opportunities to address malnutrition in all forms (The Lancet)</vt:lpstr>
      <vt:lpstr>1. Improved Food Systems</vt:lpstr>
      <vt:lpstr>Transforming the food system </vt:lpstr>
      <vt:lpstr> 2.  Social systems and Nutrition   </vt:lpstr>
      <vt:lpstr> 2.  Social systems and Nutrition    </vt:lpstr>
      <vt:lpstr>3.   Nutrition and Health systems  </vt:lpstr>
      <vt:lpstr>National Council on Nutrition (NCN) Current Efforts</vt:lpstr>
      <vt:lpstr>NSN Efforts and Contributions</vt:lpstr>
      <vt:lpstr>Summary</vt:lpstr>
      <vt:lpstr>Tackling malnutrition - Quotes</vt:lpstr>
      <vt:lpstr>Conclusion</vt:lpstr>
      <vt:lpstr>Thank you</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BRIDGING THE MALNUTRITION GAP: Nurturing Multisectoral Commitments for Sustainable Nutrition in Nigeria</dc:title>
  <dc:creator>DELL</dc:creator>
  <cp:lastModifiedBy>DELL</cp:lastModifiedBy>
  <cp:revision>39</cp:revision>
  <dcterms:created xsi:type="dcterms:W3CDTF">2022-09-10T08:39:40Z</dcterms:created>
  <dcterms:modified xsi:type="dcterms:W3CDTF">2022-09-19T13:31:23Z</dcterms:modified>
</cp:coreProperties>
</file>