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36"/>
  </p:notesMasterIdLst>
  <p:handoutMasterIdLst>
    <p:handoutMasterId r:id="rId37"/>
  </p:handoutMasterIdLst>
  <p:sldIdLst>
    <p:sldId id="372" r:id="rId2"/>
    <p:sldId id="353" r:id="rId3"/>
    <p:sldId id="264" r:id="rId4"/>
    <p:sldId id="349" r:id="rId5"/>
    <p:sldId id="351" r:id="rId6"/>
    <p:sldId id="350" r:id="rId7"/>
    <p:sldId id="354" r:id="rId8"/>
    <p:sldId id="310" r:id="rId9"/>
    <p:sldId id="380" r:id="rId10"/>
    <p:sldId id="355" r:id="rId11"/>
    <p:sldId id="335" r:id="rId12"/>
    <p:sldId id="276" r:id="rId13"/>
    <p:sldId id="367" r:id="rId14"/>
    <p:sldId id="288" r:id="rId15"/>
    <p:sldId id="294" r:id="rId16"/>
    <p:sldId id="381" r:id="rId17"/>
    <p:sldId id="341" r:id="rId18"/>
    <p:sldId id="364" r:id="rId19"/>
    <p:sldId id="382" r:id="rId20"/>
    <p:sldId id="334" r:id="rId21"/>
    <p:sldId id="337" r:id="rId22"/>
    <p:sldId id="336" r:id="rId23"/>
    <p:sldId id="357" r:id="rId24"/>
    <p:sldId id="332" r:id="rId25"/>
    <p:sldId id="360" r:id="rId26"/>
    <p:sldId id="323" r:id="rId27"/>
    <p:sldId id="300" r:id="rId28"/>
    <p:sldId id="376" r:id="rId29"/>
    <p:sldId id="361" r:id="rId30"/>
    <p:sldId id="362" r:id="rId31"/>
    <p:sldId id="365" r:id="rId32"/>
    <p:sldId id="379" r:id="rId33"/>
    <p:sldId id="377" r:id="rId34"/>
    <p:sldId id="371" r:id="rId3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521415D9-36F7-43E2-AB2F-B90AF26B5E84}">
      <p14:sectionLst xmlns:p14="http://schemas.microsoft.com/office/powerpoint/2010/main">
        <p14:section name="Introduction" id="{C5FD3778-BDC0-4BFE-99A1-165AC483FBED}">
          <p14:sldIdLst>
            <p14:sldId id="372"/>
            <p14:sldId id="353"/>
            <p14:sldId id="264"/>
            <p14:sldId id="349"/>
            <p14:sldId id="351"/>
            <p14:sldId id="350"/>
            <p14:sldId id="354"/>
            <p14:sldId id="310"/>
            <p14:sldId id="380"/>
          </p14:sldIdLst>
        </p14:section>
        <p14:section name="Social Media Basics" id="{748C0222-6396-4342-9424-B77A5B3229CF}">
          <p14:sldIdLst>
            <p14:sldId id="355"/>
          </p14:sldIdLst>
        </p14:section>
        <p14:section name="Facebook" id="{C6BA2E7C-07DE-457D-80CF-E6E394BAD8A8}">
          <p14:sldIdLst>
            <p14:sldId id="335"/>
            <p14:sldId id="276"/>
            <p14:sldId id="367"/>
          </p14:sldIdLst>
        </p14:section>
        <p14:section name="Twitter" id="{BDB2E63B-2A84-4A23-9E06-D5889688FAD6}">
          <p14:sldIdLst>
            <p14:sldId id="288"/>
            <p14:sldId id="294"/>
            <p14:sldId id="381"/>
            <p14:sldId id="341"/>
            <p14:sldId id="364"/>
            <p14:sldId id="382"/>
          </p14:sldIdLst>
        </p14:section>
        <p14:section name="LinkedIn" id="{1307628C-10B4-4BEC-B53E-6EA963BCE408}">
          <p14:sldIdLst>
            <p14:sldId id="334"/>
            <p14:sldId id="337"/>
            <p14:sldId id="336"/>
          </p14:sldIdLst>
        </p14:section>
        <p14:section name="Engagement &amp; Influence" id="{092A8744-F5D5-4625-9D8F-1929D5AC1C43}">
          <p14:sldIdLst>
            <p14:sldId id="357"/>
            <p14:sldId id="332"/>
            <p14:sldId id="360"/>
            <p14:sldId id="323"/>
            <p14:sldId id="300"/>
            <p14:sldId id="376"/>
            <p14:sldId id="361"/>
            <p14:sldId id="362"/>
            <p14:sldId id="365"/>
            <p14:sldId id="379"/>
            <p14:sldId id="377"/>
            <p14:sldId id="371"/>
          </p14:sldIdLst>
        </p14:section>
      </p14:sectionLst>
    </p:ext>
    <p:ext uri="{EFAFB233-063F-42B5-8137-9DF3F51BA10A}">
      <p15:sldGuideLst xmlns:p15="http://schemas.microsoft.com/office/powerpoint/2012/main">
        <p15:guide id="1" orient="horz" pos="1536">
          <p15:clr>
            <a:srgbClr val="A4A3A4"/>
          </p15:clr>
        </p15:guide>
        <p15:guide id="2" pos="57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ydney Perlotto" initials="SP" lastIdx="17" clrIdx="6">
    <p:extLst>
      <p:ext uri="{19B8F6BF-5375-455C-9EA6-DF929625EA0E}">
        <p15:presenceInfo xmlns:p15="http://schemas.microsoft.com/office/powerpoint/2012/main" userId="S::sperlotto@prb.org::7b350b24-60b9-47f0-9605-2e578437fe27" providerId="AD"/>
      </p:ext>
    </p:extLst>
  </p:cmAuthor>
  <p:cmAuthor id="1" name="Tyler Dawodu" initials="TD" lastIdx="20" clrIdx="0"/>
  <p:cmAuthor id="8" name="Bernard Onyango" initials="BO" lastIdx="1" clrIdx="7">
    <p:extLst>
      <p:ext uri="{19B8F6BF-5375-455C-9EA6-DF929625EA0E}">
        <p15:presenceInfo xmlns:p15="http://schemas.microsoft.com/office/powerpoint/2012/main" userId="S::bernard.onyango@afidep.org::8b4e4725-927a-4ca2-a91f-a21b8a688464" providerId="AD"/>
      </p:ext>
    </p:extLst>
  </p:cmAuthor>
  <p:cmAuthor id="2" name="Peter" initials="P" lastIdx="39" clrIdx="1"/>
  <p:cmAuthor id="3" name="Loryn W. Carter" initials="LWC" lastIdx="10" clrIdx="2"/>
  <p:cmAuthor id="4" name="Matthew Rigsby" initials="MR" lastIdx="14" clrIdx="3"/>
  <p:cmAuthor id="5" name="Marissa Yeakey" initials="MY" lastIdx="54" clrIdx="4"/>
  <p:cmAuthor id="6" name="Lisa Edmunds" initials="LE"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D1F"/>
    <a:srgbClr val="2375BB"/>
    <a:srgbClr val="D59F0F"/>
    <a:srgbClr val="339966"/>
    <a:srgbClr val="A49A00"/>
    <a:srgbClr val="00467F"/>
    <a:srgbClr val="19FE63"/>
    <a:srgbClr val="00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1" autoAdjust="0"/>
    <p:restoredTop sz="92171" autoAdjust="0"/>
  </p:normalViewPr>
  <p:slideViewPr>
    <p:cSldViewPr>
      <p:cViewPr>
        <p:scale>
          <a:sx n="130" d="100"/>
          <a:sy n="130" d="100"/>
        </p:scale>
        <p:origin x="680" y="-112"/>
      </p:cViewPr>
      <p:guideLst>
        <p:guide orient="horz" pos="1536"/>
        <p:guide pos="576"/>
      </p:guideLst>
    </p:cSldViewPr>
  </p:slideViewPr>
  <p:outlineViewPr>
    <p:cViewPr>
      <p:scale>
        <a:sx n="33" d="100"/>
        <a:sy n="33" d="100"/>
      </p:scale>
      <p:origin x="0" y="0"/>
    </p:cViewPr>
  </p:outlineViewPr>
  <p:notesTextViewPr>
    <p:cViewPr>
      <p:scale>
        <a:sx n="100" d="100"/>
        <a:sy n="100" d="100"/>
      </p:scale>
      <p:origin x="0" y="-1288"/>
    </p:cViewPr>
  </p:notesTextViewPr>
  <p:sorterViewPr>
    <p:cViewPr>
      <p:scale>
        <a:sx n="66" d="100"/>
        <a:sy n="66" d="100"/>
      </p:scale>
      <p:origin x="0" y="0"/>
    </p:cViewPr>
  </p:sorterViewPr>
  <p:notesViewPr>
    <p:cSldViewPr>
      <p:cViewPr>
        <p:scale>
          <a:sx n="100" d="100"/>
          <a:sy n="100" d="100"/>
        </p:scale>
        <p:origin x="-174" y="-125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25083410123612"/>
          <c:y val="2.0356010680745273E-2"/>
          <c:w val="0.70638530744767691"/>
          <c:h val="0.95234614234006021"/>
        </c:manualLayout>
      </c:layout>
      <c:barChart>
        <c:barDir val="bar"/>
        <c:grouping val="clustered"/>
        <c:varyColors val="0"/>
        <c:ser>
          <c:idx val="0"/>
          <c:order val="0"/>
          <c:tx>
            <c:strRef>
              <c:f>Sheet1!$B$1</c:f>
              <c:strCache>
                <c:ptCount val="1"/>
                <c:pt idx="0">
                  <c:v>Users</c:v>
                </c:pt>
              </c:strCache>
            </c:strRef>
          </c:tx>
          <c:spPr>
            <a:solidFill>
              <a:schemeClr val="tx2"/>
            </a:solidFill>
            <a:ln>
              <a:solidFill>
                <a:schemeClr val="tx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Facebook</c:v>
                </c:pt>
                <c:pt idx="1">
                  <c:v>YouTube</c:v>
                </c:pt>
                <c:pt idx="2">
                  <c:v>WhatsApp</c:v>
                </c:pt>
                <c:pt idx="3">
                  <c:v>FB Messenger</c:v>
                </c:pt>
                <c:pt idx="4">
                  <c:v>WeChat</c:v>
                </c:pt>
                <c:pt idx="5">
                  <c:v>Instagram</c:v>
                </c:pt>
                <c:pt idx="6">
                  <c:v>Tumblr</c:v>
                </c:pt>
                <c:pt idx="7">
                  <c:v>QC</c:v>
                </c:pt>
                <c:pt idx="8">
                  <c:v>Qzone</c:v>
                </c:pt>
                <c:pt idx="9">
                  <c:v>Sina Weibo</c:v>
                </c:pt>
                <c:pt idx="10">
                  <c:v>Reditt</c:v>
                </c:pt>
                <c:pt idx="11">
                  <c:v>Twitter</c:v>
                </c:pt>
                <c:pt idx="12">
                  <c:v>Baidu Tieba</c:v>
                </c:pt>
                <c:pt idx="13">
                  <c:v>Skype</c:v>
                </c:pt>
                <c:pt idx="14">
                  <c:v>LinkedIn</c:v>
                </c:pt>
                <c:pt idx="15">
                  <c:v>Viber</c:v>
                </c:pt>
                <c:pt idx="16">
                  <c:v>Snapchat</c:v>
                </c:pt>
                <c:pt idx="17">
                  <c:v>LINE</c:v>
                </c:pt>
                <c:pt idx="18">
                  <c:v>Pinterest</c:v>
                </c:pt>
                <c:pt idx="19">
                  <c:v>Telegram</c:v>
                </c:pt>
              </c:strCache>
            </c:strRef>
          </c:cat>
          <c:val>
            <c:numRef>
              <c:f>Sheet1!$B$2:$B$21</c:f>
              <c:numCache>
                <c:formatCode>General</c:formatCode>
                <c:ptCount val="20"/>
                <c:pt idx="0">
                  <c:v>2234</c:v>
                </c:pt>
                <c:pt idx="1">
                  <c:v>1500</c:v>
                </c:pt>
                <c:pt idx="2">
                  <c:v>1500</c:v>
                </c:pt>
                <c:pt idx="3">
                  <c:v>1300</c:v>
                </c:pt>
                <c:pt idx="4">
                  <c:v>980</c:v>
                </c:pt>
                <c:pt idx="5">
                  <c:v>813</c:v>
                </c:pt>
                <c:pt idx="6">
                  <c:v>794</c:v>
                </c:pt>
                <c:pt idx="7">
                  <c:v>783</c:v>
                </c:pt>
                <c:pt idx="8">
                  <c:v>563</c:v>
                </c:pt>
                <c:pt idx="9">
                  <c:v>392</c:v>
                </c:pt>
                <c:pt idx="10">
                  <c:v>330</c:v>
                </c:pt>
                <c:pt idx="11">
                  <c:v>330</c:v>
                </c:pt>
                <c:pt idx="12">
                  <c:v>300</c:v>
                </c:pt>
                <c:pt idx="13">
                  <c:v>300</c:v>
                </c:pt>
                <c:pt idx="14">
                  <c:v>260</c:v>
                </c:pt>
                <c:pt idx="15">
                  <c:v>260</c:v>
                </c:pt>
                <c:pt idx="16">
                  <c:v>255</c:v>
                </c:pt>
                <c:pt idx="17">
                  <c:v>203</c:v>
                </c:pt>
                <c:pt idx="18">
                  <c:v>200</c:v>
                </c:pt>
                <c:pt idx="19">
                  <c:v>200</c:v>
                </c:pt>
              </c:numCache>
            </c:numRef>
          </c:val>
          <c:extLst>
            <c:ext xmlns:c16="http://schemas.microsoft.com/office/drawing/2014/chart" uri="{C3380CC4-5D6E-409C-BE32-E72D297353CC}">
              <c16:uniqueId val="{00000000-112B-45DC-A7FC-19EA06093349}"/>
            </c:ext>
          </c:extLst>
        </c:ser>
        <c:dLbls>
          <c:showLegendKey val="0"/>
          <c:showVal val="0"/>
          <c:showCatName val="0"/>
          <c:showSerName val="0"/>
          <c:showPercent val="0"/>
          <c:showBubbleSize val="0"/>
        </c:dLbls>
        <c:gapWidth val="50"/>
        <c:axId val="362950352"/>
        <c:axId val="362948384"/>
      </c:barChart>
      <c:catAx>
        <c:axId val="362950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948384"/>
        <c:crosses val="autoZero"/>
        <c:auto val="1"/>
        <c:lblAlgn val="ctr"/>
        <c:lblOffset val="100"/>
        <c:noMultiLvlLbl val="0"/>
      </c:catAx>
      <c:valAx>
        <c:axId val="362948384"/>
        <c:scaling>
          <c:orientation val="minMax"/>
        </c:scaling>
        <c:delete val="1"/>
        <c:axPos val="t"/>
        <c:numFmt formatCode="General" sourceLinked="1"/>
        <c:majorTickMark val="none"/>
        <c:minorTickMark val="none"/>
        <c:tickLblPos val="nextTo"/>
        <c:crossAx val="362950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0"/>
            <a:ext cx="2972591" cy="465138"/>
          </a:xfrm>
          <a:prstGeom prst="rect">
            <a:avLst/>
          </a:prstGeom>
          <a:noFill/>
          <a:ln>
            <a:noFill/>
          </a:ln>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a:p>
        </p:txBody>
      </p:sp>
      <p:sp>
        <p:nvSpPr>
          <p:cNvPr id="1027" name="Rectangle 3"/>
          <p:cNvSpPr>
            <a:spLocks noGrp="1" noChangeArrowheads="1"/>
          </p:cNvSpPr>
          <p:nvPr>
            <p:ph type="dt" sz="quarter" idx="1"/>
          </p:nvPr>
        </p:nvSpPr>
        <p:spPr bwMode="auto">
          <a:xfrm>
            <a:off x="3886993" y="0"/>
            <a:ext cx="2971009" cy="465138"/>
          </a:xfrm>
          <a:prstGeom prst="rect">
            <a:avLst/>
          </a:prstGeom>
          <a:noFill/>
          <a:ln>
            <a:noFill/>
          </a:ln>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a:p>
        </p:txBody>
      </p:sp>
      <p:sp>
        <p:nvSpPr>
          <p:cNvPr id="1028" name="Rectangle 4"/>
          <p:cNvSpPr>
            <a:spLocks noGrp="1" noChangeArrowheads="1"/>
          </p:cNvSpPr>
          <p:nvPr>
            <p:ph type="ftr" sz="quarter" idx="2"/>
          </p:nvPr>
        </p:nvSpPr>
        <p:spPr bwMode="auto">
          <a:xfrm>
            <a:off x="2" y="8831266"/>
            <a:ext cx="2972591" cy="465137"/>
          </a:xfrm>
          <a:prstGeom prst="rect">
            <a:avLst/>
          </a:prstGeom>
          <a:noFill/>
          <a:ln>
            <a:noFill/>
          </a:ln>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a:p>
        </p:txBody>
      </p:sp>
      <p:sp>
        <p:nvSpPr>
          <p:cNvPr id="1029" name="Rectangle 5"/>
          <p:cNvSpPr>
            <a:spLocks noGrp="1" noChangeArrowheads="1"/>
          </p:cNvSpPr>
          <p:nvPr>
            <p:ph type="sldNum" sz="quarter" idx="3"/>
          </p:nvPr>
        </p:nvSpPr>
        <p:spPr bwMode="auto">
          <a:xfrm>
            <a:off x="3886993" y="8831266"/>
            <a:ext cx="2971009" cy="465137"/>
          </a:xfrm>
          <a:prstGeom prst="rect">
            <a:avLst/>
          </a:prstGeom>
          <a:noFill/>
          <a:ln>
            <a:noFill/>
          </a:ln>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C233B8D6-EA53-44B2-9A37-7039F16E7A8A}" type="slidenum">
              <a:rPr lang="en-US"/>
              <a:pPr>
                <a:defRPr/>
              </a:pPr>
              <a:t>‹#›</a:t>
            </a:fld>
            <a:endParaRPr lang="en-US"/>
          </a:p>
        </p:txBody>
      </p:sp>
    </p:spTree>
    <p:extLst>
      <p:ext uri="{BB962C8B-B14F-4D97-AF65-F5344CB8AC3E}">
        <p14:creationId xmlns:p14="http://schemas.microsoft.com/office/powerpoint/2010/main" val="1461843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2" y="0"/>
            <a:ext cx="2972591" cy="465138"/>
          </a:xfrm>
          <a:prstGeom prst="rect">
            <a:avLst/>
          </a:prstGeom>
          <a:noFill/>
          <a:ln>
            <a:noFill/>
          </a:ln>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a:p>
        </p:txBody>
      </p:sp>
      <p:sp>
        <p:nvSpPr>
          <p:cNvPr id="79875" name="Rectangle 3"/>
          <p:cNvSpPr>
            <a:spLocks noGrp="1" noChangeArrowheads="1"/>
          </p:cNvSpPr>
          <p:nvPr>
            <p:ph type="dt" idx="1"/>
          </p:nvPr>
        </p:nvSpPr>
        <p:spPr bwMode="auto">
          <a:xfrm>
            <a:off x="3886993" y="0"/>
            <a:ext cx="2971009" cy="465138"/>
          </a:xfrm>
          <a:prstGeom prst="rect">
            <a:avLst/>
          </a:prstGeom>
          <a:noFill/>
          <a:ln>
            <a:noFill/>
          </a:ln>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14401" y="4416428"/>
            <a:ext cx="5029200" cy="4183063"/>
          </a:xfrm>
          <a:prstGeom prst="rect">
            <a:avLst/>
          </a:prstGeom>
          <a:noFill/>
          <a:ln>
            <a:noFill/>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2" y="8831266"/>
            <a:ext cx="2972591" cy="465137"/>
          </a:xfrm>
          <a:prstGeom prst="rect">
            <a:avLst/>
          </a:prstGeom>
          <a:noFill/>
          <a:ln>
            <a:noFill/>
          </a:ln>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a:p>
        </p:txBody>
      </p:sp>
      <p:sp>
        <p:nvSpPr>
          <p:cNvPr id="79879" name="Rectangle 7"/>
          <p:cNvSpPr>
            <a:spLocks noGrp="1" noChangeArrowheads="1"/>
          </p:cNvSpPr>
          <p:nvPr>
            <p:ph type="sldNum" sz="quarter" idx="5"/>
          </p:nvPr>
        </p:nvSpPr>
        <p:spPr bwMode="auto">
          <a:xfrm>
            <a:off x="3886993" y="8831266"/>
            <a:ext cx="2971009" cy="465137"/>
          </a:xfrm>
          <a:prstGeom prst="rect">
            <a:avLst/>
          </a:prstGeom>
          <a:noFill/>
          <a:ln>
            <a:noFill/>
          </a:ln>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5BAFA8D9-4E0D-451F-A12A-78F904CD74F4}" type="slidenum">
              <a:rPr lang="en-US"/>
              <a:pPr>
                <a:defRPr/>
              </a:pPr>
              <a:t>‹#›</a:t>
            </a:fld>
            <a:endParaRPr lang="en-US"/>
          </a:p>
        </p:txBody>
      </p:sp>
    </p:spTree>
    <p:extLst>
      <p:ext uri="{BB962C8B-B14F-4D97-AF65-F5344CB8AC3E}">
        <p14:creationId xmlns:p14="http://schemas.microsoft.com/office/powerpoint/2010/main" val="4099974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a:rPr>
              <a:t>In this presentation we’ll talk about a</a:t>
            </a:r>
            <a:r>
              <a:rPr lang="en-US" baseline="0" dirty="0">
                <a:ea typeface="ＭＳ Ｐゴシック"/>
              </a:rPr>
              <a:t> different communication platform – social media – and the skills you need to effectively harness social media to disseminate research and engage with policy and influential audiences. </a:t>
            </a: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1122" indent="-288893">
              <a:defRPr sz="2400">
                <a:solidFill>
                  <a:schemeClr val="tx1"/>
                </a:solidFill>
                <a:latin typeface="Arial" panose="020B0604020202020204" pitchFamily="34" charset="0"/>
                <a:ea typeface="ＭＳ Ｐゴシック" panose="020B0600070205080204" pitchFamily="34" charset="-128"/>
              </a:defRPr>
            </a:lvl2pPr>
            <a:lvl3pPr marL="1155573" indent="-231115">
              <a:defRPr sz="2400">
                <a:solidFill>
                  <a:schemeClr val="tx1"/>
                </a:solidFill>
                <a:latin typeface="Arial" panose="020B0604020202020204" pitchFamily="34" charset="0"/>
                <a:ea typeface="ＭＳ Ｐゴシック" panose="020B0600070205080204" pitchFamily="34" charset="-128"/>
              </a:defRPr>
            </a:lvl3pPr>
            <a:lvl4pPr marL="1617802" indent="-231115">
              <a:defRPr sz="2400">
                <a:solidFill>
                  <a:schemeClr val="tx1"/>
                </a:solidFill>
                <a:latin typeface="Arial" panose="020B0604020202020204" pitchFamily="34" charset="0"/>
                <a:ea typeface="ＭＳ Ｐゴシック" panose="020B0600070205080204" pitchFamily="34" charset="-128"/>
              </a:defRPr>
            </a:lvl4pPr>
            <a:lvl5pPr marL="2080031" indent="-231115">
              <a:defRPr sz="2400">
                <a:solidFill>
                  <a:schemeClr val="tx1"/>
                </a:solidFill>
                <a:latin typeface="Arial" panose="020B0604020202020204" pitchFamily="34" charset="0"/>
                <a:ea typeface="ＭＳ Ｐゴシック" panose="020B0600070205080204" pitchFamily="34" charset="-128"/>
              </a:defRPr>
            </a:lvl5pPr>
            <a:lvl6pPr marL="2542261"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4490"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6719"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8948" indent="-231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348B18-4CB9-4909-8205-4EA506D8FF05}" type="slidenum">
              <a:rPr lang="en-US" altLang="en-US" sz="1200"/>
              <a:pPr/>
              <a:t>1</a:t>
            </a:fld>
            <a:endParaRPr lang="en-US" altLang="en-US" sz="1200"/>
          </a:p>
        </p:txBody>
      </p:sp>
    </p:spTree>
    <p:extLst>
      <p:ext uri="{BB962C8B-B14F-4D97-AF65-F5344CB8AC3E}">
        <p14:creationId xmlns:p14="http://schemas.microsoft.com/office/powerpoint/2010/main" val="43986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98615" y="3429662"/>
            <a:ext cx="5744162" cy="5556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600"/>
              </a:spcBef>
              <a:spcAft>
                <a:spcPts val="1200"/>
              </a:spcAft>
            </a:pPr>
            <a:r>
              <a:rPr lang="en-US" altLang="en-US" dirty="0">
                <a:latin typeface="Arial" panose="020B0604020202020204" pitchFamily="34" charset="0"/>
              </a:rPr>
              <a:t>So, how do we use social media?</a:t>
            </a:r>
            <a:r>
              <a:rPr lang="en-US" altLang="en-US" baseline="0" dirty="0">
                <a:latin typeface="Arial" panose="020B0604020202020204" pitchFamily="34" charset="0"/>
              </a:rPr>
              <a:t> We’ll take you through some basics and best practices for our three focus platforms – Facebook, Twitter, and LinkedIn.</a:t>
            </a:r>
            <a:endParaRPr lang="en-US" altLang="en-US" dirty="0">
              <a:latin typeface="Arial" panose="020B0604020202020204" pitchFamily="34" charset="0"/>
            </a:endParaRPr>
          </a:p>
        </p:txBody>
      </p:sp>
      <p:sp>
        <p:nvSpPr>
          <p:cNvPr id="39939" name="Rectangle 3"/>
          <p:cNvSpPr>
            <a:spLocks noGrp="1" noRot="1" noChangeAspect="1" noChangeArrowheads="1" noTextEdit="1"/>
          </p:cNvSpPr>
          <p:nvPr>
            <p:ph type="sldImg"/>
          </p:nvPr>
        </p:nvSpPr>
        <p:spPr>
          <a:xfrm>
            <a:off x="1169988" y="703263"/>
            <a:ext cx="3532187" cy="2649537"/>
          </a:xfrm>
          <a:ln cap="flat"/>
        </p:spPr>
      </p:sp>
    </p:spTree>
    <p:extLst>
      <p:ext uri="{BB962C8B-B14F-4D97-AF65-F5344CB8AC3E}">
        <p14:creationId xmlns:p14="http://schemas.microsoft.com/office/powerpoint/2010/main" val="157843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sz="1200" kern="1200" dirty="0">
                <a:solidFill>
                  <a:schemeClr val="tx1"/>
                </a:solidFill>
                <a:effectLst/>
                <a:latin typeface="Arial" charset="0"/>
                <a:ea typeface="ＭＳ Ｐゴシック" charset="-128"/>
                <a:cs typeface="ＭＳ Ｐゴシック"/>
              </a:rPr>
              <a:t>How many of you</a:t>
            </a:r>
            <a:r>
              <a:rPr lang="en-US" sz="1200" kern="1200" baseline="0" dirty="0">
                <a:solidFill>
                  <a:schemeClr val="tx1"/>
                </a:solidFill>
                <a:effectLst/>
                <a:latin typeface="Arial" charset="0"/>
                <a:ea typeface="ＭＳ Ｐゴシック" charset="-128"/>
                <a:cs typeface="ＭＳ Ｐゴシック"/>
              </a:rPr>
              <a:t> have personal Facebook accounts?</a:t>
            </a:r>
          </a:p>
          <a:p>
            <a:endParaRPr lang="en-US" sz="1200" kern="1200" baseline="0" dirty="0">
              <a:solidFill>
                <a:schemeClr val="tx1"/>
              </a:solidFill>
              <a:effectLst/>
              <a:latin typeface="Arial" charset="0"/>
              <a:ea typeface="ＭＳ Ｐゴシック" charset="-128"/>
              <a:cs typeface="ＭＳ Ｐゴシック"/>
            </a:endParaRPr>
          </a:p>
          <a:p>
            <a:r>
              <a:rPr lang="en-US" sz="1200" kern="1200" dirty="0">
                <a:solidFill>
                  <a:schemeClr val="tx1"/>
                </a:solidFill>
                <a:effectLst/>
                <a:latin typeface="Arial" charset="0"/>
                <a:ea typeface="ＭＳ Ｐゴシック" charset="-128"/>
                <a:cs typeface="ＭＳ Ｐゴシック"/>
              </a:rPr>
              <a:t>Facebook is a social networking website that makes it easy for you to connect and share with your family and friends online. However, it can also be used professionally!</a:t>
            </a:r>
          </a:p>
          <a:p>
            <a:endParaRPr lang="en-US" sz="1200" kern="1200" dirty="0">
              <a:solidFill>
                <a:schemeClr val="tx1"/>
              </a:solidFill>
              <a:effectLst/>
              <a:latin typeface="Arial" charset="0"/>
              <a:ea typeface="ＭＳ Ｐゴシック" charset="-128"/>
            </a:endParaRPr>
          </a:p>
          <a:p>
            <a:r>
              <a:rPr lang="en-US" sz="1200" kern="1200" dirty="0">
                <a:solidFill>
                  <a:schemeClr val="tx1"/>
                </a:solidFill>
                <a:effectLst/>
                <a:latin typeface="Arial" charset="0"/>
                <a:ea typeface="ＭＳ Ｐゴシック" charset="-128"/>
              </a:rPr>
              <a:t>You can use Facebook in a professional manner by: </a:t>
            </a:r>
          </a:p>
          <a:p>
            <a:pPr marL="171450" indent="-171450">
              <a:buFont typeface="Arial" panose="020B0604020202020204" pitchFamily="34" charset="0"/>
              <a:buChar char="•"/>
            </a:pPr>
            <a:r>
              <a:rPr lang="en-US" dirty="0">
                <a:ea typeface="ＭＳ Ｐゴシック"/>
              </a:rPr>
              <a:t>Sharing exciting professional news and research results. Your biggest supporters—your friends and family—are likely also your Facebook friends!</a:t>
            </a:r>
          </a:p>
          <a:p>
            <a:pPr marL="171450" indent="-171450">
              <a:buFont typeface="Arial" panose="020B0604020202020204" pitchFamily="34" charset="0"/>
              <a:buChar char="•"/>
            </a:pPr>
            <a:r>
              <a:rPr lang="en-US" dirty="0">
                <a:ea typeface="ＭＳ Ｐゴシック"/>
              </a:rPr>
              <a:t>Learning about various organizations, groups, or high-profile individuals that have Facebook pages.</a:t>
            </a:r>
          </a:p>
          <a:p>
            <a:pPr marL="171450" indent="-171450">
              <a:buFont typeface="Arial" panose="020B0604020202020204" pitchFamily="34" charset="0"/>
              <a:buChar char="•"/>
            </a:pPr>
            <a:r>
              <a:rPr lang="en-US" dirty="0">
                <a:ea typeface="ＭＳ Ｐゴシック"/>
              </a:rPr>
              <a:t>Advocating for social issues related to your research (or issues you personally care about).</a:t>
            </a:r>
          </a:p>
          <a:p>
            <a:pPr marL="171450" indent="-171450">
              <a:buFont typeface="Arial" panose="020B0604020202020204" pitchFamily="34" charset="0"/>
              <a:buChar char="•"/>
            </a:pPr>
            <a:r>
              <a:rPr lang="en-US" dirty="0">
                <a:ea typeface="ＭＳ Ｐゴシック"/>
              </a:rPr>
              <a:t>And lastly, you can engage with topics and work in a manner that is less formal than in a workplace or on a strictly professional platform like LinkedIn.</a:t>
            </a:r>
          </a:p>
          <a:p>
            <a:pPr marL="171450" indent="-171450">
              <a:buFont typeface="Arial" panose="020B0604020202020204" pitchFamily="34" charset="0"/>
              <a:buChar char="•"/>
            </a:pPr>
            <a:endParaRPr lang="en-US" dirty="0">
              <a:ea typeface="ＭＳ Ｐゴシック"/>
            </a:endParaRPr>
          </a:p>
          <a:p>
            <a:pPr marL="0" indent="0">
              <a:buFont typeface="Arial" panose="020B0604020202020204" pitchFamily="34" charset="0"/>
              <a:buNone/>
            </a:pPr>
            <a:r>
              <a:rPr lang="en-US" dirty="0">
                <a:ea typeface="ＭＳ Ｐゴシック"/>
              </a:rPr>
              <a:t>Most of your posts on Facebook can only be seen by your “friends”, depending on your profile privacy settings. When you do post items that are relevant to your professional work, you can consider setting those individual posts to “public”. That way, if professional connections do see your Facebook profile, they’ll also see your professional and relevant posts. </a:t>
            </a:r>
          </a:p>
        </p:txBody>
      </p:sp>
    </p:spTree>
    <p:extLst>
      <p:ext uri="{BB962C8B-B14F-4D97-AF65-F5344CB8AC3E}">
        <p14:creationId xmlns:p14="http://schemas.microsoft.com/office/powerpoint/2010/main" val="188786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guidelines t</a:t>
            </a:r>
            <a:r>
              <a:rPr lang="en-US" dirty="0"/>
              <a:t>o begin to engage on</a:t>
            </a:r>
            <a:r>
              <a:rPr lang="en-US" baseline="0" dirty="0"/>
              <a:t> Facebook, by posting to your page or by posting to a group.</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[Click] Keep it short: </a:t>
            </a:r>
            <a:r>
              <a:rPr lang="en-US" dirty="0"/>
              <a:t>The shorter, the better. Posts of </a:t>
            </a:r>
            <a:r>
              <a:rPr lang="en-US" b="0" dirty="0"/>
              <a:t>100-200</a:t>
            </a:r>
            <a:r>
              <a:rPr lang="en-US" b="0" baseline="0" dirty="0"/>
              <a:t> </a:t>
            </a:r>
            <a:r>
              <a:rPr lang="en-US" b="0" dirty="0"/>
              <a:t>characters are typically</a:t>
            </a:r>
            <a:r>
              <a:rPr lang="en-US" dirty="0"/>
              <a:t> the most engaging, and easy to skim as</a:t>
            </a:r>
            <a:r>
              <a:rPr lang="en-US" baseline="0" dirty="0"/>
              <a:t> your followers cruise through their Facebook newsfeed</a:t>
            </a:r>
            <a:r>
              <a:rPr lang="en-US" dirty="0"/>
              <a:t>. Learn to edit your posts so that they make sense in less words. At the same time, though,</a:t>
            </a:r>
            <a:r>
              <a:rPr lang="en-US" baseline="0" dirty="0"/>
              <a:t> Facebook is a platform that allows for longer posting (unlike Twitter, as you’ll learn in a moment), so don’t be afraid to take advantage of that flexibility when it makes sense.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a:solidFill>
                  <a:schemeClr val="tx1"/>
                </a:solidFill>
                <a:effectLst/>
                <a:latin typeface="Arial" charset="0"/>
                <a:ea typeface="ＭＳ Ｐゴシック" charset="-128"/>
                <a:cs typeface="ＭＳ Ｐゴシック"/>
              </a:rPr>
              <a:t>[Click] Consider your audience: </a:t>
            </a:r>
            <a:r>
              <a:rPr lang="en-US" sz="1200" u="none" strike="noStrike" kern="1200" baseline="0" dirty="0">
                <a:solidFill>
                  <a:schemeClr val="tx1"/>
                </a:solidFill>
                <a:effectLst/>
                <a:latin typeface="Arial" charset="0"/>
                <a:ea typeface="ＭＳ Ｐゴシック" charset="-128"/>
                <a:cs typeface="ＭＳ Ｐゴシック"/>
              </a:rPr>
              <a:t>If you are just posting for your own followers, you may take a different tone than if you are posting into a group of strangers who share a common interest. Think about what the audience knows about your issue, and how you can begin to engage them positively.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a:solidFill>
                <a:schemeClr val="tx1"/>
              </a:solidFill>
              <a:effectLst/>
              <a:latin typeface="Arial" charset="0"/>
              <a:ea typeface="ＭＳ Ｐゴシック"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a:solidFill>
                  <a:schemeClr val="tx1"/>
                </a:solidFill>
                <a:effectLst/>
                <a:latin typeface="Arial" charset="0"/>
                <a:ea typeface="ＭＳ Ｐゴシック" charset="-128"/>
                <a:cs typeface="ＭＳ Ｐゴシック"/>
              </a:rPr>
              <a:t>[Click[ Ask</a:t>
            </a:r>
            <a:r>
              <a:rPr lang="en-US" sz="1200" u="none" strike="noStrike" kern="1200" baseline="0" dirty="0">
                <a:solidFill>
                  <a:schemeClr val="tx1"/>
                </a:solidFill>
                <a:effectLst/>
                <a:latin typeface="Arial" charset="0"/>
                <a:ea typeface="ＭＳ Ｐゴシック" charset="-128"/>
                <a:cs typeface="ＭＳ Ｐゴシック"/>
              </a:rPr>
              <a:t> questions: </a:t>
            </a:r>
            <a:r>
              <a:rPr lang="en-US" dirty="0"/>
              <a:t>Questions are a great way to get comments. Try to make your questions clear and direct. </a:t>
            </a: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u="none" strike="noStrike" kern="1200" dirty="0">
                <a:solidFill>
                  <a:schemeClr val="tx1"/>
                </a:solidFill>
                <a:effectLst/>
                <a:latin typeface="Arial" charset="0"/>
                <a:ea typeface="ＭＳ Ｐゴシック" charset="-128"/>
                <a:cs typeface="ＭＳ Ｐゴシック"/>
              </a:rPr>
            </a:br>
            <a:r>
              <a:rPr lang="en-US" sz="1200" u="none" strike="noStrike" kern="1200" dirty="0">
                <a:solidFill>
                  <a:schemeClr val="tx1"/>
                </a:solidFill>
                <a:effectLst/>
                <a:latin typeface="Arial" charset="0"/>
                <a:ea typeface="ＭＳ Ｐゴシック" charset="-128"/>
                <a:cs typeface="ＭＳ Ｐゴシック"/>
              </a:rPr>
              <a:t>[Click] Be Visual:</a:t>
            </a:r>
            <a:r>
              <a:rPr lang="en-US" sz="1200" u="none" strike="noStrike" kern="1200" baseline="0" dirty="0">
                <a:solidFill>
                  <a:schemeClr val="tx1"/>
                </a:solidFill>
                <a:effectLst/>
                <a:latin typeface="Arial" charset="0"/>
                <a:ea typeface="ＭＳ Ｐゴシック" charset="-128"/>
                <a:cs typeface="ＭＳ Ｐゴシック"/>
              </a:rPr>
              <a:t> </a:t>
            </a:r>
            <a:r>
              <a:rPr lang="en-US" dirty="0"/>
              <a:t>Images are the most engaging on Facebook. Adding a good image will attract readers.</a:t>
            </a: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u="none" strike="noStrike" kern="1200" dirty="0">
                <a:solidFill>
                  <a:schemeClr val="tx1"/>
                </a:solidFill>
                <a:effectLst/>
                <a:latin typeface="Arial" charset="0"/>
                <a:ea typeface="ＭＳ Ｐゴシック" charset="-128"/>
                <a:cs typeface="ＭＳ Ｐゴシック"/>
              </a:rPr>
            </a:br>
            <a:r>
              <a:rPr lang="en-US" sz="1200" u="none" strike="noStrike" kern="1200" dirty="0">
                <a:solidFill>
                  <a:schemeClr val="tx1"/>
                </a:solidFill>
                <a:effectLst/>
                <a:latin typeface="Arial" charset="0"/>
                <a:ea typeface="ＭＳ Ｐゴシック" charset="-128"/>
                <a:cs typeface="ＭＳ Ｐゴシック"/>
              </a:rPr>
              <a:t>[Click] Keep</a:t>
            </a:r>
            <a:r>
              <a:rPr lang="en-US" sz="1200" u="none" strike="noStrike" kern="1200" baseline="0" dirty="0">
                <a:solidFill>
                  <a:schemeClr val="tx1"/>
                </a:solidFill>
                <a:effectLst/>
                <a:latin typeface="Arial" charset="0"/>
                <a:ea typeface="ＭＳ Ｐゴシック" charset="-128"/>
                <a:cs typeface="ＭＳ Ｐゴシック"/>
              </a:rPr>
              <a:t> variety in your posts, but stay consistent within your overall theme.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baseline="0" dirty="0">
              <a:solidFill>
                <a:schemeClr val="tx1"/>
              </a:solidFill>
              <a:effectLst/>
              <a:latin typeface="Arial" charset="0"/>
              <a:ea typeface="ＭＳ Ｐゴシック"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a:solidFill>
                  <a:schemeClr val="tx1"/>
                </a:solidFill>
                <a:effectLst/>
                <a:latin typeface="Arial" charset="0"/>
                <a:ea typeface="ＭＳ Ｐゴシック" charset="-128"/>
                <a:cs typeface="ＭＳ Ｐゴシック"/>
              </a:rPr>
              <a:t>[Click] Timely</a:t>
            </a:r>
            <a:r>
              <a:rPr lang="en-US" sz="1200" u="none" strike="noStrike" kern="1200" baseline="0" dirty="0">
                <a:solidFill>
                  <a:schemeClr val="tx1"/>
                </a:solidFill>
                <a:effectLst/>
                <a:latin typeface="Arial" charset="0"/>
                <a:ea typeface="ＭＳ Ｐゴシック" charset="-128"/>
                <a:cs typeface="ＭＳ Ｐゴシック"/>
              </a:rPr>
              <a:t> &amp; Relevant:  </a:t>
            </a:r>
            <a:r>
              <a:rPr lang="en-US" dirty="0"/>
              <a:t>Your posts should be written for </a:t>
            </a:r>
            <a:r>
              <a:rPr lang="en-US" b="0" dirty="0"/>
              <a:t>immediate action </a:t>
            </a:r>
            <a:r>
              <a:rPr lang="en-US" dirty="0"/>
              <a:t>– write your posts so they can be read and engaged with right now.</a:t>
            </a: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u="none" strike="noStrike" kern="1200" dirty="0">
                <a:solidFill>
                  <a:schemeClr val="tx1"/>
                </a:solidFill>
                <a:effectLst/>
                <a:latin typeface="Arial" charset="0"/>
                <a:ea typeface="ＭＳ Ｐゴシック" charset="-128"/>
                <a:cs typeface="ＭＳ Ｐゴシック"/>
              </a:rPr>
            </a:br>
            <a:br>
              <a:rPr lang="en-US" sz="1200" u="none" strike="noStrike" kern="1200" dirty="0">
                <a:solidFill>
                  <a:schemeClr val="tx1"/>
                </a:solidFill>
                <a:effectLst/>
                <a:latin typeface="Arial" charset="0"/>
                <a:ea typeface="ＭＳ Ｐゴシック" charset="-128"/>
                <a:cs typeface="ＭＳ Ｐゴシック"/>
              </a:rPr>
            </a:br>
            <a:endParaRPr lang="en-US" sz="1200" u="none" strike="noStrike" kern="1200" dirty="0">
              <a:solidFill>
                <a:schemeClr val="tx1"/>
              </a:solidFill>
              <a:effectLst/>
              <a:latin typeface="Arial" charset="0"/>
              <a:ea typeface="ＭＳ Ｐゴシック"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u="none" strike="noStrike" kern="1200" dirty="0">
                <a:solidFill>
                  <a:schemeClr val="tx1"/>
                </a:solidFill>
                <a:effectLst/>
                <a:latin typeface="Arial" charset="0"/>
                <a:ea typeface="ＭＳ Ｐゴシック" charset="-128"/>
                <a:cs typeface="ＭＳ Ｐゴシック"/>
              </a:rPr>
            </a:br>
            <a:endParaRPr lang="en-US" sz="1200" u="none" strike="noStrike" kern="1200" dirty="0">
              <a:solidFill>
                <a:schemeClr val="tx1"/>
              </a:solidFill>
              <a:effectLst/>
              <a:latin typeface="Arial" charset="0"/>
              <a:ea typeface="ＭＳ Ｐゴシック"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u="none" strike="noStrike" kern="1200" dirty="0">
                <a:solidFill>
                  <a:schemeClr val="tx1"/>
                </a:solidFill>
                <a:effectLst/>
                <a:latin typeface="Arial" charset="0"/>
                <a:ea typeface="ＭＳ Ｐゴシック" charset="-128"/>
                <a:cs typeface="ＭＳ Ｐゴシック"/>
              </a:rPr>
            </a:br>
            <a:br>
              <a:rPr lang="en-US" sz="1200" u="none" strike="noStrike" kern="1200" dirty="0">
                <a:solidFill>
                  <a:schemeClr val="tx1"/>
                </a:solidFill>
                <a:effectLst/>
                <a:latin typeface="Arial" charset="0"/>
                <a:ea typeface="ＭＳ Ｐゴシック" charset="-128"/>
                <a:cs typeface="ＭＳ Ｐゴシック"/>
              </a:rPr>
            </a:br>
            <a:endParaRPr lang="en-US" sz="1200" u="none" strike="noStrike" kern="1200" dirty="0">
              <a:solidFill>
                <a:schemeClr val="tx1"/>
              </a:solidFill>
              <a:effectLst/>
              <a:latin typeface="Arial" charset="0"/>
              <a:ea typeface="ＭＳ Ｐゴシック"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12</a:t>
            </a:fld>
            <a:endParaRPr lang="en-US"/>
          </a:p>
        </p:txBody>
      </p:sp>
    </p:spTree>
    <p:extLst>
      <p:ext uri="{BB962C8B-B14F-4D97-AF65-F5344CB8AC3E}">
        <p14:creationId xmlns:p14="http://schemas.microsoft.com/office/powerpoint/2010/main" val="241633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examples of PRB posts. </a:t>
            </a:r>
          </a:p>
          <a:p>
            <a:endParaRPr lang="en-US" dirty="0"/>
          </a:p>
          <a:p>
            <a:r>
              <a:rPr lang="en-US" dirty="0"/>
              <a:t>The example post on the left reached 873 people and generated 5 shares, including shares from Data Sharing for Demographic Research, ICPSR, and the tagged University of Michigan Institute for Social Research. You can tag organizations in posts to make sure that they see content that is related to them. In this post, we also snuck in some of our related research content. </a:t>
            </a:r>
          </a:p>
          <a:p>
            <a:endParaRPr lang="en-US" baseline="0" dirty="0"/>
          </a:p>
          <a:p>
            <a:r>
              <a:rPr lang="en-US" baseline="0" dirty="0"/>
              <a:t>In the example post on the right, you can see PRB’s post reached 9,835 people, generated 1,200 reactions, and was shared 19 times. This post was part of a campaign, or series of posts, that highlighted organizations for the 16 Days of Activism Against Gender-Based Violence. The campaign was hugely successful, reaching over 77,000 users during the 16 days. </a:t>
            </a:r>
          </a:p>
          <a:p>
            <a:endParaRPr lang="en-US" baseline="0" dirty="0"/>
          </a:p>
          <a:p>
            <a:r>
              <a:rPr lang="en-US" baseline="0" dirty="0"/>
              <a:t>You can also see that this post has an option at the bottom to “Boost Post.” This is an option that organizations have, to pay to promote their posts in the newsfeeds of users that might be interested in this content. Individual users don’t have this option.</a:t>
            </a:r>
          </a:p>
          <a:p>
            <a:endParaRPr lang="en-US" baseline="0" dirty="0"/>
          </a:p>
          <a:p>
            <a:r>
              <a:rPr lang="en-US" baseline="0" dirty="0"/>
              <a:t>On Facebook and other platforms, it’s always important to remember the social part of social media. You shouldn’t just be sharing your research and accomplishments, but also actively supporting your community and networks. </a:t>
            </a:r>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13</a:t>
            </a:fld>
            <a:endParaRPr lang="en-US"/>
          </a:p>
        </p:txBody>
      </p:sp>
    </p:spTree>
    <p:extLst>
      <p:ext uri="{BB962C8B-B14F-4D97-AF65-F5344CB8AC3E}">
        <p14:creationId xmlns:p14="http://schemas.microsoft.com/office/powerpoint/2010/main" val="298477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dirty="0">
                <a:ea typeface="ＭＳ Ｐゴシック"/>
              </a:rPr>
              <a:t>Now we’ll discuss</a:t>
            </a:r>
            <a:r>
              <a:rPr lang="en-US" baseline="0" dirty="0">
                <a:ea typeface="ＭＳ Ｐゴシック"/>
              </a:rPr>
              <a:t> Twitter. Twitter is a free social networking microblogging service that allows registered members to broadcast short posts called Tweets. Twitter members can broadcast tweets and follow other users' tweets. </a:t>
            </a:r>
          </a:p>
          <a:p>
            <a:endParaRPr lang="en-US" baseline="0" dirty="0">
              <a:ea typeface="ＭＳ Ｐゴシック"/>
            </a:endParaRPr>
          </a:p>
          <a:p>
            <a:r>
              <a:rPr lang="en-US" dirty="0">
                <a:ea typeface="ＭＳ Ｐゴシック"/>
              </a:rPr>
              <a:t>Twitter </a:t>
            </a:r>
            <a:r>
              <a:rPr lang="en-US" baseline="0" dirty="0">
                <a:ea typeface="ＭＳ Ｐゴシック"/>
              </a:rPr>
              <a:t>encourages more discussion and requires shorter messages than Facebook. Posts on Twitter are NOT controlled by algorithms like other social networking sites, so any posts will be seen in real time. Journalists and the media use Twitter to share breaking stories because it is the quickest of the social media platforms. </a:t>
            </a:r>
          </a:p>
          <a:p>
            <a:endParaRPr lang="en-US" baseline="0" dirty="0">
              <a:ea typeface="ＭＳ Ｐゴシック"/>
            </a:endParaRPr>
          </a:p>
          <a:p>
            <a:r>
              <a:rPr lang="en-US" baseline="0" dirty="0">
                <a:ea typeface="ＭＳ Ｐゴシック"/>
              </a:rPr>
              <a:t>However, you might wonder how can such short messages have relevance to universities and academia, where journal articles are 3,000 to 8,000 words long? Well, Twitter can be used for:</a:t>
            </a:r>
          </a:p>
          <a:p>
            <a:pPr marL="171450" indent="-171450">
              <a:buFont typeface="Arial" panose="020B0604020202020204" pitchFamily="34" charset="0"/>
              <a:buChar char="•"/>
            </a:pPr>
            <a:r>
              <a:rPr lang="en-US" baseline="0" dirty="0">
                <a:ea typeface="ＭＳ Ｐゴシック"/>
              </a:rPr>
              <a:t>Sharing your research – ideally with a link to full-length articles, blogs, or reports about the research. </a:t>
            </a:r>
          </a:p>
          <a:p>
            <a:pPr marL="171450" indent="-171450">
              <a:buFont typeface="Arial" panose="020B0604020202020204" pitchFamily="34" charset="0"/>
              <a:buChar char="•"/>
            </a:pPr>
            <a:r>
              <a:rPr lang="en-US" baseline="0" dirty="0">
                <a:ea typeface="ＭＳ Ｐゴシック"/>
              </a:rPr>
              <a:t>Keeping up to date on news in your field</a:t>
            </a:r>
          </a:p>
          <a:p>
            <a:pPr marL="171450" indent="-171450">
              <a:buFont typeface="Arial" panose="020B0604020202020204" pitchFamily="34" charset="0"/>
              <a:buChar char="•"/>
            </a:pPr>
            <a:r>
              <a:rPr lang="en-US" baseline="0" dirty="0">
                <a:ea typeface="ＭＳ Ｐゴシック"/>
              </a:rPr>
              <a:t>Interacting with media and policymakers</a:t>
            </a:r>
          </a:p>
          <a:p>
            <a:pPr marL="171450" indent="-171450">
              <a:buFont typeface="Arial" panose="020B0604020202020204" pitchFamily="34" charset="0"/>
              <a:buChar char="•"/>
            </a:pPr>
            <a:r>
              <a:rPr lang="en-US" baseline="0" dirty="0">
                <a:ea typeface="ＭＳ Ｐゴシック"/>
              </a:rPr>
              <a:t>Alerting others to and participating in conferences, events, talks, seminars, etc.</a:t>
            </a:r>
          </a:p>
          <a:p>
            <a:pPr marL="171450" indent="-171450">
              <a:buFont typeface="Arial" panose="020B0604020202020204" pitchFamily="34" charset="0"/>
              <a:buChar char="•"/>
            </a:pPr>
            <a:r>
              <a:rPr lang="en-US" baseline="0" dirty="0">
                <a:ea typeface="ＭＳ Ｐゴシック"/>
              </a:rPr>
              <a:t>Engaging with students, non-academics, and the general public</a:t>
            </a:r>
          </a:p>
        </p:txBody>
      </p:sp>
    </p:spTree>
    <p:extLst>
      <p:ext uri="{BB962C8B-B14F-4D97-AF65-F5344CB8AC3E}">
        <p14:creationId xmlns:p14="http://schemas.microsoft.com/office/powerpoint/2010/main" val="71658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someone’s profile on</a:t>
            </a:r>
            <a:r>
              <a:rPr lang="en-US" baseline="0" dirty="0"/>
              <a:t> Twitter. This is </a:t>
            </a:r>
            <a:r>
              <a:rPr lang="en-US" dirty="0"/>
              <a:t>Natalia Kanem, executive director</a:t>
            </a:r>
            <a:r>
              <a:rPr lang="en-US" baseline="0" dirty="0"/>
              <a:t> of UNFPA with over 13K followers. She’s a very influential policy maker and tweets/retweets/comments on relevant information.</a:t>
            </a:r>
          </a:p>
          <a:p>
            <a:endParaRPr lang="en-US" baseline="0" dirty="0"/>
          </a:p>
          <a:p>
            <a:r>
              <a:rPr lang="en-US" baseline="0" dirty="0"/>
              <a:t>Her profile is well constructed because it is clear, professional and well curated, with a concise bio and a link to her organization.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see on her page that she has Tweeted over 8,000 times, that she follows 898 people, has over 13k followers, and has liked 2,601 tweets. Each of those numbers is a link, so if you were curious to see who else follows her or who she is following, you can click on the sections at the top of the profile. </a:t>
            </a:r>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15</a:t>
            </a:fld>
            <a:endParaRPr lang="en-US"/>
          </a:p>
        </p:txBody>
      </p:sp>
    </p:spTree>
    <p:extLst>
      <p:ext uri="{BB962C8B-B14F-4D97-AF65-F5344CB8AC3E}">
        <p14:creationId xmlns:p14="http://schemas.microsoft.com/office/powerpoint/2010/main" val="227511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Considerations for</a:t>
            </a:r>
            <a:r>
              <a:rPr lang="en-US" sz="1200" baseline="0" dirty="0"/>
              <a:t> an engaging Tweet are similar to Facebook! </a:t>
            </a:r>
          </a:p>
          <a:p>
            <a:endParaRPr lang="en-US" sz="1200" baseline="0" dirty="0"/>
          </a:p>
          <a:p>
            <a:r>
              <a:rPr lang="en-US" sz="1200" baseline="0" dirty="0"/>
              <a:t>[Click] A key factor on Twitter is that posts are limited to 280 characters. </a:t>
            </a:r>
            <a:r>
              <a:rPr lang="en-US" sz="1200" dirty="0"/>
              <a:t>Learn to edit your posts so that they make sense in less words. There are several resources online (and linked at the end of this presentation) that will help you to identify</a:t>
            </a:r>
            <a:r>
              <a:rPr lang="en-US" sz="1200" baseline="0" dirty="0"/>
              <a:t> commonly used acronyms that help you stay within that 280 character limit.</a:t>
            </a:r>
          </a:p>
          <a:p>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a:solidFill>
                  <a:schemeClr val="tx1"/>
                </a:solidFill>
                <a:effectLst/>
                <a:latin typeface="Arial" charset="0"/>
                <a:ea typeface="ＭＳ Ｐゴシック" charset="-128"/>
                <a:cs typeface="ＭＳ Ｐゴシック"/>
              </a:rPr>
              <a:t>[Click] Consider your audience</a:t>
            </a:r>
            <a:r>
              <a:rPr lang="en-US" sz="1200" u="none" strike="noStrike" kern="1200" baseline="0" dirty="0">
                <a:solidFill>
                  <a:schemeClr val="tx1"/>
                </a:solidFill>
                <a:effectLst/>
                <a:latin typeface="Arial" charset="0"/>
                <a:ea typeface="ＭＳ Ｐゴシック" charset="-128"/>
                <a:cs typeface="ＭＳ Ｐゴシック"/>
              </a:rPr>
              <a:t> – what do they already know about the topic? Why is this post important to share with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a:solidFill>
                <a:schemeClr val="tx1"/>
              </a:solidFill>
              <a:effectLst/>
              <a:latin typeface="Arial" charset="0"/>
              <a:ea typeface="ＭＳ Ｐゴシック"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a:solidFill>
                  <a:schemeClr val="tx1"/>
                </a:solidFill>
                <a:effectLst/>
                <a:latin typeface="Arial" charset="0"/>
                <a:ea typeface="ＭＳ Ｐゴシック" charset="-128"/>
                <a:cs typeface="ＭＳ Ｐゴシック"/>
              </a:rPr>
              <a:t>[Click] Ask</a:t>
            </a:r>
            <a:r>
              <a:rPr lang="en-US" sz="1200" u="none" strike="noStrike" kern="1200" baseline="0" dirty="0">
                <a:solidFill>
                  <a:schemeClr val="tx1"/>
                </a:solidFill>
                <a:effectLst/>
                <a:latin typeface="Arial" charset="0"/>
                <a:ea typeface="ＭＳ Ｐゴシック" charset="-128"/>
                <a:cs typeface="ＭＳ Ｐゴシック"/>
              </a:rPr>
              <a:t> questions: </a:t>
            </a:r>
            <a:r>
              <a:rPr lang="en-US" sz="1200" dirty="0"/>
              <a:t>Questions are a great way to generate engagement with your audience. Try to ask questions that are easy to answer, since</a:t>
            </a:r>
            <a:r>
              <a:rPr lang="en-US" sz="1200" baseline="0" dirty="0"/>
              <a:t> responses are also limited to 280 characters</a:t>
            </a:r>
            <a:r>
              <a:rPr lang="en-US" sz="1200" dirty="0"/>
              <a:t>. </a:t>
            </a: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u="none" strike="noStrike" kern="1200" dirty="0">
                <a:solidFill>
                  <a:schemeClr val="tx1"/>
                </a:solidFill>
                <a:effectLst/>
                <a:latin typeface="Arial" charset="0"/>
                <a:ea typeface="ＭＳ Ｐゴシック" charset="-128"/>
                <a:cs typeface="ＭＳ Ｐゴシック"/>
              </a:rPr>
            </a:br>
            <a:r>
              <a:rPr lang="en-US" sz="1200" u="none" strike="noStrike" kern="1200" dirty="0">
                <a:solidFill>
                  <a:schemeClr val="tx1"/>
                </a:solidFill>
                <a:effectLst/>
                <a:latin typeface="Arial" charset="0"/>
                <a:ea typeface="ＭＳ Ｐゴシック" charset="-128"/>
                <a:cs typeface="ＭＳ Ｐゴシック"/>
              </a:rPr>
              <a:t>[Click] Be Visual:</a:t>
            </a:r>
            <a:r>
              <a:rPr lang="en-US" sz="1200" u="none" strike="noStrike" kern="1200" baseline="0" dirty="0">
                <a:solidFill>
                  <a:schemeClr val="tx1"/>
                </a:solidFill>
                <a:effectLst/>
                <a:latin typeface="Arial" charset="0"/>
                <a:ea typeface="ＭＳ Ｐゴシック" charset="-128"/>
                <a:cs typeface="ＭＳ Ｐゴシック"/>
              </a:rPr>
              <a:t> </a:t>
            </a:r>
            <a:r>
              <a:rPr lang="en-US" sz="1200" dirty="0"/>
              <a:t>Images are the most engaging on Twitter.  Adding a good image will stand out in a busy Twitter feed and attract readers</a:t>
            </a:r>
          </a:p>
          <a:p>
            <a:pPr marL="0" marR="0" indent="0" algn="l" defTabSz="914400" rtl="0" eaLnBrk="0" fontAlgn="base" latinLnBrk="0" hangingPunct="0">
              <a:lnSpc>
                <a:spcPct val="100000"/>
              </a:lnSpc>
              <a:spcBef>
                <a:spcPct val="30000"/>
              </a:spcBef>
              <a:spcAft>
                <a:spcPct val="0"/>
              </a:spcAft>
              <a:buClrTx/>
              <a:buSzTx/>
              <a:buFontTx/>
              <a:buNone/>
              <a:tabLst/>
              <a:defRPr/>
            </a:pPr>
            <a:br>
              <a:rPr lang="en-US" sz="1200" u="none" strike="noStrike" kern="1200" dirty="0">
                <a:solidFill>
                  <a:schemeClr val="tx1"/>
                </a:solidFill>
                <a:effectLst/>
                <a:latin typeface="Arial" charset="0"/>
                <a:ea typeface="ＭＳ Ｐゴシック" charset="-128"/>
                <a:cs typeface="ＭＳ Ｐゴシック"/>
              </a:rPr>
            </a:br>
            <a:r>
              <a:rPr lang="en-US" sz="1200" u="none" strike="noStrike" kern="1200" dirty="0">
                <a:solidFill>
                  <a:schemeClr val="tx1"/>
                </a:solidFill>
                <a:effectLst/>
                <a:latin typeface="Arial" charset="0"/>
                <a:ea typeface="ＭＳ Ｐゴシック" charset="-128"/>
                <a:cs typeface="ＭＳ Ｐゴシック"/>
              </a:rPr>
              <a:t>[Click] Keep</a:t>
            </a:r>
            <a:r>
              <a:rPr lang="en-US" sz="1200" u="none" strike="noStrike" kern="1200" baseline="0" dirty="0">
                <a:solidFill>
                  <a:schemeClr val="tx1"/>
                </a:solidFill>
                <a:effectLst/>
                <a:latin typeface="Arial" charset="0"/>
                <a:ea typeface="ＭＳ Ｐゴシック" charset="-128"/>
                <a:cs typeface="ＭＳ Ｐゴシック"/>
              </a:rPr>
              <a:t> variety in your posts: while you need to stay consistent in your general theme, post a variety of types of content, such as links to articles and blog posts. Share other people’s content as well as your own.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baseline="0" dirty="0">
              <a:solidFill>
                <a:schemeClr val="tx1"/>
              </a:solidFill>
              <a:effectLst/>
              <a:latin typeface="Arial" charset="0"/>
              <a:ea typeface="ＭＳ Ｐゴシック"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a:solidFill>
                  <a:schemeClr val="tx1"/>
                </a:solidFill>
                <a:effectLst/>
                <a:latin typeface="Arial" charset="0"/>
                <a:ea typeface="ＭＳ Ｐゴシック" charset="-128"/>
                <a:cs typeface="ＭＳ Ｐゴシック"/>
              </a:rPr>
              <a:t>[Click] Timely</a:t>
            </a:r>
            <a:r>
              <a:rPr lang="en-US" sz="1200" u="none" strike="noStrike" kern="1200" baseline="0" dirty="0">
                <a:solidFill>
                  <a:schemeClr val="tx1"/>
                </a:solidFill>
                <a:effectLst/>
                <a:latin typeface="Arial" charset="0"/>
                <a:ea typeface="ＭＳ Ｐゴシック" charset="-128"/>
                <a:cs typeface="ＭＳ Ｐゴシック"/>
              </a:rPr>
              <a:t> &amp; Relevant:  </a:t>
            </a:r>
            <a:r>
              <a:rPr lang="en-US" sz="1200" dirty="0"/>
              <a:t>Your posts should be written for </a:t>
            </a:r>
            <a:r>
              <a:rPr lang="en-US" sz="1200" b="0" dirty="0"/>
              <a:t>immediate action </a:t>
            </a:r>
            <a:r>
              <a:rPr lang="en-US" sz="1200" dirty="0"/>
              <a:t>– write your posts so they can be read and engaged with right now.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[Click] At the same time, however,</a:t>
            </a:r>
            <a:r>
              <a:rPr lang="en-US" sz="1200" baseline="0" dirty="0"/>
              <a:t> don’t be afraid to re-use your content. Remember, Twitter is in real time and there are many people tweeting, so you should post several times a day to try to reach different people and audiences. You might want to post two or three different tweets on a similar topic. You can also retweet your own tweets for as many times as you like, which will make that tweet appear again in people’s feeds.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[Click] When sharing other’s information, make sure you give credit. It’s a great way to engage and amplify other’s voices and research, while also promoting conversation and discussion. You can do this by already retweeting an already existing post with or without a comment, or you can create a new tweet with the information, but always make sure to tag the source of the information. As researchers, you should also know to check your sources before sharing information to make sure that it is evidence-based and not fake. </a:t>
            </a:r>
            <a:endParaRPr lang="en-US" sz="1200"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17</a:t>
            </a:fld>
            <a:endParaRPr lang="en-US"/>
          </a:p>
        </p:txBody>
      </p:sp>
    </p:spTree>
    <p:extLst>
      <p:ext uri="{BB962C8B-B14F-4D97-AF65-F5344CB8AC3E}">
        <p14:creationId xmlns:p14="http://schemas.microsoft.com/office/powerpoint/2010/main" val="76738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Twitter, hashtags </a:t>
            </a:r>
            <a:r>
              <a:rPr lang="en-US" baseline="0" dirty="0"/>
              <a:t>allow your posts to be indexed or searchable for other users to see. </a:t>
            </a:r>
          </a:p>
          <a:p>
            <a:endParaRPr lang="en-US" baseline="0" dirty="0"/>
          </a:p>
          <a:p>
            <a:r>
              <a:rPr lang="en-US" baseline="0" dirty="0"/>
              <a:t>A hashtag is a phrase, abbreviation, or word preceded by the pound/hash sign which will then be searchable by other users. It’s a clever way to follow conversations, engage with specific communities, and identify new users to follow. On the left side of your Twitter feed, you can see trending hashtags that highlight the most popular conversations of the day. By clicking on a hashtag, you will be able to search all public posts that have that hashtag included.</a:t>
            </a:r>
          </a:p>
          <a:p>
            <a:endParaRPr lang="en-US" baseline="0" dirty="0"/>
          </a:p>
          <a:p>
            <a:r>
              <a:rPr lang="en-US" baseline="0" dirty="0"/>
              <a:t>Searching hashtags is a useful way to identify additional influential leaders relevant to your topics of interest. In this example, #</a:t>
            </a:r>
            <a:r>
              <a:rPr lang="en-US" baseline="0" dirty="0" err="1"/>
              <a:t>familyplanning</a:t>
            </a:r>
            <a:r>
              <a:rPr lang="en-US" baseline="0" dirty="0"/>
              <a:t> is in bold because that is the hashtag we used to find this post. This is a good example because K4Health used two general topic hashtags (#</a:t>
            </a:r>
            <a:r>
              <a:rPr lang="en-US" baseline="0" dirty="0" err="1"/>
              <a:t>familyplanning</a:t>
            </a:r>
            <a:r>
              <a:rPr lang="en-US" baseline="0" dirty="0"/>
              <a:t> and #contraception) that make the post discoverable and one specific hashtag (#</a:t>
            </a:r>
            <a:r>
              <a:rPr lang="en-US" baseline="0" dirty="0" err="1"/>
              <a:t>FPVoices</a:t>
            </a:r>
            <a:r>
              <a:rPr lang="en-US" baseline="0" dirty="0"/>
              <a:t>) that will link to all of their Family Planning Voices project posts.</a:t>
            </a:r>
          </a:p>
          <a:p>
            <a:endParaRPr lang="en-US" baseline="0" dirty="0"/>
          </a:p>
          <a:p>
            <a:r>
              <a:rPr lang="en-US" baseline="0" dirty="0"/>
              <a:t>Fun fact: The woman in the photo was a Policy Communication Fellow in 2013!</a:t>
            </a:r>
          </a:p>
          <a:p>
            <a:endParaRPr lang="en-US" baseline="0" dirty="0"/>
          </a:p>
          <a:p>
            <a:r>
              <a:rPr lang="en-US" baseline="0" dirty="0"/>
              <a:t>A few rules for hashtags:</a:t>
            </a:r>
          </a:p>
          <a:p>
            <a:r>
              <a:rPr lang="en-US" baseline="0" dirty="0"/>
              <a:t>-Post relevant and simple hashtags. The fewer the characters, the better.</a:t>
            </a:r>
          </a:p>
          <a:p>
            <a:r>
              <a:rPr lang="en-US" baseline="0" dirty="0"/>
              <a:t>-Hashtags will not link to your post if you add in a space or punctuation. Focus on a word or a simple phrase.</a:t>
            </a:r>
          </a:p>
          <a:p>
            <a:r>
              <a:rPr lang="en-US" baseline="0" dirty="0"/>
              <a:t>-Check out what hashtags people and organizations in your network or influential leaders are using. By using the same hashtag for similar content, you can join in on their conversation.</a:t>
            </a:r>
          </a:p>
          <a:p>
            <a:r>
              <a:rPr lang="en-US" baseline="0" dirty="0"/>
              <a:t>-Before you use a hashtag, do a quick search to make sure others use it in the same way. An acronym in your field might be completely different in another, and may or may not be a hashtag on social media. </a:t>
            </a:r>
          </a:p>
          <a:p>
            <a:r>
              <a:rPr lang="en-US" baseline="0" dirty="0"/>
              <a:t>-Keep in mind your hashtags will only be visible to other users if your account privacy settings are public (which is the Twitter default). </a:t>
            </a:r>
          </a:p>
          <a:p>
            <a:r>
              <a:rPr lang="en-US" baseline="0" dirty="0"/>
              <a:t>-Do not use more than 2-3 hashtags in a post or it will come across as crowded and unreadable. </a:t>
            </a:r>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18</a:t>
            </a:fld>
            <a:endParaRPr lang="en-US"/>
          </a:p>
        </p:txBody>
      </p:sp>
    </p:spTree>
    <p:extLst>
      <p:ext uri="{BB962C8B-B14F-4D97-AF65-F5344CB8AC3E}">
        <p14:creationId xmlns:p14="http://schemas.microsoft.com/office/powerpoint/2010/main" val="90461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dirty="0">
                <a:ea typeface="ＭＳ Ｐゴシック"/>
              </a:rPr>
              <a:t>LinkedIn is a</a:t>
            </a:r>
            <a:r>
              <a:rPr lang="en-US" baseline="0" dirty="0">
                <a:ea typeface="ＭＳ Ｐゴシック"/>
              </a:rPr>
              <a:t> social media site </a:t>
            </a:r>
            <a:r>
              <a:rPr lang="en-US" dirty="0">
                <a:ea typeface="ＭＳ Ｐゴシック"/>
              </a:rPr>
              <a:t>for professional networking, including employers posting jobs and job seekers posting their resumes. It offers a way to engage with a particular organization or individual on a platform designed for professional interactions or keep a public record of your professional accomplishments. </a:t>
            </a:r>
          </a:p>
          <a:p>
            <a:endParaRPr lang="en-US" dirty="0">
              <a:ea typeface="ＭＳ Ｐゴシック"/>
            </a:endParaRPr>
          </a:p>
          <a:p>
            <a:r>
              <a:rPr lang="en-US" dirty="0">
                <a:ea typeface="ＭＳ Ｐゴシック"/>
              </a:rPr>
              <a:t>LinkedIn can be used for: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ＭＳ Ｐゴシック" charset="-128"/>
                <a:cs typeface="ＭＳ Ｐゴシック"/>
              </a:rPr>
              <a:t>Keeping your CV up-to-date. There will be no CV formatting issues because you enter the information directly into their website form.</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ＭＳ Ｐゴシック" charset="-128"/>
                <a:cs typeface="ＭＳ Ｐゴシック"/>
              </a:rPr>
              <a:t>Sharing research or projects. In addition to posting an update, you can also upload full documents or visuals under specific job titles. This is a great way to highlight your research across different companies.</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ＭＳ Ｐゴシック" charset="-128"/>
                <a:cs typeface="ＭＳ Ｐゴシック"/>
              </a:rPr>
              <a:t>Networking for job opportunities. You can sign up for job notifications on LinkedIn and their platform algorithms will learn what you are interested in based on which postings you click on. This means the more you use LinkedIn to search for jobs, the more it will share relevant jobs with you.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ＭＳ Ｐゴシック" charset="-128"/>
                <a:cs typeface="ＭＳ Ｐゴシック"/>
              </a:rPr>
              <a:t>Learning about various organizations or groups. Like Facebook, LinkedIn also has a groups function where you can join groups centered on a particular topic. This is a great way to find out about grants or partnerships relevant to your field.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ＭＳ Ｐゴシック" charset="-128"/>
                <a:cs typeface="ＭＳ Ｐゴシック"/>
              </a:rPr>
              <a:t>Following the work of experts in your field. You can connect with individuals or follow organizations whose work you find relevant. </a:t>
            </a:r>
          </a:p>
          <a:p>
            <a:pPr marL="171450" indent="-171450">
              <a:buFont typeface="Arial" panose="020B0604020202020204" pitchFamily="34" charset="0"/>
              <a:buChar char="•"/>
            </a:pPr>
            <a:endParaRPr lang="en-US" dirty="0">
              <a:ea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LinkedIn</a:t>
            </a:r>
            <a:r>
              <a:rPr lang="en-US" baseline="0" dirty="0"/>
              <a:t> users generate connections</a:t>
            </a:r>
            <a:r>
              <a:rPr lang="en-US" dirty="0"/>
              <a:t> by engaging with others and requesting that they "connect with you." LinkedIn is different from other social media platforms because it is professionally based and it requires that you tell the platform exactly how/where you know the person you are looking to connect with on a professional level before you can connect with them. Once someone becomes a connection, you can see their professional information such as promotions, new positions in other companies, as well as changes in geographical location.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LinkedIn is also a very good tool for networking. It is a great way to not only search for and apply for jobs, but a way to reach out to an individual or organization that you would like to work for or with and start that conversation in a respectful manner.</a:t>
            </a:r>
          </a:p>
        </p:txBody>
      </p:sp>
    </p:spTree>
    <p:extLst>
      <p:ext uri="{BB962C8B-B14F-4D97-AF65-F5344CB8AC3E}">
        <p14:creationId xmlns:p14="http://schemas.microsoft.com/office/powerpoint/2010/main" val="382165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individual's page for LinkedIn. Shelley Megquier is a Senior Policy Analyst at PRB. She has over 400 connections, which indicates that she is an avid user and that many people in her field that are interested in connecting with her on a professional level. She also has a concise bio that gives viewers an idea of the type of professional she is, and what her skill sets are.</a:t>
            </a:r>
          </a:p>
          <a:p>
            <a:endParaRPr lang="en-US" dirty="0"/>
          </a:p>
          <a:p>
            <a:r>
              <a:rPr lang="en-US" dirty="0"/>
              <a:t>In the example on the right, Shelley has posted about her four-year anniversary with PRB. She tagged PRB in the post, and you can see we responded in the comments. Many individuals in her professional network also commented or liked the post, congratulating Shelley on this professional milestone. LinkedIn can be used for sharing speaking engagements, interesting articles, or research publications, but it also can be used for simply sharing professional updates and achievements.</a:t>
            </a:r>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21</a:t>
            </a:fld>
            <a:endParaRPr lang="en-US"/>
          </a:p>
        </p:txBody>
      </p:sp>
    </p:spTree>
    <p:extLst>
      <p:ext uri="{BB962C8B-B14F-4D97-AF65-F5344CB8AC3E}">
        <p14:creationId xmlns:p14="http://schemas.microsoft.com/office/powerpoint/2010/main" val="34218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98615" y="3429662"/>
            <a:ext cx="5744162" cy="5556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ea typeface="ＭＳ Ｐゴシック"/>
              </a:rPr>
              <a:t>First, when we say “Social Media” – what comes to mind?</a:t>
            </a:r>
            <a:r>
              <a:rPr lang="en-US" b="1" baseline="0" dirty="0">
                <a:ea typeface="ＭＳ Ｐゴシック"/>
              </a:rPr>
              <a:t> Generate responses. </a:t>
            </a:r>
          </a:p>
          <a:p>
            <a:pPr eaLnBrk="1" hangingPunct="1"/>
            <a:endParaRPr lang="en-US" baseline="0" dirty="0">
              <a:ea typeface="ＭＳ Ｐゴシック"/>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ＭＳ Ｐゴシック" charset="-128"/>
                <a:cs typeface="ＭＳ Ｐゴシック"/>
              </a:rPr>
              <a:t>Probe to gather responses that address platforms (Facebook, Twitter, LinkedIn) and activity (sharing updates, photos, commenting, liking, disseminating information)</a:t>
            </a:r>
          </a:p>
          <a:p>
            <a:pPr>
              <a:lnSpc>
                <a:spcPct val="90000"/>
              </a:lnSpc>
              <a:spcBef>
                <a:spcPts val="600"/>
              </a:spcBef>
              <a:spcAft>
                <a:spcPts val="1200"/>
              </a:spcAft>
            </a:pPr>
            <a:endParaRPr lang="en-US" altLang="en-US" dirty="0">
              <a:latin typeface="Arial" panose="020B0604020202020204" pitchFamily="34" charset="0"/>
            </a:endParaRPr>
          </a:p>
        </p:txBody>
      </p:sp>
      <p:sp>
        <p:nvSpPr>
          <p:cNvPr id="39939" name="Rectangle 3"/>
          <p:cNvSpPr>
            <a:spLocks noGrp="1" noRot="1" noChangeAspect="1" noChangeArrowheads="1" noTextEdit="1"/>
          </p:cNvSpPr>
          <p:nvPr>
            <p:ph type="sldImg"/>
          </p:nvPr>
        </p:nvSpPr>
        <p:spPr>
          <a:xfrm>
            <a:off x="1169988" y="703263"/>
            <a:ext cx="3532187" cy="2649537"/>
          </a:xfrm>
          <a:ln cap="flat"/>
        </p:spPr>
      </p:sp>
    </p:spTree>
    <p:extLst>
      <p:ext uri="{BB962C8B-B14F-4D97-AF65-F5344CB8AC3E}">
        <p14:creationId xmlns:p14="http://schemas.microsoft.com/office/powerpoint/2010/main" val="1626657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Gates Foundation is a good example of an</a:t>
            </a:r>
            <a:r>
              <a:rPr lang="en-US" baseline="0" dirty="0"/>
              <a:t> organizational page on LinkedIn. You can see that they have over 492,000 followers. There’s a description of the organization, links to more information on the foundation, and recent updates, such as job descriptions for open positions or current employee accomplishments. </a:t>
            </a:r>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22</a:t>
            </a:fld>
            <a:endParaRPr lang="en-US"/>
          </a:p>
        </p:txBody>
      </p:sp>
    </p:spTree>
    <p:extLst>
      <p:ext uri="{BB962C8B-B14F-4D97-AF65-F5344CB8AC3E}">
        <p14:creationId xmlns:p14="http://schemas.microsoft.com/office/powerpoint/2010/main" val="3755027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98615" y="3429662"/>
            <a:ext cx="5744162" cy="5556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600"/>
              </a:spcBef>
              <a:spcAft>
                <a:spcPts val="1200"/>
              </a:spcAft>
            </a:pPr>
            <a:r>
              <a:rPr lang="en-US" altLang="en-US" dirty="0">
                <a:latin typeface="Arial" panose="020B0604020202020204" pitchFamily="34" charset="0"/>
              </a:rPr>
              <a:t>Now that we’ve reviewed the basics of the platforms, we’ll talk about how to engage and grow influence. </a:t>
            </a:r>
          </a:p>
        </p:txBody>
      </p:sp>
      <p:sp>
        <p:nvSpPr>
          <p:cNvPr id="39939" name="Rectangle 3"/>
          <p:cNvSpPr>
            <a:spLocks noGrp="1" noRot="1" noChangeAspect="1" noChangeArrowheads="1" noTextEdit="1"/>
          </p:cNvSpPr>
          <p:nvPr>
            <p:ph type="sldImg"/>
          </p:nvPr>
        </p:nvSpPr>
        <p:spPr>
          <a:xfrm>
            <a:off x="1169988" y="703263"/>
            <a:ext cx="3532187" cy="2649537"/>
          </a:xfrm>
          <a:ln cap="flat"/>
        </p:spPr>
      </p:sp>
    </p:spTree>
    <p:extLst>
      <p:ext uri="{BB962C8B-B14F-4D97-AF65-F5344CB8AC3E}">
        <p14:creationId xmlns:p14="http://schemas.microsoft.com/office/powerpoint/2010/main" val="2993276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goals for these</a:t>
            </a:r>
            <a:r>
              <a:rPr lang="en-US" baseline="0" dirty="0"/>
              <a:t> best practices, and for using social media in general, is that you can use the platforms to assert yourself in your field or area of expertise, and demonstrate that you are influential. </a:t>
            </a:r>
            <a:endParaRPr lang="en-US" dirty="0"/>
          </a:p>
          <a:p>
            <a:endParaRPr lang="en-US" b="1" baseline="0" dirty="0"/>
          </a:p>
          <a:p>
            <a:r>
              <a:rPr lang="en-US" b="1" baseline="0" dirty="0"/>
              <a:t>Read slide. </a:t>
            </a:r>
          </a:p>
          <a:p>
            <a:endParaRPr lang="en-US" baseline="0" dirty="0"/>
          </a:p>
          <a:p>
            <a:r>
              <a:rPr lang="en-US" baseline="0" dirty="0"/>
              <a:t>The power of social media is that it gives anyone a voice – it’s up to you how you use it. The people who’ve harnessed their social media voice and established themselves as topical experts on social media are not necessarily the same people we think of as particularly influential or expert in other dimensions of the field. While the directors of large NGOs, high-level donors, members of the media, and particularly esteemed researchers tend to have large followings, YOU can also generate a following without those credentials. </a:t>
            </a:r>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24</a:t>
            </a:fld>
            <a:endParaRPr lang="en-US"/>
          </a:p>
        </p:txBody>
      </p:sp>
    </p:spTree>
    <p:extLst>
      <p:ext uri="{BB962C8B-B14F-4D97-AF65-F5344CB8AC3E}">
        <p14:creationId xmlns:p14="http://schemas.microsoft.com/office/powerpoint/2010/main" val="3191300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Chelsea Polis</a:t>
            </a:r>
            <a:r>
              <a:rPr lang="en-US" baseline="0" dirty="0"/>
              <a:t> is an example of a person that is not famous, but has created a niche for herself on social media and has built a following of over 4,000 individuals. Chelsea uses her platform to discuss matters related to contraception and women’s health. It creates a space for her to be seen as an expert in her area and it draws others to want to follow her because she has a trusted voice in the space and they know when they follow her she is on brand and on topic. </a:t>
            </a:r>
          </a:p>
          <a:p>
            <a:endParaRPr lang="en-US" baseline="0" dirty="0"/>
          </a:p>
          <a:p>
            <a:r>
              <a:rPr lang="en-US" baseline="0" dirty="0"/>
              <a:t>Through actively engaging with others in her field on social media – including critics – and reaching out to journalists who cover health issues, she has created a platform for herself. That generates returns as others look to her as an expert, and journalists come to her to comment on stories. </a:t>
            </a:r>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25</a:t>
            </a:fld>
            <a:endParaRPr lang="en-US"/>
          </a:p>
        </p:txBody>
      </p:sp>
    </p:spTree>
    <p:extLst>
      <p:ext uri="{BB962C8B-B14F-4D97-AF65-F5344CB8AC3E}">
        <p14:creationId xmlns:p14="http://schemas.microsoft.com/office/powerpoint/2010/main" val="605534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identify influencers, you need to know something about your field. Influencers are relevant to you and your topic. On Twitter in particular, it’s possible to connect with individuals who have the same niche interests as you. So instead of everyone who is interested in Family Planning, you can probably identify the people talking about the particular facet of your field that you are an expert in. </a:t>
            </a:r>
          </a:p>
          <a:p>
            <a:endParaRPr lang="en-US" baseline="0" dirty="0"/>
          </a:p>
          <a:p>
            <a:r>
              <a:rPr lang="en-US" baseline="0" dirty="0"/>
              <a:t>Start with known entities – the large NGOs, donors, or officials in your field. Follow them, and then pay attention to who else is following them. </a:t>
            </a:r>
          </a:p>
          <a:p>
            <a:endParaRPr lang="en-US" baseline="0" dirty="0"/>
          </a:p>
          <a:p>
            <a:r>
              <a:rPr lang="en-US" baseline="0" dirty="0"/>
              <a:t>Influencers are active on social media, and have typically built a large following. </a:t>
            </a:r>
          </a:p>
          <a:p>
            <a:endParaRPr lang="en-US" baseline="0" dirty="0"/>
          </a:p>
          <a:p>
            <a:r>
              <a:rPr lang="en-US" baseline="0" dirty="0"/>
              <a:t>Leverage the power of hashtags to determine who posts in your arena. This might take some experimenting or playing around on social media to determine, but as you follow the known entities and try out different hashtags, you’ll begin to discern which hashtags have active conversations. </a:t>
            </a:r>
          </a:p>
          <a:p>
            <a:endParaRPr lang="en-US" baseline="0" dirty="0"/>
          </a:p>
          <a:p>
            <a:r>
              <a:rPr lang="en-US" baseline="0" dirty="0"/>
              <a:t>Put the influencers you want to connect with on a Twitter list so that you can keep track of them all in one place, or center them around particular topics.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26</a:t>
            </a:fld>
            <a:endParaRPr lang="en-US"/>
          </a:p>
        </p:txBody>
      </p:sp>
    </p:spTree>
    <p:extLst>
      <p:ext uri="{BB962C8B-B14F-4D97-AF65-F5344CB8AC3E}">
        <p14:creationId xmlns:p14="http://schemas.microsoft.com/office/powerpoint/2010/main" val="2112006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latin typeface="+mn-lt"/>
              </a:rPr>
              <a:t>If you want to reach out to an influencer, think carefully about how</a:t>
            </a:r>
            <a:r>
              <a:rPr lang="en-US" b="0" baseline="0" dirty="0">
                <a:latin typeface="+mn-lt"/>
              </a:rPr>
              <a:t> to approach the person and what you’ll say. Y</a:t>
            </a:r>
            <a:r>
              <a:rPr lang="en-US" b="0" dirty="0">
                <a:latin typeface="+mn-lt"/>
              </a:rPr>
              <a:t>ou can either use the @ symbol in addition to their Twitter handle or you can utilize a direct message. Be sure to use the etiquette tips from the previous slides in order to be polite when speaking. Be friendly and keep it short and sweet. Do your research on who it is that you are speaking with</a:t>
            </a:r>
            <a:r>
              <a:rPr lang="en-US" b="0" baseline="0" dirty="0">
                <a:latin typeface="+mn-lt"/>
              </a:rPr>
              <a:t> so that you are informed to engage in a conversation with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latin typeface="+mn-lt"/>
              </a:rPr>
              <a:t>However, it’s more effective to build a connection with an influencer first, rather than just cold </a:t>
            </a:r>
            <a:r>
              <a:rPr lang="en-US" b="0" baseline="0" dirty="0" err="1">
                <a:latin typeface="+mn-lt"/>
              </a:rPr>
              <a:t>DMing</a:t>
            </a:r>
            <a:r>
              <a:rPr lang="en-US" b="0" baseline="0" dirty="0">
                <a:latin typeface="+mn-lt"/>
              </a:rPr>
              <a:t> them. Follow them, retweet them, tweet at them. Then, put in your request. Use the same practices you would for face to face networking.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latin typeface="Arial" charset="0"/>
                <a:ea typeface="ＭＳ Ｐゴシック" charset="-128"/>
                <a:cs typeface="ＭＳ Ｐゴシック"/>
              </a:rPr>
              <a:t>If you don’t get a response, don’t follow up more than once – at least in the short term. </a:t>
            </a:r>
            <a:endParaRPr lang="en-US" b="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latin typeface="+mn-lt"/>
              </a:rPr>
              <a:t>Do</a:t>
            </a:r>
            <a:r>
              <a:rPr lang="en-US" b="0" baseline="0" dirty="0">
                <a:latin typeface="+mn-lt"/>
              </a:rPr>
              <a:t> not “mass tweet” by sending the same generic message out to many people, donors, or organizations at once – it can be perceived as spam and removes the personal element of the engagement.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latin typeface="+mn-lt"/>
              </a:rPr>
              <a:t>Lastly, Thank </a:t>
            </a:r>
            <a:r>
              <a:rPr lang="en-US" b="0" baseline="0" dirty="0" err="1">
                <a:latin typeface="+mn-lt"/>
              </a:rPr>
              <a:t>you’s</a:t>
            </a:r>
            <a:r>
              <a:rPr lang="en-US" b="0" baseline="0" dirty="0">
                <a:latin typeface="+mn-lt"/>
              </a:rPr>
              <a:t> go a long way. Thank them if they’ve shared your work, ask for feedback, offer to send them advance notice of your next similar publication. Build the connection so that you yourself can become an influencer!</a:t>
            </a:r>
            <a:endParaRPr lang="en-US" b="0" dirty="0">
              <a:latin typeface="+mn-lt"/>
            </a:endParaRPr>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27</a:t>
            </a:fld>
            <a:endParaRPr lang="en-US"/>
          </a:p>
        </p:txBody>
      </p:sp>
    </p:spTree>
    <p:extLst>
      <p:ext uri="{BB962C8B-B14F-4D97-AF65-F5344CB8AC3E}">
        <p14:creationId xmlns:p14="http://schemas.microsoft.com/office/powerpoint/2010/main" val="289569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messages allow you to privately connect with other users. They are a useful forum for when you want to ask a question or request assistance and don’t want it to be public. If you are </a:t>
            </a:r>
            <a:r>
              <a:rPr lang="en-US" dirty="0" err="1"/>
              <a:t>DMing</a:t>
            </a:r>
            <a:r>
              <a:rPr lang="en-US" dirty="0"/>
              <a:t>, make sure you do it in a polite manner, especially if the message is to someone you do not know personally. </a:t>
            </a:r>
          </a:p>
          <a:p>
            <a:endParaRPr lang="en-US" dirty="0"/>
          </a:p>
          <a:p>
            <a:r>
              <a:rPr lang="en-US" dirty="0"/>
              <a:t>In the examples on the slide, you can see a mass message with no explanation is not a good way to get people to share your research. Take the time to reach out to individuals, provide context, have a call to action, and say thanks! You’ll get results that way. </a:t>
            </a:r>
          </a:p>
        </p:txBody>
      </p:sp>
      <p:sp>
        <p:nvSpPr>
          <p:cNvPr id="4" name="Slide Number Placeholder 3"/>
          <p:cNvSpPr>
            <a:spLocks noGrp="1"/>
          </p:cNvSpPr>
          <p:nvPr>
            <p:ph type="sldNum" sz="quarter" idx="5"/>
          </p:nvPr>
        </p:nvSpPr>
        <p:spPr/>
        <p:txBody>
          <a:bodyPr/>
          <a:lstStyle/>
          <a:p>
            <a:pPr>
              <a:defRPr/>
            </a:pPr>
            <a:fld id="{5BAFA8D9-4E0D-451F-A12A-78F904CD74F4}" type="slidenum">
              <a:rPr lang="en-US" smtClean="0"/>
              <a:pPr>
                <a:defRPr/>
              </a:pPr>
              <a:t>28</a:t>
            </a:fld>
            <a:endParaRPr lang="en-US"/>
          </a:p>
        </p:txBody>
      </p:sp>
    </p:spTree>
    <p:extLst>
      <p:ext uri="{BB962C8B-B14F-4D97-AF65-F5344CB8AC3E}">
        <p14:creationId xmlns:p14="http://schemas.microsoft.com/office/powerpoint/2010/main" val="3916613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hashtag</a:t>
            </a:r>
            <a:r>
              <a:rPr lang="en-US" baseline="0" dirty="0"/>
              <a:t> search, which as we mentioned is quite valuable in identifying who is active in your area, and which influencers you might want to reach out to. </a:t>
            </a:r>
          </a:p>
          <a:p>
            <a:endParaRPr lang="en-US" baseline="0" dirty="0"/>
          </a:p>
          <a:p>
            <a:r>
              <a:rPr lang="en-US" baseline="0" dirty="0"/>
              <a:t>In the search bar on the upper right, we typed #</a:t>
            </a:r>
            <a:r>
              <a:rPr lang="en-US" baseline="0" dirty="0" err="1"/>
              <a:t>FamilyPlanning</a:t>
            </a:r>
            <a:r>
              <a:rPr lang="en-US" baseline="0" dirty="0"/>
              <a:t> to locate other twitter users that are tweeting about family planning. This practice allows you to find other material on your topic of interest by pulling up relevant and up-to-date material on the subject of interest.</a:t>
            </a:r>
          </a:p>
          <a:p>
            <a:endParaRPr lang="en-US" baseline="0" dirty="0"/>
          </a:p>
          <a:p>
            <a:r>
              <a:rPr lang="en-US" baseline="0" dirty="0"/>
              <a:t>Here are the top results from our search. You can see people who Tweet about the hashtag, and also top posts with the hashtag. If you choose “Latest” instead of “Top,” you’ll see up-to-the-minute latest Tweets using that hashtag. </a:t>
            </a:r>
          </a:p>
          <a:p>
            <a:endParaRPr lang="en-US" baseline="0" dirty="0"/>
          </a:p>
          <a:p>
            <a:r>
              <a:rPr lang="en-US" baseline="0" dirty="0"/>
              <a:t>You want to select some of these individuals to follow. As you see more of their content, you may then want to reach out and begin to engage with them. </a:t>
            </a:r>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29</a:t>
            </a:fld>
            <a:endParaRPr lang="en-US"/>
          </a:p>
        </p:txBody>
      </p:sp>
    </p:spTree>
    <p:extLst>
      <p:ext uri="{BB962C8B-B14F-4D97-AF65-F5344CB8AC3E}">
        <p14:creationId xmlns:p14="http://schemas.microsoft.com/office/powerpoint/2010/main" val="3884039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now commonplace, and often encouraged, for individuals attending events to post about the event in real time. </a:t>
            </a:r>
            <a:r>
              <a:rPr lang="en-US" baseline="0" dirty="0"/>
              <a:t>If you attend events – such as the launch of a new report, a conference, or a policy community meeting – Tweet about it! “Live Tweeting” typically includes sharing statements and announcements in real time, more or less, to engage with interested followers who can’t be present in person. You can see this in the example on the right. </a:t>
            </a:r>
          </a:p>
          <a:p>
            <a:endParaRPr lang="en-US" baseline="0" dirty="0"/>
          </a:p>
          <a:p>
            <a:r>
              <a:rPr lang="en-US" baseline="0" dirty="0"/>
              <a:t>If you’re attending a noteworthy event, do some social media research in advance. Make a list of the profiles for organizations sponsoring the events, and see if the speakers are active on social media. Check the event invitation, or materials handed out on arrival, to see if the event has a specific hashtag. Post during the event – see if you can get some retweets from the sponsor organizations! Search the relevant hashtags for the event, and follow others who are also posting. You can see from the example on the right, even a simple tweet with a photo of the room can generate a lot of engagement! </a:t>
            </a:r>
          </a:p>
          <a:p>
            <a:endParaRPr lang="en-US" baseline="0" dirty="0"/>
          </a:p>
          <a:p>
            <a:r>
              <a:rPr lang="en-US" baseline="0" dirty="0"/>
              <a:t>Twitter Chats are another platform to host a specific conversation exclusively on social media. The visual on the left is from a live Twitter chat hosted by Center for Global Development and Global Health Council. You’ll often see these notations of using the letters Q or A, and numbers, to denote questions, answers, and connected responses. </a:t>
            </a:r>
          </a:p>
          <a:p>
            <a:endParaRPr lang="en-US" baseline="0" dirty="0"/>
          </a:p>
          <a:p>
            <a:r>
              <a:rPr lang="en-US" baseline="0" dirty="0"/>
              <a:t>Anyone can participate in a tweet chat, but their success depends on engagement with the audience. Respond to questions, ask questions, retweet, and see who else is active. Seek out others to follow and see if you can grow your own following through this type of opportunity for engagement. </a:t>
            </a:r>
          </a:p>
          <a:p>
            <a:endParaRPr lang="en-US" baseline="0" dirty="0"/>
          </a:p>
          <a:p>
            <a:r>
              <a:rPr lang="en-US" sz="1200" b="0" i="0" u="none" strike="noStrike" kern="1200" baseline="0" dirty="0">
                <a:solidFill>
                  <a:schemeClr val="tx1"/>
                </a:solidFill>
                <a:latin typeface="Arial" charset="0"/>
                <a:ea typeface="ＭＳ Ｐゴシック" charset="-128"/>
                <a:cs typeface="ＭＳ Ｐゴシック"/>
              </a:rPr>
              <a:t>Live tweeting and participating in Twitter chats are extremely effective ways to generate new connections because people are online at the same time centered around discussing the same topic.</a:t>
            </a:r>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30</a:t>
            </a:fld>
            <a:endParaRPr lang="en-US"/>
          </a:p>
        </p:txBody>
      </p:sp>
    </p:spTree>
    <p:extLst>
      <p:ext uri="{BB962C8B-B14F-4D97-AF65-F5344CB8AC3E}">
        <p14:creationId xmlns:p14="http://schemas.microsoft.com/office/powerpoint/2010/main" val="337601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Above all remember - social media is about staying connected. Many of these platforms make it easy to meet like-minded users and draw new connections. You might be surprised just how accessible social media can be for maintaining or strengthening connections. </a:t>
            </a:r>
          </a:p>
          <a:p>
            <a:endParaRPr lang="en-US" baseline="0" dirty="0"/>
          </a:p>
          <a:p>
            <a:r>
              <a:rPr lang="en-US" baseline="0" dirty="0"/>
              <a:t>Consider these strategies to identify and stay connected with influential leaders and your peers: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-Stay abreast of new posts by influential leaders. If they host a website or blog, it’s a good idea to occasionally check out their personal site for new content. </a:t>
            </a:r>
          </a:p>
          <a:p>
            <a:r>
              <a:rPr lang="en-US" baseline="0" dirty="0"/>
              <a:t>-Social media is a great space for collaboration. Look out for users with similar research interests or overlapping content to your research focus. If you think you might make a worthwhile collaboration, propose a few tangible opportunities. </a:t>
            </a:r>
          </a:p>
          <a:p>
            <a:r>
              <a:rPr lang="en-US" baseline="0" dirty="0"/>
              <a:t>-Attend web events related to your topic of interest. A web event is the perfect opportunity to gain direct access to your influential leader. Often there will be an opportunity to chat with the host and other participants as well as participate in a Q&amp;A session. Maximize this opportunity to connect with the chat leader or potential influential leader by directly participating in the web event and later following-up. So the web event host can remember who you are, it’s useful to reference your contribution to the discussion. </a:t>
            </a:r>
          </a:p>
          <a:p>
            <a:r>
              <a:rPr lang="en-US" baseline="0" dirty="0"/>
              <a:t>-There are many online communities of practice or networks. Seek out a few that align with your research interests or policy goals and stay active in the group. Often, these groups will post worthwhile updates, discussion topics, and events exclusively to members. You may come across a few influential leaders in these spaces.</a:t>
            </a:r>
          </a:p>
          <a:p>
            <a:r>
              <a:rPr lang="en-US" baseline="0" dirty="0"/>
              <a:t>-Some websites will circulate daily, weekly or monthly newsletters or email blasts. Sign up for a few that interest you. It’s a great way to keep up with news and updates from your field.</a:t>
            </a:r>
          </a:p>
          <a:p>
            <a:r>
              <a:rPr lang="en-US" baseline="0" dirty="0"/>
              <a:t>-Finally, don’t restrict yourself to online connections. When appropriate, take online conversations offline. You might attend an in-person event hosted by your influential leader and make a personal connection there that can boost your engagement online, or translate that social media connection into new opportunities in person and in your work. </a:t>
            </a:r>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31</a:t>
            </a:fld>
            <a:endParaRPr lang="en-US"/>
          </a:p>
        </p:txBody>
      </p:sp>
    </p:spTree>
    <p:extLst>
      <p:ext uri="{BB962C8B-B14F-4D97-AF65-F5344CB8AC3E}">
        <p14:creationId xmlns:p14="http://schemas.microsoft.com/office/powerpoint/2010/main" val="297863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Here’s a simple definition that we use for social media. </a:t>
            </a:r>
          </a:p>
          <a:p>
            <a:endParaRPr lang="en-US" b="1" baseline="0" dirty="0"/>
          </a:p>
          <a:p>
            <a:r>
              <a:rPr lang="en-US" b="1" baseline="0" dirty="0"/>
              <a:t>Read definition. </a:t>
            </a:r>
            <a:endParaRPr lang="en-US" b="1" dirty="0"/>
          </a:p>
          <a:p>
            <a:endParaRPr lang="en-US" baseline="0" dirty="0"/>
          </a:p>
          <a:p>
            <a:r>
              <a:rPr lang="en-US" baseline="0" dirty="0"/>
              <a:t>It’s pretty simple - social networking is interacting with other users (individuals or organizations) online as a way to share ideas, thoughts, and opinions. </a:t>
            </a:r>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3</a:t>
            </a:fld>
            <a:endParaRPr lang="en-US"/>
          </a:p>
        </p:txBody>
      </p:sp>
    </p:spTree>
    <p:extLst>
      <p:ext uri="{BB962C8B-B14F-4D97-AF65-F5344CB8AC3E}">
        <p14:creationId xmlns:p14="http://schemas.microsoft.com/office/powerpoint/2010/main" val="2519372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Arial" charset="0"/>
                <a:ea typeface="ＭＳ Ｐゴシック" charset="-128"/>
                <a:cs typeface="ＭＳ Ｐゴシック"/>
              </a:rPr>
              <a:t>With all this in mind, we also need to acknowledge that sometimes social media goes badly. It is important to remember that active users and those with a huge following must monitor how people react to their postings to make sure posts are not misinterpreted and to manage any offensive reaction. Online we also see issues with “internet trolls”.</a:t>
            </a:r>
          </a:p>
          <a:p>
            <a:pPr marL="0" indent="0">
              <a:buFont typeface="Arial" panose="020B0604020202020204" pitchFamily="34" charset="0"/>
              <a:buNone/>
            </a:pPr>
            <a:endParaRPr lang="en-US" sz="1200" b="0" i="0" u="none" strike="noStrike" kern="1200" dirty="0">
              <a:solidFill>
                <a:schemeClr val="tx1"/>
              </a:solidFill>
              <a:effectLst/>
              <a:latin typeface="Arial" charset="0"/>
              <a:ea typeface="ＭＳ Ｐゴシック" charset="-128"/>
              <a:cs typeface="ＭＳ Ｐゴシック"/>
            </a:endParaRPr>
          </a:p>
          <a:p>
            <a:pPr marL="0" indent="0">
              <a:buFont typeface="Arial" panose="020B0604020202020204" pitchFamily="34" charset="0"/>
              <a:buNone/>
            </a:pPr>
            <a:r>
              <a:rPr lang="en-US" sz="1200" b="0" i="0" u="none" strike="noStrike" kern="1200" dirty="0">
                <a:solidFill>
                  <a:schemeClr val="tx1"/>
                </a:solidFill>
                <a:effectLst/>
                <a:latin typeface="Arial" charset="0"/>
                <a:ea typeface="ＭＳ Ｐゴシック" charset="-128"/>
                <a:cs typeface="ＭＳ Ｐゴシック"/>
              </a:rPr>
              <a:t>Have you heard of the term “troll”? </a:t>
            </a:r>
            <a:r>
              <a:rPr lang="en-US" sz="1200" b="0" i="0" kern="1200" dirty="0">
                <a:solidFill>
                  <a:schemeClr val="tx1"/>
                </a:solidFill>
                <a:effectLst/>
                <a:latin typeface="Arial" charset="0"/>
                <a:ea typeface="ＭＳ Ｐゴシック" charset="-128"/>
                <a:cs typeface="ＭＳ Ｐゴシック"/>
              </a:rPr>
              <a:t>Trolling is defined as creating discord on the Internet by starting fights or upsetting people by posting inflammatory or off-topic messages in an online community. A social media “troll” is someone who purposely says something controversial in order to get a rise out of other users.</a:t>
            </a:r>
            <a:endParaRPr lang="en-US" sz="1200" b="0" i="0" u="none" strike="noStrike" kern="1200" dirty="0">
              <a:solidFill>
                <a:schemeClr val="tx1"/>
              </a:solidFill>
              <a:effectLst/>
              <a:latin typeface="Arial" charset="0"/>
              <a:ea typeface="ＭＳ Ｐゴシック" charset="-128"/>
              <a:cs typeface="ＭＳ Ｐゴシック"/>
            </a:endParaRPr>
          </a:p>
          <a:p>
            <a:pPr marL="0" indent="0">
              <a:buFont typeface="Arial" panose="020B0604020202020204" pitchFamily="34" charset="0"/>
              <a:buNone/>
            </a:pPr>
            <a:endParaRPr lang="en-US" sz="1200" b="0" i="0" u="none" strike="noStrike" kern="1200" dirty="0">
              <a:solidFill>
                <a:schemeClr val="tx1"/>
              </a:solidFill>
              <a:effectLst/>
              <a:latin typeface="Arial" charset="0"/>
              <a:ea typeface="ＭＳ Ｐゴシック" charset="-128"/>
              <a:cs typeface="ＭＳ Ｐゴシック"/>
            </a:endParaRPr>
          </a:p>
          <a:p>
            <a:pPr marL="0" indent="0">
              <a:buFont typeface="Arial" panose="020B0604020202020204" pitchFamily="34" charset="0"/>
              <a:buNone/>
            </a:pPr>
            <a:r>
              <a:rPr lang="en-US" sz="1200" b="0" i="0" u="none" strike="noStrike" kern="1200" dirty="0">
                <a:solidFill>
                  <a:schemeClr val="tx1"/>
                </a:solidFill>
                <a:effectLst/>
                <a:latin typeface="Arial" charset="0"/>
                <a:ea typeface="ＭＳ Ｐゴシック" charset="-128"/>
                <a:cs typeface="ＭＳ Ｐゴシック"/>
              </a:rPr>
              <a:t>Certain words bring trolls out of the woodwork, even if the post is a relatively tame and factually accurate one. We recommend that you just ignore these posts. They go away.</a:t>
            </a:r>
          </a:p>
          <a:p>
            <a:pPr marL="0" indent="0">
              <a:buFont typeface="Arial" panose="020B0604020202020204" pitchFamily="34" charset="0"/>
              <a:buNone/>
            </a:pPr>
            <a:endParaRPr lang="en-US" sz="1200" b="0" i="0" u="none" strike="noStrike" kern="1200" dirty="0">
              <a:solidFill>
                <a:schemeClr val="tx1"/>
              </a:solidFill>
              <a:effectLst/>
              <a:latin typeface="Arial" charset="0"/>
              <a:ea typeface="ＭＳ Ｐゴシック" charset="-128"/>
              <a:cs typeface="ＭＳ Ｐゴシック"/>
            </a:endParaRPr>
          </a:p>
          <a:p>
            <a:pPr marL="0" indent="0">
              <a:buFont typeface="Arial" panose="020B0604020202020204" pitchFamily="34" charset="0"/>
              <a:buNone/>
            </a:pPr>
            <a:r>
              <a:rPr lang="en-US" sz="1200" b="0" i="0" u="none" strike="noStrike" kern="1200" dirty="0">
                <a:solidFill>
                  <a:schemeClr val="tx1"/>
                </a:solidFill>
                <a:effectLst/>
                <a:latin typeface="Arial" charset="0"/>
                <a:ea typeface="ＭＳ Ｐゴシック" charset="-128"/>
                <a:cs typeface="ＭＳ Ｐゴシック"/>
              </a:rPr>
              <a:t>Most people don’t attack an institution because, often, institutions won’t engage, so they have no fuel for their fire.</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But what do you do </a:t>
            </a:r>
            <a:r>
              <a:rPr lang="en-US" sz="1200" b="0" i="0" u="none" strike="noStrike" kern="1200" dirty="0">
                <a:solidFill>
                  <a:schemeClr val="tx1"/>
                </a:solidFill>
                <a:effectLst/>
                <a:latin typeface="Arial" charset="0"/>
                <a:ea typeface="ＭＳ Ｐゴシック" charset="-128"/>
                <a:cs typeface="ＭＳ Ｐゴシック"/>
              </a:rPr>
              <a:t>when a message you post goes south? You meant one thing, but either stepped into an unknown landmine or your message wasn't received as intended?</a:t>
            </a:r>
          </a:p>
          <a:p>
            <a:pPr marL="0" indent="0">
              <a:buFont typeface="Arial" panose="020B0604020202020204" pitchFamily="34" charset="0"/>
              <a:buNone/>
            </a:pPr>
            <a:endParaRPr lang="en-US" sz="1200" b="0" i="0" u="none" strike="noStrike" kern="1200" dirty="0">
              <a:solidFill>
                <a:schemeClr val="tx1"/>
              </a:solidFill>
              <a:effectLst/>
              <a:latin typeface="Arial" charset="0"/>
              <a:ea typeface="ＭＳ Ｐゴシック" charset="-128"/>
              <a:cs typeface="ＭＳ Ｐゴシック"/>
            </a:endParaRPr>
          </a:p>
          <a:p>
            <a:pPr marL="0" indent="0">
              <a:buFont typeface="Arial" panose="020B0604020202020204" pitchFamily="34" charset="0"/>
              <a:buNone/>
            </a:pPr>
            <a:r>
              <a:rPr lang="en-US" sz="1200" b="0" i="0" u="none" strike="noStrike" kern="1200" dirty="0">
                <a:solidFill>
                  <a:schemeClr val="tx1"/>
                </a:solidFill>
                <a:effectLst/>
                <a:latin typeface="Arial" charset="0"/>
                <a:ea typeface="ＭＳ Ｐゴシック" charset="-128"/>
                <a:cs typeface="ＭＳ Ｐゴシック"/>
              </a:rPr>
              <a:t>The best defense is to not engage. Don’t go on the offensive. If the post has truly been misinterpreted, take it down immediately and apologize sincerely. Take a break from social media for a week while it blows over.</a:t>
            </a:r>
          </a:p>
          <a:p>
            <a:pPr marL="0" indent="0">
              <a:buFont typeface="Arial" panose="020B0604020202020204" pitchFamily="34" charset="0"/>
              <a:buNone/>
            </a:pPr>
            <a:endParaRPr lang="en-US" sz="1200" b="0" i="0" u="none" strike="noStrike" kern="1200" dirty="0">
              <a:solidFill>
                <a:schemeClr val="tx1"/>
              </a:solidFill>
              <a:effectLst/>
              <a:latin typeface="Arial" charset="0"/>
              <a:ea typeface="ＭＳ Ｐゴシック"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dirty="0">
                <a:solidFill>
                  <a:schemeClr val="tx1"/>
                </a:solidFill>
                <a:effectLst/>
                <a:latin typeface="Arial" charset="0"/>
                <a:ea typeface="ＭＳ Ｐゴシック" charset="-128"/>
                <a:cs typeface="ＭＳ Ｐゴシック"/>
              </a:rPr>
              <a:t>From an institutional perspective, PRB’s approach to negative comments is to ignore it and not engage if it is one-off. There are instances, however, when we decide to respond to the feedback personally. For example, this year p</a:t>
            </a:r>
            <a:r>
              <a:rPr lang="en-US" sz="1200" kern="1200" dirty="0">
                <a:solidFill>
                  <a:schemeClr val="tx1"/>
                </a:solidFill>
                <a:effectLst/>
                <a:latin typeface="Arial" charset="0"/>
                <a:ea typeface="ＭＳ Ｐゴシック" charset="-128"/>
                <a:cs typeface="ＭＳ Ｐゴシック"/>
              </a:rPr>
              <a:t>eople were upset by the world pop data graphics that showed an outline of India because it did not include Kashmir. This is an issue that arises every year and our team who worked on the world pop data decided to respond but only via email. </a:t>
            </a:r>
          </a:p>
          <a:p>
            <a:pPr marL="0" indent="0">
              <a:buFont typeface="Arial" panose="020B0604020202020204" pitchFamily="34" charset="0"/>
              <a:buNone/>
            </a:pPr>
            <a:endParaRPr lang="en-US" sz="1200" b="0" i="0" u="none" strike="noStrike" kern="1200" dirty="0">
              <a:solidFill>
                <a:schemeClr val="tx1"/>
              </a:solidFill>
              <a:effectLst/>
              <a:latin typeface="Arial" charset="0"/>
              <a:ea typeface="ＭＳ Ｐゴシック" charset="-128"/>
              <a:cs typeface="ＭＳ Ｐゴシック"/>
            </a:endParaRPr>
          </a:p>
          <a:p>
            <a:pPr marL="0" indent="0">
              <a:buFont typeface="Arial" panose="020B0604020202020204" pitchFamily="34" charset="0"/>
              <a:buNone/>
            </a:pPr>
            <a:r>
              <a:rPr lang="en-US" sz="1200" b="0" i="0" u="none" strike="noStrike" kern="1200" dirty="0">
                <a:solidFill>
                  <a:schemeClr val="tx1"/>
                </a:solidFill>
                <a:effectLst/>
                <a:latin typeface="Arial" charset="0"/>
                <a:ea typeface="ＭＳ Ｐゴシック" charset="-128"/>
                <a:cs typeface="ＭＳ Ｐゴシック"/>
              </a:rPr>
              <a:t>If you do feel personally attacked or unsafe, you can also block the user from engaging with you, and you can report the user to the platform for harassment or violating the terms of use. </a:t>
            </a:r>
          </a:p>
          <a:p>
            <a:pPr marL="0" indent="0">
              <a:buFont typeface="Arial" panose="020B0604020202020204" pitchFamily="34" charset="0"/>
              <a:buNone/>
            </a:pPr>
            <a:endParaRPr lang="en-US" sz="1200" b="0" i="0" u="none" strike="noStrike" kern="1200" dirty="0">
              <a:solidFill>
                <a:schemeClr val="tx1"/>
              </a:solidFill>
              <a:effectLst/>
              <a:latin typeface="Arial" charset="0"/>
              <a:ea typeface="ＭＳ Ｐゴシック" charset="-128"/>
              <a:cs typeface="ＭＳ Ｐゴシック"/>
            </a:endParaRPr>
          </a:p>
          <a:p>
            <a:pPr marL="0" indent="0">
              <a:buFont typeface="Arial" panose="020B0604020202020204" pitchFamily="34" charset="0"/>
              <a:buNone/>
            </a:pPr>
            <a:r>
              <a:rPr lang="en-US" sz="1200" b="0" i="0" u="none" strike="noStrike" kern="1200" dirty="0">
                <a:solidFill>
                  <a:schemeClr val="tx1"/>
                </a:solidFill>
                <a:effectLst/>
                <a:latin typeface="Arial" charset="0"/>
                <a:ea typeface="ＭＳ Ｐゴシック" charset="-128"/>
                <a:cs typeface="ＭＳ Ｐゴシック"/>
              </a:rPr>
              <a:t>The social media world is harsh, but its tides ebb and flow hourly. As long as you don't continue to offend, you and the rest of the world CAN move on.</a:t>
            </a:r>
            <a:endParaRPr lang="en-US" dirty="0"/>
          </a:p>
        </p:txBody>
      </p:sp>
      <p:sp>
        <p:nvSpPr>
          <p:cNvPr id="4" name="Slide Number Placeholder 3"/>
          <p:cNvSpPr>
            <a:spLocks noGrp="1"/>
          </p:cNvSpPr>
          <p:nvPr>
            <p:ph type="sldNum" sz="quarter" idx="5"/>
          </p:nvPr>
        </p:nvSpPr>
        <p:spPr/>
        <p:txBody>
          <a:bodyPr/>
          <a:lstStyle/>
          <a:p>
            <a:pPr>
              <a:defRPr/>
            </a:pPr>
            <a:fld id="{5BAFA8D9-4E0D-451F-A12A-78F904CD74F4}" type="slidenum">
              <a:rPr lang="en-US" smtClean="0"/>
              <a:pPr>
                <a:defRPr/>
              </a:pPr>
              <a:t>32</a:t>
            </a:fld>
            <a:endParaRPr lang="en-US"/>
          </a:p>
        </p:txBody>
      </p:sp>
    </p:spTree>
    <p:extLst>
      <p:ext uri="{BB962C8B-B14F-4D97-AF65-F5344CB8AC3E}">
        <p14:creationId xmlns:p14="http://schemas.microsoft.com/office/powerpoint/2010/main" val="1779028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wrapping up today’s presentation, we are going to go over 10 best practices that can be applied to any form of social media. These are great ideas to keep in mind as you become a more deliberate user of social media for research and policy.</a:t>
            </a:r>
          </a:p>
          <a:p>
            <a:endParaRPr lang="en-US" dirty="0"/>
          </a:p>
          <a:p>
            <a:r>
              <a:rPr lang="en-US" dirty="0"/>
              <a:t>The Ten Best Practices for Social Media are: </a:t>
            </a:r>
          </a:p>
          <a:p>
            <a:pPr marL="228600" indent="-228600">
              <a:buFont typeface="+mj-lt"/>
              <a:buAutoNum type="arabicPeriod"/>
            </a:pPr>
            <a:r>
              <a:rPr lang="en-US" dirty="0"/>
              <a:t>Be yourself: You can have a personality on social media! No one wants to be social with a robot. This is why individuals often can garner more followers than organization profiles, because the connections feel more personal and genuine.</a:t>
            </a:r>
          </a:p>
          <a:p>
            <a:pPr marL="228600" indent="-228600">
              <a:buFont typeface="+mj-lt"/>
              <a:buAutoNum type="arabicPeriod"/>
            </a:pPr>
            <a:r>
              <a:rPr lang="en-US" dirty="0"/>
              <a:t>Make social media a habit: Checking in twice a day, for 10 minutes a day is easier and much more effective than spending an hour at the end of the week trying to figure out everything you missed.</a:t>
            </a:r>
          </a:p>
          <a:p>
            <a:pPr marL="228600" indent="-228600">
              <a:buFont typeface="+mj-lt"/>
              <a:buAutoNum type="arabicPeriod"/>
            </a:pPr>
            <a:r>
              <a:rPr lang="en-US" dirty="0"/>
              <a:t>Think before you post: You might be able to delete a post, but the internet lives forever, and people often screenshot. What would your tweet look like on the front page of NYT? Not good? Don’t post it.</a:t>
            </a:r>
          </a:p>
          <a:p>
            <a:pPr marL="228600" indent="-228600">
              <a:buFont typeface="+mj-lt"/>
              <a:buAutoNum type="arabicPeriod"/>
            </a:pPr>
            <a:r>
              <a:rPr lang="en-US" dirty="0"/>
              <a:t>Build a targeted profile: If you follow everyone and everything, you are going to be overwhelmed. Decide what your professional goals are for using social, pursue them and mix in other interesting content along the way. </a:t>
            </a:r>
          </a:p>
          <a:p>
            <a:pPr marL="228600" indent="-228600">
              <a:buFont typeface="+mj-lt"/>
              <a:buAutoNum type="arabicPeriod"/>
            </a:pPr>
            <a:r>
              <a:rPr lang="en-US" dirty="0"/>
              <a:t>Have meaningful conversations: Don’t just shout meaningless information. Actually engage on topics you are passionate about.</a:t>
            </a:r>
          </a:p>
          <a:p>
            <a:pPr marL="228600" indent="-228600">
              <a:buFont typeface="+mj-lt"/>
              <a:buAutoNum type="arabicPeriod"/>
            </a:pPr>
            <a:r>
              <a:rPr lang="en-US" dirty="0"/>
              <a:t>Visuals! Visuals! Visuals! Pictures, graphs, videos, etc. Visuals do better on social media than plain text. Don’t just tell people what they need to know, also show them.</a:t>
            </a:r>
          </a:p>
          <a:p>
            <a:pPr marL="228600" indent="-228600">
              <a:buFont typeface="+mj-lt"/>
              <a:buAutoNum type="arabicPeriod"/>
            </a:pPr>
            <a:r>
              <a:rPr lang="en-US" dirty="0"/>
              <a:t>Share anecdotes: In addition to being yourself on social media, don’t be afraid to share life anecdotes. The connection feels more personal when you aren’t just a demographer, but also a dog-lover, a runner, a sports enthusiast, or whatever other part of your like you’d like to share. </a:t>
            </a:r>
          </a:p>
          <a:p>
            <a:pPr marL="228600" indent="-228600">
              <a:buFont typeface="+mj-lt"/>
              <a:buAutoNum type="arabicPeriod"/>
            </a:pPr>
            <a:r>
              <a:rPr lang="en-US" dirty="0"/>
              <a:t>Write for anyone: Social media is free! You don’t need a journal subscription or a college degree to use it. As a researcher, distilling your ideas in ways that anyone can understand is important for facilitating a well-informed public and giving them the quality, data-driven information to advocate for critical issues.</a:t>
            </a:r>
          </a:p>
          <a:p>
            <a:pPr marL="228600" indent="-228600">
              <a:buFont typeface="+mj-lt"/>
              <a:buAutoNum type="arabicPeriod"/>
            </a:pPr>
            <a:r>
              <a:rPr lang="en-US" dirty="0"/>
              <a:t>Engage and respond: Don’t set up a profile and then abandon it or share only your own content. That comes across as worse than not having a profile at all. Remember, social media is about being social! So make sure to treat those online as if you were engaging with them in person. If someone asks you a question in real life, you wouldn’t just walk away. That being said it is well within your rights to ignore/block harassment and aggression.</a:t>
            </a:r>
          </a:p>
          <a:p>
            <a:pPr marL="228600" indent="-228600">
              <a:buFont typeface="+mj-lt"/>
              <a:buAutoNum type="arabicPeriod"/>
            </a:pPr>
            <a:r>
              <a:rPr lang="en-US" dirty="0"/>
              <a:t>Look at the data (Twitter analytics): One of the best things about Twitter is that you don’t have to have a specific kind of account to look at your analytics. Take advantage of this access. You can see what posts do well, which ones don’t and adjust from there. </a:t>
            </a:r>
          </a:p>
        </p:txBody>
      </p:sp>
      <p:sp>
        <p:nvSpPr>
          <p:cNvPr id="4" name="Slide Number Placeholder 3"/>
          <p:cNvSpPr>
            <a:spLocks noGrp="1"/>
          </p:cNvSpPr>
          <p:nvPr>
            <p:ph type="sldNum" sz="quarter" idx="5"/>
          </p:nvPr>
        </p:nvSpPr>
        <p:spPr/>
        <p:txBody>
          <a:bodyPr/>
          <a:lstStyle/>
          <a:p>
            <a:pPr>
              <a:defRPr/>
            </a:pPr>
            <a:fld id="{5BAFA8D9-4E0D-451F-A12A-78F904CD74F4}" type="slidenum">
              <a:rPr lang="en-US" smtClean="0"/>
              <a:pPr>
                <a:defRPr/>
              </a:pPr>
              <a:t>33</a:t>
            </a:fld>
            <a:endParaRPr lang="en-US"/>
          </a:p>
        </p:txBody>
      </p:sp>
    </p:spTree>
    <p:extLst>
      <p:ext uri="{BB962C8B-B14F-4D97-AF65-F5344CB8AC3E}">
        <p14:creationId xmlns:p14="http://schemas.microsoft.com/office/powerpoint/2010/main" val="3088315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resources that might be useful with some more in-depth</a:t>
            </a:r>
            <a:r>
              <a:rPr lang="en-US" baseline="0" dirty="0"/>
              <a:t> information and tips about how to begin to engage, and engage constructively, on social media. </a:t>
            </a:r>
          </a:p>
          <a:p>
            <a:endParaRPr lang="en-US" baseline="0" dirty="0"/>
          </a:p>
          <a:p>
            <a:r>
              <a:rPr lang="en-US" b="1" baseline="0" dirty="0"/>
              <a:t>Note to Facilitators: </a:t>
            </a:r>
            <a:r>
              <a:rPr lang="en-US" baseline="0" dirty="0"/>
              <a:t>These hyperlinks only function when the presentation is in slideshow mode. Alternatively, you can right-click on each link to open them from other modes.</a:t>
            </a:r>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34</a:t>
            </a:fld>
            <a:endParaRPr lang="en-US"/>
          </a:p>
        </p:txBody>
      </p:sp>
    </p:spTree>
    <p:extLst>
      <p:ext uri="{BB962C8B-B14F-4D97-AF65-F5344CB8AC3E}">
        <p14:creationId xmlns:p14="http://schemas.microsoft.com/office/powerpoint/2010/main" val="95393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ＭＳ Ｐゴシック" charset="-128"/>
                <a:cs typeface="ＭＳ Ｐゴシック"/>
              </a:rPr>
              <a:t>When we think of social media, we often think of it in the personal sense – networking with friends and families to share life updates, photos, videos, etc. </a:t>
            </a:r>
          </a:p>
          <a:p>
            <a:pPr lvl="0"/>
            <a:endParaRPr lang="en-US" sz="1200" kern="1200" dirty="0">
              <a:solidFill>
                <a:schemeClr val="tx1"/>
              </a:solidFill>
              <a:effectLst/>
              <a:latin typeface="Arial" charset="0"/>
              <a:ea typeface="ＭＳ Ｐゴシック" charset="-128"/>
              <a:cs typeface="ＭＳ Ｐゴシック"/>
            </a:endParaRPr>
          </a:p>
          <a:p>
            <a:pPr lvl="0"/>
            <a:r>
              <a:rPr lang="en-US" sz="1200" kern="1200" dirty="0">
                <a:solidFill>
                  <a:schemeClr val="tx1"/>
                </a:solidFill>
                <a:effectLst/>
                <a:latin typeface="Arial" charset="0"/>
                <a:ea typeface="ＭＳ Ｐゴシック" charset="-128"/>
                <a:cs typeface="ＭＳ Ｐゴシック"/>
              </a:rPr>
              <a:t>But in addition, social media has become an important medium for disseminating research, building advocacy networks, and engaging with policy and other types of influential audiences.</a:t>
            </a:r>
          </a:p>
          <a:p>
            <a:pPr lvl="0"/>
            <a:endParaRPr lang="en-US" sz="1200" kern="1200" dirty="0">
              <a:solidFill>
                <a:schemeClr val="tx1"/>
              </a:solidFill>
              <a:effectLst/>
              <a:latin typeface="Arial" charset="0"/>
              <a:ea typeface="ＭＳ Ｐゴシック" charset="-128"/>
              <a:cs typeface="ＭＳ Ｐゴシック"/>
            </a:endParaRPr>
          </a:p>
          <a:p>
            <a:pPr lvl="0"/>
            <a:r>
              <a:rPr lang="en-US" sz="1200" kern="1200" dirty="0">
                <a:solidFill>
                  <a:schemeClr val="tx1"/>
                </a:solidFill>
                <a:effectLst/>
                <a:latin typeface="Arial" charset="0"/>
                <a:ea typeface="ＭＳ Ｐゴシック" charset="-128"/>
                <a:cs typeface="ＭＳ Ｐゴシック"/>
              </a:rPr>
              <a:t>More and more, we see that Ministries or individual policymakers have social media profiles. Some are active, while others might engage rarely. Donors, NGOs, research institutions, civil society organizations, and journalists are active. At the same time, we see that individuals who might not otherwise be seen as an influential individual can start to build a social media presence, and assert him or herself as an authority or opinion leader within the social media sphere. </a:t>
            </a:r>
          </a:p>
          <a:p>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4</a:t>
            </a:fld>
            <a:endParaRPr lang="en-US"/>
          </a:p>
        </p:txBody>
      </p:sp>
    </p:spTree>
    <p:extLst>
      <p:ext uri="{BB962C8B-B14F-4D97-AF65-F5344CB8AC3E}">
        <p14:creationId xmlns:p14="http://schemas.microsoft.com/office/powerpoint/2010/main" val="255995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r>
              <a:rPr lang="en-US" dirty="0">
                <a:ea typeface="ＭＳ Ｐゴシック"/>
              </a:rPr>
              <a:t>You’re probably all familiar with at least some social media tools</a:t>
            </a:r>
            <a:r>
              <a:rPr lang="en-US" baseline="0" dirty="0">
                <a:ea typeface="ＭＳ Ｐゴシック"/>
              </a:rPr>
              <a:t> and sites, but the landscape of social media is really diverse. </a:t>
            </a:r>
            <a:endParaRPr lang="en-US" dirty="0">
              <a:ea typeface="ＭＳ Ｐゴシック"/>
            </a:endParaRPr>
          </a:p>
          <a:p>
            <a:endParaRPr lang="en-US" dirty="0">
              <a:ea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charset="0"/>
                <a:ea typeface="ＭＳ Ｐゴシック" charset="-128"/>
              </a:rPr>
              <a:t>This graphic shows the six main categories of social media.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Arial" charset="0"/>
                <a:ea typeface="ＭＳ Ｐゴシック" charset="-128"/>
              </a:rPr>
              <a:t>Sharing: Sharing platforms are focused on sharing content – videos, photos, information. Here you see YouTube, Pinterest, Instagram.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Arial" charset="0"/>
                <a:ea typeface="ＭＳ Ｐゴシック" charset="-128"/>
              </a:rPr>
              <a:t>Messaging: Platforms with messaging allow users to send direct messages to individuals or groups, think of email, texting, or chatting online. This includes platforms like WhatsApp and Gmail.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Arial" charset="0"/>
                <a:ea typeface="ＭＳ Ｐゴシック" charset="-128"/>
              </a:rPr>
              <a:t>Discussing: These platforms are focused on engaging –Having dialogue about current events, articles, etc. This would be things like Reddit or Snapchat.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Arial" charset="0"/>
                <a:ea typeface="ＭＳ Ｐゴシック" charset="-128"/>
              </a:rPr>
              <a:t>Collaborating: Platforms for collaboration allow users to share professional content for workplace cooperation. Think of Dropbox or Slack.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ea typeface="ＭＳ Ｐゴシック"/>
              </a:rPr>
              <a:t>Networking: Making connections</a:t>
            </a:r>
            <a:r>
              <a:rPr lang="en-US" b="0" baseline="0" dirty="0">
                <a:ea typeface="ＭＳ Ｐゴシック"/>
              </a:rPr>
              <a:t> with people, building relationships. For example – LinkedIn</a:t>
            </a:r>
            <a:endParaRPr lang="en-US" sz="1200" b="0" i="0" kern="1200" baseline="0" dirty="0">
              <a:solidFill>
                <a:schemeClr val="tx1"/>
              </a:solidFill>
              <a:effectLst/>
              <a:latin typeface="Arial" charset="0"/>
              <a:ea typeface="ＭＳ Ｐゴシック"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Arial" charset="0"/>
                <a:ea typeface="ＭＳ Ｐゴシック" charset="-128"/>
              </a:rPr>
              <a:t>Publishing: Social publishing allows anyone to publish </a:t>
            </a:r>
            <a:r>
              <a:rPr lang="en-US" sz="1200" b="0" i="0" kern="1200" dirty="0">
                <a:solidFill>
                  <a:schemeClr val="tx1"/>
                </a:solidFill>
                <a:effectLst/>
                <a:latin typeface="Arial" charset="0"/>
                <a:ea typeface="ＭＳ Ｐゴシック" charset="-128"/>
                <a:cs typeface="ＭＳ Ｐゴシック"/>
              </a:rPr>
              <a:t>individually developed content in a publicly</a:t>
            </a:r>
            <a:r>
              <a:rPr lang="en-US" sz="1200" b="0" i="0" kern="1200" baseline="0" dirty="0">
                <a:solidFill>
                  <a:schemeClr val="tx1"/>
                </a:solidFill>
                <a:effectLst/>
                <a:latin typeface="Arial" charset="0"/>
                <a:ea typeface="ＭＳ Ｐゴシック" charset="-128"/>
                <a:cs typeface="ＭＳ Ｐゴシック"/>
              </a:rPr>
              <a:t> accessible medium to disseminate and receive feedback. Here we tend to think of blogs, but also Wikipedia. </a:t>
            </a:r>
          </a:p>
          <a:p>
            <a:endParaRPr lang="en-US" sz="1200" b="0" i="0" kern="1200" baseline="0" dirty="0">
              <a:solidFill>
                <a:schemeClr val="tx1"/>
              </a:solidFill>
              <a:effectLst/>
              <a:latin typeface="Arial" charset="0"/>
              <a:ea typeface="ＭＳ Ｐゴシック" charset="-128"/>
            </a:endParaRPr>
          </a:p>
          <a:p>
            <a:r>
              <a:rPr lang="en-US" sz="1200" b="0" i="0" kern="1200" baseline="0" dirty="0">
                <a:solidFill>
                  <a:schemeClr val="tx1"/>
                </a:solidFill>
                <a:effectLst/>
                <a:latin typeface="Arial" charset="0"/>
                <a:ea typeface="ＭＳ Ｐゴシック" charset="-128"/>
              </a:rPr>
              <a:t>And then there are certain platforms that cut across, and achieve several of these purposes. Facebook, Twitter, and Google are the big ones here. </a:t>
            </a:r>
          </a:p>
        </p:txBody>
      </p:sp>
      <p:sp>
        <p:nvSpPr>
          <p:cNvPr id="4" name="Slide Number Placeholder 3"/>
          <p:cNvSpPr>
            <a:spLocks noGrp="1"/>
          </p:cNvSpPr>
          <p:nvPr>
            <p:ph type="sldNum" sz="quarter" idx="5"/>
          </p:nvPr>
        </p:nvSpPr>
        <p:spPr/>
        <p:txBody>
          <a:bodyPr/>
          <a:lstStyle/>
          <a:p>
            <a:pPr>
              <a:defRPr/>
            </a:pPr>
            <a:fld id="{25F08748-F2E5-4AC5-9755-001EFC6B4416}" type="slidenum">
              <a:rPr lang="en-US" smtClean="0"/>
              <a:pPr>
                <a:defRPr/>
              </a:pPr>
              <a:t>5</a:t>
            </a:fld>
            <a:endParaRPr lang="en-US"/>
          </a:p>
        </p:txBody>
      </p:sp>
    </p:spTree>
    <p:extLst>
      <p:ext uri="{BB962C8B-B14F-4D97-AF65-F5344CB8AC3E}">
        <p14:creationId xmlns:p14="http://schemas.microsoft.com/office/powerpoint/2010/main" val="3487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and for</a:t>
            </a:r>
            <a:r>
              <a:rPr lang="en-US" baseline="0" dirty="0"/>
              <a:t> the general purposes of using social media for disseminating research and communicating policy messages, we’ll be focusing on Facebook, Twitter, and LinkedIn.</a:t>
            </a:r>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6</a:t>
            </a:fld>
            <a:endParaRPr lang="en-US"/>
          </a:p>
        </p:txBody>
      </p:sp>
    </p:spTree>
    <p:extLst>
      <p:ext uri="{BB962C8B-B14F-4D97-AF65-F5344CB8AC3E}">
        <p14:creationId xmlns:p14="http://schemas.microsoft.com/office/powerpoint/2010/main" val="392716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98615" y="3429662"/>
            <a:ext cx="5744162" cy="5556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600"/>
              </a:spcBef>
              <a:spcAft>
                <a:spcPts val="1200"/>
              </a:spcAft>
            </a:pPr>
            <a:r>
              <a:rPr lang="en-US" altLang="en-US" dirty="0">
                <a:latin typeface="Arial" panose="020B0604020202020204" pitchFamily="34" charset="0"/>
              </a:rPr>
              <a:t>And you may be wondering, why is social media important today?</a:t>
            </a:r>
          </a:p>
        </p:txBody>
      </p:sp>
      <p:sp>
        <p:nvSpPr>
          <p:cNvPr id="39939" name="Rectangle 3"/>
          <p:cNvSpPr>
            <a:spLocks noGrp="1" noRot="1" noChangeAspect="1" noChangeArrowheads="1" noTextEdit="1"/>
          </p:cNvSpPr>
          <p:nvPr>
            <p:ph type="sldImg"/>
          </p:nvPr>
        </p:nvSpPr>
        <p:spPr>
          <a:xfrm>
            <a:off x="1169988" y="703263"/>
            <a:ext cx="3532187" cy="2649537"/>
          </a:xfrm>
          <a:ln cap="flat"/>
        </p:spPr>
      </p:sp>
    </p:spTree>
    <p:extLst>
      <p:ext uri="{BB962C8B-B14F-4D97-AF65-F5344CB8AC3E}">
        <p14:creationId xmlns:p14="http://schemas.microsoft.com/office/powerpoint/2010/main" val="204932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bar graph on the right shows the most popular social media networks worldwide ranked by the number of active users. As you can see, Facebook leads with 2.2 billion, Twitter is further down with 330 million, and LinkedIn at 260 million. But how many </a:t>
            </a:r>
            <a:r>
              <a:rPr lang="en-US" i="1" baseline="0" dirty="0"/>
              <a:t>total</a:t>
            </a:r>
            <a:r>
              <a:rPr lang="en-US" baseline="0" dirty="0"/>
              <a:t> people are using social media? </a:t>
            </a:r>
            <a:r>
              <a:rPr lang="en-US" b="1" baseline="0" dirty="0"/>
              <a:t>[Generate responses]</a:t>
            </a:r>
          </a:p>
          <a:p>
            <a:endParaRPr lang="en-US" baseline="0" dirty="0"/>
          </a:p>
          <a:p>
            <a:r>
              <a:rPr lang="en-US" baseline="0" dirty="0"/>
              <a:t>[Click] As of 2018, 3.2 billion individuals are using social media each month. As demographers or researchers, you know that means in 2018 more than 1/3 of the people on this planet are using social media. </a:t>
            </a:r>
          </a:p>
          <a:p>
            <a:endParaRPr lang="en-US" baseline="0" dirty="0"/>
          </a:p>
          <a:p>
            <a:r>
              <a:rPr lang="en-US" baseline="0" dirty="0"/>
              <a:t>[Click] The reach of social media is global—it reaches every continent and every country. In 2018, almost 1 million people started using social media for the first time every day—that’s more than 11 new users every second! There are variations by region, but the growth in using social media stretches around the world. </a:t>
            </a:r>
          </a:p>
          <a:p>
            <a:endParaRPr lang="en-US" baseline="0" dirty="0"/>
          </a:p>
          <a:p>
            <a:r>
              <a:rPr lang="en-US" baseline="0" dirty="0"/>
              <a:t>[Click] And as we stated up front, social media has broken out of the purely “social” sphere – increasingly it can aide in disseminating research and connecting with leaders in your field. </a:t>
            </a:r>
          </a:p>
          <a:p>
            <a:endParaRPr lang="en-US" baseline="0" dirty="0"/>
          </a:p>
          <a:p>
            <a:r>
              <a:rPr lang="en-US" baseline="0" dirty="0"/>
              <a:t>[Click] Social media is a pretty unique platform in that it can enable you to gain name recognition and build a following for your work. IF you invest the time and effort in growing that presence.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a:rPr>
              <a:t>10 years ago, we never would have considered including information about Facebook or Twitter in training about communicating data to policy audiences. But now, we can’t do this training WITHOUT including this piece. The world of social media is growing quickly and changing often, but it is clear that this medium of communication is here to stay.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BAFA8D9-4E0D-451F-A12A-78F904CD74F4}" type="slidenum">
              <a:rPr lang="en-US" smtClean="0"/>
              <a:pPr>
                <a:defRPr/>
              </a:pPr>
              <a:t>8</a:t>
            </a:fld>
            <a:endParaRPr lang="en-US"/>
          </a:p>
        </p:txBody>
      </p:sp>
    </p:spTree>
    <p:extLst>
      <p:ext uri="{BB962C8B-B14F-4D97-AF65-F5344CB8AC3E}">
        <p14:creationId xmlns:p14="http://schemas.microsoft.com/office/powerpoint/2010/main" val="90853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January 2022, Facebook, YouTube and WhatsApp were the top three most popular social networks globally. </a:t>
            </a:r>
          </a:p>
          <a:p>
            <a:endParaRPr lang="en-US" dirty="0"/>
          </a:p>
          <a:p>
            <a:r>
              <a:rPr lang="en-US" dirty="0"/>
              <a:t>Social media use increased during the height of the COVID-19 pandemic. </a:t>
            </a:r>
          </a:p>
          <a:p>
            <a:endParaRPr lang="en-US" dirty="0"/>
          </a:p>
        </p:txBody>
      </p:sp>
      <p:sp>
        <p:nvSpPr>
          <p:cNvPr id="4" name="Slide Number Placeholder 3"/>
          <p:cNvSpPr>
            <a:spLocks noGrp="1"/>
          </p:cNvSpPr>
          <p:nvPr>
            <p:ph type="sldNum" sz="quarter" idx="5"/>
          </p:nvPr>
        </p:nvSpPr>
        <p:spPr/>
        <p:txBody>
          <a:bodyPr/>
          <a:lstStyle/>
          <a:p>
            <a:pPr>
              <a:defRPr/>
            </a:pPr>
            <a:fld id="{5BAFA8D9-4E0D-451F-A12A-78F904CD74F4}" type="slidenum">
              <a:rPr lang="en-US" smtClean="0"/>
              <a:pPr>
                <a:defRPr/>
              </a:pPr>
              <a:t>9</a:t>
            </a:fld>
            <a:endParaRPr lang="en-US"/>
          </a:p>
        </p:txBody>
      </p:sp>
    </p:spTree>
    <p:extLst>
      <p:ext uri="{BB962C8B-B14F-4D97-AF65-F5344CB8AC3E}">
        <p14:creationId xmlns:p14="http://schemas.microsoft.com/office/powerpoint/2010/main" val="3729986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4" descr="titlepagebg_solidblue"/>
          <p:cNvPicPr>
            <a:picLocks noChangeAspect="1" noChangeArrowheads="1"/>
          </p:cNvPicPr>
          <p:nvPr userDrawn="1"/>
        </p:nvPicPr>
        <p:blipFill>
          <a:blip r:embed="rId3"/>
          <a:srcRect/>
          <a:stretch>
            <a:fillRect/>
          </a:stretch>
        </p:blipFill>
        <p:spPr bwMode="auto">
          <a:xfrm>
            <a:off x="0" y="0"/>
            <a:ext cx="9148763" cy="6888163"/>
          </a:xfrm>
          <a:prstGeom prst="rect">
            <a:avLst/>
          </a:prstGeom>
          <a:noFill/>
          <a:ln w="9525">
            <a:noFill/>
            <a:miter lim="800000"/>
            <a:headEnd/>
            <a:tailEnd/>
          </a:ln>
        </p:spPr>
      </p:pic>
      <p:sp>
        <p:nvSpPr>
          <p:cNvPr id="77909" name="Rectangle 85"/>
          <p:cNvSpPr>
            <a:spLocks noGrp="1" noChangeArrowheads="1"/>
          </p:cNvSpPr>
          <p:nvPr>
            <p:ph type="ctrTitle" sz="quarter"/>
          </p:nvPr>
        </p:nvSpPr>
        <p:spPr>
          <a:xfrm>
            <a:off x="838200" y="2098675"/>
            <a:ext cx="6248400" cy="1447800"/>
          </a:xfrm>
        </p:spPr>
        <p:txBody>
          <a:bodyPr anchor="b"/>
          <a:lstStyle>
            <a:lvl1pPr>
              <a:defRPr/>
            </a:lvl1pPr>
          </a:lstStyle>
          <a:p>
            <a:pPr lvl="0"/>
            <a:r>
              <a:rPr lang="en-US" noProof="0"/>
              <a:t>Click to edit Master title style</a:t>
            </a:r>
          </a:p>
        </p:txBody>
      </p:sp>
      <p:sp>
        <p:nvSpPr>
          <p:cNvPr id="77910" name="Rectangle 86"/>
          <p:cNvSpPr>
            <a:spLocks noGrp="1" noChangeArrowheads="1"/>
          </p:cNvSpPr>
          <p:nvPr>
            <p:ph type="subTitle" sz="quarter" idx="1"/>
          </p:nvPr>
        </p:nvSpPr>
        <p:spPr>
          <a:xfrm>
            <a:off x="838200" y="3775075"/>
            <a:ext cx="6248400" cy="1101725"/>
          </a:xfrm>
        </p:spPr>
        <p:txBody>
          <a:bodyPr/>
          <a:lstStyle>
            <a:lvl1pPr marL="0" indent="0">
              <a:buFont typeface="Wingdings" pitchFamily="2" charset="2"/>
              <a:buNone/>
              <a:defRPr>
                <a:solidFill>
                  <a:srgbClr val="000000"/>
                </a:solidFill>
              </a:defRPr>
            </a:lvl1pPr>
          </a:lstStyle>
          <a:p>
            <a:pPr lvl="0"/>
            <a:r>
              <a:rPr lang="en-US" noProof="0"/>
              <a:t>Click to edit Master subtitle style</a:t>
            </a:r>
          </a:p>
        </p:txBody>
      </p:sp>
      <p:sp>
        <p:nvSpPr>
          <p:cNvPr id="5" name="Rectangle 87"/>
          <p:cNvSpPr>
            <a:spLocks noGrp="1" noChangeArrowheads="1"/>
          </p:cNvSpPr>
          <p:nvPr>
            <p:ph type="ftr" sz="quarter" idx="10"/>
          </p:nvPr>
        </p:nvSpPr>
        <p:spPr bwMode="auto">
          <a:xfrm>
            <a:off x="2362200" y="6400800"/>
            <a:ext cx="6324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b="1">
                <a:ea typeface="ＭＳ Ｐゴシック" charset="-128"/>
                <a:cs typeface="+mn-cs"/>
              </a:defRPr>
            </a:lvl1pPr>
          </a:lstStyle>
          <a:p>
            <a:pPr>
              <a:defRPr/>
            </a:pPr>
            <a:r>
              <a:rPr lang="en-US"/>
              <a:t>POPULATION REFERENCE BUREAU | www.prb.org</a:t>
            </a: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9425" y="533400"/>
            <a:ext cx="1933575"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3938" y="533400"/>
            <a:ext cx="5653087"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23938" y="533400"/>
            <a:ext cx="7739062" cy="990600"/>
          </a:xfrm>
        </p:spPr>
        <p:txBody>
          <a:bodyPr/>
          <a:lstStyle/>
          <a:p>
            <a:r>
              <a:rPr lang="en-US"/>
              <a:t>Click to edit Master title style</a:t>
            </a:r>
          </a:p>
        </p:txBody>
      </p:sp>
      <p:sp>
        <p:nvSpPr>
          <p:cNvPr id="3" name="Text Placeholder 2"/>
          <p:cNvSpPr>
            <a:spLocks noGrp="1"/>
          </p:cNvSpPr>
          <p:nvPr>
            <p:ph type="body" sz="half" idx="1"/>
          </p:nvPr>
        </p:nvSpPr>
        <p:spPr>
          <a:xfrm>
            <a:off x="1033463" y="1676400"/>
            <a:ext cx="3787775"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973638" y="1676400"/>
            <a:ext cx="3789362" cy="46482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938" y="533400"/>
            <a:ext cx="7739062" cy="990600"/>
          </a:xfrm>
        </p:spPr>
        <p:txBody>
          <a:bodyPr/>
          <a:lstStyle/>
          <a:p>
            <a:r>
              <a:rPr lang="en-US"/>
              <a:t>Click to edit Master title style</a:t>
            </a:r>
          </a:p>
        </p:txBody>
      </p:sp>
      <p:sp>
        <p:nvSpPr>
          <p:cNvPr id="3" name="Text Placeholder 2"/>
          <p:cNvSpPr>
            <a:spLocks noGrp="1"/>
          </p:cNvSpPr>
          <p:nvPr>
            <p:ph type="body" sz="half" idx="1"/>
          </p:nvPr>
        </p:nvSpPr>
        <p:spPr>
          <a:xfrm>
            <a:off x="1033463" y="1676400"/>
            <a:ext cx="3787775"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3638" y="1676400"/>
            <a:ext cx="3789362"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Layout-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bwMode="auto">
          <a:xfrm>
            <a:off x="0" y="0"/>
            <a:ext cx="9148010" cy="6858000"/>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415067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ectangle 85"/>
          <p:cNvSpPr>
            <a:spLocks noGrp="1" noChangeArrowheads="1"/>
          </p:cNvSpPr>
          <p:nvPr>
            <p:ph type="ctrTitle" sz="quarter"/>
          </p:nvPr>
        </p:nvSpPr>
        <p:spPr>
          <a:xfrm>
            <a:off x="838200" y="685800"/>
            <a:ext cx="6248400" cy="1447800"/>
          </a:xfrm>
        </p:spPr>
        <p:txBody>
          <a:bodyPr anchor="b"/>
          <a:lstStyle>
            <a:lvl1pPr>
              <a:defRPr>
                <a:solidFill>
                  <a:schemeClr val="tx1"/>
                </a:solidFill>
              </a:defRPr>
            </a:lvl1pPr>
          </a:lstStyle>
          <a:p>
            <a:r>
              <a:rPr lang="en-US" dirty="0"/>
              <a:t>Click to edit Master title style</a:t>
            </a:r>
          </a:p>
        </p:txBody>
      </p:sp>
      <p:sp>
        <p:nvSpPr>
          <p:cNvPr id="8" name="Rectangle 86"/>
          <p:cNvSpPr>
            <a:spLocks noGrp="1" noChangeArrowheads="1"/>
          </p:cNvSpPr>
          <p:nvPr>
            <p:ph type="subTitle" sz="quarter" idx="1"/>
          </p:nvPr>
        </p:nvSpPr>
        <p:spPr>
          <a:xfrm>
            <a:off x="838200" y="2174875"/>
            <a:ext cx="6248400" cy="1101725"/>
          </a:xfrm>
        </p:spPr>
        <p:txBody>
          <a:bodyPr/>
          <a:lstStyle>
            <a:lvl1pPr marL="0" indent="0">
              <a:buFont typeface="Wingdings" charset="2"/>
              <a:buNone/>
              <a:defRPr>
                <a:solidFill>
                  <a:schemeClr val="tx2"/>
                </a:solidFill>
              </a:defRPr>
            </a:lvl1pPr>
          </a:lstStyle>
          <a:p>
            <a:r>
              <a:rPr lang="en-US" dirty="0"/>
              <a:t>Click to edit Master subtitle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136521"/>
      </p:ext>
    </p:extLst>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3463" y="1676400"/>
            <a:ext cx="37877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3638" y="1676400"/>
            <a:ext cx="37893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5"/>
          <p:cNvSpPr>
            <a:spLocks noGrp="1" noChangeArrowheads="1"/>
          </p:cNvSpPr>
          <p:nvPr>
            <p:ph type="title"/>
          </p:nvPr>
        </p:nvSpPr>
        <p:spPr bwMode="auto">
          <a:xfrm>
            <a:off x="1023938" y="533400"/>
            <a:ext cx="77390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66"/>
          <p:cNvSpPr>
            <a:spLocks noGrp="1" noChangeArrowheads="1"/>
          </p:cNvSpPr>
          <p:nvPr>
            <p:ph type="body" idx="1"/>
          </p:nvPr>
        </p:nvSpPr>
        <p:spPr bwMode="auto">
          <a:xfrm>
            <a:off x="1033463" y="1676400"/>
            <a:ext cx="7729537"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Line 84"/>
          <p:cNvSpPr>
            <a:spLocks noChangeShapeType="1"/>
          </p:cNvSpPr>
          <p:nvPr/>
        </p:nvSpPr>
        <p:spPr bwMode="auto">
          <a:xfrm>
            <a:off x="152400" y="533400"/>
            <a:ext cx="0" cy="6324600"/>
          </a:xfrm>
          <a:prstGeom prst="line">
            <a:avLst/>
          </a:prstGeom>
          <a:noFill/>
          <a:ln w="317500">
            <a:solidFill>
              <a:schemeClr val="tx2"/>
            </a:solidFill>
            <a:round/>
            <a:headEnd/>
            <a:tailEnd/>
          </a:ln>
        </p:spPr>
        <p:txBody>
          <a:bodyPr wrap="none" anchor="ctr"/>
          <a:lstStyle/>
          <a:p>
            <a:pPr eaLnBrk="0" hangingPunct="0">
              <a:defRPr/>
            </a:pPr>
            <a:endParaRPr lang="en-US">
              <a:ea typeface="ＭＳ Ｐゴシック" pitchFamily="34" charset="-128"/>
              <a:cs typeface="+mn-cs"/>
            </a:endParaRPr>
          </a:p>
        </p:txBody>
      </p:sp>
      <p:sp>
        <p:nvSpPr>
          <p:cNvPr id="1029" name="Text Box 85"/>
          <p:cNvSpPr txBox="1">
            <a:spLocks noChangeArrowheads="1"/>
          </p:cNvSpPr>
          <p:nvPr/>
        </p:nvSpPr>
        <p:spPr bwMode="auto">
          <a:xfrm>
            <a:off x="3886200" y="6507163"/>
            <a:ext cx="4953000" cy="198437"/>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hangingPunct="0">
              <a:defRPr/>
            </a:pPr>
            <a:r>
              <a:rPr lang="en-US" sz="700" dirty="0">
                <a:cs typeface="+mn-cs"/>
              </a:rPr>
              <a:t>© </a:t>
            </a:r>
            <a:r>
              <a:rPr lang="en-US" sz="700" dirty="0">
                <a:solidFill>
                  <a:srgbClr val="333333"/>
                </a:solidFill>
                <a:cs typeface="+mn-cs"/>
              </a:rPr>
              <a:t>2016 Population Reference Bureau. All rights reserved. </a:t>
            </a:r>
            <a:r>
              <a:rPr lang="en-US" sz="700" dirty="0" err="1">
                <a:solidFill>
                  <a:srgbClr val="333333"/>
                </a:solidFill>
                <a:cs typeface="+mn-cs"/>
              </a:rPr>
              <a:t>www.prb.org</a:t>
            </a:r>
            <a:endParaRPr lang="en-US" sz="700" dirty="0">
              <a:solidFill>
                <a:srgbClr val="333333"/>
              </a:solidFill>
              <a:cs typeface="+mn-cs"/>
            </a:endParaRPr>
          </a:p>
        </p:txBody>
      </p:sp>
      <p:pic>
        <p:nvPicPr>
          <p:cNvPr id="1030" name="Picture 86" descr="ppt-logo"/>
          <p:cNvPicPr>
            <a:picLocks noChangeAspect="1" noChangeArrowheads="1"/>
          </p:cNvPicPr>
          <p:nvPr/>
        </p:nvPicPr>
        <p:blipFill>
          <a:blip r:embed="rId17"/>
          <a:srcRect/>
          <a:stretch>
            <a:fillRect/>
          </a:stretch>
        </p:blipFill>
        <p:spPr bwMode="auto">
          <a:xfrm>
            <a:off x="990600" y="6507163"/>
            <a:ext cx="2311400" cy="152400"/>
          </a:xfrm>
          <a:prstGeom prst="rect">
            <a:avLst/>
          </a:prstGeom>
          <a:noFill/>
          <a:ln w="9525">
            <a:noFill/>
            <a:miter lim="800000"/>
            <a:headEnd/>
            <a:tailEnd/>
          </a:ln>
        </p:spPr>
      </p:pic>
      <p:sp>
        <p:nvSpPr>
          <p:cNvPr id="1031" name="Line 87"/>
          <p:cNvSpPr>
            <a:spLocks noChangeShapeType="1"/>
          </p:cNvSpPr>
          <p:nvPr/>
        </p:nvSpPr>
        <p:spPr bwMode="auto">
          <a:xfrm flipH="1">
            <a:off x="990600" y="6477000"/>
            <a:ext cx="7772400" cy="0"/>
          </a:xfrm>
          <a:prstGeom prst="line">
            <a:avLst/>
          </a:prstGeom>
          <a:noFill/>
          <a:ln w="6350">
            <a:solidFill>
              <a:schemeClr val="tx1"/>
            </a:solidFill>
            <a:round/>
            <a:headEnd/>
            <a:tailEnd/>
          </a:ln>
        </p:spPr>
        <p:txBody>
          <a:bodyPr wrap="none" anchor="ctr"/>
          <a:lstStyle/>
          <a:p>
            <a:pPr eaLnBrk="0" hangingPunct="0">
              <a:defRPr/>
            </a:pPr>
            <a:endParaRPr lang="en-US">
              <a:ea typeface="ＭＳ Ｐゴシック" pitchFamily="34" charset="-128"/>
              <a:cs typeface="+mn-cs"/>
            </a:endParaRPr>
          </a:p>
        </p:txBody>
      </p:sp>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8" r:id="rId14"/>
    <p:sldLayoutId id="2147483739" r:id="rId15"/>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tx2"/>
        </a:buClr>
        <a:buChar char="•"/>
        <a:defRPr sz="22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a:solidFill>
            <a:schemeClr val="tx1"/>
          </a:solidFill>
          <a:latin typeface="+mn-lt"/>
        </a:defRPr>
      </a:lvl6pPr>
      <a:lvl7pPr marL="2971800" indent="-228600" algn="l" rtl="0" fontAlgn="base">
        <a:spcBef>
          <a:spcPct val="20000"/>
        </a:spcBef>
        <a:spcAft>
          <a:spcPct val="0"/>
        </a:spcAft>
        <a:buClr>
          <a:schemeClr val="tx1"/>
        </a:buClr>
        <a:buSzPct val="85000"/>
        <a:buChar char="•"/>
        <a:defRPr>
          <a:solidFill>
            <a:schemeClr val="tx1"/>
          </a:solidFill>
          <a:latin typeface="+mn-lt"/>
        </a:defRPr>
      </a:lvl7pPr>
      <a:lvl8pPr marL="3429000" indent="-228600" algn="l" rtl="0" fontAlgn="base">
        <a:spcBef>
          <a:spcPct val="20000"/>
        </a:spcBef>
        <a:spcAft>
          <a:spcPct val="0"/>
        </a:spcAft>
        <a:buClr>
          <a:schemeClr val="tx1"/>
        </a:buClr>
        <a:buSzPct val="85000"/>
        <a:buChar char="•"/>
        <a:defRPr>
          <a:solidFill>
            <a:schemeClr val="tx1"/>
          </a:solidFill>
          <a:latin typeface="+mn-lt"/>
        </a:defRPr>
      </a:lvl8pPr>
      <a:lvl9pPr marL="3886200" indent="-228600" algn="l" rtl="0" fontAlgn="base">
        <a:spcBef>
          <a:spcPct val="20000"/>
        </a:spcBef>
        <a:spcAft>
          <a:spcPct val="0"/>
        </a:spcAft>
        <a:buClr>
          <a:schemeClr val="tx1"/>
        </a:buClr>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justpublics365.commons.gc.cuny.edu/2014/06/30/10-things-twitter-academics/" TargetMode="External"/><Relationship Id="rId3" Type="http://schemas.openxmlformats.org/officeDocument/2006/relationships/hyperlink" Target="https://support.twitter.com/articles/215585" TargetMode="External"/><Relationship Id="rId7" Type="http://schemas.openxmlformats.org/officeDocument/2006/relationships/hyperlink" Target="http://chronicle.com/article/10-Commandments-of-Twitter-for/13181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businessinsider.com/a-guide-to-twitter-slang-lingo-abbreviations-and-acronyms-2013-9" TargetMode="External"/><Relationship Id="rId5" Type="http://schemas.openxmlformats.org/officeDocument/2006/relationships/hyperlink" Target="http://mashable.com/2012/06/05/twitter-for-beginners/#liMAS9T5PkqX" TargetMode="External"/><Relationship Id="rId4" Type="http://schemas.openxmlformats.org/officeDocument/2006/relationships/hyperlink" Target="http://www.nytimes.com/2013/10/24/technology/personaltech/twitter-illiterate-mastering-the-bcs.html" TargetMode="External"/><Relationship Id="rId9" Type="http://schemas.openxmlformats.org/officeDocument/2006/relationships/hyperlink" Target="https://hbr.org/2016/06/how-academics-and-researchers-can-get-more-out-of-social-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tatista.com/statistics/272014/global-social-networks-ranked-by-number-of-us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838200" y="2590800"/>
            <a:ext cx="7467600" cy="205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US" sz="4400" b="1" kern="0" dirty="0">
                <a:solidFill>
                  <a:schemeClr val="accent5"/>
                </a:solidFill>
              </a:rPr>
              <a:t>Social Media for </a:t>
            </a:r>
          </a:p>
          <a:p>
            <a:r>
              <a:rPr lang="en-US" sz="4400" b="1" kern="0" dirty="0">
                <a:solidFill>
                  <a:schemeClr val="accent5"/>
                </a:solidFill>
              </a:rPr>
              <a:t>Research &amp; Policy</a:t>
            </a:r>
          </a:p>
          <a:p>
            <a:r>
              <a:rPr lang="en-US" sz="2400" b="1" kern="0" dirty="0">
                <a:solidFill>
                  <a:schemeClr val="accent5"/>
                </a:solidFill>
              </a:rPr>
              <a:t>#</a:t>
            </a:r>
            <a:r>
              <a:rPr lang="en-US" sz="2400" b="1" kern="0" dirty="0" err="1">
                <a:solidFill>
                  <a:schemeClr val="accent5"/>
                </a:solidFill>
              </a:rPr>
              <a:t>PolicyComm</a:t>
            </a:r>
            <a:endParaRPr lang="en-US" sz="2400" kern="0" dirty="0">
              <a:solidFill>
                <a:schemeClr val="accent5"/>
              </a:solidFill>
            </a:endParaRPr>
          </a:p>
        </p:txBody>
      </p:sp>
    </p:spTree>
    <p:extLst>
      <p:ext uri="{BB962C8B-B14F-4D97-AF65-F5344CB8AC3E}">
        <p14:creationId xmlns:p14="http://schemas.microsoft.com/office/powerpoint/2010/main" val="84486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6000" dirty="0"/>
              <a:t>Social Media Basics</a:t>
            </a:r>
          </a:p>
        </p:txBody>
      </p:sp>
    </p:spTree>
    <p:extLst>
      <p:ext uri="{BB962C8B-B14F-4D97-AF65-F5344CB8AC3E}">
        <p14:creationId xmlns:p14="http://schemas.microsoft.com/office/powerpoint/2010/main" val="223860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463" y="304800"/>
            <a:ext cx="7739062" cy="990600"/>
          </a:xfrm>
        </p:spPr>
        <p:txBody>
          <a:bodyPr/>
          <a:lstStyle/>
          <a:p>
            <a:r>
              <a:rPr lang="en-US" dirty="0"/>
              <a:t>How can you use Facebook—professionally?  </a:t>
            </a:r>
          </a:p>
        </p:txBody>
      </p:sp>
      <p:sp>
        <p:nvSpPr>
          <p:cNvPr id="3" name="Content Placeholder 2">
            <a:extLst>
              <a:ext uri="{FF2B5EF4-FFF2-40B4-BE49-F238E27FC236}">
                <a16:creationId xmlns:a16="http://schemas.microsoft.com/office/drawing/2014/main" id="{C604F5EE-5515-4945-8A27-7FA7C09E9790}"/>
              </a:ext>
            </a:extLst>
          </p:cNvPr>
          <p:cNvSpPr>
            <a:spLocks noGrp="1"/>
          </p:cNvSpPr>
          <p:nvPr>
            <p:ph idx="1"/>
          </p:nvPr>
        </p:nvSpPr>
        <p:spPr>
          <a:xfrm>
            <a:off x="1033463" y="1676400"/>
            <a:ext cx="4757737" cy="4648200"/>
          </a:xfrm>
        </p:spPr>
        <p:txBody>
          <a:bodyPr/>
          <a:lstStyle/>
          <a:p>
            <a:r>
              <a:rPr lang="en-US" dirty="0"/>
              <a:t>Sharing news and research results</a:t>
            </a:r>
          </a:p>
          <a:p>
            <a:r>
              <a:rPr lang="en-US" dirty="0"/>
              <a:t>Learning about various organizations or groups</a:t>
            </a:r>
          </a:p>
          <a:p>
            <a:r>
              <a:rPr lang="en-US" dirty="0"/>
              <a:t>Advocating for issues related to your research</a:t>
            </a:r>
          </a:p>
          <a:p>
            <a:r>
              <a:rPr lang="en-US" dirty="0"/>
              <a:t>Engaging with topics and work in a more informal manner</a:t>
            </a:r>
          </a:p>
          <a:p>
            <a:endParaRPr lang="en-US" dirty="0"/>
          </a:p>
        </p:txBody>
      </p:sp>
      <p:pic>
        <p:nvPicPr>
          <p:cNvPr id="1026" name="Picture 2" descr="http://maconnerieclavetetrp.com/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14600"/>
            <a:ext cx="3973286" cy="235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6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85800" y="533400"/>
            <a:ext cx="8470490" cy="1143000"/>
          </a:xfrm>
        </p:spPr>
        <p:txBody>
          <a:bodyPr/>
          <a:lstStyle/>
          <a:p>
            <a:r>
              <a:rPr lang="en-US" dirty="0">
                <a:latin typeface="+mn-lt"/>
              </a:rPr>
              <a:t>Tips for Writing an Engaging Facebook Post</a:t>
            </a:r>
          </a:p>
        </p:txBody>
      </p:sp>
      <p:sp>
        <p:nvSpPr>
          <p:cNvPr id="47106" name="Content Placeholder 2"/>
          <p:cNvSpPr>
            <a:spLocks noGrp="1"/>
          </p:cNvSpPr>
          <p:nvPr>
            <p:ph idx="1"/>
          </p:nvPr>
        </p:nvSpPr>
        <p:spPr>
          <a:xfrm>
            <a:off x="904875" y="1905000"/>
            <a:ext cx="7620000" cy="4419600"/>
          </a:xfrm>
        </p:spPr>
        <p:txBody>
          <a:bodyPr/>
          <a:lstStyle/>
          <a:p>
            <a:r>
              <a:rPr lang="en-US" sz="2800" dirty="0"/>
              <a:t>Keep it short</a:t>
            </a:r>
          </a:p>
          <a:p>
            <a:pPr marL="914400" lvl="1" indent="-514350">
              <a:buFont typeface="Courier New" panose="02070309020205020404" pitchFamily="49" charset="0"/>
              <a:buChar char="o"/>
            </a:pPr>
            <a:r>
              <a:rPr lang="en-US" sz="2400" dirty="0"/>
              <a:t>Ideal post should be about 100-200 characters</a:t>
            </a:r>
          </a:p>
          <a:p>
            <a:pPr marL="914400" lvl="1" indent="-514350">
              <a:buFont typeface="Courier New" panose="02070309020205020404" pitchFamily="49" charset="0"/>
              <a:buChar char="o"/>
            </a:pPr>
            <a:r>
              <a:rPr lang="en-US" sz="2400" dirty="0"/>
              <a:t>Facebook allows for longer posts</a:t>
            </a:r>
          </a:p>
          <a:p>
            <a:r>
              <a:rPr lang="en-US" sz="2800" dirty="0"/>
              <a:t>Consider your audience</a:t>
            </a:r>
          </a:p>
          <a:p>
            <a:r>
              <a:rPr lang="en-US" sz="2800" dirty="0"/>
              <a:t>Ask questions</a:t>
            </a:r>
          </a:p>
          <a:p>
            <a:r>
              <a:rPr lang="en-US" sz="2800" dirty="0"/>
              <a:t>Be visual—images are engaging</a:t>
            </a:r>
          </a:p>
          <a:p>
            <a:r>
              <a:rPr lang="en-US" sz="2800" dirty="0"/>
              <a:t>Create variety in your posts </a:t>
            </a:r>
          </a:p>
          <a:p>
            <a:r>
              <a:rPr lang="en-US" sz="2800" dirty="0"/>
              <a:t>Be timely and relevant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81FDD2-EC9D-49E9-A2E6-0A82050BB06B}"/>
              </a:ext>
            </a:extLst>
          </p:cNvPr>
          <p:cNvPicPr>
            <a:picLocks noChangeAspect="1"/>
          </p:cNvPicPr>
          <p:nvPr/>
        </p:nvPicPr>
        <p:blipFill>
          <a:blip r:embed="rId3"/>
          <a:stretch>
            <a:fillRect/>
          </a:stretch>
        </p:blipFill>
        <p:spPr>
          <a:xfrm>
            <a:off x="5105400" y="1281958"/>
            <a:ext cx="3837066" cy="3993833"/>
          </a:xfrm>
          <a:prstGeom prst="rect">
            <a:avLst/>
          </a:prstGeom>
          <a:ln w="3175">
            <a:solidFill>
              <a:schemeClr val="tx1"/>
            </a:solidFill>
          </a:ln>
        </p:spPr>
      </p:pic>
      <p:sp>
        <p:nvSpPr>
          <p:cNvPr id="3" name="Rectangle 2">
            <a:extLst>
              <a:ext uri="{FF2B5EF4-FFF2-40B4-BE49-F238E27FC236}">
                <a16:creationId xmlns:a16="http://schemas.microsoft.com/office/drawing/2014/main" id="{5ECEDAA1-36F8-4884-B54F-3C8224ACD79C}"/>
              </a:ext>
            </a:extLst>
          </p:cNvPr>
          <p:cNvSpPr/>
          <p:nvPr/>
        </p:nvSpPr>
        <p:spPr bwMode="auto">
          <a:xfrm>
            <a:off x="381000" y="914400"/>
            <a:ext cx="4481523" cy="4728952"/>
          </a:xfrm>
          <a:prstGeom prst="rect">
            <a:avLst/>
          </a:prstGeom>
          <a:solidFill>
            <a:srgbClr val="F5F5F5"/>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4" name="Picture 3">
            <a:extLst>
              <a:ext uri="{FF2B5EF4-FFF2-40B4-BE49-F238E27FC236}">
                <a16:creationId xmlns:a16="http://schemas.microsoft.com/office/drawing/2014/main" id="{58AF6374-5DDF-4087-A3A3-6B290B101A3F}"/>
              </a:ext>
            </a:extLst>
          </p:cNvPr>
          <p:cNvPicPr>
            <a:picLocks noChangeAspect="1"/>
          </p:cNvPicPr>
          <p:nvPr/>
        </p:nvPicPr>
        <p:blipFill rotWithShape="1">
          <a:blip r:embed="rId4"/>
          <a:srcRect b="26118"/>
          <a:stretch/>
        </p:blipFill>
        <p:spPr>
          <a:xfrm>
            <a:off x="485068" y="1034689"/>
            <a:ext cx="4273385" cy="4488373"/>
          </a:xfrm>
          <a:prstGeom prst="rect">
            <a:avLst/>
          </a:prstGeom>
          <a:ln w="3175">
            <a:solidFill>
              <a:schemeClr val="tx1"/>
            </a:solidFill>
          </a:ln>
        </p:spPr>
      </p:pic>
    </p:spTree>
    <p:extLst>
      <p:ext uri="{BB962C8B-B14F-4D97-AF65-F5344CB8AC3E}">
        <p14:creationId xmlns:p14="http://schemas.microsoft.com/office/powerpoint/2010/main" val="163708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use Twitter?</a:t>
            </a:r>
          </a:p>
        </p:txBody>
      </p:sp>
      <p:pic>
        <p:nvPicPr>
          <p:cNvPr id="8" name="Picture 2" descr="C:\Users\ttsai\Documents\SOCIAL MEDIA\Communications brown bag\twitter-what-is.png"/>
          <p:cNvPicPr>
            <a:picLocks noChangeAspect="1" noChangeArrowheads="1"/>
          </p:cNvPicPr>
          <p:nvPr/>
        </p:nvPicPr>
        <p:blipFill rotWithShape="1">
          <a:blip r:embed="rId3">
            <a:extLst>
              <a:ext uri="{28A0092B-C50C-407E-A947-70E740481C1C}">
                <a14:useLocalDpi xmlns:a14="http://schemas.microsoft.com/office/drawing/2010/main" val="0"/>
              </a:ext>
            </a:extLst>
          </a:blip>
          <a:srcRect r="12135"/>
          <a:stretch/>
        </p:blipFill>
        <p:spPr bwMode="auto">
          <a:xfrm>
            <a:off x="5275729" y="1143000"/>
            <a:ext cx="3590926" cy="261158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7DB59F1-3AE5-41F0-A045-9B1444261E91}"/>
              </a:ext>
            </a:extLst>
          </p:cNvPr>
          <p:cNvSpPr>
            <a:spLocks noGrp="1"/>
          </p:cNvSpPr>
          <p:nvPr>
            <p:ph idx="1"/>
          </p:nvPr>
        </p:nvSpPr>
        <p:spPr>
          <a:xfrm>
            <a:off x="1033463" y="1676400"/>
            <a:ext cx="7348537" cy="4648200"/>
          </a:xfrm>
        </p:spPr>
        <p:txBody>
          <a:bodyPr/>
          <a:lstStyle/>
          <a:p>
            <a:r>
              <a:rPr lang="en-US" sz="2400" dirty="0"/>
              <a:t>Sharing your research </a:t>
            </a:r>
            <a:br>
              <a:rPr lang="en-US" sz="2400" dirty="0"/>
            </a:br>
            <a:r>
              <a:rPr lang="en-US" sz="2400" dirty="0"/>
              <a:t>findings and updates </a:t>
            </a:r>
            <a:br>
              <a:rPr lang="en-US" sz="2400" dirty="0"/>
            </a:br>
            <a:r>
              <a:rPr lang="en-US" sz="2400" dirty="0"/>
              <a:t>(and getting feedback)</a:t>
            </a:r>
          </a:p>
          <a:p>
            <a:r>
              <a:rPr lang="en-US" sz="2400" dirty="0"/>
              <a:t>Keeping up-to-date on </a:t>
            </a:r>
            <a:br>
              <a:rPr lang="en-US" sz="2400" dirty="0"/>
            </a:br>
            <a:r>
              <a:rPr lang="en-US" sz="2400" dirty="0"/>
              <a:t>news in your field</a:t>
            </a:r>
          </a:p>
          <a:p>
            <a:r>
              <a:rPr lang="en-US" sz="2400" dirty="0"/>
              <a:t>Interacting with the media and policymakers</a:t>
            </a:r>
          </a:p>
          <a:p>
            <a:r>
              <a:rPr lang="en-US" sz="2400" dirty="0"/>
              <a:t>Alerting others to and participating in conferences, events, talks, seminars, etc.</a:t>
            </a:r>
          </a:p>
          <a:p>
            <a:r>
              <a:rPr lang="en-US" sz="2400" dirty="0"/>
              <a:t>Engaging with students and the general public</a:t>
            </a:r>
          </a:p>
          <a:p>
            <a:endParaRPr lang="en-US" sz="3200" dirty="0"/>
          </a:p>
        </p:txBody>
      </p:sp>
    </p:spTree>
    <p:extLst>
      <p:ext uri="{BB962C8B-B14F-4D97-AF65-F5344CB8AC3E}">
        <p14:creationId xmlns:p14="http://schemas.microsoft.com/office/powerpoint/2010/main" val="108805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A0A508-085E-409F-91E2-B2091872B462}"/>
              </a:ext>
            </a:extLst>
          </p:cNvPr>
          <p:cNvPicPr>
            <a:picLocks noChangeAspect="1"/>
          </p:cNvPicPr>
          <p:nvPr/>
        </p:nvPicPr>
        <p:blipFill rotWithShape="1">
          <a:blip r:embed="rId3"/>
          <a:srcRect l="4167" r="4167"/>
          <a:stretch/>
        </p:blipFill>
        <p:spPr>
          <a:xfrm>
            <a:off x="533400" y="533400"/>
            <a:ext cx="8382000" cy="5201428"/>
          </a:xfrm>
          <a:prstGeom prst="rect">
            <a:avLst/>
          </a:prstGeom>
        </p:spPr>
      </p:pic>
    </p:spTree>
    <p:extLst>
      <p:ext uri="{BB962C8B-B14F-4D97-AF65-F5344CB8AC3E}">
        <p14:creationId xmlns:p14="http://schemas.microsoft.com/office/powerpoint/2010/main" val="80042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379C92AF-EE91-872D-9234-E132C97D7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8686800" cy="4598342"/>
          </a:xfrm>
          <a:prstGeom prst="rect">
            <a:avLst/>
          </a:prstGeom>
        </p:spPr>
      </p:pic>
      <p:sp>
        <p:nvSpPr>
          <p:cNvPr id="11" name="Text Placeholder 2">
            <a:extLst>
              <a:ext uri="{FF2B5EF4-FFF2-40B4-BE49-F238E27FC236}">
                <a16:creationId xmlns:a16="http://schemas.microsoft.com/office/drawing/2014/main" id="{7517BA84-18AF-BD2C-C3EA-72DBD36C1D59}"/>
              </a:ext>
            </a:extLst>
          </p:cNvPr>
          <p:cNvSpPr>
            <a:spLocks noGrp="1"/>
          </p:cNvSpPr>
          <p:nvPr>
            <p:ph type="body" idx="1"/>
          </p:nvPr>
        </p:nvSpPr>
        <p:spPr>
          <a:xfrm>
            <a:off x="1295400" y="3048000"/>
            <a:ext cx="6781800" cy="639762"/>
          </a:xfrm>
        </p:spPr>
        <p:txBody>
          <a:bodyPr/>
          <a:lstStyle/>
          <a:p>
            <a:r>
              <a:rPr lang="en-US" dirty="0"/>
              <a:t>What is the hashtag for the NSN conference?</a:t>
            </a:r>
          </a:p>
        </p:txBody>
      </p:sp>
    </p:spTree>
    <p:extLst>
      <p:ext uri="{BB962C8B-B14F-4D97-AF65-F5344CB8AC3E}">
        <p14:creationId xmlns:p14="http://schemas.microsoft.com/office/powerpoint/2010/main" val="215125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926690" y="533400"/>
            <a:ext cx="8229600" cy="1143000"/>
          </a:xfrm>
        </p:spPr>
        <p:txBody>
          <a:bodyPr/>
          <a:lstStyle/>
          <a:p>
            <a:r>
              <a:rPr lang="en-US" dirty="0">
                <a:latin typeface="+mn-lt"/>
              </a:rPr>
              <a:t>Tips for Writing an Engaging Tweet</a:t>
            </a:r>
          </a:p>
        </p:txBody>
      </p:sp>
      <p:sp>
        <p:nvSpPr>
          <p:cNvPr id="47106" name="Content Placeholder 2"/>
          <p:cNvSpPr>
            <a:spLocks noGrp="1"/>
          </p:cNvSpPr>
          <p:nvPr>
            <p:ph idx="1"/>
          </p:nvPr>
        </p:nvSpPr>
        <p:spPr>
          <a:xfrm>
            <a:off x="904875" y="1295400"/>
            <a:ext cx="7620000" cy="5029200"/>
          </a:xfrm>
        </p:spPr>
        <p:txBody>
          <a:bodyPr/>
          <a:lstStyle/>
          <a:p>
            <a:r>
              <a:rPr lang="en-US" sz="2800" dirty="0"/>
              <a:t>Keep it short—280 characters</a:t>
            </a:r>
          </a:p>
          <a:p>
            <a:r>
              <a:rPr lang="en-US" sz="2800" dirty="0"/>
              <a:t>Consider your audience</a:t>
            </a:r>
          </a:p>
          <a:p>
            <a:r>
              <a:rPr lang="en-US" sz="2800" dirty="0"/>
              <a:t>Encourage action</a:t>
            </a:r>
          </a:p>
          <a:p>
            <a:r>
              <a:rPr lang="en-US" sz="2800" dirty="0"/>
              <a:t>Ask questions</a:t>
            </a:r>
          </a:p>
          <a:p>
            <a:r>
              <a:rPr lang="en-US" sz="2800" dirty="0"/>
              <a:t>Use visuals</a:t>
            </a:r>
          </a:p>
          <a:p>
            <a:r>
              <a:rPr lang="en-US" sz="2800" dirty="0"/>
              <a:t>Create variety in your posts </a:t>
            </a:r>
          </a:p>
          <a:p>
            <a:r>
              <a:rPr lang="en-US" sz="2800" dirty="0"/>
              <a:t>Be timely and relevant </a:t>
            </a:r>
          </a:p>
          <a:p>
            <a:r>
              <a:rPr lang="en-US" sz="2800" dirty="0"/>
              <a:t>Re-use your content</a:t>
            </a:r>
          </a:p>
          <a:p>
            <a:r>
              <a:rPr lang="en-US" sz="2800" dirty="0"/>
              <a:t>Give credit when sharing and check your sources! </a:t>
            </a:r>
          </a:p>
          <a:p>
            <a:pPr marL="0" indent="0">
              <a:buNone/>
            </a:pPr>
            <a:endParaRPr lang="en-US" dirty="0"/>
          </a:p>
        </p:txBody>
      </p:sp>
    </p:spTree>
    <p:extLst>
      <p:ext uri="{BB962C8B-B14F-4D97-AF65-F5344CB8AC3E}">
        <p14:creationId xmlns:p14="http://schemas.microsoft.com/office/powerpoint/2010/main" val="7823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418804"/>
            <a:ext cx="7620000" cy="998833"/>
          </a:xfrm>
        </p:spPr>
        <p:txBody>
          <a:bodyPr/>
          <a:lstStyle/>
          <a:p>
            <a:r>
              <a:rPr lang="en-US" dirty="0"/>
              <a:t>#HASHTAGS</a:t>
            </a:r>
          </a:p>
        </p:txBody>
      </p:sp>
      <p:sp>
        <p:nvSpPr>
          <p:cNvPr id="3" name="Content Placeholder 2"/>
          <p:cNvSpPr>
            <a:spLocks noGrp="1"/>
          </p:cNvSpPr>
          <p:nvPr>
            <p:ph sz="half" idx="2"/>
          </p:nvPr>
        </p:nvSpPr>
        <p:spPr>
          <a:xfrm>
            <a:off x="914400" y="1417637"/>
            <a:ext cx="4038600" cy="4708526"/>
          </a:xfrm>
        </p:spPr>
        <p:txBody>
          <a:bodyPr/>
          <a:lstStyle/>
          <a:p>
            <a:r>
              <a:rPr lang="en-US" dirty="0"/>
              <a:t>Keep it relevant and simple</a:t>
            </a:r>
          </a:p>
          <a:p>
            <a:r>
              <a:rPr lang="en-US" dirty="0"/>
              <a:t>No spaces or punctuation allowed</a:t>
            </a:r>
          </a:p>
          <a:p>
            <a:r>
              <a:rPr lang="en-US" dirty="0"/>
              <a:t>Check out hashtags in your network</a:t>
            </a:r>
          </a:p>
          <a:p>
            <a:r>
              <a:rPr lang="en-US" dirty="0"/>
              <a:t>Confirm hashtags before you use them</a:t>
            </a:r>
          </a:p>
          <a:p>
            <a:r>
              <a:rPr lang="en-US" dirty="0"/>
              <a:t>Only public accounts are visible </a:t>
            </a:r>
          </a:p>
          <a:p>
            <a:r>
              <a:rPr lang="en-US" dirty="0"/>
              <a:t>No more than 2-3 hashtags in a post</a:t>
            </a:r>
          </a:p>
        </p:txBody>
      </p:sp>
      <p:pic>
        <p:nvPicPr>
          <p:cNvPr id="4" name="Picture 3">
            <a:extLst>
              <a:ext uri="{FF2B5EF4-FFF2-40B4-BE49-F238E27FC236}">
                <a16:creationId xmlns:a16="http://schemas.microsoft.com/office/drawing/2014/main" id="{4932C2B9-FFC4-4082-9BBB-0D84ED154C78}"/>
              </a:ext>
            </a:extLst>
          </p:cNvPr>
          <p:cNvPicPr>
            <a:picLocks noChangeAspect="1"/>
          </p:cNvPicPr>
          <p:nvPr/>
        </p:nvPicPr>
        <p:blipFill>
          <a:blip r:embed="rId3"/>
          <a:stretch>
            <a:fillRect/>
          </a:stretch>
        </p:blipFill>
        <p:spPr>
          <a:xfrm>
            <a:off x="4957880" y="1417637"/>
            <a:ext cx="3909392" cy="4495800"/>
          </a:xfrm>
          <a:prstGeom prst="rect">
            <a:avLst/>
          </a:prstGeom>
          <a:ln w="3175">
            <a:solidFill>
              <a:schemeClr val="tx1"/>
            </a:solidFill>
          </a:ln>
        </p:spPr>
      </p:pic>
    </p:spTree>
    <p:extLst>
      <p:ext uri="{BB962C8B-B14F-4D97-AF65-F5344CB8AC3E}">
        <p14:creationId xmlns:p14="http://schemas.microsoft.com/office/powerpoint/2010/main" val="225823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379C92AF-EE91-872D-9234-E132C97D7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62100"/>
            <a:ext cx="5038272" cy="2667000"/>
          </a:xfrm>
          <a:prstGeom prst="rect">
            <a:avLst/>
          </a:prstGeom>
        </p:spPr>
      </p:pic>
      <p:sp>
        <p:nvSpPr>
          <p:cNvPr id="11" name="Text Placeholder 2">
            <a:extLst>
              <a:ext uri="{FF2B5EF4-FFF2-40B4-BE49-F238E27FC236}">
                <a16:creationId xmlns:a16="http://schemas.microsoft.com/office/drawing/2014/main" id="{7517BA84-18AF-BD2C-C3EA-72DBD36C1D59}"/>
              </a:ext>
            </a:extLst>
          </p:cNvPr>
          <p:cNvSpPr>
            <a:spLocks noGrp="1"/>
          </p:cNvSpPr>
          <p:nvPr>
            <p:ph type="body" idx="1"/>
          </p:nvPr>
        </p:nvSpPr>
        <p:spPr>
          <a:xfrm>
            <a:off x="5715000" y="1828800"/>
            <a:ext cx="2581728" cy="1981200"/>
          </a:xfrm>
          <a:solidFill>
            <a:schemeClr val="accent1"/>
          </a:solidFill>
        </p:spPr>
        <p:txBody>
          <a:bodyPr/>
          <a:lstStyle/>
          <a:p>
            <a:pPr algn="ctr"/>
            <a:r>
              <a:rPr lang="en-US" dirty="0"/>
              <a:t>What is the conference  #hashtag?</a:t>
            </a:r>
          </a:p>
          <a:p>
            <a:endParaRPr lang="en-US" dirty="0"/>
          </a:p>
        </p:txBody>
      </p:sp>
    </p:spTree>
    <p:extLst>
      <p:ext uri="{BB962C8B-B14F-4D97-AF65-F5344CB8AC3E}">
        <p14:creationId xmlns:p14="http://schemas.microsoft.com/office/powerpoint/2010/main" val="100608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002729" y="2438400"/>
            <a:ext cx="7138543" cy="1447800"/>
          </a:xfrm>
        </p:spPr>
        <p:txBody>
          <a:bodyPr/>
          <a:lstStyle/>
          <a:p>
            <a:r>
              <a:rPr lang="en-US" sz="6000" spc="0" dirty="0"/>
              <a:t>What Is </a:t>
            </a:r>
            <a:br>
              <a:rPr lang="en-US" sz="6000" spc="0" dirty="0"/>
            </a:br>
            <a:r>
              <a:rPr lang="en-US" sz="6000" spc="0" dirty="0"/>
              <a:t>Social Media?</a:t>
            </a:r>
          </a:p>
        </p:txBody>
      </p:sp>
    </p:spTree>
    <p:extLst>
      <p:ext uri="{BB962C8B-B14F-4D97-AF65-F5344CB8AC3E}">
        <p14:creationId xmlns:p14="http://schemas.microsoft.com/office/powerpoint/2010/main" val="205288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LinkedIn?</a:t>
            </a:r>
          </a:p>
        </p:txBody>
      </p:sp>
      <p:sp>
        <p:nvSpPr>
          <p:cNvPr id="4" name="Content Placeholder 3">
            <a:extLst>
              <a:ext uri="{FF2B5EF4-FFF2-40B4-BE49-F238E27FC236}">
                <a16:creationId xmlns:a16="http://schemas.microsoft.com/office/drawing/2014/main" id="{097FEFEA-9C61-433C-8DFC-8A57A5081E9F}"/>
              </a:ext>
            </a:extLst>
          </p:cNvPr>
          <p:cNvSpPr>
            <a:spLocks noGrp="1"/>
          </p:cNvSpPr>
          <p:nvPr>
            <p:ph idx="1"/>
          </p:nvPr>
        </p:nvSpPr>
        <p:spPr>
          <a:xfrm>
            <a:off x="685801" y="1524000"/>
            <a:ext cx="4648200" cy="4648200"/>
          </a:xfrm>
        </p:spPr>
        <p:txBody>
          <a:bodyPr/>
          <a:lstStyle/>
          <a:p>
            <a:r>
              <a:rPr lang="en-US" sz="2600" dirty="0"/>
              <a:t>Keeping your CV up-to-date</a:t>
            </a:r>
          </a:p>
          <a:p>
            <a:r>
              <a:rPr lang="en-US" sz="2600" dirty="0"/>
              <a:t>Sharing research or projects</a:t>
            </a:r>
          </a:p>
          <a:p>
            <a:r>
              <a:rPr lang="en-US" sz="2600" dirty="0"/>
              <a:t>Networking for job opportunities</a:t>
            </a:r>
          </a:p>
          <a:p>
            <a:r>
              <a:rPr lang="en-US" sz="2600" dirty="0"/>
              <a:t>Learning about various organizations or groups</a:t>
            </a:r>
          </a:p>
          <a:p>
            <a:r>
              <a:rPr lang="en-US" sz="2600" dirty="0"/>
              <a:t>Following the work of experts in your field</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2450757"/>
            <a:ext cx="2971800" cy="2217420"/>
          </a:xfrm>
          <a:prstGeom prst="rect">
            <a:avLst/>
          </a:prstGeom>
        </p:spPr>
      </p:pic>
    </p:spTree>
    <p:extLst>
      <p:ext uri="{BB962C8B-B14F-4D97-AF65-F5344CB8AC3E}">
        <p14:creationId xmlns:p14="http://schemas.microsoft.com/office/powerpoint/2010/main" val="160398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26BA5-FBA3-4A62-9BE9-3E0F80D9CAF2}"/>
              </a:ext>
            </a:extLst>
          </p:cNvPr>
          <p:cNvPicPr>
            <a:picLocks noChangeAspect="1"/>
          </p:cNvPicPr>
          <p:nvPr/>
        </p:nvPicPr>
        <p:blipFill rotWithShape="1">
          <a:blip r:embed="rId3"/>
          <a:srcRect l="29780"/>
          <a:stretch/>
        </p:blipFill>
        <p:spPr>
          <a:xfrm>
            <a:off x="5029200" y="914400"/>
            <a:ext cx="3985248" cy="4714704"/>
          </a:xfrm>
          <a:prstGeom prst="rect">
            <a:avLst/>
          </a:prstGeom>
          <a:ln w="3175">
            <a:solidFill>
              <a:schemeClr val="tx1"/>
            </a:solidFill>
          </a:ln>
        </p:spPr>
      </p:pic>
      <p:pic>
        <p:nvPicPr>
          <p:cNvPr id="2" name="Picture 1">
            <a:extLst>
              <a:ext uri="{FF2B5EF4-FFF2-40B4-BE49-F238E27FC236}">
                <a16:creationId xmlns:a16="http://schemas.microsoft.com/office/drawing/2014/main" id="{9AA661F2-880E-4821-BBDD-0BA95FA87F95}"/>
              </a:ext>
            </a:extLst>
          </p:cNvPr>
          <p:cNvPicPr>
            <a:picLocks noChangeAspect="1"/>
          </p:cNvPicPr>
          <p:nvPr/>
        </p:nvPicPr>
        <p:blipFill>
          <a:blip r:embed="rId4"/>
          <a:stretch>
            <a:fillRect/>
          </a:stretch>
        </p:blipFill>
        <p:spPr>
          <a:xfrm>
            <a:off x="457200" y="1752600"/>
            <a:ext cx="4414059" cy="2907497"/>
          </a:xfrm>
          <a:prstGeom prst="rect">
            <a:avLst/>
          </a:prstGeom>
          <a:ln>
            <a:solidFill>
              <a:schemeClr val="tx1"/>
            </a:solidFill>
          </a:ln>
        </p:spPr>
      </p:pic>
    </p:spTree>
    <p:extLst>
      <p:ext uri="{BB962C8B-B14F-4D97-AF65-F5344CB8AC3E}">
        <p14:creationId xmlns:p14="http://schemas.microsoft.com/office/powerpoint/2010/main" val="357448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8414A3-7D74-4B57-BAE3-4F78C3E47DC6}"/>
              </a:ext>
            </a:extLst>
          </p:cNvPr>
          <p:cNvPicPr>
            <a:picLocks noChangeAspect="1"/>
          </p:cNvPicPr>
          <p:nvPr/>
        </p:nvPicPr>
        <p:blipFill>
          <a:blip r:embed="rId3"/>
          <a:stretch>
            <a:fillRect/>
          </a:stretch>
        </p:blipFill>
        <p:spPr>
          <a:xfrm>
            <a:off x="533400" y="533400"/>
            <a:ext cx="6837928" cy="4800600"/>
          </a:xfrm>
          <a:prstGeom prst="rect">
            <a:avLst/>
          </a:prstGeom>
          <a:ln>
            <a:solidFill>
              <a:schemeClr val="tx1"/>
            </a:solidFill>
          </a:ln>
        </p:spPr>
      </p:pic>
      <p:pic>
        <p:nvPicPr>
          <p:cNvPr id="2" name="Picture 1">
            <a:extLst>
              <a:ext uri="{FF2B5EF4-FFF2-40B4-BE49-F238E27FC236}">
                <a16:creationId xmlns:a16="http://schemas.microsoft.com/office/drawing/2014/main" id="{E3199FFE-256B-474E-AB89-E7A1083D78A3}"/>
              </a:ext>
            </a:extLst>
          </p:cNvPr>
          <p:cNvPicPr>
            <a:picLocks noChangeAspect="1"/>
          </p:cNvPicPr>
          <p:nvPr/>
        </p:nvPicPr>
        <p:blipFill>
          <a:blip r:embed="rId4"/>
          <a:stretch>
            <a:fillRect/>
          </a:stretch>
        </p:blipFill>
        <p:spPr>
          <a:xfrm>
            <a:off x="5410200" y="3657600"/>
            <a:ext cx="3421487" cy="2438400"/>
          </a:xfrm>
          <a:prstGeom prst="rect">
            <a:avLst/>
          </a:prstGeom>
          <a:ln>
            <a:solidFill>
              <a:schemeClr val="tx1"/>
            </a:solidFill>
          </a:ln>
        </p:spPr>
      </p:pic>
    </p:spTree>
    <p:extLst>
      <p:ext uri="{BB962C8B-B14F-4D97-AF65-F5344CB8AC3E}">
        <p14:creationId xmlns:p14="http://schemas.microsoft.com/office/powerpoint/2010/main" val="377392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002729" y="2438400"/>
            <a:ext cx="7138543" cy="1447800"/>
          </a:xfrm>
        </p:spPr>
        <p:txBody>
          <a:bodyPr/>
          <a:lstStyle/>
          <a:p>
            <a:r>
              <a:rPr lang="en-US" sz="6000" dirty="0"/>
              <a:t>Engagement &amp; Influence</a:t>
            </a:r>
          </a:p>
        </p:txBody>
      </p:sp>
    </p:spTree>
    <p:extLst>
      <p:ext uri="{BB962C8B-B14F-4D97-AF65-F5344CB8AC3E}">
        <p14:creationId xmlns:p14="http://schemas.microsoft.com/office/powerpoint/2010/main" val="3504262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Influencer?</a:t>
            </a:r>
          </a:p>
        </p:txBody>
      </p:sp>
      <p:sp>
        <p:nvSpPr>
          <p:cNvPr id="3" name="Content Placeholder 2"/>
          <p:cNvSpPr>
            <a:spLocks noGrp="1"/>
          </p:cNvSpPr>
          <p:nvPr>
            <p:ph idx="1"/>
          </p:nvPr>
        </p:nvSpPr>
        <p:spPr/>
        <p:txBody>
          <a:bodyPr/>
          <a:lstStyle/>
          <a:p>
            <a:pPr marL="0" indent="0">
              <a:buNone/>
            </a:pPr>
            <a:r>
              <a:rPr lang="en-US" dirty="0"/>
              <a:t>Influencers are people who are active on social media and blogs. They also are brand advocates and niche promoters.</a:t>
            </a:r>
          </a:p>
          <a:p>
            <a:endParaRPr lang="en-US" sz="1200" dirty="0"/>
          </a:p>
          <a:p>
            <a:pPr marL="457200" lvl="1" indent="0">
              <a:buNone/>
            </a:pPr>
            <a:r>
              <a:rPr lang="en-US" sz="1100" b="1" dirty="0"/>
              <a:t>Source:</a:t>
            </a:r>
            <a:r>
              <a:rPr lang="en-US" sz="1100" dirty="0"/>
              <a:t> https://blog.kissmetrics.com/guide-to-influencer-targeting/</a:t>
            </a:r>
          </a:p>
        </p:txBody>
      </p:sp>
    </p:spTree>
    <p:extLst>
      <p:ext uri="{BB962C8B-B14F-4D97-AF65-F5344CB8AC3E}">
        <p14:creationId xmlns:p14="http://schemas.microsoft.com/office/powerpoint/2010/main" val="155770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62A541-C351-480D-9962-1057D2950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57200"/>
            <a:ext cx="8164847" cy="5486400"/>
          </a:xfrm>
          <a:prstGeom prst="rect">
            <a:avLst/>
          </a:prstGeom>
          <a:ln w="3175">
            <a:solidFill>
              <a:schemeClr val="tx1"/>
            </a:solidFill>
          </a:ln>
        </p:spPr>
      </p:pic>
    </p:spTree>
    <p:extLst>
      <p:ext uri="{BB962C8B-B14F-4D97-AF65-F5344CB8AC3E}">
        <p14:creationId xmlns:p14="http://schemas.microsoft.com/office/powerpoint/2010/main" val="79250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Influencers </a:t>
            </a:r>
          </a:p>
        </p:txBody>
      </p:sp>
      <p:sp>
        <p:nvSpPr>
          <p:cNvPr id="3" name="Content Placeholder 2"/>
          <p:cNvSpPr>
            <a:spLocks noGrp="1"/>
          </p:cNvSpPr>
          <p:nvPr>
            <p:ph idx="1"/>
          </p:nvPr>
        </p:nvSpPr>
        <p:spPr/>
        <p:txBody>
          <a:bodyPr/>
          <a:lstStyle/>
          <a:p>
            <a:r>
              <a:rPr lang="en-US" sz="2800" dirty="0"/>
              <a:t>Relevant to you and your topic</a:t>
            </a:r>
          </a:p>
          <a:p>
            <a:pPr lvl="1"/>
            <a:r>
              <a:rPr lang="en-US" sz="2400" dirty="0"/>
              <a:t>Start with known entities</a:t>
            </a:r>
          </a:p>
          <a:p>
            <a:pPr lvl="1"/>
            <a:r>
              <a:rPr lang="en-US" sz="2400" dirty="0"/>
              <a:t>Connect with their followers</a:t>
            </a:r>
          </a:p>
          <a:p>
            <a:r>
              <a:rPr lang="en-US" sz="2800" dirty="0"/>
              <a:t>Active on social media</a:t>
            </a:r>
          </a:p>
          <a:p>
            <a:r>
              <a:rPr lang="en-US" sz="2800" dirty="0"/>
              <a:t>Have a large following</a:t>
            </a:r>
          </a:p>
          <a:p>
            <a:r>
              <a:rPr lang="en-US" sz="2800" dirty="0"/>
              <a:t>Search hashtags to see who else posts on your niche area</a:t>
            </a:r>
          </a:p>
          <a:p>
            <a:r>
              <a:rPr lang="en-US" sz="2800" dirty="0"/>
              <a:t>Create a Twitter list to keep track of who you want to connect with</a:t>
            </a:r>
          </a:p>
          <a:p>
            <a:endParaRPr lang="en-US" sz="3200" dirty="0"/>
          </a:p>
        </p:txBody>
      </p:sp>
    </p:spTree>
    <p:extLst>
      <p:ext uri="{BB962C8B-B14F-4D97-AF65-F5344CB8AC3E}">
        <p14:creationId xmlns:p14="http://schemas.microsoft.com/office/powerpoint/2010/main" val="417079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39062" cy="990600"/>
          </a:xfrm>
        </p:spPr>
        <p:txBody>
          <a:bodyPr/>
          <a:lstStyle/>
          <a:p>
            <a:r>
              <a:rPr lang="en-US" dirty="0"/>
              <a:t>Reaching Out to Influencers</a:t>
            </a:r>
          </a:p>
        </p:txBody>
      </p:sp>
      <p:sp>
        <p:nvSpPr>
          <p:cNvPr id="3" name="Content Placeholder 2"/>
          <p:cNvSpPr>
            <a:spLocks noGrp="1"/>
          </p:cNvSpPr>
          <p:nvPr>
            <p:ph idx="1"/>
          </p:nvPr>
        </p:nvSpPr>
        <p:spPr>
          <a:xfrm>
            <a:off x="914400" y="1447800"/>
            <a:ext cx="7805737" cy="4693684"/>
          </a:xfrm>
        </p:spPr>
        <p:txBody>
          <a:bodyPr/>
          <a:lstStyle/>
          <a:p>
            <a:r>
              <a:rPr lang="en-US" sz="2800" dirty="0"/>
              <a:t>Be mindful of your first approach</a:t>
            </a:r>
          </a:p>
          <a:p>
            <a:r>
              <a:rPr lang="en-US" sz="2800" dirty="0"/>
              <a:t>Use @ or direct message</a:t>
            </a:r>
          </a:p>
          <a:p>
            <a:r>
              <a:rPr lang="en-US" sz="2800" dirty="0"/>
              <a:t>Follow social media etiquette and best practices</a:t>
            </a:r>
          </a:p>
          <a:p>
            <a:r>
              <a:rPr lang="en-US" sz="2800" dirty="0"/>
              <a:t>Do your research about them</a:t>
            </a:r>
          </a:p>
          <a:p>
            <a:r>
              <a:rPr lang="en-US" sz="2800" dirty="0"/>
              <a:t>Don't follow up more than once </a:t>
            </a:r>
          </a:p>
          <a:p>
            <a:r>
              <a:rPr lang="en-US" sz="2800" dirty="0"/>
              <a:t>Don't mass Tweet pitches</a:t>
            </a:r>
          </a:p>
          <a:p>
            <a:r>
              <a:rPr lang="en-US" sz="2800" dirty="0"/>
              <a:t>Don’t forget to say thank you! </a:t>
            </a:r>
          </a:p>
          <a:p>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2429575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2A63-5769-4314-A075-2DBD4CB22719}"/>
              </a:ext>
            </a:extLst>
          </p:cNvPr>
          <p:cNvSpPr>
            <a:spLocks noGrp="1"/>
          </p:cNvSpPr>
          <p:nvPr>
            <p:ph type="title"/>
          </p:nvPr>
        </p:nvSpPr>
        <p:spPr/>
        <p:txBody>
          <a:bodyPr/>
          <a:lstStyle/>
          <a:p>
            <a:r>
              <a:rPr lang="en-US" dirty="0"/>
              <a:t>Direct Messaging Influencers</a:t>
            </a:r>
          </a:p>
        </p:txBody>
      </p:sp>
      <p:sp>
        <p:nvSpPr>
          <p:cNvPr id="4" name="Rectangle 3">
            <a:extLst>
              <a:ext uri="{FF2B5EF4-FFF2-40B4-BE49-F238E27FC236}">
                <a16:creationId xmlns:a16="http://schemas.microsoft.com/office/drawing/2014/main" id="{09C140EF-A3C3-43F2-AAA4-05A7B1891A38}"/>
              </a:ext>
            </a:extLst>
          </p:cNvPr>
          <p:cNvSpPr/>
          <p:nvPr/>
        </p:nvSpPr>
        <p:spPr bwMode="auto">
          <a:xfrm>
            <a:off x="5047546" y="1949341"/>
            <a:ext cx="3978386" cy="3707260"/>
          </a:xfrm>
          <a:prstGeom prst="rect">
            <a:avLst/>
          </a:prstGeom>
          <a:solidFill>
            <a:srgbClr val="F5F5F5"/>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5" name="Rectangle 4">
            <a:extLst>
              <a:ext uri="{FF2B5EF4-FFF2-40B4-BE49-F238E27FC236}">
                <a16:creationId xmlns:a16="http://schemas.microsoft.com/office/drawing/2014/main" id="{9D40FFCB-8C95-4E5B-B1F8-54C4A222E6C1}"/>
              </a:ext>
            </a:extLst>
          </p:cNvPr>
          <p:cNvSpPr/>
          <p:nvPr/>
        </p:nvSpPr>
        <p:spPr bwMode="auto">
          <a:xfrm>
            <a:off x="406400" y="2279823"/>
            <a:ext cx="4536212" cy="3046296"/>
          </a:xfrm>
          <a:prstGeom prst="rect">
            <a:avLst/>
          </a:prstGeom>
          <a:solidFill>
            <a:srgbClr val="F5F5F5"/>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6" name="Picture 5">
            <a:extLst>
              <a:ext uri="{FF2B5EF4-FFF2-40B4-BE49-F238E27FC236}">
                <a16:creationId xmlns:a16="http://schemas.microsoft.com/office/drawing/2014/main" id="{E490C2D4-9B84-47DB-B763-9BACA63204C1}"/>
              </a:ext>
            </a:extLst>
          </p:cNvPr>
          <p:cNvPicPr>
            <a:picLocks noChangeAspect="1"/>
          </p:cNvPicPr>
          <p:nvPr/>
        </p:nvPicPr>
        <p:blipFill rotWithShape="1">
          <a:blip r:embed="rId3"/>
          <a:srcRect t="14069" b="10942"/>
          <a:stretch/>
        </p:blipFill>
        <p:spPr>
          <a:xfrm>
            <a:off x="511192" y="2843488"/>
            <a:ext cx="4326627" cy="2210688"/>
          </a:xfrm>
          <a:prstGeom prst="rect">
            <a:avLst/>
          </a:prstGeom>
          <a:ln w="3175">
            <a:solidFill>
              <a:schemeClr val="tx1"/>
            </a:solidFill>
          </a:ln>
        </p:spPr>
      </p:pic>
      <p:sp>
        <p:nvSpPr>
          <p:cNvPr id="7" name="TextBox 6">
            <a:extLst>
              <a:ext uri="{FF2B5EF4-FFF2-40B4-BE49-F238E27FC236}">
                <a16:creationId xmlns:a16="http://schemas.microsoft.com/office/drawing/2014/main" id="{67463082-E1A2-414A-9BBF-8F12DB7DBF58}"/>
              </a:ext>
            </a:extLst>
          </p:cNvPr>
          <p:cNvSpPr txBox="1"/>
          <p:nvPr/>
        </p:nvSpPr>
        <p:spPr>
          <a:xfrm>
            <a:off x="406400" y="2344104"/>
            <a:ext cx="4536212" cy="400110"/>
          </a:xfrm>
          <a:prstGeom prst="rect">
            <a:avLst/>
          </a:prstGeom>
          <a:noFill/>
        </p:spPr>
        <p:txBody>
          <a:bodyPr wrap="square" rtlCol="0">
            <a:spAutoFit/>
          </a:bodyPr>
          <a:lstStyle/>
          <a:p>
            <a:pPr algn="ctr"/>
            <a:r>
              <a:rPr lang="en-US" sz="2000" b="1" dirty="0"/>
              <a:t>Example of a Not-So-Great DM</a:t>
            </a:r>
          </a:p>
        </p:txBody>
      </p:sp>
      <p:sp>
        <p:nvSpPr>
          <p:cNvPr id="8" name="TextBox 7">
            <a:extLst>
              <a:ext uri="{FF2B5EF4-FFF2-40B4-BE49-F238E27FC236}">
                <a16:creationId xmlns:a16="http://schemas.microsoft.com/office/drawing/2014/main" id="{30F850EC-BFF5-4A8F-AC42-CE22BAFCE41B}"/>
              </a:ext>
            </a:extLst>
          </p:cNvPr>
          <p:cNvSpPr txBox="1"/>
          <p:nvPr/>
        </p:nvSpPr>
        <p:spPr>
          <a:xfrm>
            <a:off x="5022146" y="2146723"/>
            <a:ext cx="3988806" cy="400110"/>
          </a:xfrm>
          <a:prstGeom prst="rect">
            <a:avLst/>
          </a:prstGeom>
          <a:noFill/>
        </p:spPr>
        <p:txBody>
          <a:bodyPr wrap="square" rtlCol="0">
            <a:spAutoFit/>
          </a:bodyPr>
          <a:lstStyle/>
          <a:p>
            <a:pPr algn="ctr"/>
            <a:r>
              <a:rPr lang="en-US" sz="2000" b="1" dirty="0"/>
              <a:t>Example of a Good DM</a:t>
            </a:r>
          </a:p>
        </p:txBody>
      </p:sp>
      <p:pic>
        <p:nvPicPr>
          <p:cNvPr id="9" name="Picture 8">
            <a:extLst>
              <a:ext uri="{FF2B5EF4-FFF2-40B4-BE49-F238E27FC236}">
                <a16:creationId xmlns:a16="http://schemas.microsoft.com/office/drawing/2014/main" id="{9F5F5C5A-366C-4078-9641-A03E6D460F60}"/>
              </a:ext>
            </a:extLst>
          </p:cNvPr>
          <p:cNvPicPr>
            <a:picLocks noChangeAspect="1"/>
          </p:cNvPicPr>
          <p:nvPr/>
        </p:nvPicPr>
        <p:blipFill>
          <a:blip r:embed="rId4"/>
          <a:stretch>
            <a:fillRect/>
          </a:stretch>
        </p:blipFill>
        <p:spPr>
          <a:xfrm>
            <a:off x="5176253" y="2744214"/>
            <a:ext cx="3720972" cy="2769902"/>
          </a:xfrm>
          <a:prstGeom prst="rect">
            <a:avLst/>
          </a:prstGeom>
          <a:ln w="3175">
            <a:solidFill>
              <a:schemeClr val="tx1"/>
            </a:solidFill>
          </a:ln>
        </p:spPr>
      </p:pic>
    </p:spTree>
    <p:extLst>
      <p:ext uri="{BB962C8B-B14F-4D97-AF65-F5344CB8AC3E}">
        <p14:creationId xmlns:p14="http://schemas.microsoft.com/office/powerpoint/2010/main" val="383911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35C277-DCCA-4EA8-AD32-AEAF08C5E4CD}"/>
              </a:ext>
            </a:extLst>
          </p:cNvPr>
          <p:cNvPicPr>
            <a:picLocks noChangeAspect="1"/>
          </p:cNvPicPr>
          <p:nvPr/>
        </p:nvPicPr>
        <p:blipFill>
          <a:blip r:embed="rId3"/>
          <a:stretch>
            <a:fillRect/>
          </a:stretch>
        </p:blipFill>
        <p:spPr>
          <a:xfrm>
            <a:off x="557178" y="382938"/>
            <a:ext cx="8391173" cy="5617118"/>
          </a:xfrm>
          <a:prstGeom prst="rect">
            <a:avLst/>
          </a:prstGeom>
          <a:ln w="3175">
            <a:solidFill>
              <a:schemeClr val="tx1"/>
            </a:solidFill>
          </a:ln>
        </p:spPr>
      </p:pic>
      <p:sp>
        <p:nvSpPr>
          <p:cNvPr id="7" name="Oval 6">
            <a:extLst>
              <a:ext uri="{FF2B5EF4-FFF2-40B4-BE49-F238E27FC236}">
                <a16:creationId xmlns:a16="http://schemas.microsoft.com/office/drawing/2014/main" id="{A51B9226-9572-4C18-A029-9D7780FD8373}"/>
              </a:ext>
            </a:extLst>
          </p:cNvPr>
          <p:cNvSpPr/>
          <p:nvPr/>
        </p:nvSpPr>
        <p:spPr bwMode="auto">
          <a:xfrm>
            <a:off x="6324600" y="354106"/>
            <a:ext cx="914400" cy="3048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8" name="Oval 7">
            <a:extLst>
              <a:ext uri="{FF2B5EF4-FFF2-40B4-BE49-F238E27FC236}">
                <a16:creationId xmlns:a16="http://schemas.microsoft.com/office/drawing/2014/main" id="{A874E67C-CC69-4083-9502-0B6932832D16}"/>
              </a:ext>
            </a:extLst>
          </p:cNvPr>
          <p:cNvSpPr/>
          <p:nvPr/>
        </p:nvSpPr>
        <p:spPr bwMode="auto">
          <a:xfrm>
            <a:off x="623047" y="1116106"/>
            <a:ext cx="432120" cy="3048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68976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a:xfrm>
            <a:off x="914400" y="533400"/>
            <a:ext cx="7739063" cy="990600"/>
          </a:xfrm>
        </p:spPr>
        <p:txBody>
          <a:bodyPr/>
          <a:lstStyle/>
          <a:p>
            <a:r>
              <a:rPr lang="en-US" dirty="0"/>
              <a:t>What Is Social Media? </a:t>
            </a:r>
          </a:p>
        </p:txBody>
      </p:sp>
      <p:sp>
        <p:nvSpPr>
          <p:cNvPr id="21506" name="Content Placeholder 2"/>
          <p:cNvSpPr>
            <a:spLocks noGrp="1"/>
          </p:cNvSpPr>
          <p:nvPr>
            <p:ph idx="1"/>
          </p:nvPr>
        </p:nvSpPr>
        <p:spPr>
          <a:xfrm>
            <a:off x="1066800" y="1905000"/>
            <a:ext cx="7391400" cy="3429000"/>
          </a:xfrm>
        </p:spPr>
        <p:txBody>
          <a:bodyPr/>
          <a:lstStyle/>
          <a:p>
            <a:pPr marL="0" indent="0">
              <a:buNone/>
            </a:pPr>
            <a:r>
              <a:rPr lang="en-US" sz="2800" dirty="0"/>
              <a:t>Social media include websites and applications that enable users to create and share content or to participate in social networking.</a:t>
            </a:r>
          </a:p>
          <a:p>
            <a:pPr marL="0" indent="0">
              <a:buNone/>
            </a:pPr>
            <a:endParaRPr lang="en-US" sz="2800" dirty="0">
              <a:latin typeface="Arial Rounded MT Bold" panose="020F07040305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39062" cy="838200"/>
          </a:xfrm>
        </p:spPr>
        <p:txBody>
          <a:bodyPr/>
          <a:lstStyle/>
          <a:p>
            <a:r>
              <a:rPr lang="en-US" dirty="0"/>
              <a:t>Live Tweeting</a:t>
            </a:r>
          </a:p>
        </p:txBody>
      </p:sp>
      <p:sp>
        <p:nvSpPr>
          <p:cNvPr id="7" name="Rectangle 6">
            <a:extLst>
              <a:ext uri="{FF2B5EF4-FFF2-40B4-BE49-F238E27FC236}">
                <a16:creationId xmlns:a16="http://schemas.microsoft.com/office/drawing/2014/main" id="{96318870-E8A5-40EA-9292-E81782626C00}"/>
              </a:ext>
            </a:extLst>
          </p:cNvPr>
          <p:cNvSpPr/>
          <p:nvPr/>
        </p:nvSpPr>
        <p:spPr bwMode="auto">
          <a:xfrm>
            <a:off x="414339" y="1950929"/>
            <a:ext cx="4233862" cy="2925871"/>
          </a:xfrm>
          <a:prstGeom prst="rect">
            <a:avLst/>
          </a:prstGeom>
          <a:solidFill>
            <a:srgbClr val="F5F5F5"/>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a:extLst>
              <a:ext uri="{FF2B5EF4-FFF2-40B4-BE49-F238E27FC236}">
                <a16:creationId xmlns:a16="http://schemas.microsoft.com/office/drawing/2014/main" id="{A6A40559-083C-4102-B0B9-2FCE92CEF416}"/>
              </a:ext>
            </a:extLst>
          </p:cNvPr>
          <p:cNvPicPr>
            <a:picLocks noChangeAspect="1"/>
          </p:cNvPicPr>
          <p:nvPr/>
        </p:nvPicPr>
        <p:blipFill>
          <a:blip r:embed="rId3"/>
          <a:stretch>
            <a:fillRect/>
          </a:stretch>
        </p:blipFill>
        <p:spPr>
          <a:xfrm>
            <a:off x="435560" y="1950929"/>
            <a:ext cx="4181380" cy="2769783"/>
          </a:xfrm>
          <a:prstGeom prst="rect">
            <a:avLst/>
          </a:prstGeom>
          <a:ln w="3175">
            <a:solidFill>
              <a:schemeClr val="tx1"/>
            </a:solidFill>
          </a:ln>
        </p:spPr>
      </p:pic>
      <p:pic>
        <p:nvPicPr>
          <p:cNvPr id="3" name="Picture 2">
            <a:extLst>
              <a:ext uri="{FF2B5EF4-FFF2-40B4-BE49-F238E27FC236}">
                <a16:creationId xmlns:a16="http://schemas.microsoft.com/office/drawing/2014/main" id="{AC0F7C8C-1C2E-A24F-892D-AE0E490AA484}"/>
              </a:ext>
            </a:extLst>
          </p:cNvPr>
          <p:cNvPicPr>
            <a:picLocks noChangeAspect="1"/>
          </p:cNvPicPr>
          <p:nvPr/>
        </p:nvPicPr>
        <p:blipFill>
          <a:blip r:embed="rId4"/>
          <a:stretch>
            <a:fillRect/>
          </a:stretch>
        </p:blipFill>
        <p:spPr>
          <a:xfrm>
            <a:off x="4616940" y="1371600"/>
            <a:ext cx="4377578" cy="3962400"/>
          </a:xfrm>
          <a:prstGeom prst="rect">
            <a:avLst/>
          </a:prstGeom>
        </p:spPr>
      </p:pic>
    </p:spTree>
    <p:extLst>
      <p:ext uri="{BB962C8B-B14F-4D97-AF65-F5344CB8AC3E}">
        <p14:creationId xmlns:p14="http://schemas.microsoft.com/office/powerpoint/2010/main" val="87540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a:t>
            </a:r>
          </a:p>
        </p:txBody>
      </p:sp>
      <p:sp>
        <p:nvSpPr>
          <p:cNvPr id="3" name="Content Placeholder 2"/>
          <p:cNvSpPr>
            <a:spLocks noGrp="1"/>
          </p:cNvSpPr>
          <p:nvPr>
            <p:ph sz="half" idx="1"/>
          </p:nvPr>
        </p:nvSpPr>
        <p:spPr>
          <a:xfrm>
            <a:off x="1033463" y="1676400"/>
            <a:ext cx="7043737" cy="4648200"/>
          </a:xfrm>
        </p:spPr>
        <p:txBody>
          <a:bodyPr/>
          <a:lstStyle/>
          <a:p>
            <a:r>
              <a:rPr lang="en-US" dirty="0"/>
              <a:t>Monitor influential leaders’ posts</a:t>
            </a:r>
          </a:p>
          <a:p>
            <a:r>
              <a:rPr lang="en-US" dirty="0"/>
              <a:t>Look for opportunities to collaborate</a:t>
            </a:r>
          </a:p>
          <a:p>
            <a:r>
              <a:rPr lang="en-US" dirty="0"/>
              <a:t>Attend web events</a:t>
            </a:r>
          </a:p>
          <a:p>
            <a:pPr lvl="1"/>
            <a:r>
              <a:rPr lang="en-US" dirty="0"/>
              <a:t>Twitter chats, Google Hangout</a:t>
            </a:r>
          </a:p>
          <a:p>
            <a:r>
              <a:rPr lang="en-US" dirty="0"/>
              <a:t>Join online communities of practice</a:t>
            </a:r>
          </a:p>
          <a:p>
            <a:r>
              <a:rPr lang="en-US" dirty="0"/>
              <a:t>Sign up for weekly updates</a:t>
            </a:r>
          </a:p>
          <a:p>
            <a:r>
              <a:rPr lang="en-US" dirty="0"/>
              <a:t>Connect in-person </a:t>
            </a:r>
          </a:p>
        </p:txBody>
      </p:sp>
    </p:spTree>
    <p:extLst>
      <p:ext uri="{BB962C8B-B14F-4D97-AF65-F5344CB8AC3E}">
        <p14:creationId xmlns:p14="http://schemas.microsoft.com/office/powerpoint/2010/main" val="3132712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7A9A-2E91-2E4F-86E6-B5682A619F69}"/>
              </a:ext>
            </a:extLst>
          </p:cNvPr>
          <p:cNvSpPr>
            <a:spLocks noGrp="1"/>
          </p:cNvSpPr>
          <p:nvPr>
            <p:ph type="title"/>
          </p:nvPr>
        </p:nvSpPr>
        <p:spPr/>
        <p:txBody>
          <a:bodyPr/>
          <a:lstStyle/>
          <a:p>
            <a:r>
              <a:rPr lang="en-US" dirty="0"/>
              <a:t>Social Media Can Sometimes Go Badly</a:t>
            </a:r>
          </a:p>
        </p:txBody>
      </p:sp>
      <p:sp>
        <p:nvSpPr>
          <p:cNvPr id="3" name="Content Placeholder 2">
            <a:extLst>
              <a:ext uri="{FF2B5EF4-FFF2-40B4-BE49-F238E27FC236}">
                <a16:creationId xmlns:a16="http://schemas.microsoft.com/office/drawing/2014/main" id="{BD68CD50-14C4-EC4A-947D-2FA06D0F9E4D}"/>
              </a:ext>
            </a:extLst>
          </p:cNvPr>
          <p:cNvSpPr>
            <a:spLocks noGrp="1"/>
          </p:cNvSpPr>
          <p:nvPr>
            <p:ph sz="half" idx="1"/>
          </p:nvPr>
        </p:nvSpPr>
        <p:spPr>
          <a:xfrm>
            <a:off x="1033463" y="1981200"/>
            <a:ext cx="7577137" cy="4343400"/>
          </a:xfrm>
        </p:spPr>
        <p:txBody>
          <a:bodyPr/>
          <a:lstStyle/>
          <a:p>
            <a:r>
              <a:rPr lang="en-US" dirty="0"/>
              <a:t>Social media content can leave users vulnerable to online attacks</a:t>
            </a:r>
          </a:p>
          <a:p>
            <a:r>
              <a:rPr lang="en-US" dirty="0"/>
              <a:t>Certain users are more vulnerable to attacks than others</a:t>
            </a:r>
          </a:p>
          <a:p>
            <a:pPr lvl="1"/>
            <a:r>
              <a:rPr lang="en-US" dirty="0"/>
              <a:t>Organizations vs. individuals</a:t>
            </a:r>
          </a:p>
          <a:p>
            <a:r>
              <a:rPr lang="en-US" dirty="0"/>
              <a:t>The best defense is not offense</a:t>
            </a:r>
          </a:p>
          <a:p>
            <a:pPr lvl="1"/>
            <a:r>
              <a:rPr lang="en-US" dirty="0"/>
              <a:t>PRB’s approach</a:t>
            </a:r>
          </a:p>
          <a:p>
            <a:pPr lvl="1"/>
            <a:r>
              <a:rPr lang="en-US" dirty="0"/>
              <a:t>Blocking the user</a:t>
            </a:r>
          </a:p>
        </p:txBody>
      </p:sp>
    </p:spTree>
    <p:extLst>
      <p:ext uri="{BB962C8B-B14F-4D97-AF65-F5344CB8AC3E}">
        <p14:creationId xmlns:p14="http://schemas.microsoft.com/office/powerpoint/2010/main" val="785088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F9474-BBDE-40AE-A1E7-3A1747FC598E}"/>
              </a:ext>
            </a:extLst>
          </p:cNvPr>
          <p:cNvSpPr>
            <a:spLocks noGrp="1"/>
          </p:cNvSpPr>
          <p:nvPr>
            <p:ph type="title"/>
          </p:nvPr>
        </p:nvSpPr>
        <p:spPr/>
        <p:txBody>
          <a:bodyPr/>
          <a:lstStyle/>
          <a:p>
            <a:r>
              <a:rPr lang="en-US" dirty="0"/>
              <a:t>Ten Best Practices for Social Media</a:t>
            </a:r>
          </a:p>
        </p:txBody>
      </p:sp>
      <p:sp>
        <p:nvSpPr>
          <p:cNvPr id="6" name="Content Placeholder 5">
            <a:extLst>
              <a:ext uri="{FF2B5EF4-FFF2-40B4-BE49-F238E27FC236}">
                <a16:creationId xmlns:a16="http://schemas.microsoft.com/office/drawing/2014/main" id="{C90F99A1-D442-4F33-88AA-CAA1C9634E18}"/>
              </a:ext>
            </a:extLst>
          </p:cNvPr>
          <p:cNvSpPr>
            <a:spLocks noGrp="1"/>
          </p:cNvSpPr>
          <p:nvPr>
            <p:ph idx="1"/>
          </p:nvPr>
        </p:nvSpPr>
        <p:spPr>
          <a:xfrm>
            <a:off x="533400" y="1507524"/>
            <a:ext cx="4986337" cy="4648200"/>
          </a:xfrm>
        </p:spPr>
        <p:txBody>
          <a:bodyPr/>
          <a:lstStyle/>
          <a:p>
            <a:pPr marL="514350" indent="-514350">
              <a:buFont typeface="+mj-lt"/>
              <a:buAutoNum type="arabicPeriod"/>
            </a:pPr>
            <a:r>
              <a:rPr lang="en-US" sz="2400" dirty="0"/>
              <a:t>Be yourself</a:t>
            </a:r>
          </a:p>
          <a:p>
            <a:pPr marL="514350" indent="-514350">
              <a:buFont typeface="+mj-lt"/>
              <a:buAutoNum type="arabicPeriod"/>
            </a:pPr>
            <a:r>
              <a:rPr lang="en-US" sz="2400" dirty="0"/>
              <a:t>Make social media a habit</a:t>
            </a:r>
          </a:p>
          <a:p>
            <a:pPr marL="514350" indent="-514350">
              <a:buFont typeface="+mj-lt"/>
              <a:buAutoNum type="arabicPeriod"/>
            </a:pPr>
            <a:r>
              <a:rPr lang="en-US" sz="2400" dirty="0"/>
              <a:t>Think before you post</a:t>
            </a:r>
          </a:p>
          <a:p>
            <a:pPr marL="514350" indent="-514350">
              <a:buFont typeface="+mj-lt"/>
              <a:buAutoNum type="arabicPeriod"/>
            </a:pPr>
            <a:r>
              <a:rPr lang="en-US" sz="2400" dirty="0"/>
              <a:t>Build a targeted profile</a:t>
            </a:r>
          </a:p>
          <a:p>
            <a:pPr marL="514350" indent="-514350">
              <a:buFont typeface="+mj-lt"/>
              <a:buAutoNum type="arabicPeriod"/>
            </a:pPr>
            <a:r>
              <a:rPr lang="en-US" sz="2400" dirty="0"/>
              <a:t>Have meaningful conversations</a:t>
            </a:r>
          </a:p>
          <a:p>
            <a:pPr marL="514350" indent="-514350">
              <a:buFont typeface="+mj-lt"/>
              <a:buAutoNum type="arabicPeriod"/>
            </a:pPr>
            <a:r>
              <a:rPr lang="en-US" sz="2400" dirty="0"/>
              <a:t>Visuals! Visuals! Visuals! </a:t>
            </a:r>
          </a:p>
          <a:p>
            <a:pPr marL="514350" indent="-514350">
              <a:buFont typeface="+mj-lt"/>
              <a:buAutoNum type="arabicPeriod"/>
            </a:pPr>
            <a:r>
              <a:rPr lang="en-US" sz="2400" dirty="0"/>
              <a:t>Share anecdotes </a:t>
            </a:r>
          </a:p>
          <a:p>
            <a:pPr marL="514350" indent="-514350">
              <a:buFont typeface="+mj-lt"/>
              <a:buAutoNum type="arabicPeriod"/>
            </a:pPr>
            <a:r>
              <a:rPr lang="en-US" sz="2400" dirty="0"/>
              <a:t>Write for anyone</a:t>
            </a:r>
          </a:p>
          <a:p>
            <a:pPr marL="514350" indent="-514350">
              <a:buFont typeface="+mj-lt"/>
              <a:buAutoNum type="arabicPeriod"/>
            </a:pPr>
            <a:r>
              <a:rPr lang="en-US" sz="2400" dirty="0"/>
              <a:t>Engage and respond</a:t>
            </a:r>
          </a:p>
          <a:p>
            <a:pPr marL="514350" indent="-514350">
              <a:buFont typeface="+mj-lt"/>
              <a:buAutoNum type="arabicPeriod"/>
            </a:pPr>
            <a:r>
              <a:rPr lang="en-US" sz="2400" dirty="0"/>
              <a:t>Look at the data (analytics)</a:t>
            </a:r>
          </a:p>
          <a:p>
            <a:endParaRPr lang="en-US" dirty="0"/>
          </a:p>
        </p:txBody>
      </p:sp>
      <p:pic>
        <p:nvPicPr>
          <p:cNvPr id="7" name="Picture 6">
            <a:extLst>
              <a:ext uri="{FF2B5EF4-FFF2-40B4-BE49-F238E27FC236}">
                <a16:creationId xmlns:a16="http://schemas.microsoft.com/office/drawing/2014/main" id="{3B65D546-4A4B-43FA-B1E1-9AAB799A667E}"/>
              </a:ext>
            </a:extLst>
          </p:cNvPr>
          <p:cNvPicPr>
            <a:picLocks noChangeAspect="1"/>
          </p:cNvPicPr>
          <p:nvPr/>
        </p:nvPicPr>
        <p:blipFill rotWithShape="1">
          <a:blip r:embed="rId3"/>
          <a:srcRect l="12113" t="778"/>
          <a:stretch/>
        </p:blipFill>
        <p:spPr>
          <a:xfrm>
            <a:off x="5638800" y="2055855"/>
            <a:ext cx="3256850" cy="3407376"/>
          </a:xfrm>
          <a:prstGeom prst="rect">
            <a:avLst/>
          </a:prstGeom>
          <a:ln>
            <a:solidFill>
              <a:schemeClr val="tx1"/>
            </a:solidFill>
          </a:ln>
        </p:spPr>
      </p:pic>
    </p:spTree>
    <p:extLst>
      <p:ext uri="{BB962C8B-B14F-4D97-AF65-F5344CB8AC3E}">
        <p14:creationId xmlns:p14="http://schemas.microsoft.com/office/powerpoint/2010/main" val="1252440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Resources</a:t>
            </a:r>
          </a:p>
        </p:txBody>
      </p:sp>
      <p:sp>
        <p:nvSpPr>
          <p:cNvPr id="3" name="Content Placeholder 2"/>
          <p:cNvSpPr>
            <a:spLocks noGrp="1"/>
          </p:cNvSpPr>
          <p:nvPr>
            <p:ph idx="1"/>
          </p:nvPr>
        </p:nvSpPr>
        <p:spPr>
          <a:xfrm>
            <a:off x="1033463" y="1371600"/>
            <a:ext cx="7729537" cy="4953000"/>
          </a:xfrm>
        </p:spPr>
        <p:txBody>
          <a:bodyPr/>
          <a:lstStyle/>
          <a:p>
            <a:r>
              <a:rPr lang="en-US" u="sng" dirty="0">
                <a:hlinkClick r:id="rId3"/>
              </a:rPr>
              <a:t>Getting Started With Twitter</a:t>
            </a:r>
            <a:endParaRPr lang="en-US" dirty="0"/>
          </a:p>
          <a:p>
            <a:r>
              <a:rPr lang="en-US" u="sng" dirty="0">
                <a:hlinkClick r:id="rId4"/>
              </a:rPr>
              <a:t>Twitter Basics (NYT)</a:t>
            </a:r>
            <a:endParaRPr lang="en-US" dirty="0"/>
          </a:p>
          <a:p>
            <a:r>
              <a:rPr lang="en-US" u="sng" dirty="0">
                <a:hlinkClick r:id="rId5"/>
              </a:rPr>
              <a:t>Beginners Guide to Twitter (Mashable)</a:t>
            </a:r>
            <a:r>
              <a:rPr lang="en-US" dirty="0"/>
              <a:t> </a:t>
            </a:r>
          </a:p>
          <a:p>
            <a:r>
              <a:rPr lang="en-US" u="sng" dirty="0">
                <a:hlinkClick r:id="rId6"/>
              </a:rPr>
              <a:t>Guide to Twitter Lingo (Business Insider)</a:t>
            </a:r>
            <a:endParaRPr lang="en-US" u="sng" dirty="0"/>
          </a:p>
          <a:p>
            <a:pPr lvl="0"/>
            <a:r>
              <a:rPr lang="en-US" u="sng" dirty="0">
                <a:hlinkClick r:id="rId7"/>
              </a:rPr>
              <a:t>10 Commandments of Twitter for </a:t>
            </a:r>
            <a:r>
              <a:rPr lang="en-US" u="sng" dirty="0">
                <a:solidFill>
                  <a:schemeClr val="tx2"/>
                </a:solidFill>
                <a:hlinkClick r:id="rId7"/>
              </a:rPr>
              <a:t>Academics (CHE)</a:t>
            </a:r>
            <a:endParaRPr lang="en-US" u="sng" dirty="0">
              <a:solidFill>
                <a:schemeClr val="tx2"/>
              </a:solidFill>
            </a:endParaRPr>
          </a:p>
          <a:p>
            <a:pPr lvl="0"/>
            <a:r>
              <a:rPr lang="en-US" u="sng" dirty="0">
                <a:hlinkClick r:id="rId8"/>
              </a:rPr>
              <a:t>10 Things about Twitter for Academics</a:t>
            </a:r>
            <a:endParaRPr lang="en-US" u="sng" dirty="0"/>
          </a:p>
          <a:p>
            <a:pPr lvl="0"/>
            <a:r>
              <a:rPr lang="en-US" u="sng" dirty="0">
                <a:hlinkClick r:id="rId9"/>
              </a:rPr>
              <a:t>How Academics… (Harvard Business Review)</a:t>
            </a:r>
            <a:endParaRPr lang="en-US" dirty="0"/>
          </a:p>
          <a:p>
            <a:endParaRPr lang="en-US" dirty="0"/>
          </a:p>
        </p:txBody>
      </p:sp>
    </p:spTree>
    <p:extLst>
      <p:ext uri="{BB962C8B-B14F-4D97-AF65-F5344CB8AC3E}">
        <p14:creationId xmlns:p14="http://schemas.microsoft.com/office/powerpoint/2010/main" val="412200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and Policy</a:t>
            </a:r>
          </a:p>
        </p:txBody>
      </p:sp>
      <p:sp>
        <p:nvSpPr>
          <p:cNvPr id="3" name="Content Placeholder 2"/>
          <p:cNvSpPr>
            <a:spLocks noGrp="1"/>
          </p:cNvSpPr>
          <p:nvPr>
            <p:ph idx="1"/>
          </p:nvPr>
        </p:nvSpPr>
        <p:spPr/>
        <p:txBody>
          <a:bodyPr/>
          <a:lstStyle/>
          <a:p>
            <a:r>
              <a:rPr lang="en-US" dirty="0"/>
              <a:t>Social media for personal</a:t>
            </a:r>
          </a:p>
          <a:p>
            <a:pPr lvl="1"/>
            <a:r>
              <a:rPr lang="en-US" dirty="0"/>
              <a:t>Life updates</a:t>
            </a:r>
          </a:p>
          <a:p>
            <a:pPr lvl="1"/>
            <a:r>
              <a:rPr lang="en-US" dirty="0"/>
              <a:t>Photos, videos</a:t>
            </a:r>
          </a:p>
          <a:p>
            <a:r>
              <a:rPr lang="en-US" dirty="0"/>
              <a:t>Social media for policy</a:t>
            </a:r>
          </a:p>
          <a:p>
            <a:pPr lvl="1"/>
            <a:r>
              <a:rPr lang="en-US" dirty="0"/>
              <a:t>Disseminating research</a:t>
            </a:r>
          </a:p>
          <a:p>
            <a:pPr lvl="1"/>
            <a:r>
              <a:rPr lang="en-US" dirty="0"/>
              <a:t>Building advocacy networks</a:t>
            </a:r>
          </a:p>
          <a:p>
            <a:pPr lvl="1"/>
            <a:r>
              <a:rPr lang="en-US" dirty="0"/>
              <a:t>Engaging with influential people and organizations</a:t>
            </a:r>
          </a:p>
        </p:txBody>
      </p:sp>
    </p:spTree>
    <p:extLst>
      <p:ext uri="{BB962C8B-B14F-4D97-AF65-F5344CB8AC3E}">
        <p14:creationId xmlns:p14="http://schemas.microsoft.com/office/powerpoint/2010/main" val="136840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24644" y="401428"/>
            <a:ext cx="1219200" cy="60444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8" name="TextBox 7">
            <a:extLst>
              <a:ext uri="{FF2B5EF4-FFF2-40B4-BE49-F238E27FC236}">
                <a16:creationId xmlns:a16="http://schemas.microsoft.com/office/drawing/2014/main" id="{C8EF0658-F086-4C1E-9251-8F24D67AB3F1}"/>
              </a:ext>
            </a:extLst>
          </p:cNvPr>
          <p:cNvSpPr txBox="1"/>
          <p:nvPr/>
        </p:nvSpPr>
        <p:spPr>
          <a:xfrm>
            <a:off x="2757461" y="5997479"/>
            <a:ext cx="3933875" cy="307777"/>
          </a:xfrm>
          <a:prstGeom prst="rect">
            <a:avLst/>
          </a:prstGeom>
          <a:noFill/>
        </p:spPr>
        <p:txBody>
          <a:bodyPr wrap="square" rtlCol="0">
            <a:spAutoFit/>
          </a:bodyPr>
          <a:lstStyle/>
          <a:p>
            <a:pPr algn="ctr"/>
            <a:r>
              <a:rPr lang="en-US" sz="1400" i="1" dirty="0"/>
              <a:t>Source: Fred </a:t>
            </a:r>
            <a:r>
              <a:rPr lang="en-US" sz="1400" i="1" dirty="0" err="1"/>
              <a:t>Cavazza</a:t>
            </a:r>
            <a:r>
              <a:rPr lang="en-US" sz="1400" i="1" dirty="0"/>
              <a:t> 2017</a:t>
            </a:r>
          </a:p>
        </p:txBody>
      </p:sp>
      <p:pic>
        <p:nvPicPr>
          <p:cNvPr id="5" name="Picture 2" descr="https://fredcavazza.files.wordpress.com/2017/04/panorama-ms-20171.jpeg">
            <a:extLst>
              <a:ext uri="{FF2B5EF4-FFF2-40B4-BE49-F238E27FC236}">
                <a16:creationId xmlns:a16="http://schemas.microsoft.com/office/drawing/2014/main" id="{785AE18C-DED7-4E3A-B1CD-1BF51F41FB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40"/>
          <a:stretch/>
        </p:blipFill>
        <p:spPr bwMode="auto">
          <a:xfrm>
            <a:off x="2501509" y="1371600"/>
            <a:ext cx="4445781" cy="4414045"/>
          </a:xfrm>
          <a:prstGeom prst="ellipse">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0291734-C4A9-4DCB-A5A2-3784FC7FA00D}"/>
              </a:ext>
            </a:extLst>
          </p:cNvPr>
          <p:cNvSpPr>
            <a:spLocks noGrp="1"/>
          </p:cNvSpPr>
          <p:nvPr>
            <p:ph type="title"/>
          </p:nvPr>
        </p:nvSpPr>
        <p:spPr/>
        <p:txBody>
          <a:bodyPr/>
          <a:lstStyle/>
          <a:p>
            <a:r>
              <a:rPr lang="en-US" dirty="0"/>
              <a:t>Social Media Landscape</a:t>
            </a:r>
          </a:p>
        </p:txBody>
      </p:sp>
    </p:spTree>
    <p:extLst>
      <p:ext uri="{BB962C8B-B14F-4D97-AF65-F5344CB8AC3E}">
        <p14:creationId xmlns:p14="http://schemas.microsoft.com/office/powerpoint/2010/main" val="176665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a:xfrm>
            <a:off x="914400" y="533400"/>
            <a:ext cx="7739063" cy="990600"/>
          </a:xfrm>
        </p:spPr>
        <p:txBody>
          <a:bodyPr/>
          <a:lstStyle/>
          <a:p>
            <a:r>
              <a:rPr lang="en-US" dirty="0"/>
              <a:t>Our Focus for Research and Policy</a:t>
            </a:r>
          </a:p>
        </p:txBody>
      </p:sp>
      <p:pic>
        <p:nvPicPr>
          <p:cNvPr id="1026" name="Picture 2" descr="https://www.facebook.com/images/fb_icon_325x3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497" y="2696447"/>
            <a:ext cx="1623936" cy="16239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ocialflow.com/wp-content/uploads/2016/04/twitt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590800"/>
            <a:ext cx="1919908" cy="18352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00APBMVQh3yraN704gKCeM63KzeQ-zHUi5wK6E9TjRQ26McyqYBt-zy__4i8GXDAfeys=w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075" y="2696447"/>
            <a:ext cx="1811080" cy="162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8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6000" dirty="0"/>
              <a:t>Why Is Social Media Important?</a:t>
            </a:r>
          </a:p>
        </p:txBody>
      </p:sp>
    </p:spTree>
    <p:extLst>
      <p:ext uri="{BB962C8B-B14F-4D97-AF65-F5344CB8AC3E}">
        <p14:creationId xmlns:p14="http://schemas.microsoft.com/office/powerpoint/2010/main" val="343542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469" y="489700"/>
            <a:ext cx="7739062" cy="990600"/>
          </a:xfrm>
        </p:spPr>
        <p:txBody>
          <a:bodyPr/>
          <a:lstStyle/>
          <a:p>
            <a:r>
              <a:rPr lang="en-US" dirty="0"/>
              <a:t>Social Media Today</a:t>
            </a:r>
          </a:p>
        </p:txBody>
      </p:sp>
      <p:sp>
        <p:nvSpPr>
          <p:cNvPr id="3" name="Content Placeholder 2"/>
          <p:cNvSpPr>
            <a:spLocks noGrp="1"/>
          </p:cNvSpPr>
          <p:nvPr>
            <p:ph idx="1"/>
          </p:nvPr>
        </p:nvSpPr>
        <p:spPr>
          <a:xfrm>
            <a:off x="507415" y="1480300"/>
            <a:ext cx="4419601" cy="4844300"/>
          </a:xfrm>
        </p:spPr>
        <p:txBody>
          <a:bodyPr/>
          <a:lstStyle/>
          <a:p>
            <a:r>
              <a:rPr lang="en-US" sz="2000" dirty="0"/>
              <a:t>As of 2018, there are more than 3 billion social media users </a:t>
            </a:r>
          </a:p>
          <a:p>
            <a:r>
              <a:rPr lang="en-US" sz="2000" dirty="0"/>
              <a:t>Each day in 2018, almost 1 million people started using social media for the first time, meaning there were 11 new users every second</a:t>
            </a:r>
          </a:p>
          <a:p>
            <a:r>
              <a:rPr lang="en-US" sz="2000" dirty="0"/>
              <a:t>Social media can help you disseminate research and interact with policymakers and leaders </a:t>
            </a:r>
          </a:p>
          <a:p>
            <a:r>
              <a:rPr lang="en-US" sz="2000" dirty="0"/>
              <a:t>Social media allows you to gain name recognition and build a following</a:t>
            </a:r>
          </a:p>
          <a:p>
            <a:pPr marL="0" indent="0">
              <a:buNone/>
            </a:pPr>
            <a:endParaRPr lang="en-US" sz="2400" dirty="0"/>
          </a:p>
          <a:p>
            <a:pPr marL="0" indent="0" algn="r">
              <a:buNone/>
            </a:pPr>
            <a:r>
              <a:rPr lang="en-US" sz="1100" b="1" dirty="0"/>
              <a:t>Source</a:t>
            </a:r>
            <a:r>
              <a:rPr lang="en-US" sz="1100" dirty="0"/>
              <a:t>: “Global Digital Report 2018” We Are Social and Hootsuite</a:t>
            </a:r>
          </a:p>
          <a:p>
            <a:pPr marL="0" indent="0">
              <a:buNone/>
            </a:pPr>
            <a:r>
              <a:rPr lang="en-US" sz="2800" dirty="0"/>
              <a:t> </a:t>
            </a:r>
          </a:p>
          <a:p>
            <a:endParaRPr lang="en-US" dirty="0"/>
          </a:p>
          <a:p>
            <a:endParaRPr lang="en-US" dirty="0"/>
          </a:p>
          <a:p>
            <a:endParaRPr lang="en-US" dirty="0"/>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Chart 5">
            <a:extLst>
              <a:ext uri="{FF2B5EF4-FFF2-40B4-BE49-F238E27FC236}">
                <a16:creationId xmlns:a16="http://schemas.microsoft.com/office/drawing/2014/main" id="{DC4FDCC5-C570-4F05-AA3A-2DE6336E77E7}"/>
              </a:ext>
            </a:extLst>
          </p:cNvPr>
          <p:cNvGraphicFramePr/>
          <p:nvPr>
            <p:extLst>
              <p:ext uri="{D42A27DB-BD31-4B8C-83A1-F6EECF244321}">
                <p14:modId xmlns:p14="http://schemas.microsoft.com/office/powerpoint/2010/main" val="2285854679"/>
              </p:ext>
            </p:extLst>
          </p:nvPr>
        </p:nvGraphicFramePr>
        <p:xfrm>
          <a:off x="4724400" y="1066800"/>
          <a:ext cx="4419601"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BCEDC72-098A-4D23-8AAF-0C899FF4C417}"/>
              </a:ext>
            </a:extLst>
          </p:cNvPr>
          <p:cNvSpPr txBox="1"/>
          <p:nvPr/>
        </p:nvSpPr>
        <p:spPr>
          <a:xfrm>
            <a:off x="7010400" y="3635510"/>
            <a:ext cx="1905000" cy="2000548"/>
          </a:xfrm>
          <a:prstGeom prst="rect">
            <a:avLst/>
          </a:prstGeom>
          <a:solidFill>
            <a:srgbClr val="FFFFFF"/>
          </a:solidFill>
        </p:spPr>
        <p:txBody>
          <a:bodyPr wrap="square" rtlCol="0">
            <a:spAutoFit/>
          </a:bodyPr>
          <a:lstStyle/>
          <a:p>
            <a:r>
              <a:rPr lang="en-US" sz="1600" b="1" dirty="0"/>
              <a:t>Most popular social networks worldwide as of April 2018</a:t>
            </a:r>
          </a:p>
          <a:p>
            <a:r>
              <a:rPr lang="en-US" sz="1600" dirty="0"/>
              <a:t>Ranked by number of active users </a:t>
            </a:r>
          </a:p>
          <a:p>
            <a:r>
              <a:rPr lang="en-US" sz="1600" dirty="0"/>
              <a:t>(in millions)</a:t>
            </a:r>
          </a:p>
          <a:p>
            <a:r>
              <a:rPr lang="en-US" sz="1200" i="1" dirty="0"/>
              <a:t>Statista 2018</a:t>
            </a:r>
          </a:p>
        </p:txBody>
      </p:sp>
    </p:spTree>
    <p:extLst>
      <p:ext uri="{BB962C8B-B14F-4D97-AF65-F5344CB8AC3E}">
        <p14:creationId xmlns:p14="http://schemas.microsoft.com/office/powerpoint/2010/main" val="5871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Chart&#10;&#10;Description automatically generated">
            <a:extLst>
              <a:ext uri="{FF2B5EF4-FFF2-40B4-BE49-F238E27FC236}">
                <a16:creationId xmlns:a16="http://schemas.microsoft.com/office/drawing/2014/main" id="{A4F2D1EE-1314-2E21-3BBD-E297F744CAAA}"/>
              </a:ext>
            </a:extLst>
          </p:cNvPr>
          <p:cNvPicPr>
            <a:picLocks noChangeAspect="1"/>
          </p:cNvPicPr>
          <p:nvPr/>
        </p:nvPicPr>
        <p:blipFill rotWithShape="1">
          <a:blip r:embed="rId3"/>
          <a:srcRect r="2957" b="1"/>
          <a:stretch/>
        </p:blipFill>
        <p:spPr bwMode="auto">
          <a:xfrm>
            <a:off x="580497" y="517593"/>
            <a:ext cx="7876766" cy="461665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w="9525">
            <a:noFill/>
            <a:miter lim="800000"/>
            <a:headEnd/>
            <a:tailEnd/>
          </a:ln>
        </p:spPr>
      </p:pic>
      <p:sp>
        <p:nvSpPr>
          <p:cNvPr id="5" name="TextBox 4">
            <a:extLst>
              <a:ext uri="{FF2B5EF4-FFF2-40B4-BE49-F238E27FC236}">
                <a16:creationId xmlns:a16="http://schemas.microsoft.com/office/drawing/2014/main" id="{63ADE008-E5AE-8AD9-9CA1-E88BD85B08C9}"/>
              </a:ext>
            </a:extLst>
          </p:cNvPr>
          <p:cNvSpPr txBox="1"/>
          <p:nvPr/>
        </p:nvSpPr>
        <p:spPr>
          <a:xfrm>
            <a:off x="157895" y="5334000"/>
            <a:ext cx="8828210" cy="561085"/>
          </a:xfrm>
          <a:prstGeom prst="rect">
            <a:avLst/>
          </a:prstGeom>
          <a:solidFill>
            <a:schemeClr val="bg1"/>
          </a:solidFill>
        </p:spPr>
        <p:txBody>
          <a:bodyPr vert="horz" lIns="68580" tIns="34290" rIns="68580" bIns="34290" rtlCol="0">
            <a:noAutofit/>
          </a:bodyPr>
          <a:lstStyle/>
          <a:p>
            <a:pPr>
              <a:lnSpc>
                <a:spcPct val="90000"/>
              </a:lnSpc>
              <a:spcAft>
                <a:spcPts val="450"/>
              </a:spcAft>
            </a:pPr>
            <a:r>
              <a:rPr lang="en-US" sz="1800" b="1" dirty="0"/>
              <a:t>Most popular social networks worldwide as of January 2022, ranked by number of monthly active users </a:t>
            </a:r>
            <a:r>
              <a:rPr lang="en-US" sz="1800" i="1" dirty="0"/>
              <a:t>(in millions) </a:t>
            </a:r>
          </a:p>
        </p:txBody>
      </p:sp>
      <p:sp>
        <p:nvSpPr>
          <p:cNvPr id="6" name="TextBox 5">
            <a:extLst>
              <a:ext uri="{FF2B5EF4-FFF2-40B4-BE49-F238E27FC236}">
                <a16:creationId xmlns:a16="http://schemas.microsoft.com/office/drawing/2014/main" id="{AD72AA90-EA83-ED07-8498-65021B810251}"/>
              </a:ext>
            </a:extLst>
          </p:cNvPr>
          <p:cNvSpPr txBox="1"/>
          <p:nvPr/>
        </p:nvSpPr>
        <p:spPr>
          <a:xfrm>
            <a:off x="400050" y="6236385"/>
            <a:ext cx="8343899" cy="208043"/>
          </a:xfrm>
          <a:prstGeom prst="rect">
            <a:avLst/>
          </a:prstGeom>
          <a:solidFill>
            <a:schemeClr val="bg1"/>
          </a:solidFill>
        </p:spPr>
        <p:txBody>
          <a:bodyPr vert="horz" lIns="68580" tIns="34290" rIns="68580" bIns="34290" rtlCol="0">
            <a:normAutofit/>
          </a:bodyPr>
          <a:lstStyle/>
          <a:p>
            <a:pPr>
              <a:lnSpc>
                <a:spcPct val="90000"/>
              </a:lnSpc>
              <a:spcAft>
                <a:spcPts val="450"/>
              </a:spcAft>
            </a:pPr>
            <a:r>
              <a:rPr lang="en-US" sz="750" i="1" dirty="0"/>
              <a:t>Source: Statista Viewed online at </a:t>
            </a:r>
            <a:r>
              <a:rPr lang="en-US" sz="750" i="1" dirty="0">
                <a:hlinkClick r:id="rId4"/>
              </a:rPr>
              <a:t>https://www.statista.com/statistics/272014/global-social-networks-ranked-by-number-of-users/</a:t>
            </a:r>
            <a:r>
              <a:rPr lang="en-US" sz="750" i="1" dirty="0"/>
              <a:t>    on July 5, 2022</a:t>
            </a:r>
            <a:endParaRPr lang="en-US" sz="750" b="1" dirty="0"/>
          </a:p>
        </p:txBody>
      </p:sp>
    </p:spTree>
    <p:extLst>
      <p:ext uri="{BB962C8B-B14F-4D97-AF65-F5344CB8AC3E}">
        <p14:creationId xmlns:p14="http://schemas.microsoft.com/office/powerpoint/2010/main" val="891755470"/>
      </p:ext>
    </p:extLst>
  </p:cSld>
  <p:clrMapOvr>
    <a:masterClrMapping/>
  </p:clrMapOvr>
</p:sld>
</file>

<file path=ppt/theme/theme1.xml><?xml version="1.0" encoding="utf-8"?>
<a:theme xmlns:a="http://schemas.openxmlformats.org/drawingml/2006/main" name="Bold Stripes">
  <a:themeElements>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clrMap bg1="lt1" tx1="dk1" bg2="lt2" tx2="dk2" accent1="accent1" accent2="accent2" accent3="accent3" accent4="accent4" accent5="accent5" accent6="accent6" hlink="hlink" folHlink="folHlink"/>
    </a:extraClrScheme>
    <a:extraClrScheme>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themeOverride>
</file>

<file path=ppt/theme/themeOverride2.xml><?xml version="1.0" encoding="utf-8"?>
<a:themeOverride xmlns:a="http://schemas.openxmlformats.org/drawingml/2006/main">
  <a:clrScheme name="1_Bold Stripes 5">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368E45"/>
    </a:hlink>
    <a:folHlink>
      <a:srgbClr val="D05124"/>
    </a:folHlink>
  </a:clrScheme>
</a:themeOverride>
</file>

<file path=docProps/app.xml><?xml version="1.0" encoding="utf-8"?>
<Properties xmlns="http://schemas.openxmlformats.org/officeDocument/2006/extended-properties" xmlns:vt="http://schemas.openxmlformats.org/officeDocument/2006/docPropsVTypes">
  <Template/>
  <TotalTime>12296</TotalTime>
  <Words>7034</Words>
  <Application>Microsoft Macintosh PowerPoint</Application>
  <PresentationFormat>On-screen Show (4:3)</PresentationFormat>
  <Paragraphs>388</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Rounded MT Bold</vt:lpstr>
      <vt:lpstr>Calibri</vt:lpstr>
      <vt:lpstr>Courier New</vt:lpstr>
      <vt:lpstr>Wingdings</vt:lpstr>
      <vt:lpstr>Bold Stripes</vt:lpstr>
      <vt:lpstr>PowerPoint Presentation</vt:lpstr>
      <vt:lpstr>PowerPoint Presentation</vt:lpstr>
      <vt:lpstr>What Is Social Media? </vt:lpstr>
      <vt:lpstr>Social Media and Policy</vt:lpstr>
      <vt:lpstr>Social Media Landscape</vt:lpstr>
      <vt:lpstr>Our Focus for Research and Policy</vt:lpstr>
      <vt:lpstr>PowerPoint Presentation</vt:lpstr>
      <vt:lpstr>Social Media Today</vt:lpstr>
      <vt:lpstr>PowerPoint Presentation</vt:lpstr>
      <vt:lpstr>PowerPoint Presentation</vt:lpstr>
      <vt:lpstr>How can you use Facebook—professionally?  </vt:lpstr>
      <vt:lpstr>Tips for Writing an Engaging Facebook Post</vt:lpstr>
      <vt:lpstr>PowerPoint Presentation</vt:lpstr>
      <vt:lpstr>How can you use Twitter?</vt:lpstr>
      <vt:lpstr>PowerPoint Presentation</vt:lpstr>
      <vt:lpstr>PowerPoint Presentation</vt:lpstr>
      <vt:lpstr>Tips for Writing an Engaging Tweet</vt:lpstr>
      <vt:lpstr>#HASHTAGS</vt:lpstr>
      <vt:lpstr>PowerPoint Presentation</vt:lpstr>
      <vt:lpstr>How to use LinkedIn?</vt:lpstr>
      <vt:lpstr>PowerPoint Presentation</vt:lpstr>
      <vt:lpstr>PowerPoint Presentation</vt:lpstr>
      <vt:lpstr>PowerPoint Presentation</vt:lpstr>
      <vt:lpstr>Who Is an Influencer?</vt:lpstr>
      <vt:lpstr>PowerPoint Presentation</vt:lpstr>
      <vt:lpstr>Identifying Influencers </vt:lpstr>
      <vt:lpstr>Reaching Out to Influencers</vt:lpstr>
      <vt:lpstr>Direct Messaging Influencers</vt:lpstr>
      <vt:lpstr>PowerPoint Presentation</vt:lpstr>
      <vt:lpstr>Live Tweeting</vt:lpstr>
      <vt:lpstr>Stay Connected </vt:lpstr>
      <vt:lpstr>Social Media Can Sometimes Go Badly</vt:lpstr>
      <vt:lpstr>Ten Best Practices for Social Media</vt:lpstr>
      <vt:lpstr>Useful Resources</vt:lpstr>
    </vt:vector>
  </TitlesOfParts>
  <Company>PRB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PRB</dc:creator>
  <cp:lastModifiedBy>Daisy Olumide</cp:lastModifiedBy>
  <cp:revision>661</cp:revision>
  <cp:lastPrinted>2018-11-27T14:30:43Z</cp:lastPrinted>
  <dcterms:created xsi:type="dcterms:W3CDTF">2011-07-23T19:43:15Z</dcterms:created>
  <dcterms:modified xsi:type="dcterms:W3CDTF">2022-09-19T04:24:15Z</dcterms:modified>
</cp:coreProperties>
</file>