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3" r:id="rId1"/>
    <p:sldMasterId id="2147484737" r:id="rId2"/>
  </p:sldMasterIdLst>
  <p:notesMasterIdLst>
    <p:notesMasterId r:id="rId39"/>
  </p:notesMasterIdLst>
  <p:handoutMasterIdLst>
    <p:handoutMasterId r:id="rId40"/>
  </p:handoutMasterIdLst>
  <p:sldIdLst>
    <p:sldId id="374" r:id="rId3"/>
    <p:sldId id="346" r:id="rId4"/>
    <p:sldId id="375" r:id="rId5"/>
    <p:sldId id="347" r:id="rId6"/>
    <p:sldId id="378" r:id="rId7"/>
    <p:sldId id="376" r:id="rId8"/>
    <p:sldId id="379" r:id="rId9"/>
    <p:sldId id="377" r:id="rId10"/>
    <p:sldId id="380" r:id="rId11"/>
    <p:sldId id="382" r:id="rId12"/>
    <p:sldId id="381" r:id="rId13"/>
    <p:sldId id="383" r:id="rId14"/>
    <p:sldId id="384" r:id="rId15"/>
    <p:sldId id="421" r:id="rId16"/>
    <p:sldId id="387" r:id="rId17"/>
    <p:sldId id="388" r:id="rId18"/>
    <p:sldId id="389" r:id="rId19"/>
    <p:sldId id="390" r:id="rId20"/>
    <p:sldId id="391" r:id="rId21"/>
    <p:sldId id="392" r:id="rId22"/>
    <p:sldId id="314" r:id="rId23"/>
    <p:sldId id="393" r:id="rId24"/>
    <p:sldId id="394" r:id="rId25"/>
    <p:sldId id="422" r:id="rId26"/>
    <p:sldId id="395" r:id="rId27"/>
    <p:sldId id="396" r:id="rId28"/>
    <p:sldId id="410" r:id="rId29"/>
    <p:sldId id="411" r:id="rId30"/>
    <p:sldId id="412" r:id="rId31"/>
    <p:sldId id="413" r:id="rId32"/>
    <p:sldId id="414" r:id="rId33"/>
    <p:sldId id="423" r:id="rId34"/>
    <p:sldId id="415" r:id="rId35"/>
    <p:sldId id="420" r:id="rId36"/>
    <p:sldId id="416" r:id="rId37"/>
    <p:sldId id="417" r:id="rId38"/>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344" userDrawn="1">
          <p15:clr>
            <a:srgbClr val="A4A3A4"/>
          </p15:clr>
        </p15:guide>
        <p15:guide id="2" pos="2880">
          <p15:clr>
            <a:srgbClr val="A4A3A4"/>
          </p15:clr>
        </p15:guide>
        <p15:guide id="3" orient="horz" pos="336" userDrawn="1">
          <p15:clr>
            <a:srgbClr val="A4A3A4"/>
          </p15:clr>
        </p15:guide>
        <p15:guide id="4" orient="horz" pos="100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Gay" initials="EG" lastIdx="5" clrIdx="0"/>
  <p:cmAuthor id="2" name="Heidi Worley" initials="H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75BB"/>
    <a:srgbClr val="E96D1F"/>
    <a:srgbClr val="717073"/>
    <a:srgbClr val="33C9D1"/>
    <a:srgbClr val="D6492A"/>
    <a:srgbClr val="7BC143"/>
    <a:srgbClr val="FF00FF"/>
    <a:srgbClr val="E818BB"/>
    <a:srgbClr val="D05124"/>
    <a:srgbClr val="7AAD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8001" autoAdjust="0"/>
    <p:restoredTop sz="59930" autoAdjust="0"/>
  </p:normalViewPr>
  <p:slideViewPr>
    <p:cSldViewPr>
      <p:cViewPr varScale="1">
        <p:scale>
          <a:sx n="41" d="100"/>
          <a:sy n="41" d="100"/>
        </p:scale>
        <p:origin x="2604" y="42"/>
      </p:cViewPr>
      <p:guideLst>
        <p:guide orient="horz" pos="1344"/>
        <p:guide pos="2880"/>
        <p:guide orient="horz" pos="336"/>
        <p:guide orient="horz" pos="100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172"/>
    </p:cViewPr>
  </p:sorterViewPr>
  <p:notesViewPr>
    <p:cSldViewPr>
      <p:cViewPr varScale="1">
        <p:scale>
          <a:sx n="85" d="100"/>
          <a:sy n="85" d="100"/>
        </p:scale>
        <p:origin x="316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12B491-850E-471B-9BC3-0DF1EA99BFAA}" type="doc">
      <dgm:prSet loTypeId="urn:microsoft.com/office/officeart/2009/layout/CircleArrowProcess" loCatId="process" qsTypeId="urn:microsoft.com/office/officeart/2005/8/quickstyle/simple2" qsCatId="simple" csTypeId="urn:microsoft.com/office/officeart/2005/8/colors/accent0_3" csCatId="mainScheme" phldr="1"/>
      <dgm:spPr/>
      <dgm:t>
        <a:bodyPr/>
        <a:lstStyle/>
        <a:p>
          <a:endParaRPr lang="en-US"/>
        </a:p>
      </dgm:t>
    </dgm:pt>
    <dgm:pt modelId="{BD08FE37-203B-42EC-9CF2-1F2577D2613D}">
      <dgm:prSet phldrT="[Text]"/>
      <dgm:spPr/>
      <dgm:t>
        <a:bodyPr/>
        <a:lstStyle/>
        <a:p>
          <a:r>
            <a:rPr lang="en-US" b="1" dirty="0">
              <a:solidFill>
                <a:srgbClr val="717073"/>
              </a:solidFill>
            </a:rPr>
            <a:t>Say It</a:t>
          </a:r>
        </a:p>
      </dgm:t>
    </dgm:pt>
    <dgm:pt modelId="{F3BEF92C-72F3-4F36-895C-21DFDDA161BF}" type="parTrans" cxnId="{C16FECB2-26D7-4310-873C-4907B025F8D1}">
      <dgm:prSet/>
      <dgm:spPr/>
      <dgm:t>
        <a:bodyPr/>
        <a:lstStyle/>
        <a:p>
          <a:endParaRPr lang="en-US"/>
        </a:p>
      </dgm:t>
    </dgm:pt>
    <dgm:pt modelId="{34CF43FA-B92B-4D96-B416-BE55899BE7E8}" type="sibTrans" cxnId="{C16FECB2-26D7-4310-873C-4907B025F8D1}">
      <dgm:prSet/>
      <dgm:spPr/>
      <dgm:t>
        <a:bodyPr/>
        <a:lstStyle/>
        <a:p>
          <a:endParaRPr lang="en-US"/>
        </a:p>
      </dgm:t>
    </dgm:pt>
    <dgm:pt modelId="{0EF8B703-2407-461B-8657-781BB613AB0F}">
      <dgm:prSet phldrT="[Text]"/>
      <dgm:spPr/>
      <dgm:t>
        <a:bodyPr/>
        <a:lstStyle/>
        <a:p>
          <a:r>
            <a:rPr lang="en-US" b="1" dirty="0">
              <a:solidFill>
                <a:srgbClr val="717073"/>
              </a:solidFill>
            </a:rPr>
            <a:t>Explain It</a:t>
          </a:r>
        </a:p>
      </dgm:t>
    </dgm:pt>
    <dgm:pt modelId="{1A721E62-0167-4D08-B224-3E6A06701097}" type="parTrans" cxnId="{8ABBFB8A-A299-4362-8C82-00A3CBCFF872}">
      <dgm:prSet/>
      <dgm:spPr/>
      <dgm:t>
        <a:bodyPr/>
        <a:lstStyle/>
        <a:p>
          <a:endParaRPr lang="en-US"/>
        </a:p>
      </dgm:t>
    </dgm:pt>
    <dgm:pt modelId="{13B513FC-6B64-4698-8826-3A944FD0DE83}" type="sibTrans" cxnId="{8ABBFB8A-A299-4362-8C82-00A3CBCFF872}">
      <dgm:prSet/>
      <dgm:spPr/>
      <dgm:t>
        <a:bodyPr/>
        <a:lstStyle/>
        <a:p>
          <a:endParaRPr lang="en-US"/>
        </a:p>
      </dgm:t>
    </dgm:pt>
    <dgm:pt modelId="{95A2C663-0215-4B04-93AC-F3918C1CF4D9}">
      <dgm:prSet phldrT="[Text]"/>
      <dgm:spPr/>
      <dgm:t>
        <a:bodyPr/>
        <a:lstStyle/>
        <a:p>
          <a:r>
            <a:rPr lang="en-US" b="1" dirty="0">
              <a:solidFill>
                <a:srgbClr val="717073"/>
              </a:solidFill>
            </a:rPr>
            <a:t>Say It Again</a:t>
          </a:r>
        </a:p>
      </dgm:t>
    </dgm:pt>
    <dgm:pt modelId="{0EF6AD0D-5036-4CBB-84F3-ECBBA8DE1B73}" type="sibTrans" cxnId="{569002E7-419B-4E85-BECF-94DD05EE4AD0}">
      <dgm:prSet/>
      <dgm:spPr/>
      <dgm:t>
        <a:bodyPr/>
        <a:lstStyle/>
        <a:p>
          <a:endParaRPr lang="en-US"/>
        </a:p>
      </dgm:t>
    </dgm:pt>
    <dgm:pt modelId="{66F77773-24E0-45CA-85E3-095AA329BA03}" type="parTrans" cxnId="{569002E7-419B-4E85-BECF-94DD05EE4AD0}">
      <dgm:prSet/>
      <dgm:spPr/>
      <dgm:t>
        <a:bodyPr/>
        <a:lstStyle/>
        <a:p>
          <a:endParaRPr lang="en-US"/>
        </a:p>
      </dgm:t>
    </dgm:pt>
    <dgm:pt modelId="{5D7F1064-C2BF-4D7B-B39F-F323DF08248B}" type="pres">
      <dgm:prSet presAssocID="{0E12B491-850E-471B-9BC3-0DF1EA99BFAA}" presName="Name0" presStyleCnt="0">
        <dgm:presLayoutVars>
          <dgm:chMax val="7"/>
          <dgm:chPref val="7"/>
          <dgm:dir/>
          <dgm:animLvl val="lvl"/>
        </dgm:presLayoutVars>
      </dgm:prSet>
      <dgm:spPr/>
    </dgm:pt>
    <dgm:pt modelId="{51F8B90F-8598-4AB0-889A-57625B26F1B9}" type="pres">
      <dgm:prSet presAssocID="{BD08FE37-203B-42EC-9CF2-1F2577D2613D}" presName="Accent1" presStyleCnt="0"/>
      <dgm:spPr/>
    </dgm:pt>
    <dgm:pt modelId="{621FCD87-9123-48F1-91E2-944E8D3BF85E}" type="pres">
      <dgm:prSet presAssocID="{BD08FE37-203B-42EC-9CF2-1F2577D2613D}" presName="Accent" presStyleLbl="node1" presStyleIdx="0" presStyleCnt="3"/>
      <dgm:spPr>
        <a:ln>
          <a:noFill/>
        </a:ln>
        <a:effectLst/>
      </dgm:spPr>
    </dgm:pt>
    <dgm:pt modelId="{3CE203A0-2F6E-46C8-BECF-D4DE3B2459B9}" type="pres">
      <dgm:prSet presAssocID="{BD08FE37-203B-42EC-9CF2-1F2577D2613D}" presName="Parent1" presStyleLbl="revTx" presStyleIdx="0" presStyleCnt="3">
        <dgm:presLayoutVars>
          <dgm:chMax val="1"/>
          <dgm:chPref val="1"/>
          <dgm:bulletEnabled val="1"/>
        </dgm:presLayoutVars>
      </dgm:prSet>
      <dgm:spPr/>
    </dgm:pt>
    <dgm:pt modelId="{9C71FC07-D503-4269-8067-2700F7D6481B}" type="pres">
      <dgm:prSet presAssocID="{0EF8B703-2407-461B-8657-781BB613AB0F}" presName="Accent2" presStyleCnt="0"/>
      <dgm:spPr/>
    </dgm:pt>
    <dgm:pt modelId="{E7DC0D0F-A8A6-4DE1-8E29-5D046B2CA811}" type="pres">
      <dgm:prSet presAssocID="{0EF8B703-2407-461B-8657-781BB613AB0F}" presName="Accent" presStyleLbl="node1" presStyleIdx="1" presStyleCnt="3"/>
      <dgm:spPr>
        <a:solidFill>
          <a:srgbClr val="33C9D1"/>
        </a:solidFill>
        <a:ln>
          <a:noFill/>
        </a:ln>
        <a:effectLst/>
      </dgm:spPr>
    </dgm:pt>
    <dgm:pt modelId="{6E5E03AC-C69E-429C-A341-D7BF3C8EB851}" type="pres">
      <dgm:prSet presAssocID="{0EF8B703-2407-461B-8657-781BB613AB0F}" presName="Parent2" presStyleLbl="revTx" presStyleIdx="1" presStyleCnt="3">
        <dgm:presLayoutVars>
          <dgm:chMax val="1"/>
          <dgm:chPref val="1"/>
          <dgm:bulletEnabled val="1"/>
        </dgm:presLayoutVars>
      </dgm:prSet>
      <dgm:spPr/>
    </dgm:pt>
    <dgm:pt modelId="{E131D5B0-2D90-498B-BCEB-EC3E6B4169E7}" type="pres">
      <dgm:prSet presAssocID="{95A2C663-0215-4B04-93AC-F3918C1CF4D9}" presName="Accent3" presStyleCnt="0"/>
      <dgm:spPr/>
    </dgm:pt>
    <dgm:pt modelId="{00E48194-718B-45BC-AABB-6A2598A7DB7F}" type="pres">
      <dgm:prSet presAssocID="{95A2C663-0215-4B04-93AC-F3918C1CF4D9}" presName="Accent" presStyleLbl="node1" presStyleIdx="2" presStyleCnt="3"/>
      <dgm:spPr>
        <a:ln>
          <a:noFill/>
        </a:ln>
        <a:effectLst/>
      </dgm:spPr>
    </dgm:pt>
    <dgm:pt modelId="{BAE3EC61-3DBA-4CCA-A692-331B0C335D58}" type="pres">
      <dgm:prSet presAssocID="{95A2C663-0215-4B04-93AC-F3918C1CF4D9}" presName="Parent3" presStyleLbl="revTx" presStyleIdx="2" presStyleCnt="3">
        <dgm:presLayoutVars>
          <dgm:chMax val="1"/>
          <dgm:chPref val="1"/>
          <dgm:bulletEnabled val="1"/>
        </dgm:presLayoutVars>
      </dgm:prSet>
      <dgm:spPr/>
    </dgm:pt>
  </dgm:ptLst>
  <dgm:cxnLst>
    <dgm:cxn modelId="{F2CE3F07-8A65-4F7D-AC30-B6B8741C59FB}" type="presOf" srcId="{BD08FE37-203B-42EC-9CF2-1F2577D2613D}" destId="{3CE203A0-2F6E-46C8-BECF-D4DE3B2459B9}" srcOrd="0" destOrd="0" presId="urn:microsoft.com/office/officeart/2009/layout/CircleArrowProcess"/>
    <dgm:cxn modelId="{AC6BDF56-0681-4093-8894-6BA0C0D9151A}" type="presOf" srcId="{0E12B491-850E-471B-9BC3-0DF1EA99BFAA}" destId="{5D7F1064-C2BF-4D7B-B39F-F323DF08248B}" srcOrd="0" destOrd="0" presId="urn:microsoft.com/office/officeart/2009/layout/CircleArrowProcess"/>
    <dgm:cxn modelId="{4F0F537F-EB56-46F0-8066-1D584D198954}" type="presOf" srcId="{0EF8B703-2407-461B-8657-781BB613AB0F}" destId="{6E5E03AC-C69E-429C-A341-D7BF3C8EB851}" srcOrd="0" destOrd="0" presId="urn:microsoft.com/office/officeart/2009/layout/CircleArrowProcess"/>
    <dgm:cxn modelId="{8ABBFB8A-A299-4362-8C82-00A3CBCFF872}" srcId="{0E12B491-850E-471B-9BC3-0DF1EA99BFAA}" destId="{0EF8B703-2407-461B-8657-781BB613AB0F}" srcOrd="1" destOrd="0" parTransId="{1A721E62-0167-4D08-B224-3E6A06701097}" sibTransId="{13B513FC-6B64-4698-8826-3A944FD0DE83}"/>
    <dgm:cxn modelId="{C16FECB2-26D7-4310-873C-4907B025F8D1}" srcId="{0E12B491-850E-471B-9BC3-0DF1EA99BFAA}" destId="{BD08FE37-203B-42EC-9CF2-1F2577D2613D}" srcOrd="0" destOrd="0" parTransId="{F3BEF92C-72F3-4F36-895C-21DFDDA161BF}" sibTransId="{34CF43FA-B92B-4D96-B416-BE55899BE7E8}"/>
    <dgm:cxn modelId="{6B7A44E2-D506-4DC0-8C18-0E9E4D79B70C}" type="presOf" srcId="{95A2C663-0215-4B04-93AC-F3918C1CF4D9}" destId="{BAE3EC61-3DBA-4CCA-A692-331B0C335D58}" srcOrd="0" destOrd="0" presId="urn:microsoft.com/office/officeart/2009/layout/CircleArrowProcess"/>
    <dgm:cxn modelId="{569002E7-419B-4E85-BECF-94DD05EE4AD0}" srcId="{0E12B491-850E-471B-9BC3-0DF1EA99BFAA}" destId="{95A2C663-0215-4B04-93AC-F3918C1CF4D9}" srcOrd="2" destOrd="0" parTransId="{66F77773-24E0-45CA-85E3-095AA329BA03}" sibTransId="{0EF6AD0D-5036-4CBB-84F3-ECBBA8DE1B73}"/>
    <dgm:cxn modelId="{6F090827-F661-416E-8B3A-9A5D0DAF100D}" type="presParOf" srcId="{5D7F1064-C2BF-4D7B-B39F-F323DF08248B}" destId="{51F8B90F-8598-4AB0-889A-57625B26F1B9}" srcOrd="0" destOrd="0" presId="urn:microsoft.com/office/officeart/2009/layout/CircleArrowProcess"/>
    <dgm:cxn modelId="{7C6021EF-D712-44DE-908C-761AE4041154}" type="presParOf" srcId="{51F8B90F-8598-4AB0-889A-57625B26F1B9}" destId="{621FCD87-9123-48F1-91E2-944E8D3BF85E}" srcOrd="0" destOrd="0" presId="urn:microsoft.com/office/officeart/2009/layout/CircleArrowProcess"/>
    <dgm:cxn modelId="{0882DEAB-6E32-4583-959F-8D2262128D4A}" type="presParOf" srcId="{5D7F1064-C2BF-4D7B-B39F-F323DF08248B}" destId="{3CE203A0-2F6E-46C8-BECF-D4DE3B2459B9}" srcOrd="1" destOrd="0" presId="urn:microsoft.com/office/officeart/2009/layout/CircleArrowProcess"/>
    <dgm:cxn modelId="{EC0ADFDF-745E-4C4F-9EBB-023F80E03C7C}" type="presParOf" srcId="{5D7F1064-C2BF-4D7B-B39F-F323DF08248B}" destId="{9C71FC07-D503-4269-8067-2700F7D6481B}" srcOrd="2" destOrd="0" presId="urn:microsoft.com/office/officeart/2009/layout/CircleArrowProcess"/>
    <dgm:cxn modelId="{7466E6C9-5EA1-4CD8-98CA-7E1D5105E318}" type="presParOf" srcId="{9C71FC07-D503-4269-8067-2700F7D6481B}" destId="{E7DC0D0F-A8A6-4DE1-8E29-5D046B2CA811}" srcOrd="0" destOrd="0" presId="urn:microsoft.com/office/officeart/2009/layout/CircleArrowProcess"/>
    <dgm:cxn modelId="{057E33DE-6876-457A-B0DB-D2D6630736C8}" type="presParOf" srcId="{5D7F1064-C2BF-4D7B-B39F-F323DF08248B}" destId="{6E5E03AC-C69E-429C-A341-D7BF3C8EB851}" srcOrd="3" destOrd="0" presId="urn:microsoft.com/office/officeart/2009/layout/CircleArrowProcess"/>
    <dgm:cxn modelId="{77852D98-9476-42EF-883C-DD820B351D68}" type="presParOf" srcId="{5D7F1064-C2BF-4D7B-B39F-F323DF08248B}" destId="{E131D5B0-2D90-498B-BCEB-EC3E6B4169E7}" srcOrd="4" destOrd="0" presId="urn:microsoft.com/office/officeart/2009/layout/CircleArrowProcess"/>
    <dgm:cxn modelId="{22733201-74B9-4588-B754-F046B733C1E3}" type="presParOf" srcId="{E131D5B0-2D90-498B-BCEB-EC3E6B4169E7}" destId="{00E48194-718B-45BC-AABB-6A2598A7DB7F}" srcOrd="0" destOrd="0" presId="urn:microsoft.com/office/officeart/2009/layout/CircleArrowProcess"/>
    <dgm:cxn modelId="{B60892F8-D8AF-4B7E-AAB6-2DEFD3D973B9}" type="presParOf" srcId="{5D7F1064-C2BF-4D7B-B39F-F323DF08248B}" destId="{BAE3EC61-3DBA-4CCA-A692-331B0C335D58}"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83D86E-2466-4585-A9C0-8C60479E81B0}" type="doc">
      <dgm:prSet loTypeId="urn:microsoft.com/office/officeart/2005/8/layout/bProcess4" loCatId="process" qsTypeId="urn:microsoft.com/office/officeart/2005/8/quickstyle/simple4" qsCatId="simple" csTypeId="urn:microsoft.com/office/officeart/2005/8/colors/accent0_2" csCatId="mainScheme" phldr="1"/>
      <dgm:spPr/>
      <dgm:t>
        <a:bodyPr/>
        <a:lstStyle/>
        <a:p>
          <a:endParaRPr lang="en-US"/>
        </a:p>
      </dgm:t>
    </dgm:pt>
    <dgm:pt modelId="{BC23EF1E-C263-423C-9C53-691F86B930AB}">
      <dgm:prSet phldrT="[Text]" custT="1"/>
      <dgm:spPr>
        <a:solidFill>
          <a:srgbClr val="33C9D1"/>
        </a:solidFill>
        <a:ln>
          <a:solidFill>
            <a:srgbClr val="2375BB"/>
          </a:solidFill>
        </a:ln>
        <a:effectLst/>
      </dgm:spPr>
      <dgm:t>
        <a:bodyPr/>
        <a:lstStyle/>
        <a:p>
          <a:pPr>
            <a:lnSpc>
              <a:spcPct val="100000"/>
            </a:lnSpc>
            <a:spcBef>
              <a:spcPts val="0"/>
            </a:spcBef>
            <a:spcAft>
              <a:spcPts val="0"/>
            </a:spcAft>
          </a:pPr>
          <a:r>
            <a:rPr lang="en-US" sz="2000" b="1" dirty="0">
              <a:solidFill>
                <a:schemeClr val="accent5"/>
              </a:solidFill>
            </a:rPr>
            <a:t>Title and Introduction </a:t>
          </a:r>
        </a:p>
        <a:p>
          <a:pPr>
            <a:lnSpc>
              <a:spcPct val="100000"/>
            </a:lnSpc>
            <a:spcBef>
              <a:spcPts val="0"/>
            </a:spcBef>
            <a:spcAft>
              <a:spcPts val="0"/>
            </a:spcAft>
          </a:pPr>
          <a:r>
            <a:rPr lang="en-US" sz="2400" b="1" dirty="0">
              <a:solidFill>
                <a:schemeClr val="accent5"/>
              </a:solidFill>
            </a:rPr>
            <a:t>(1 min)</a:t>
          </a:r>
        </a:p>
      </dgm:t>
    </dgm:pt>
    <dgm:pt modelId="{6E05CA8E-68FF-47BC-B8BF-437E15AF8C35}" type="parTrans" cxnId="{A9186DE7-67A6-4D33-9F5E-129DBAFE3A8A}">
      <dgm:prSet/>
      <dgm:spPr/>
      <dgm:t>
        <a:bodyPr/>
        <a:lstStyle/>
        <a:p>
          <a:pPr>
            <a:lnSpc>
              <a:spcPct val="100000"/>
            </a:lnSpc>
            <a:spcBef>
              <a:spcPts val="0"/>
            </a:spcBef>
            <a:spcAft>
              <a:spcPts val="0"/>
            </a:spcAft>
          </a:pPr>
          <a:endParaRPr lang="en-US" sz="2800" b="0"/>
        </a:p>
      </dgm:t>
    </dgm:pt>
    <dgm:pt modelId="{7A281288-2CCD-4ABA-80F9-8F60808D9F1D}" type="sibTrans" cxnId="{A9186DE7-67A6-4D33-9F5E-129DBAFE3A8A}">
      <dgm:prSet/>
      <dgm:spPr>
        <a:solidFill>
          <a:schemeClr val="bg2">
            <a:lumMod val="90000"/>
          </a:schemeClr>
        </a:solidFill>
        <a:effectLst/>
      </dgm:spPr>
      <dgm:t>
        <a:bodyPr/>
        <a:lstStyle/>
        <a:p>
          <a:pPr>
            <a:lnSpc>
              <a:spcPct val="100000"/>
            </a:lnSpc>
            <a:spcBef>
              <a:spcPts val="0"/>
            </a:spcBef>
            <a:spcAft>
              <a:spcPts val="0"/>
            </a:spcAft>
          </a:pPr>
          <a:endParaRPr lang="en-US" sz="2400" b="0"/>
        </a:p>
      </dgm:t>
    </dgm:pt>
    <dgm:pt modelId="{A7B594D9-A6E0-4B2C-9B24-BC6222CDBBE2}">
      <dgm:prSet phldrT="[Text]" custT="1"/>
      <dgm:spPr>
        <a:solidFill>
          <a:srgbClr val="33C9D1"/>
        </a:solidFill>
        <a:ln>
          <a:solidFill>
            <a:srgbClr val="2375BB"/>
          </a:solidFill>
        </a:ln>
        <a:effectLst/>
      </dgm:spPr>
      <dgm:t>
        <a:bodyPr/>
        <a:lstStyle/>
        <a:p>
          <a:pPr>
            <a:lnSpc>
              <a:spcPct val="100000"/>
            </a:lnSpc>
            <a:spcBef>
              <a:spcPts val="0"/>
            </a:spcBef>
            <a:spcAft>
              <a:spcPts val="0"/>
            </a:spcAft>
          </a:pPr>
          <a:r>
            <a:rPr lang="en-US" sz="2000" b="1" dirty="0">
              <a:solidFill>
                <a:schemeClr val="accent5"/>
              </a:solidFill>
            </a:rPr>
            <a:t>Content and Overview</a:t>
          </a:r>
        </a:p>
        <a:p>
          <a:pPr>
            <a:lnSpc>
              <a:spcPct val="100000"/>
            </a:lnSpc>
            <a:spcBef>
              <a:spcPts val="0"/>
            </a:spcBef>
            <a:spcAft>
              <a:spcPts val="0"/>
            </a:spcAft>
          </a:pPr>
          <a:r>
            <a:rPr lang="en-US" sz="2400" b="1" dirty="0">
              <a:solidFill>
                <a:schemeClr val="accent5"/>
              </a:solidFill>
            </a:rPr>
            <a:t>(1-2 min)</a:t>
          </a:r>
        </a:p>
      </dgm:t>
    </dgm:pt>
    <dgm:pt modelId="{5A3A74FF-E54E-414C-92B7-8B6153AC08A6}" type="parTrans" cxnId="{6EAACC59-D5EB-41B0-825F-0E70D522F40F}">
      <dgm:prSet/>
      <dgm:spPr/>
      <dgm:t>
        <a:bodyPr/>
        <a:lstStyle/>
        <a:p>
          <a:pPr>
            <a:lnSpc>
              <a:spcPct val="100000"/>
            </a:lnSpc>
            <a:spcBef>
              <a:spcPts val="0"/>
            </a:spcBef>
            <a:spcAft>
              <a:spcPts val="0"/>
            </a:spcAft>
          </a:pPr>
          <a:endParaRPr lang="en-US" sz="2800" b="0"/>
        </a:p>
      </dgm:t>
    </dgm:pt>
    <dgm:pt modelId="{1662C998-84B3-4440-AE0D-5ECEC03359A9}" type="sibTrans" cxnId="{6EAACC59-D5EB-41B0-825F-0E70D522F40F}">
      <dgm:prSet/>
      <dgm:spPr>
        <a:solidFill>
          <a:schemeClr val="bg2">
            <a:lumMod val="90000"/>
          </a:schemeClr>
        </a:solidFill>
        <a:effectLst/>
      </dgm:spPr>
      <dgm:t>
        <a:bodyPr/>
        <a:lstStyle/>
        <a:p>
          <a:pPr>
            <a:lnSpc>
              <a:spcPct val="100000"/>
            </a:lnSpc>
            <a:spcBef>
              <a:spcPts val="0"/>
            </a:spcBef>
            <a:spcAft>
              <a:spcPts val="0"/>
            </a:spcAft>
          </a:pPr>
          <a:endParaRPr lang="en-US" sz="2400" b="0"/>
        </a:p>
      </dgm:t>
    </dgm:pt>
    <dgm:pt modelId="{AFF82766-235C-4FFC-875E-C85623F4255A}">
      <dgm:prSet phldrT="[Text]" custT="1"/>
      <dgm:spPr>
        <a:solidFill>
          <a:srgbClr val="33C9D1"/>
        </a:solidFill>
        <a:ln>
          <a:solidFill>
            <a:srgbClr val="2375BB"/>
          </a:solidFill>
        </a:ln>
        <a:effectLst/>
      </dgm:spPr>
      <dgm:t>
        <a:bodyPr/>
        <a:lstStyle/>
        <a:p>
          <a:pPr>
            <a:lnSpc>
              <a:spcPct val="100000"/>
            </a:lnSpc>
            <a:spcBef>
              <a:spcPts val="0"/>
            </a:spcBef>
            <a:spcAft>
              <a:spcPts val="0"/>
            </a:spcAft>
          </a:pPr>
          <a:r>
            <a:rPr lang="en-US" sz="2000" b="1" dirty="0">
              <a:solidFill>
                <a:schemeClr val="accent5"/>
              </a:solidFill>
            </a:rPr>
            <a:t>Research Methods</a:t>
          </a:r>
        </a:p>
        <a:p>
          <a:pPr>
            <a:lnSpc>
              <a:spcPct val="100000"/>
            </a:lnSpc>
            <a:spcBef>
              <a:spcPts val="0"/>
            </a:spcBef>
            <a:spcAft>
              <a:spcPts val="0"/>
            </a:spcAft>
          </a:pPr>
          <a:r>
            <a:rPr lang="en-US" sz="2400" b="1" dirty="0">
              <a:solidFill>
                <a:schemeClr val="accent5"/>
              </a:solidFill>
            </a:rPr>
            <a:t>(1-2 min)</a:t>
          </a:r>
        </a:p>
      </dgm:t>
    </dgm:pt>
    <dgm:pt modelId="{FB932D16-764E-45BE-AC97-FEC39F8D1C55}" type="parTrans" cxnId="{0B881FFE-D912-4CA8-8CDC-4219EC81DF37}">
      <dgm:prSet/>
      <dgm:spPr/>
      <dgm:t>
        <a:bodyPr/>
        <a:lstStyle/>
        <a:p>
          <a:pPr>
            <a:lnSpc>
              <a:spcPct val="100000"/>
            </a:lnSpc>
            <a:spcBef>
              <a:spcPts val="0"/>
            </a:spcBef>
            <a:spcAft>
              <a:spcPts val="0"/>
            </a:spcAft>
          </a:pPr>
          <a:endParaRPr lang="en-US" sz="2800" b="0"/>
        </a:p>
      </dgm:t>
    </dgm:pt>
    <dgm:pt modelId="{19873162-6959-4DA3-9ABF-4D19A4D24CB1}" type="sibTrans" cxnId="{0B881FFE-D912-4CA8-8CDC-4219EC81DF37}">
      <dgm:prSet/>
      <dgm:spPr>
        <a:solidFill>
          <a:schemeClr val="bg2">
            <a:lumMod val="90000"/>
          </a:schemeClr>
        </a:solidFill>
        <a:effectLst/>
      </dgm:spPr>
      <dgm:t>
        <a:bodyPr/>
        <a:lstStyle/>
        <a:p>
          <a:pPr>
            <a:lnSpc>
              <a:spcPct val="100000"/>
            </a:lnSpc>
            <a:spcBef>
              <a:spcPts val="0"/>
            </a:spcBef>
            <a:spcAft>
              <a:spcPts val="0"/>
            </a:spcAft>
          </a:pPr>
          <a:endParaRPr lang="en-US" sz="2400" b="0"/>
        </a:p>
      </dgm:t>
    </dgm:pt>
    <dgm:pt modelId="{609690A1-C0BC-4A2C-B762-DB3585FE3816}">
      <dgm:prSet phldrT="[Text]" custT="1"/>
      <dgm:spPr>
        <a:solidFill>
          <a:srgbClr val="2375BB"/>
        </a:solidFill>
        <a:ln>
          <a:solidFill>
            <a:srgbClr val="33C9D1"/>
          </a:solidFill>
        </a:ln>
        <a:effectLst/>
      </dgm:spPr>
      <dgm:t>
        <a:bodyPr/>
        <a:lstStyle/>
        <a:p>
          <a:pPr>
            <a:lnSpc>
              <a:spcPct val="100000"/>
            </a:lnSpc>
            <a:spcBef>
              <a:spcPts val="0"/>
            </a:spcBef>
            <a:spcAft>
              <a:spcPts val="0"/>
            </a:spcAft>
          </a:pPr>
          <a:r>
            <a:rPr lang="en-US" sz="2000" b="1" dirty="0">
              <a:solidFill>
                <a:schemeClr val="accent5"/>
              </a:solidFill>
            </a:rPr>
            <a:t>Key Results </a:t>
          </a:r>
          <a:r>
            <a:rPr lang="en-US" sz="2400" b="1" dirty="0">
              <a:solidFill>
                <a:schemeClr val="accent5"/>
              </a:solidFill>
            </a:rPr>
            <a:t>(3-4 min)</a:t>
          </a:r>
        </a:p>
      </dgm:t>
    </dgm:pt>
    <dgm:pt modelId="{C24AC822-EBBF-4827-952A-9022AC1237FC}" type="parTrans" cxnId="{F8923013-AA16-4826-AAB2-9920FBE8C667}">
      <dgm:prSet/>
      <dgm:spPr/>
      <dgm:t>
        <a:bodyPr/>
        <a:lstStyle/>
        <a:p>
          <a:pPr>
            <a:lnSpc>
              <a:spcPct val="100000"/>
            </a:lnSpc>
            <a:spcBef>
              <a:spcPts val="0"/>
            </a:spcBef>
            <a:spcAft>
              <a:spcPts val="0"/>
            </a:spcAft>
          </a:pPr>
          <a:endParaRPr lang="en-US" sz="2800" b="0"/>
        </a:p>
      </dgm:t>
    </dgm:pt>
    <dgm:pt modelId="{AE2AE34D-E7CD-4005-8D93-BAB89990A640}" type="sibTrans" cxnId="{F8923013-AA16-4826-AAB2-9920FBE8C667}">
      <dgm:prSet/>
      <dgm:spPr>
        <a:solidFill>
          <a:schemeClr val="bg2">
            <a:lumMod val="90000"/>
          </a:schemeClr>
        </a:solidFill>
        <a:effectLst/>
      </dgm:spPr>
      <dgm:t>
        <a:bodyPr/>
        <a:lstStyle/>
        <a:p>
          <a:pPr>
            <a:lnSpc>
              <a:spcPct val="100000"/>
            </a:lnSpc>
            <a:spcBef>
              <a:spcPts val="0"/>
            </a:spcBef>
            <a:spcAft>
              <a:spcPts val="0"/>
            </a:spcAft>
          </a:pPr>
          <a:endParaRPr lang="en-US" sz="2400" b="0"/>
        </a:p>
      </dgm:t>
    </dgm:pt>
    <dgm:pt modelId="{2D40EE3C-A63C-438C-858A-4022FA87C85E}">
      <dgm:prSet phldrT="[Text]" custT="1"/>
      <dgm:spPr>
        <a:solidFill>
          <a:srgbClr val="2375BB"/>
        </a:solidFill>
        <a:ln>
          <a:solidFill>
            <a:srgbClr val="33C9D1"/>
          </a:solidFill>
        </a:ln>
        <a:effectLst/>
      </dgm:spPr>
      <dgm:t>
        <a:bodyPr/>
        <a:lstStyle/>
        <a:p>
          <a:pPr>
            <a:lnSpc>
              <a:spcPct val="100000"/>
            </a:lnSpc>
            <a:spcBef>
              <a:spcPts val="0"/>
            </a:spcBef>
            <a:spcAft>
              <a:spcPts val="0"/>
            </a:spcAft>
          </a:pPr>
          <a:r>
            <a:rPr lang="en-US" sz="2000" b="1" dirty="0">
              <a:solidFill>
                <a:schemeClr val="accent5"/>
              </a:solidFill>
            </a:rPr>
            <a:t>Implications</a:t>
          </a:r>
          <a:r>
            <a:rPr lang="en-US" sz="2400" b="1" dirty="0">
              <a:solidFill>
                <a:schemeClr val="accent5"/>
              </a:solidFill>
            </a:rPr>
            <a:t> (1-2 min)</a:t>
          </a:r>
        </a:p>
      </dgm:t>
    </dgm:pt>
    <dgm:pt modelId="{F122CFBA-F87B-4D27-AD80-6163DDC260F9}" type="parTrans" cxnId="{FF73106E-BBBF-488F-B6B1-4D55551C9849}">
      <dgm:prSet/>
      <dgm:spPr/>
      <dgm:t>
        <a:bodyPr/>
        <a:lstStyle/>
        <a:p>
          <a:pPr>
            <a:lnSpc>
              <a:spcPct val="100000"/>
            </a:lnSpc>
            <a:spcBef>
              <a:spcPts val="0"/>
            </a:spcBef>
            <a:spcAft>
              <a:spcPts val="0"/>
            </a:spcAft>
          </a:pPr>
          <a:endParaRPr lang="en-US" sz="2800" b="0"/>
        </a:p>
      </dgm:t>
    </dgm:pt>
    <dgm:pt modelId="{7EDB42D5-ACBC-41DE-A915-B92DB470F64F}" type="sibTrans" cxnId="{FF73106E-BBBF-488F-B6B1-4D55551C9849}">
      <dgm:prSet/>
      <dgm:spPr>
        <a:solidFill>
          <a:schemeClr val="bg2">
            <a:lumMod val="90000"/>
          </a:schemeClr>
        </a:solidFill>
        <a:effectLst/>
      </dgm:spPr>
      <dgm:t>
        <a:bodyPr/>
        <a:lstStyle/>
        <a:p>
          <a:pPr>
            <a:lnSpc>
              <a:spcPct val="100000"/>
            </a:lnSpc>
            <a:spcBef>
              <a:spcPts val="0"/>
            </a:spcBef>
            <a:spcAft>
              <a:spcPts val="0"/>
            </a:spcAft>
          </a:pPr>
          <a:endParaRPr lang="en-US" sz="2400" b="0"/>
        </a:p>
      </dgm:t>
    </dgm:pt>
    <dgm:pt modelId="{3F316241-8F83-407C-B6D7-0DCBB264CD06}">
      <dgm:prSet phldrT="[Text]" custT="1"/>
      <dgm:spPr>
        <a:solidFill>
          <a:srgbClr val="2375BB"/>
        </a:solidFill>
        <a:ln>
          <a:solidFill>
            <a:srgbClr val="33C9D1"/>
          </a:solidFill>
        </a:ln>
        <a:effectLst/>
      </dgm:spPr>
      <dgm:t>
        <a:bodyPr/>
        <a:lstStyle/>
        <a:p>
          <a:pPr>
            <a:lnSpc>
              <a:spcPct val="100000"/>
            </a:lnSpc>
            <a:spcBef>
              <a:spcPts val="0"/>
            </a:spcBef>
            <a:spcAft>
              <a:spcPts val="0"/>
            </a:spcAft>
          </a:pPr>
          <a:r>
            <a:rPr lang="en-US" sz="1600" b="1" dirty="0">
              <a:solidFill>
                <a:schemeClr val="accent5"/>
              </a:solidFill>
            </a:rPr>
            <a:t>Recommendations</a:t>
          </a:r>
        </a:p>
        <a:p>
          <a:pPr>
            <a:lnSpc>
              <a:spcPct val="100000"/>
            </a:lnSpc>
            <a:spcBef>
              <a:spcPts val="0"/>
            </a:spcBef>
            <a:spcAft>
              <a:spcPts val="0"/>
            </a:spcAft>
          </a:pPr>
          <a:r>
            <a:rPr lang="en-US" sz="2400" b="1" dirty="0">
              <a:solidFill>
                <a:schemeClr val="accent5"/>
              </a:solidFill>
            </a:rPr>
            <a:t>(1-2 min)</a:t>
          </a:r>
        </a:p>
      </dgm:t>
    </dgm:pt>
    <dgm:pt modelId="{24BAFA83-1526-4C50-AF48-167072EFA158}" type="parTrans" cxnId="{1A19A9CD-8048-4A13-B47C-B01991435E2F}">
      <dgm:prSet/>
      <dgm:spPr/>
      <dgm:t>
        <a:bodyPr/>
        <a:lstStyle/>
        <a:p>
          <a:pPr>
            <a:lnSpc>
              <a:spcPct val="100000"/>
            </a:lnSpc>
            <a:spcBef>
              <a:spcPts val="0"/>
            </a:spcBef>
            <a:spcAft>
              <a:spcPts val="0"/>
            </a:spcAft>
          </a:pPr>
          <a:endParaRPr lang="en-US" sz="2800" b="0"/>
        </a:p>
      </dgm:t>
    </dgm:pt>
    <dgm:pt modelId="{608310B1-25F5-4755-BF2C-E5AB78E01193}" type="sibTrans" cxnId="{1A19A9CD-8048-4A13-B47C-B01991435E2F}">
      <dgm:prSet/>
      <dgm:spPr>
        <a:solidFill>
          <a:schemeClr val="bg2">
            <a:lumMod val="90000"/>
          </a:schemeClr>
        </a:solidFill>
        <a:effectLst/>
      </dgm:spPr>
      <dgm:t>
        <a:bodyPr/>
        <a:lstStyle/>
        <a:p>
          <a:pPr>
            <a:lnSpc>
              <a:spcPct val="100000"/>
            </a:lnSpc>
            <a:spcBef>
              <a:spcPts val="0"/>
            </a:spcBef>
            <a:spcAft>
              <a:spcPts val="0"/>
            </a:spcAft>
          </a:pPr>
          <a:endParaRPr lang="en-US" sz="2400" b="0"/>
        </a:p>
      </dgm:t>
    </dgm:pt>
    <dgm:pt modelId="{1D68BB8F-33DA-459B-BD19-46CCF87E05F0}">
      <dgm:prSet phldrT="[Text]" custT="1"/>
      <dgm:spPr>
        <a:solidFill>
          <a:srgbClr val="2375BB"/>
        </a:solidFill>
        <a:ln>
          <a:solidFill>
            <a:srgbClr val="33C9D1"/>
          </a:solidFill>
        </a:ln>
        <a:effectLst/>
      </dgm:spPr>
      <dgm:t>
        <a:bodyPr/>
        <a:lstStyle/>
        <a:p>
          <a:pPr>
            <a:lnSpc>
              <a:spcPct val="100000"/>
            </a:lnSpc>
            <a:spcBef>
              <a:spcPts val="0"/>
            </a:spcBef>
            <a:spcAft>
              <a:spcPts val="0"/>
            </a:spcAft>
          </a:pPr>
          <a:r>
            <a:rPr lang="en-US" sz="2000" b="1" dirty="0">
              <a:solidFill>
                <a:schemeClr val="accent5"/>
              </a:solidFill>
            </a:rPr>
            <a:t>Recap</a:t>
          </a:r>
        </a:p>
        <a:p>
          <a:pPr>
            <a:lnSpc>
              <a:spcPct val="100000"/>
            </a:lnSpc>
            <a:spcBef>
              <a:spcPts val="0"/>
            </a:spcBef>
            <a:spcAft>
              <a:spcPts val="0"/>
            </a:spcAft>
          </a:pPr>
          <a:r>
            <a:rPr lang="en-US" sz="2400" b="1" dirty="0">
              <a:solidFill>
                <a:schemeClr val="accent5"/>
              </a:solidFill>
            </a:rPr>
            <a:t>(1 min)</a:t>
          </a:r>
        </a:p>
      </dgm:t>
    </dgm:pt>
    <dgm:pt modelId="{5EB6E2F7-88FE-4494-AF0C-80E929882179}" type="parTrans" cxnId="{1C18F43F-6882-4659-BAFD-55C95BDDB01B}">
      <dgm:prSet/>
      <dgm:spPr/>
      <dgm:t>
        <a:bodyPr/>
        <a:lstStyle/>
        <a:p>
          <a:pPr>
            <a:lnSpc>
              <a:spcPct val="100000"/>
            </a:lnSpc>
            <a:spcBef>
              <a:spcPts val="0"/>
            </a:spcBef>
            <a:spcAft>
              <a:spcPts val="0"/>
            </a:spcAft>
          </a:pPr>
          <a:endParaRPr lang="en-US" sz="2800" b="0"/>
        </a:p>
      </dgm:t>
    </dgm:pt>
    <dgm:pt modelId="{CAAAB499-BCF4-4AE6-AAE9-832A59DA1242}" type="sibTrans" cxnId="{1C18F43F-6882-4659-BAFD-55C95BDDB01B}">
      <dgm:prSet/>
      <dgm:spPr/>
      <dgm:t>
        <a:bodyPr/>
        <a:lstStyle/>
        <a:p>
          <a:pPr>
            <a:lnSpc>
              <a:spcPct val="100000"/>
            </a:lnSpc>
            <a:spcBef>
              <a:spcPts val="0"/>
            </a:spcBef>
            <a:spcAft>
              <a:spcPts val="0"/>
            </a:spcAft>
          </a:pPr>
          <a:endParaRPr lang="en-US" sz="2800" b="0"/>
        </a:p>
      </dgm:t>
    </dgm:pt>
    <dgm:pt modelId="{33690BDF-C6FA-431B-BA03-E3E337D12A45}" type="pres">
      <dgm:prSet presAssocID="{1283D86E-2466-4585-A9C0-8C60479E81B0}" presName="Name0" presStyleCnt="0">
        <dgm:presLayoutVars>
          <dgm:dir/>
          <dgm:resizeHandles/>
        </dgm:presLayoutVars>
      </dgm:prSet>
      <dgm:spPr/>
    </dgm:pt>
    <dgm:pt modelId="{4CCB12BC-F23C-48B2-B845-1155251DEF5D}" type="pres">
      <dgm:prSet presAssocID="{BC23EF1E-C263-423C-9C53-691F86B930AB}" presName="compNode" presStyleCnt="0"/>
      <dgm:spPr/>
    </dgm:pt>
    <dgm:pt modelId="{D768B193-BF78-4706-8532-812143E6B672}" type="pres">
      <dgm:prSet presAssocID="{BC23EF1E-C263-423C-9C53-691F86B930AB}" presName="dummyConnPt" presStyleCnt="0"/>
      <dgm:spPr/>
    </dgm:pt>
    <dgm:pt modelId="{54CBFE41-7CAC-4E05-A77B-42E634E94345}" type="pres">
      <dgm:prSet presAssocID="{BC23EF1E-C263-423C-9C53-691F86B930AB}" presName="node" presStyleLbl="node1" presStyleIdx="0" presStyleCnt="7">
        <dgm:presLayoutVars>
          <dgm:bulletEnabled val="1"/>
        </dgm:presLayoutVars>
      </dgm:prSet>
      <dgm:spPr/>
    </dgm:pt>
    <dgm:pt modelId="{126F8820-E458-4630-AFBF-D85E31544F1B}" type="pres">
      <dgm:prSet presAssocID="{7A281288-2CCD-4ABA-80F9-8F60808D9F1D}" presName="sibTrans" presStyleLbl="bgSibTrans2D1" presStyleIdx="0" presStyleCnt="6" custAng="97983" custLinFactNeighborX="39906" custLinFactNeighborY="37119"/>
      <dgm:spPr/>
    </dgm:pt>
    <dgm:pt modelId="{68AB8C6C-CC3D-49E8-8EC3-3D1FFDFEB308}" type="pres">
      <dgm:prSet presAssocID="{A7B594D9-A6E0-4B2C-9B24-BC6222CDBBE2}" presName="compNode" presStyleCnt="0"/>
      <dgm:spPr/>
    </dgm:pt>
    <dgm:pt modelId="{F24B918C-BE10-4E57-9854-66B13FC88AB6}" type="pres">
      <dgm:prSet presAssocID="{A7B594D9-A6E0-4B2C-9B24-BC6222CDBBE2}" presName="dummyConnPt" presStyleCnt="0"/>
      <dgm:spPr/>
    </dgm:pt>
    <dgm:pt modelId="{4654316A-DEFD-4F59-884E-3FE5098C7FD5}" type="pres">
      <dgm:prSet presAssocID="{A7B594D9-A6E0-4B2C-9B24-BC6222CDBBE2}" presName="node" presStyleLbl="node1" presStyleIdx="1" presStyleCnt="7" custLinFactNeighborX="2356" custLinFactNeighborY="-495">
        <dgm:presLayoutVars>
          <dgm:bulletEnabled val="1"/>
        </dgm:presLayoutVars>
      </dgm:prSet>
      <dgm:spPr/>
    </dgm:pt>
    <dgm:pt modelId="{B1352D85-2875-4F40-9574-3EBAC23E3929}" type="pres">
      <dgm:prSet presAssocID="{1662C998-84B3-4440-AE0D-5ECEC03359A9}" presName="sibTrans" presStyleLbl="bgSibTrans2D1" presStyleIdx="1" presStyleCnt="6" custAng="21491801" custLinFactNeighborX="39710" custLinFactNeighborY="37119"/>
      <dgm:spPr/>
    </dgm:pt>
    <dgm:pt modelId="{4129E725-B75D-492B-840B-61B145B0AE4C}" type="pres">
      <dgm:prSet presAssocID="{AFF82766-235C-4FFC-875E-C85623F4255A}" presName="compNode" presStyleCnt="0"/>
      <dgm:spPr/>
    </dgm:pt>
    <dgm:pt modelId="{43F97F55-E0E3-4942-9325-C17B2D5846C8}" type="pres">
      <dgm:prSet presAssocID="{AFF82766-235C-4FFC-875E-C85623F4255A}" presName="dummyConnPt" presStyleCnt="0"/>
      <dgm:spPr/>
    </dgm:pt>
    <dgm:pt modelId="{D0F158EE-9756-4AC0-B038-170FB1AF6F31}" type="pres">
      <dgm:prSet presAssocID="{AFF82766-235C-4FFC-875E-C85623F4255A}" presName="node" presStyleLbl="node1" presStyleIdx="2" presStyleCnt="7" custLinFactNeighborX="2356" custLinFactNeighborY="2520">
        <dgm:presLayoutVars>
          <dgm:bulletEnabled val="1"/>
        </dgm:presLayoutVars>
      </dgm:prSet>
      <dgm:spPr/>
    </dgm:pt>
    <dgm:pt modelId="{445637E0-20BB-4B6B-A842-6F5DA99E1400}" type="pres">
      <dgm:prSet presAssocID="{19873162-6959-4DA3-9ABF-4D19A4D24CB1}" presName="sibTrans" presStyleLbl="bgSibTrans2D1" presStyleIdx="2" presStyleCnt="6" custLinFactY="87579" custLinFactNeighborX="406" custLinFactNeighborY="100000"/>
      <dgm:spPr/>
    </dgm:pt>
    <dgm:pt modelId="{B816E621-CA65-447F-AE83-A00300D766A8}" type="pres">
      <dgm:prSet presAssocID="{609690A1-C0BC-4A2C-B762-DB3585FE3816}" presName="compNode" presStyleCnt="0"/>
      <dgm:spPr/>
    </dgm:pt>
    <dgm:pt modelId="{298D4765-C366-4556-8512-26BF11BE80DD}" type="pres">
      <dgm:prSet presAssocID="{609690A1-C0BC-4A2C-B762-DB3585FE3816}" presName="dummyConnPt" presStyleCnt="0"/>
      <dgm:spPr/>
    </dgm:pt>
    <dgm:pt modelId="{ABD5C9B5-1D16-463F-9CA0-0233D90E2A43}" type="pres">
      <dgm:prSet presAssocID="{609690A1-C0BC-4A2C-B762-DB3585FE3816}" presName="node" presStyleLbl="node1" presStyleIdx="3" presStyleCnt="7" custLinFactNeighborX="8738" custLinFactNeighborY="2520">
        <dgm:presLayoutVars>
          <dgm:bulletEnabled val="1"/>
        </dgm:presLayoutVars>
      </dgm:prSet>
      <dgm:spPr/>
    </dgm:pt>
    <dgm:pt modelId="{6ED1D120-6934-411F-A918-AF19C8C46319}" type="pres">
      <dgm:prSet presAssocID="{AE2AE34D-E7CD-4005-8D93-BAB89990A640}" presName="sibTrans" presStyleLbl="bgSibTrans2D1" presStyleIdx="3" presStyleCnt="6" custLinFactNeighborX="37612" custLinFactNeighborY="-3726"/>
      <dgm:spPr/>
    </dgm:pt>
    <dgm:pt modelId="{85C7E7DB-D19E-47C1-B54C-E8FD08122E03}" type="pres">
      <dgm:prSet presAssocID="{2D40EE3C-A63C-438C-858A-4022FA87C85E}" presName="compNode" presStyleCnt="0"/>
      <dgm:spPr/>
    </dgm:pt>
    <dgm:pt modelId="{3CAA6EEA-D8D5-46AA-BE0D-3E0D1163AEDB}" type="pres">
      <dgm:prSet presAssocID="{2D40EE3C-A63C-438C-858A-4022FA87C85E}" presName="dummyConnPt" presStyleCnt="0"/>
      <dgm:spPr/>
    </dgm:pt>
    <dgm:pt modelId="{B61D961F-A646-4F4D-8285-40923D118077}" type="pres">
      <dgm:prSet presAssocID="{2D40EE3C-A63C-438C-858A-4022FA87C85E}" presName="node" presStyleLbl="node1" presStyleIdx="4" presStyleCnt="7" custLinFactNeighborX="8738" custLinFactNeighborY="-495">
        <dgm:presLayoutVars>
          <dgm:bulletEnabled val="1"/>
        </dgm:presLayoutVars>
      </dgm:prSet>
      <dgm:spPr/>
    </dgm:pt>
    <dgm:pt modelId="{DFC22641-BBE7-4879-9A9F-75F2C8D7F0D2}" type="pres">
      <dgm:prSet presAssocID="{7EDB42D5-ACBC-41DE-A915-B92DB470F64F}" presName="sibTrans" presStyleLbl="bgSibTrans2D1" presStyleIdx="4" presStyleCnt="6" custLinFactNeighborX="38739" custLinFactNeighborY="-3726"/>
      <dgm:spPr/>
    </dgm:pt>
    <dgm:pt modelId="{05581E88-8046-46FE-A7AE-87DB449B7872}" type="pres">
      <dgm:prSet presAssocID="{3F316241-8F83-407C-B6D7-0DCBB264CD06}" presName="compNode" presStyleCnt="0"/>
      <dgm:spPr/>
    </dgm:pt>
    <dgm:pt modelId="{EBF2A335-0A56-4F7C-8345-D1664B3362C5}" type="pres">
      <dgm:prSet presAssocID="{3F316241-8F83-407C-B6D7-0DCBB264CD06}" presName="dummyConnPt" presStyleCnt="0"/>
      <dgm:spPr/>
    </dgm:pt>
    <dgm:pt modelId="{3776F82A-F55B-4D0C-953C-FAFBA51884BE}" type="pres">
      <dgm:prSet presAssocID="{3F316241-8F83-407C-B6D7-0DCBB264CD06}" presName="node" presStyleLbl="node1" presStyleIdx="5" presStyleCnt="7" custLinFactNeighborX="8738" custLinFactNeighborY="2586">
        <dgm:presLayoutVars>
          <dgm:bulletEnabled val="1"/>
        </dgm:presLayoutVars>
      </dgm:prSet>
      <dgm:spPr/>
    </dgm:pt>
    <dgm:pt modelId="{B802A1E9-8855-47BE-9B71-D580AA277C15}" type="pres">
      <dgm:prSet presAssocID="{608310B1-25F5-4755-BF2C-E5AB78E01193}" presName="sibTrans" presStyleLbl="bgSibTrans2D1" presStyleIdx="5" presStyleCnt="6" custLinFactY="85429" custLinFactNeighborX="1232" custLinFactNeighborY="100000"/>
      <dgm:spPr/>
    </dgm:pt>
    <dgm:pt modelId="{C2756B3C-5526-455C-8FC1-CA8185A39DEB}" type="pres">
      <dgm:prSet presAssocID="{1D68BB8F-33DA-459B-BD19-46CCF87E05F0}" presName="compNode" presStyleCnt="0"/>
      <dgm:spPr/>
    </dgm:pt>
    <dgm:pt modelId="{45C15291-C54B-4A92-81D7-444F0B8BFB63}" type="pres">
      <dgm:prSet presAssocID="{1D68BB8F-33DA-459B-BD19-46CCF87E05F0}" presName="dummyConnPt" presStyleCnt="0"/>
      <dgm:spPr/>
    </dgm:pt>
    <dgm:pt modelId="{103D576E-80D2-4010-9971-F799D653CC11}" type="pres">
      <dgm:prSet presAssocID="{1D68BB8F-33DA-459B-BD19-46CCF87E05F0}" presName="node" presStyleLbl="node1" presStyleIdx="6" presStyleCnt="7">
        <dgm:presLayoutVars>
          <dgm:bulletEnabled val="1"/>
        </dgm:presLayoutVars>
      </dgm:prSet>
      <dgm:spPr/>
    </dgm:pt>
  </dgm:ptLst>
  <dgm:cxnLst>
    <dgm:cxn modelId="{6CB6440B-A543-419C-820F-CA5F5DB8B83B}" type="presOf" srcId="{AE2AE34D-E7CD-4005-8D93-BAB89990A640}" destId="{6ED1D120-6934-411F-A918-AF19C8C46319}" srcOrd="0" destOrd="0" presId="urn:microsoft.com/office/officeart/2005/8/layout/bProcess4"/>
    <dgm:cxn modelId="{9D1B790D-3480-4EA0-8615-9F840D146F25}" type="presOf" srcId="{BC23EF1E-C263-423C-9C53-691F86B930AB}" destId="{54CBFE41-7CAC-4E05-A77B-42E634E94345}" srcOrd="0" destOrd="0" presId="urn:microsoft.com/office/officeart/2005/8/layout/bProcess4"/>
    <dgm:cxn modelId="{F8923013-AA16-4826-AAB2-9920FBE8C667}" srcId="{1283D86E-2466-4585-A9C0-8C60479E81B0}" destId="{609690A1-C0BC-4A2C-B762-DB3585FE3816}" srcOrd="3" destOrd="0" parTransId="{C24AC822-EBBF-4827-952A-9022AC1237FC}" sibTransId="{AE2AE34D-E7CD-4005-8D93-BAB89990A640}"/>
    <dgm:cxn modelId="{4B8B5C1B-2FA0-4357-A628-783A9A15BD31}" type="presOf" srcId="{609690A1-C0BC-4A2C-B762-DB3585FE3816}" destId="{ABD5C9B5-1D16-463F-9CA0-0233D90E2A43}" srcOrd="0" destOrd="0" presId="urn:microsoft.com/office/officeart/2005/8/layout/bProcess4"/>
    <dgm:cxn modelId="{1C18F43F-6882-4659-BAFD-55C95BDDB01B}" srcId="{1283D86E-2466-4585-A9C0-8C60479E81B0}" destId="{1D68BB8F-33DA-459B-BD19-46CCF87E05F0}" srcOrd="6" destOrd="0" parTransId="{5EB6E2F7-88FE-4494-AF0C-80E929882179}" sibTransId="{CAAAB499-BCF4-4AE6-AAE9-832A59DA1242}"/>
    <dgm:cxn modelId="{FF73106E-BBBF-488F-B6B1-4D55551C9849}" srcId="{1283D86E-2466-4585-A9C0-8C60479E81B0}" destId="{2D40EE3C-A63C-438C-858A-4022FA87C85E}" srcOrd="4" destOrd="0" parTransId="{F122CFBA-F87B-4D27-AD80-6163DDC260F9}" sibTransId="{7EDB42D5-ACBC-41DE-A915-B92DB470F64F}"/>
    <dgm:cxn modelId="{CA0D4056-93E1-491F-BF53-5CD35DE6D4C3}" type="presOf" srcId="{AFF82766-235C-4FFC-875E-C85623F4255A}" destId="{D0F158EE-9756-4AC0-B038-170FB1AF6F31}" srcOrd="0" destOrd="0" presId="urn:microsoft.com/office/officeart/2005/8/layout/bProcess4"/>
    <dgm:cxn modelId="{6EAACC59-D5EB-41B0-825F-0E70D522F40F}" srcId="{1283D86E-2466-4585-A9C0-8C60479E81B0}" destId="{A7B594D9-A6E0-4B2C-9B24-BC6222CDBBE2}" srcOrd="1" destOrd="0" parTransId="{5A3A74FF-E54E-414C-92B7-8B6153AC08A6}" sibTransId="{1662C998-84B3-4440-AE0D-5ECEC03359A9}"/>
    <dgm:cxn modelId="{26C4897B-2DD4-411D-8637-3E1402A4781F}" type="presOf" srcId="{A7B594D9-A6E0-4B2C-9B24-BC6222CDBBE2}" destId="{4654316A-DEFD-4F59-884E-3FE5098C7FD5}" srcOrd="0" destOrd="0" presId="urn:microsoft.com/office/officeart/2005/8/layout/bProcess4"/>
    <dgm:cxn modelId="{49E5749A-E0C3-410B-ABE4-8DC4A69C1FE4}" type="presOf" srcId="{2D40EE3C-A63C-438C-858A-4022FA87C85E}" destId="{B61D961F-A646-4F4D-8285-40923D118077}" srcOrd="0" destOrd="0" presId="urn:microsoft.com/office/officeart/2005/8/layout/bProcess4"/>
    <dgm:cxn modelId="{5DC0FFB5-A301-4FA8-9B16-34023FC92C3D}" type="presOf" srcId="{1283D86E-2466-4585-A9C0-8C60479E81B0}" destId="{33690BDF-C6FA-431B-BA03-E3E337D12A45}" srcOrd="0" destOrd="0" presId="urn:microsoft.com/office/officeart/2005/8/layout/bProcess4"/>
    <dgm:cxn modelId="{D6CC0CB9-C14C-4C83-9796-603DD26B9F1B}" type="presOf" srcId="{3F316241-8F83-407C-B6D7-0DCBB264CD06}" destId="{3776F82A-F55B-4D0C-953C-FAFBA51884BE}" srcOrd="0" destOrd="0" presId="urn:microsoft.com/office/officeart/2005/8/layout/bProcess4"/>
    <dgm:cxn modelId="{3F519ABE-7800-48C5-B9E0-8E0860B4C1C9}" type="presOf" srcId="{19873162-6959-4DA3-9ABF-4D19A4D24CB1}" destId="{445637E0-20BB-4B6B-A842-6F5DA99E1400}" srcOrd="0" destOrd="0" presId="urn:microsoft.com/office/officeart/2005/8/layout/bProcess4"/>
    <dgm:cxn modelId="{1A19A9CD-8048-4A13-B47C-B01991435E2F}" srcId="{1283D86E-2466-4585-A9C0-8C60479E81B0}" destId="{3F316241-8F83-407C-B6D7-0DCBB264CD06}" srcOrd="5" destOrd="0" parTransId="{24BAFA83-1526-4C50-AF48-167072EFA158}" sibTransId="{608310B1-25F5-4755-BF2C-E5AB78E01193}"/>
    <dgm:cxn modelId="{C590F1D3-EFEE-4A76-A5D0-1160C197F1A5}" type="presOf" srcId="{1662C998-84B3-4440-AE0D-5ECEC03359A9}" destId="{B1352D85-2875-4F40-9574-3EBAC23E3929}" srcOrd="0" destOrd="0" presId="urn:microsoft.com/office/officeart/2005/8/layout/bProcess4"/>
    <dgm:cxn modelId="{C4B55AD9-1938-441F-95AE-6430FF5820E4}" type="presOf" srcId="{7EDB42D5-ACBC-41DE-A915-B92DB470F64F}" destId="{DFC22641-BBE7-4879-9A9F-75F2C8D7F0D2}" srcOrd="0" destOrd="0" presId="urn:microsoft.com/office/officeart/2005/8/layout/bProcess4"/>
    <dgm:cxn modelId="{C384BCDE-F664-479C-AC90-7CF7C087BEAD}" type="presOf" srcId="{1D68BB8F-33DA-459B-BD19-46CCF87E05F0}" destId="{103D576E-80D2-4010-9971-F799D653CC11}" srcOrd="0" destOrd="0" presId="urn:microsoft.com/office/officeart/2005/8/layout/bProcess4"/>
    <dgm:cxn modelId="{28CEFDDF-2CB8-46F4-BA2D-1C95B5F6DD07}" type="presOf" srcId="{608310B1-25F5-4755-BF2C-E5AB78E01193}" destId="{B802A1E9-8855-47BE-9B71-D580AA277C15}" srcOrd="0" destOrd="0" presId="urn:microsoft.com/office/officeart/2005/8/layout/bProcess4"/>
    <dgm:cxn modelId="{A9186DE7-67A6-4D33-9F5E-129DBAFE3A8A}" srcId="{1283D86E-2466-4585-A9C0-8C60479E81B0}" destId="{BC23EF1E-C263-423C-9C53-691F86B930AB}" srcOrd="0" destOrd="0" parTransId="{6E05CA8E-68FF-47BC-B8BF-437E15AF8C35}" sibTransId="{7A281288-2CCD-4ABA-80F9-8F60808D9F1D}"/>
    <dgm:cxn modelId="{0B881FFE-D912-4CA8-8CDC-4219EC81DF37}" srcId="{1283D86E-2466-4585-A9C0-8C60479E81B0}" destId="{AFF82766-235C-4FFC-875E-C85623F4255A}" srcOrd="2" destOrd="0" parTransId="{FB932D16-764E-45BE-AC97-FEC39F8D1C55}" sibTransId="{19873162-6959-4DA3-9ABF-4D19A4D24CB1}"/>
    <dgm:cxn modelId="{D3F730FE-8244-4393-9DF8-DB507B32035B}" type="presOf" srcId="{7A281288-2CCD-4ABA-80F9-8F60808D9F1D}" destId="{126F8820-E458-4630-AFBF-D85E31544F1B}" srcOrd="0" destOrd="0" presId="urn:microsoft.com/office/officeart/2005/8/layout/bProcess4"/>
    <dgm:cxn modelId="{EE7DE8B5-1811-493F-95AA-3C25DF5860B6}" type="presParOf" srcId="{33690BDF-C6FA-431B-BA03-E3E337D12A45}" destId="{4CCB12BC-F23C-48B2-B845-1155251DEF5D}" srcOrd="0" destOrd="0" presId="urn:microsoft.com/office/officeart/2005/8/layout/bProcess4"/>
    <dgm:cxn modelId="{5F9D6AB3-238E-455C-AB79-97DFB7BAACB6}" type="presParOf" srcId="{4CCB12BC-F23C-48B2-B845-1155251DEF5D}" destId="{D768B193-BF78-4706-8532-812143E6B672}" srcOrd="0" destOrd="0" presId="urn:microsoft.com/office/officeart/2005/8/layout/bProcess4"/>
    <dgm:cxn modelId="{9149552F-175E-495B-9807-2B76C56DDA10}" type="presParOf" srcId="{4CCB12BC-F23C-48B2-B845-1155251DEF5D}" destId="{54CBFE41-7CAC-4E05-A77B-42E634E94345}" srcOrd="1" destOrd="0" presId="urn:microsoft.com/office/officeart/2005/8/layout/bProcess4"/>
    <dgm:cxn modelId="{D5D806F7-4814-4FE5-88F8-16C60C485485}" type="presParOf" srcId="{33690BDF-C6FA-431B-BA03-E3E337D12A45}" destId="{126F8820-E458-4630-AFBF-D85E31544F1B}" srcOrd="1" destOrd="0" presId="urn:microsoft.com/office/officeart/2005/8/layout/bProcess4"/>
    <dgm:cxn modelId="{CF7ABFD5-4D3D-4678-B3F9-9C28DB29F88C}" type="presParOf" srcId="{33690BDF-C6FA-431B-BA03-E3E337D12A45}" destId="{68AB8C6C-CC3D-49E8-8EC3-3D1FFDFEB308}" srcOrd="2" destOrd="0" presId="urn:microsoft.com/office/officeart/2005/8/layout/bProcess4"/>
    <dgm:cxn modelId="{0F49BC7B-AFF9-4988-B7CD-EA2F4A78F390}" type="presParOf" srcId="{68AB8C6C-CC3D-49E8-8EC3-3D1FFDFEB308}" destId="{F24B918C-BE10-4E57-9854-66B13FC88AB6}" srcOrd="0" destOrd="0" presId="urn:microsoft.com/office/officeart/2005/8/layout/bProcess4"/>
    <dgm:cxn modelId="{611A8C6E-3AB2-4F54-AFA1-98D105FA5DDD}" type="presParOf" srcId="{68AB8C6C-CC3D-49E8-8EC3-3D1FFDFEB308}" destId="{4654316A-DEFD-4F59-884E-3FE5098C7FD5}" srcOrd="1" destOrd="0" presId="urn:microsoft.com/office/officeart/2005/8/layout/bProcess4"/>
    <dgm:cxn modelId="{2107737F-55BA-42ED-8B2E-56D064B1A6DE}" type="presParOf" srcId="{33690BDF-C6FA-431B-BA03-E3E337D12A45}" destId="{B1352D85-2875-4F40-9574-3EBAC23E3929}" srcOrd="3" destOrd="0" presId="urn:microsoft.com/office/officeart/2005/8/layout/bProcess4"/>
    <dgm:cxn modelId="{DB80CFF7-450C-491D-B7B1-69A87A9E913F}" type="presParOf" srcId="{33690BDF-C6FA-431B-BA03-E3E337D12A45}" destId="{4129E725-B75D-492B-840B-61B145B0AE4C}" srcOrd="4" destOrd="0" presId="urn:microsoft.com/office/officeart/2005/8/layout/bProcess4"/>
    <dgm:cxn modelId="{27B8A75D-EF46-4A0D-ADAB-5E3D0A75D720}" type="presParOf" srcId="{4129E725-B75D-492B-840B-61B145B0AE4C}" destId="{43F97F55-E0E3-4942-9325-C17B2D5846C8}" srcOrd="0" destOrd="0" presId="urn:microsoft.com/office/officeart/2005/8/layout/bProcess4"/>
    <dgm:cxn modelId="{AD2B168E-2122-47CF-B197-4237B5A69C22}" type="presParOf" srcId="{4129E725-B75D-492B-840B-61B145B0AE4C}" destId="{D0F158EE-9756-4AC0-B038-170FB1AF6F31}" srcOrd="1" destOrd="0" presId="urn:microsoft.com/office/officeart/2005/8/layout/bProcess4"/>
    <dgm:cxn modelId="{8F4E26D0-0828-4AD1-B43D-6FC6966EAEE3}" type="presParOf" srcId="{33690BDF-C6FA-431B-BA03-E3E337D12A45}" destId="{445637E0-20BB-4B6B-A842-6F5DA99E1400}" srcOrd="5" destOrd="0" presId="urn:microsoft.com/office/officeart/2005/8/layout/bProcess4"/>
    <dgm:cxn modelId="{0EBCD8AC-977D-4BEC-BE30-39FCDF5C90F0}" type="presParOf" srcId="{33690BDF-C6FA-431B-BA03-E3E337D12A45}" destId="{B816E621-CA65-447F-AE83-A00300D766A8}" srcOrd="6" destOrd="0" presId="urn:microsoft.com/office/officeart/2005/8/layout/bProcess4"/>
    <dgm:cxn modelId="{09942B2D-4F72-41AE-BA0C-61C8987D507E}" type="presParOf" srcId="{B816E621-CA65-447F-AE83-A00300D766A8}" destId="{298D4765-C366-4556-8512-26BF11BE80DD}" srcOrd="0" destOrd="0" presId="urn:microsoft.com/office/officeart/2005/8/layout/bProcess4"/>
    <dgm:cxn modelId="{A6B8C45D-B868-4056-B3AC-38DE892D9B25}" type="presParOf" srcId="{B816E621-CA65-447F-AE83-A00300D766A8}" destId="{ABD5C9B5-1D16-463F-9CA0-0233D90E2A43}" srcOrd="1" destOrd="0" presId="urn:microsoft.com/office/officeart/2005/8/layout/bProcess4"/>
    <dgm:cxn modelId="{25FD2DCB-6E25-403D-A7DB-953431FBD0D4}" type="presParOf" srcId="{33690BDF-C6FA-431B-BA03-E3E337D12A45}" destId="{6ED1D120-6934-411F-A918-AF19C8C46319}" srcOrd="7" destOrd="0" presId="urn:microsoft.com/office/officeart/2005/8/layout/bProcess4"/>
    <dgm:cxn modelId="{5DD2843A-8961-48E4-9C47-DF8E85A6DA9E}" type="presParOf" srcId="{33690BDF-C6FA-431B-BA03-E3E337D12A45}" destId="{85C7E7DB-D19E-47C1-B54C-E8FD08122E03}" srcOrd="8" destOrd="0" presId="urn:microsoft.com/office/officeart/2005/8/layout/bProcess4"/>
    <dgm:cxn modelId="{6A952FD0-3CCA-4317-8F8E-3233C88E7035}" type="presParOf" srcId="{85C7E7DB-D19E-47C1-B54C-E8FD08122E03}" destId="{3CAA6EEA-D8D5-46AA-BE0D-3E0D1163AEDB}" srcOrd="0" destOrd="0" presId="urn:microsoft.com/office/officeart/2005/8/layout/bProcess4"/>
    <dgm:cxn modelId="{668B2C91-2BE8-4520-B5E4-E1650B15E97D}" type="presParOf" srcId="{85C7E7DB-D19E-47C1-B54C-E8FD08122E03}" destId="{B61D961F-A646-4F4D-8285-40923D118077}" srcOrd="1" destOrd="0" presId="urn:microsoft.com/office/officeart/2005/8/layout/bProcess4"/>
    <dgm:cxn modelId="{93616AAA-CE29-4542-953A-60B4DE18ACED}" type="presParOf" srcId="{33690BDF-C6FA-431B-BA03-E3E337D12A45}" destId="{DFC22641-BBE7-4879-9A9F-75F2C8D7F0D2}" srcOrd="9" destOrd="0" presId="urn:microsoft.com/office/officeart/2005/8/layout/bProcess4"/>
    <dgm:cxn modelId="{0F22CD4A-5B28-473D-B9FE-5C0C11D9E532}" type="presParOf" srcId="{33690BDF-C6FA-431B-BA03-E3E337D12A45}" destId="{05581E88-8046-46FE-A7AE-87DB449B7872}" srcOrd="10" destOrd="0" presId="urn:microsoft.com/office/officeart/2005/8/layout/bProcess4"/>
    <dgm:cxn modelId="{ABFDDEA5-2081-4847-A5A1-C48DAF22BD67}" type="presParOf" srcId="{05581E88-8046-46FE-A7AE-87DB449B7872}" destId="{EBF2A335-0A56-4F7C-8345-D1664B3362C5}" srcOrd="0" destOrd="0" presId="urn:microsoft.com/office/officeart/2005/8/layout/bProcess4"/>
    <dgm:cxn modelId="{5EDB4115-947D-430E-BE82-2FD2CA21DB0B}" type="presParOf" srcId="{05581E88-8046-46FE-A7AE-87DB449B7872}" destId="{3776F82A-F55B-4D0C-953C-FAFBA51884BE}" srcOrd="1" destOrd="0" presId="urn:microsoft.com/office/officeart/2005/8/layout/bProcess4"/>
    <dgm:cxn modelId="{495D6E39-46CE-4B2D-BDE5-7181ED9ED0A8}" type="presParOf" srcId="{33690BDF-C6FA-431B-BA03-E3E337D12A45}" destId="{B802A1E9-8855-47BE-9B71-D580AA277C15}" srcOrd="11" destOrd="0" presId="urn:microsoft.com/office/officeart/2005/8/layout/bProcess4"/>
    <dgm:cxn modelId="{A37BE1F1-154D-48C9-9C5D-1503E9BF726E}" type="presParOf" srcId="{33690BDF-C6FA-431B-BA03-E3E337D12A45}" destId="{C2756B3C-5526-455C-8FC1-CA8185A39DEB}" srcOrd="12" destOrd="0" presId="urn:microsoft.com/office/officeart/2005/8/layout/bProcess4"/>
    <dgm:cxn modelId="{954FB7FD-5B60-4B17-8759-BEFADD5F6DC3}" type="presParOf" srcId="{C2756B3C-5526-455C-8FC1-CA8185A39DEB}" destId="{45C15291-C54B-4A92-81D7-444F0B8BFB63}" srcOrd="0" destOrd="0" presId="urn:microsoft.com/office/officeart/2005/8/layout/bProcess4"/>
    <dgm:cxn modelId="{34739C28-70D6-4CEF-8049-E9C60BB138BE}" type="presParOf" srcId="{C2756B3C-5526-455C-8FC1-CA8185A39DEB}" destId="{103D576E-80D2-4010-9971-F799D653CC11}"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FCD87-9123-48F1-91E2-944E8D3BF85E}">
      <dsp:nvSpPr>
        <dsp:cNvPr id="0" name=""/>
        <dsp:cNvSpPr/>
      </dsp:nvSpPr>
      <dsp:spPr>
        <a:xfrm>
          <a:off x="2574773" y="0"/>
          <a:ext cx="2787459" cy="2787883"/>
        </a:xfrm>
        <a:prstGeom prst="circularArrow">
          <a:avLst>
            <a:gd name="adj1" fmla="val 10980"/>
            <a:gd name="adj2" fmla="val 1142322"/>
            <a:gd name="adj3" fmla="val 4500000"/>
            <a:gd name="adj4" fmla="val 10800000"/>
            <a:gd name="adj5" fmla="val 12500"/>
          </a:avLst>
        </a:prstGeom>
        <a:solidFill>
          <a:schemeClr val="dk2">
            <a:hueOff val="0"/>
            <a:satOff val="0"/>
            <a:lumOff val="0"/>
            <a:alphaOff val="0"/>
          </a:schemeClr>
        </a:solidFill>
        <a:ln w="38100" cap="flat" cmpd="sng" algn="ctr">
          <a:noFill/>
          <a:prstDash val="solid"/>
        </a:ln>
        <a:effectLst/>
      </dsp:spPr>
      <dsp:style>
        <a:lnRef idx="3">
          <a:scrgbClr r="0" g="0" b="0"/>
        </a:lnRef>
        <a:fillRef idx="1">
          <a:scrgbClr r="0" g="0" b="0"/>
        </a:fillRef>
        <a:effectRef idx="1">
          <a:scrgbClr r="0" g="0" b="0"/>
        </a:effectRef>
        <a:fontRef idx="minor">
          <a:schemeClr val="lt1"/>
        </a:fontRef>
      </dsp:style>
    </dsp:sp>
    <dsp:sp modelId="{3CE203A0-2F6E-46C8-BECF-D4DE3B2459B9}">
      <dsp:nvSpPr>
        <dsp:cNvPr id="0" name=""/>
        <dsp:cNvSpPr/>
      </dsp:nvSpPr>
      <dsp:spPr>
        <a:xfrm>
          <a:off x="3190893" y="1006510"/>
          <a:ext cx="1548937" cy="774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17073"/>
              </a:solidFill>
            </a:rPr>
            <a:t>Say It</a:t>
          </a:r>
        </a:p>
      </dsp:txBody>
      <dsp:txXfrm>
        <a:off x="3190893" y="1006510"/>
        <a:ext cx="1548937" cy="774283"/>
      </dsp:txXfrm>
    </dsp:sp>
    <dsp:sp modelId="{E7DC0D0F-A8A6-4DE1-8E29-5D046B2CA811}">
      <dsp:nvSpPr>
        <dsp:cNvPr id="0" name=""/>
        <dsp:cNvSpPr/>
      </dsp:nvSpPr>
      <dsp:spPr>
        <a:xfrm>
          <a:off x="1800566" y="1601845"/>
          <a:ext cx="2787459" cy="2787883"/>
        </a:xfrm>
        <a:prstGeom prst="leftCircularArrow">
          <a:avLst>
            <a:gd name="adj1" fmla="val 10980"/>
            <a:gd name="adj2" fmla="val 1142322"/>
            <a:gd name="adj3" fmla="val 6300000"/>
            <a:gd name="adj4" fmla="val 18900000"/>
            <a:gd name="adj5" fmla="val 12500"/>
          </a:avLst>
        </a:prstGeom>
        <a:solidFill>
          <a:srgbClr val="33C9D1"/>
        </a:solidFill>
        <a:ln w="38100" cap="flat" cmpd="sng" algn="ctr">
          <a:noFill/>
          <a:prstDash val="solid"/>
        </a:ln>
        <a:effectLst/>
      </dsp:spPr>
      <dsp:style>
        <a:lnRef idx="3">
          <a:scrgbClr r="0" g="0" b="0"/>
        </a:lnRef>
        <a:fillRef idx="1">
          <a:scrgbClr r="0" g="0" b="0"/>
        </a:fillRef>
        <a:effectRef idx="1">
          <a:scrgbClr r="0" g="0" b="0"/>
        </a:effectRef>
        <a:fontRef idx="minor">
          <a:schemeClr val="lt1"/>
        </a:fontRef>
      </dsp:style>
    </dsp:sp>
    <dsp:sp modelId="{6E5E03AC-C69E-429C-A341-D7BF3C8EB851}">
      <dsp:nvSpPr>
        <dsp:cNvPr id="0" name=""/>
        <dsp:cNvSpPr/>
      </dsp:nvSpPr>
      <dsp:spPr>
        <a:xfrm>
          <a:off x="2419827" y="2617622"/>
          <a:ext cx="1548937" cy="774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17073"/>
              </a:solidFill>
            </a:rPr>
            <a:t>Explain It</a:t>
          </a:r>
        </a:p>
      </dsp:txBody>
      <dsp:txXfrm>
        <a:off x="2419827" y="2617622"/>
        <a:ext cx="1548937" cy="774283"/>
      </dsp:txXfrm>
    </dsp:sp>
    <dsp:sp modelId="{00E48194-718B-45BC-AABB-6A2598A7DB7F}">
      <dsp:nvSpPr>
        <dsp:cNvPr id="0" name=""/>
        <dsp:cNvSpPr/>
      </dsp:nvSpPr>
      <dsp:spPr>
        <a:xfrm>
          <a:off x="2773167" y="3395380"/>
          <a:ext cx="2394859" cy="2395819"/>
        </a:xfrm>
        <a:prstGeom prst="blockArc">
          <a:avLst>
            <a:gd name="adj1" fmla="val 13500000"/>
            <a:gd name="adj2" fmla="val 10800000"/>
            <a:gd name="adj3" fmla="val 12740"/>
          </a:avLst>
        </a:prstGeom>
        <a:solidFill>
          <a:schemeClr val="dk2">
            <a:hueOff val="0"/>
            <a:satOff val="0"/>
            <a:lumOff val="0"/>
            <a:alphaOff val="0"/>
          </a:schemeClr>
        </a:solidFill>
        <a:ln w="38100" cap="flat" cmpd="sng" algn="ctr">
          <a:noFill/>
          <a:prstDash val="solid"/>
        </a:ln>
        <a:effectLst/>
      </dsp:spPr>
      <dsp:style>
        <a:lnRef idx="3">
          <a:scrgbClr r="0" g="0" b="0"/>
        </a:lnRef>
        <a:fillRef idx="1">
          <a:scrgbClr r="0" g="0" b="0"/>
        </a:fillRef>
        <a:effectRef idx="1">
          <a:scrgbClr r="0" g="0" b="0"/>
        </a:effectRef>
        <a:fontRef idx="minor">
          <a:schemeClr val="lt1"/>
        </a:fontRef>
      </dsp:style>
    </dsp:sp>
    <dsp:sp modelId="{BAE3EC61-3DBA-4CCA-A692-331B0C335D58}">
      <dsp:nvSpPr>
        <dsp:cNvPr id="0" name=""/>
        <dsp:cNvSpPr/>
      </dsp:nvSpPr>
      <dsp:spPr>
        <a:xfrm>
          <a:off x="3194558" y="4231050"/>
          <a:ext cx="1548937" cy="774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17073"/>
              </a:solidFill>
            </a:rPr>
            <a:t>Say It Again</a:t>
          </a:r>
        </a:p>
      </dsp:txBody>
      <dsp:txXfrm>
        <a:off x="3194558" y="4231050"/>
        <a:ext cx="1548937" cy="7742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F8820-E458-4630-AFBF-D85E31544F1B}">
      <dsp:nvSpPr>
        <dsp:cNvPr id="0" name=""/>
        <dsp:cNvSpPr/>
      </dsp:nvSpPr>
      <dsp:spPr>
        <a:xfrm rot="5400000">
          <a:off x="339203" y="1064061"/>
          <a:ext cx="1552105" cy="187501"/>
        </a:xfrm>
        <a:prstGeom prst="rect">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sp>
    <dsp:sp modelId="{54CBFE41-7CAC-4E05-A77B-42E634E94345}">
      <dsp:nvSpPr>
        <dsp:cNvPr id="0" name=""/>
        <dsp:cNvSpPr/>
      </dsp:nvSpPr>
      <dsp:spPr>
        <a:xfrm>
          <a:off x="52234" y="687"/>
          <a:ext cx="2083351" cy="1250011"/>
        </a:xfrm>
        <a:prstGeom prst="roundRect">
          <a:avLst>
            <a:gd name="adj" fmla="val 10000"/>
          </a:avLst>
        </a:prstGeom>
        <a:solidFill>
          <a:srgbClr val="33C9D1"/>
        </a:solidFill>
        <a:ln>
          <a:solidFill>
            <a:srgbClr val="2375BB"/>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b="1" kern="1200" dirty="0">
              <a:solidFill>
                <a:schemeClr val="accent5"/>
              </a:solidFill>
            </a:rPr>
            <a:t>Title and Introduction </a:t>
          </a:r>
        </a:p>
        <a:p>
          <a:pPr marL="0" lvl="0" indent="0" algn="ctr" defTabSz="889000">
            <a:lnSpc>
              <a:spcPct val="100000"/>
            </a:lnSpc>
            <a:spcBef>
              <a:spcPct val="0"/>
            </a:spcBef>
            <a:spcAft>
              <a:spcPts val="0"/>
            </a:spcAft>
            <a:buNone/>
          </a:pPr>
          <a:r>
            <a:rPr lang="en-US" sz="2400" b="1" kern="1200" dirty="0">
              <a:solidFill>
                <a:schemeClr val="accent5"/>
              </a:solidFill>
            </a:rPr>
            <a:t>(1 min)</a:t>
          </a:r>
        </a:p>
      </dsp:txBody>
      <dsp:txXfrm>
        <a:off x="88846" y="37299"/>
        <a:ext cx="2010127" cy="1176787"/>
      </dsp:txXfrm>
    </dsp:sp>
    <dsp:sp modelId="{B1352D85-2875-4F40-9574-3EBAC23E3929}">
      <dsp:nvSpPr>
        <dsp:cNvPr id="0" name=""/>
        <dsp:cNvSpPr/>
      </dsp:nvSpPr>
      <dsp:spPr>
        <a:xfrm rot="5291801">
          <a:off x="362348" y="2624493"/>
          <a:ext cx="1559685" cy="187501"/>
        </a:xfrm>
        <a:prstGeom prst="rect">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sp>
    <dsp:sp modelId="{4654316A-DEFD-4F59-884E-3FE5098C7FD5}">
      <dsp:nvSpPr>
        <dsp:cNvPr id="0" name=""/>
        <dsp:cNvSpPr/>
      </dsp:nvSpPr>
      <dsp:spPr>
        <a:xfrm>
          <a:off x="101318" y="1557013"/>
          <a:ext cx="2083351" cy="1250011"/>
        </a:xfrm>
        <a:prstGeom prst="roundRect">
          <a:avLst>
            <a:gd name="adj" fmla="val 10000"/>
          </a:avLst>
        </a:prstGeom>
        <a:solidFill>
          <a:srgbClr val="33C9D1"/>
        </a:solidFill>
        <a:ln>
          <a:solidFill>
            <a:srgbClr val="2375BB"/>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b="1" kern="1200" dirty="0">
              <a:solidFill>
                <a:schemeClr val="accent5"/>
              </a:solidFill>
            </a:rPr>
            <a:t>Content and Overview</a:t>
          </a:r>
        </a:p>
        <a:p>
          <a:pPr marL="0" lvl="0" indent="0" algn="ctr" defTabSz="889000">
            <a:lnSpc>
              <a:spcPct val="100000"/>
            </a:lnSpc>
            <a:spcBef>
              <a:spcPct val="0"/>
            </a:spcBef>
            <a:spcAft>
              <a:spcPts val="0"/>
            </a:spcAft>
            <a:buNone/>
          </a:pPr>
          <a:r>
            <a:rPr lang="en-US" sz="2400" b="1" kern="1200" dirty="0">
              <a:solidFill>
                <a:schemeClr val="accent5"/>
              </a:solidFill>
            </a:rPr>
            <a:t>(1-2 min)</a:t>
          </a:r>
        </a:p>
      </dsp:txBody>
      <dsp:txXfrm>
        <a:off x="137930" y="1593625"/>
        <a:ext cx="2010127" cy="1176787"/>
      </dsp:txXfrm>
    </dsp:sp>
    <dsp:sp modelId="{445637E0-20BB-4B6B-A842-6F5DA99E1400}">
      <dsp:nvSpPr>
        <dsp:cNvPr id="0" name=""/>
        <dsp:cNvSpPr/>
      </dsp:nvSpPr>
      <dsp:spPr>
        <a:xfrm>
          <a:off x="539442" y="3691302"/>
          <a:ext cx="2894114" cy="187501"/>
        </a:xfrm>
        <a:prstGeom prst="rect">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sp>
    <dsp:sp modelId="{D0F158EE-9756-4AC0-B038-170FB1AF6F31}">
      <dsp:nvSpPr>
        <dsp:cNvPr id="0" name=""/>
        <dsp:cNvSpPr/>
      </dsp:nvSpPr>
      <dsp:spPr>
        <a:xfrm>
          <a:off x="101318" y="3126401"/>
          <a:ext cx="2083351" cy="1250011"/>
        </a:xfrm>
        <a:prstGeom prst="roundRect">
          <a:avLst>
            <a:gd name="adj" fmla="val 10000"/>
          </a:avLst>
        </a:prstGeom>
        <a:solidFill>
          <a:srgbClr val="33C9D1"/>
        </a:solidFill>
        <a:ln>
          <a:solidFill>
            <a:srgbClr val="2375BB"/>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b="1" kern="1200" dirty="0">
              <a:solidFill>
                <a:schemeClr val="accent5"/>
              </a:solidFill>
            </a:rPr>
            <a:t>Research Methods</a:t>
          </a:r>
        </a:p>
        <a:p>
          <a:pPr marL="0" lvl="0" indent="0" algn="ctr" defTabSz="889000">
            <a:lnSpc>
              <a:spcPct val="100000"/>
            </a:lnSpc>
            <a:spcBef>
              <a:spcPct val="0"/>
            </a:spcBef>
            <a:spcAft>
              <a:spcPts val="0"/>
            </a:spcAft>
            <a:buNone/>
          </a:pPr>
          <a:r>
            <a:rPr lang="en-US" sz="2400" b="1" kern="1200" dirty="0">
              <a:solidFill>
                <a:schemeClr val="accent5"/>
              </a:solidFill>
            </a:rPr>
            <a:t>(1-2 min)</a:t>
          </a:r>
        </a:p>
      </dsp:txBody>
      <dsp:txXfrm>
        <a:off x="137930" y="3163013"/>
        <a:ext cx="2010127" cy="1176787"/>
      </dsp:txXfrm>
    </dsp:sp>
    <dsp:sp modelId="{6ED1D120-6934-411F-A918-AF19C8C46319}">
      <dsp:nvSpPr>
        <dsp:cNvPr id="0" name=""/>
        <dsp:cNvSpPr/>
      </dsp:nvSpPr>
      <dsp:spPr>
        <a:xfrm rot="16200000">
          <a:off x="3233443" y="2547908"/>
          <a:ext cx="1559685" cy="187501"/>
        </a:xfrm>
        <a:prstGeom prst="rect">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sp>
    <dsp:sp modelId="{ABD5C9B5-1D16-463F-9CA0-0233D90E2A43}">
      <dsp:nvSpPr>
        <dsp:cNvPr id="0" name=""/>
        <dsp:cNvSpPr/>
      </dsp:nvSpPr>
      <dsp:spPr>
        <a:xfrm>
          <a:off x="3005135" y="3126401"/>
          <a:ext cx="2083351" cy="1250011"/>
        </a:xfrm>
        <a:prstGeom prst="roundRect">
          <a:avLst>
            <a:gd name="adj" fmla="val 10000"/>
          </a:avLst>
        </a:prstGeom>
        <a:solidFill>
          <a:srgbClr val="2375BB"/>
        </a:solidFill>
        <a:ln>
          <a:solidFill>
            <a:srgbClr val="33C9D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b="1" kern="1200" dirty="0">
              <a:solidFill>
                <a:schemeClr val="accent5"/>
              </a:solidFill>
            </a:rPr>
            <a:t>Key Results </a:t>
          </a:r>
          <a:r>
            <a:rPr lang="en-US" sz="2400" b="1" kern="1200" dirty="0">
              <a:solidFill>
                <a:schemeClr val="accent5"/>
              </a:solidFill>
            </a:rPr>
            <a:t>(3-4 min)</a:t>
          </a:r>
        </a:p>
      </dsp:txBody>
      <dsp:txXfrm>
        <a:off x="3041747" y="3163013"/>
        <a:ext cx="2010127" cy="1176787"/>
      </dsp:txXfrm>
    </dsp:sp>
    <dsp:sp modelId="{DFC22641-BBE7-4879-9A9F-75F2C8D7F0D2}">
      <dsp:nvSpPr>
        <dsp:cNvPr id="0" name=""/>
        <dsp:cNvSpPr/>
      </dsp:nvSpPr>
      <dsp:spPr>
        <a:xfrm rot="16200000">
          <a:off x="3256132" y="1001213"/>
          <a:ext cx="1514297" cy="187501"/>
        </a:xfrm>
        <a:prstGeom prst="rect">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sp>
    <dsp:sp modelId="{B61D961F-A646-4F4D-8285-40923D118077}">
      <dsp:nvSpPr>
        <dsp:cNvPr id="0" name=""/>
        <dsp:cNvSpPr/>
      </dsp:nvSpPr>
      <dsp:spPr>
        <a:xfrm>
          <a:off x="3005135" y="1557013"/>
          <a:ext cx="2083351" cy="1250011"/>
        </a:xfrm>
        <a:prstGeom prst="roundRect">
          <a:avLst>
            <a:gd name="adj" fmla="val 10000"/>
          </a:avLst>
        </a:prstGeom>
        <a:solidFill>
          <a:srgbClr val="2375BB"/>
        </a:solidFill>
        <a:ln>
          <a:solidFill>
            <a:srgbClr val="33C9D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b="1" kern="1200" dirty="0">
              <a:solidFill>
                <a:schemeClr val="accent5"/>
              </a:solidFill>
            </a:rPr>
            <a:t>Implications</a:t>
          </a:r>
          <a:r>
            <a:rPr lang="en-US" sz="2400" b="1" kern="1200" dirty="0">
              <a:solidFill>
                <a:schemeClr val="accent5"/>
              </a:solidFill>
            </a:rPr>
            <a:t> (1-2 min)</a:t>
          </a:r>
        </a:p>
      </dsp:txBody>
      <dsp:txXfrm>
        <a:off x="3041747" y="1593625"/>
        <a:ext cx="2010127" cy="1176787"/>
      </dsp:txXfrm>
    </dsp:sp>
    <dsp:sp modelId="{B802A1E9-8855-47BE-9B71-D580AA277C15}">
      <dsp:nvSpPr>
        <dsp:cNvPr id="0" name=""/>
        <dsp:cNvSpPr/>
      </dsp:nvSpPr>
      <dsp:spPr>
        <a:xfrm rot="21563450">
          <a:off x="3463272" y="580144"/>
          <a:ext cx="2584109" cy="187501"/>
        </a:xfrm>
        <a:prstGeom prst="rect">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sp>
    <dsp:sp modelId="{3776F82A-F55B-4D0C-953C-FAFBA51884BE}">
      <dsp:nvSpPr>
        <dsp:cNvPr id="0" name=""/>
        <dsp:cNvSpPr/>
      </dsp:nvSpPr>
      <dsp:spPr>
        <a:xfrm>
          <a:off x="3005135" y="33012"/>
          <a:ext cx="2083351" cy="1250011"/>
        </a:xfrm>
        <a:prstGeom prst="roundRect">
          <a:avLst>
            <a:gd name="adj" fmla="val 10000"/>
          </a:avLst>
        </a:prstGeom>
        <a:solidFill>
          <a:srgbClr val="2375BB"/>
        </a:solidFill>
        <a:ln>
          <a:solidFill>
            <a:srgbClr val="33C9D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b="1" kern="1200" dirty="0">
              <a:solidFill>
                <a:schemeClr val="accent5"/>
              </a:solidFill>
            </a:rPr>
            <a:t>Recommendations</a:t>
          </a:r>
        </a:p>
        <a:p>
          <a:pPr marL="0" lvl="0" indent="0" algn="ctr" defTabSz="711200">
            <a:lnSpc>
              <a:spcPct val="100000"/>
            </a:lnSpc>
            <a:spcBef>
              <a:spcPct val="0"/>
            </a:spcBef>
            <a:spcAft>
              <a:spcPts val="0"/>
            </a:spcAft>
            <a:buNone/>
          </a:pPr>
          <a:r>
            <a:rPr lang="en-US" sz="2400" b="1" kern="1200" dirty="0">
              <a:solidFill>
                <a:schemeClr val="accent5"/>
              </a:solidFill>
            </a:rPr>
            <a:t>(1-2 min)</a:t>
          </a:r>
        </a:p>
      </dsp:txBody>
      <dsp:txXfrm>
        <a:off x="3041747" y="69624"/>
        <a:ext cx="2010127" cy="1176787"/>
      </dsp:txXfrm>
    </dsp:sp>
    <dsp:sp modelId="{103D576E-80D2-4010-9971-F799D653CC11}">
      <dsp:nvSpPr>
        <dsp:cNvPr id="0" name=""/>
        <dsp:cNvSpPr/>
      </dsp:nvSpPr>
      <dsp:spPr>
        <a:xfrm>
          <a:off x="5593950" y="687"/>
          <a:ext cx="2083351" cy="1250011"/>
        </a:xfrm>
        <a:prstGeom prst="roundRect">
          <a:avLst>
            <a:gd name="adj" fmla="val 10000"/>
          </a:avLst>
        </a:prstGeom>
        <a:solidFill>
          <a:srgbClr val="2375BB"/>
        </a:solidFill>
        <a:ln>
          <a:solidFill>
            <a:srgbClr val="33C9D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b="1" kern="1200" dirty="0">
              <a:solidFill>
                <a:schemeClr val="accent5"/>
              </a:solidFill>
            </a:rPr>
            <a:t>Recap</a:t>
          </a:r>
        </a:p>
        <a:p>
          <a:pPr marL="0" lvl="0" indent="0" algn="ctr" defTabSz="889000">
            <a:lnSpc>
              <a:spcPct val="100000"/>
            </a:lnSpc>
            <a:spcBef>
              <a:spcPct val="0"/>
            </a:spcBef>
            <a:spcAft>
              <a:spcPts val="0"/>
            </a:spcAft>
            <a:buNone/>
          </a:pPr>
          <a:r>
            <a:rPr lang="en-US" sz="2400" b="1" kern="1200" dirty="0">
              <a:solidFill>
                <a:schemeClr val="accent5"/>
              </a:solidFill>
            </a:rPr>
            <a:t>(1 min)</a:t>
          </a:r>
        </a:p>
      </dsp:txBody>
      <dsp:txXfrm>
        <a:off x="5630562" y="37299"/>
        <a:ext cx="2010127" cy="1176787"/>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027"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028"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a:defRPr sz="1200">
                <a:ea typeface="MS PGothic" panose="020B0600070205080204" pitchFamily="34" charset="-128"/>
              </a:defRPr>
            </a:lvl1pPr>
          </a:lstStyle>
          <a:p>
            <a:pPr>
              <a:defRPr/>
            </a:pPr>
            <a:fld id="{D097013A-BC1C-443D-813C-981B7493E13C}" type="slidenum">
              <a:rPr lang="en-US" altLang="en-US"/>
              <a:pPr>
                <a:defRPr/>
              </a:pPr>
              <a:t>‹#›</a:t>
            </a:fld>
            <a:endParaRPr lang="en-US" altLang="en-US"/>
          </a:p>
        </p:txBody>
      </p:sp>
    </p:spTree>
    <p:extLst>
      <p:ext uri="{BB962C8B-B14F-4D97-AF65-F5344CB8AC3E}">
        <p14:creationId xmlns:p14="http://schemas.microsoft.com/office/powerpoint/2010/main" val="1206797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9875"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7" name="Rectangle 5"/>
          <p:cNvSpPr>
            <a:spLocks noGrp="1" noChangeArrowheads="1"/>
          </p:cNvSpPr>
          <p:nvPr>
            <p:ph type="body" sz="quarter" idx="3"/>
          </p:nvPr>
        </p:nvSpPr>
        <p:spPr bwMode="auto">
          <a:xfrm>
            <a:off x="389468" y="4415790"/>
            <a:ext cx="6231467" cy="4183380"/>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9879"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a:defRPr sz="1200">
                <a:ea typeface="MS PGothic" panose="020B0600070205080204" pitchFamily="34" charset="-128"/>
              </a:defRPr>
            </a:lvl1pPr>
          </a:lstStyle>
          <a:p>
            <a:pPr>
              <a:defRPr/>
            </a:pPr>
            <a:fld id="{E39F3125-622A-4D3B-A8FC-6788DCE26F47}" type="slidenum">
              <a:rPr lang="en-US" altLang="en-US"/>
              <a:pPr>
                <a:defRPr/>
              </a:pPr>
              <a:t>‹#›</a:t>
            </a:fld>
            <a:endParaRPr lang="en-US" altLang="en-US"/>
          </a:p>
        </p:txBody>
      </p:sp>
    </p:spTree>
    <p:extLst>
      <p:ext uri="{BB962C8B-B14F-4D97-AF65-F5344CB8AC3E}">
        <p14:creationId xmlns:p14="http://schemas.microsoft.com/office/powerpoint/2010/main" val="22368246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ＭＳ Ｐゴシック" panose="020B0600070205080204" pitchFamily="34" charset="-128"/>
        <a:cs typeface="ＭＳ Ｐゴシック" charset="-128"/>
      </a:defRPr>
    </a:lvl1pPr>
    <a:lvl2pPr marL="457200" algn="l" rtl="0" eaLnBrk="0" fontAlgn="base" hangingPunct="0">
      <a:spcBef>
        <a:spcPct val="30000"/>
      </a:spcBef>
      <a:spcAft>
        <a:spcPct val="0"/>
      </a:spcAft>
      <a:defRPr sz="10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0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0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000" kern="1200">
        <a:solidFill>
          <a:schemeClr val="tx1"/>
        </a:solidFill>
        <a:latin typeface="Arial" charset="0"/>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7024" indent="-291163">
              <a:defRPr sz="2400">
                <a:solidFill>
                  <a:schemeClr val="tx1"/>
                </a:solidFill>
                <a:latin typeface="Arial" panose="020B0604020202020204" pitchFamily="34" charset="0"/>
                <a:ea typeface="ＭＳ Ｐゴシック" panose="020B0600070205080204" pitchFamily="34" charset="-128"/>
              </a:defRPr>
            </a:lvl2pPr>
            <a:lvl3pPr marL="1164653" indent="-232930">
              <a:defRPr sz="2400">
                <a:solidFill>
                  <a:schemeClr val="tx1"/>
                </a:solidFill>
                <a:latin typeface="Arial" panose="020B0604020202020204" pitchFamily="34" charset="0"/>
                <a:ea typeface="ＭＳ Ｐゴシック" panose="020B0600070205080204" pitchFamily="34" charset="-128"/>
              </a:defRPr>
            </a:lvl3pPr>
            <a:lvl4pPr marL="1630514" indent="-232930">
              <a:defRPr sz="2400">
                <a:solidFill>
                  <a:schemeClr val="tx1"/>
                </a:solidFill>
                <a:latin typeface="Arial" panose="020B0604020202020204" pitchFamily="34" charset="0"/>
                <a:ea typeface="ＭＳ Ｐゴシック" panose="020B0600070205080204" pitchFamily="34" charset="-128"/>
              </a:defRPr>
            </a:lvl4pPr>
            <a:lvl5pPr marL="2096375" indent="-232930">
              <a:defRPr sz="2400">
                <a:solidFill>
                  <a:schemeClr val="tx1"/>
                </a:solidFill>
                <a:latin typeface="Arial" panose="020B0604020202020204" pitchFamily="34" charset="0"/>
                <a:ea typeface="ＭＳ Ｐゴシック" panose="020B0600070205080204" pitchFamily="34" charset="-128"/>
              </a:defRPr>
            </a:lvl5pPr>
            <a:lvl6pPr marL="2562236" indent="-23293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096" indent="-23293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3957" indent="-23293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59819" indent="-23293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9F73F5-507A-4404-8B14-2070C354BAE4}" type="slidenum">
              <a:rPr lang="en-US" altLang="en-US" sz="1200"/>
              <a:pPr/>
              <a:t>1</a:t>
            </a:fld>
            <a:endParaRPr lang="en-US" altLang="en-US" sz="1200"/>
          </a:p>
        </p:txBody>
      </p:sp>
    </p:spTree>
    <p:extLst>
      <p:ext uri="{BB962C8B-B14F-4D97-AF65-F5344CB8AC3E}">
        <p14:creationId xmlns:p14="http://schemas.microsoft.com/office/powerpoint/2010/main" val="19611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701041" y="3429662"/>
            <a:ext cx="5764107" cy="55568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ts val="600"/>
              </a:spcBef>
              <a:spcAft>
                <a:spcPts val="1200"/>
              </a:spcAft>
            </a:pPr>
            <a:r>
              <a:rPr lang="en-US" altLang="en-US" dirty="0">
                <a:latin typeface="Arial" panose="020B0604020202020204" pitchFamily="34" charset="0"/>
              </a:rPr>
              <a:t>Step 3: Selecting and writing the content. </a:t>
            </a:r>
          </a:p>
        </p:txBody>
      </p:sp>
      <p:sp>
        <p:nvSpPr>
          <p:cNvPr id="39939" name="Rectangle 3"/>
          <p:cNvSpPr>
            <a:spLocks noGrp="1" noRot="1" noChangeAspect="1" noChangeArrowheads="1" noTextEdit="1"/>
          </p:cNvSpPr>
          <p:nvPr>
            <p:ph type="sldImg"/>
          </p:nvPr>
        </p:nvSpPr>
        <p:spPr>
          <a:xfrm>
            <a:off x="1179513" y="703263"/>
            <a:ext cx="3533775" cy="2649537"/>
          </a:xfrm>
          <a:ln cap="flat"/>
        </p:spPr>
      </p:sp>
    </p:spTree>
    <p:extLst>
      <p:ext uri="{BB962C8B-B14F-4D97-AF65-F5344CB8AC3E}">
        <p14:creationId xmlns:p14="http://schemas.microsoft.com/office/powerpoint/2010/main" val="4174054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545253" y="3176270"/>
            <a:ext cx="5842000" cy="573278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1223"/>
              </a:spcAft>
              <a:defRPr/>
            </a:pPr>
            <a:r>
              <a:rPr lang="en-US" sz="1200" dirty="0">
                <a:ea typeface="MS PGothic" pitchFamily="34" charset="-128"/>
              </a:rPr>
              <a:t>Step 3 is to determine the specific content.</a:t>
            </a:r>
          </a:p>
          <a:p>
            <a:pPr>
              <a:spcBef>
                <a:spcPts val="0"/>
              </a:spcBef>
              <a:spcAft>
                <a:spcPts val="1223"/>
              </a:spcAft>
              <a:defRPr/>
            </a:pPr>
            <a:endParaRPr lang="en-US" sz="1200" dirty="0">
              <a:ea typeface="MS PGothic" pitchFamily="34" charset="-128"/>
            </a:endParaRPr>
          </a:p>
          <a:p>
            <a:pPr>
              <a:spcBef>
                <a:spcPts val="0"/>
              </a:spcBef>
              <a:spcAft>
                <a:spcPts val="1223"/>
              </a:spcAft>
              <a:defRPr/>
            </a:pPr>
            <a:r>
              <a:rPr lang="en-US" sz="1200" dirty="0">
                <a:ea typeface="MS PGothic" pitchFamily="34" charset="-128"/>
              </a:rPr>
              <a:t>No matter how many presentations you do on any one subject - it's always necessary to modify it a little for each new audience. </a:t>
            </a:r>
          </a:p>
          <a:p>
            <a:pPr>
              <a:spcBef>
                <a:spcPts val="0"/>
              </a:spcBef>
              <a:spcAft>
                <a:spcPts val="1223"/>
              </a:spcAft>
              <a:defRPr/>
            </a:pPr>
            <a:r>
              <a:rPr lang="en-US" sz="1200" dirty="0">
                <a:ea typeface="MS PGothic" pitchFamily="34" charset="-128"/>
              </a:rPr>
              <a:t>Start with the one to three key data points that you want the audience to remember. Explain the implications</a:t>
            </a:r>
            <a:r>
              <a:rPr lang="en-US" sz="1200" baseline="0" dirty="0">
                <a:ea typeface="MS PGothic" pitchFamily="34" charset="-128"/>
              </a:rPr>
              <a:t> of the data and </a:t>
            </a:r>
            <a:r>
              <a:rPr lang="en-US" sz="1200" dirty="0">
                <a:ea typeface="MS PGothic" pitchFamily="34" charset="-128"/>
              </a:rPr>
              <a:t>build the case for the recommendations you will make at the end. </a:t>
            </a:r>
          </a:p>
          <a:p>
            <a:pPr>
              <a:spcBef>
                <a:spcPts val="0"/>
              </a:spcBef>
              <a:spcAft>
                <a:spcPts val="1223"/>
              </a:spcAft>
              <a:defRPr/>
            </a:pPr>
            <a:endParaRPr lang="en-US" sz="1200" dirty="0">
              <a:ea typeface="MS PGothic" pitchFamily="34" charset="-128"/>
            </a:endParaRPr>
          </a:p>
          <a:p>
            <a:pPr>
              <a:spcBef>
                <a:spcPts val="0"/>
              </a:spcBef>
              <a:spcAft>
                <a:spcPts val="1223"/>
              </a:spcAft>
              <a:defRPr/>
            </a:pPr>
            <a:r>
              <a:rPr lang="en-US" sz="1200" baseline="0" dirty="0">
                <a:ea typeface="MS PGothic" pitchFamily="34" charset="-128"/>
              </a:rPr>
              <a:t>Throughout the presentation, use language the audience will understand. Make sure you can explain every point in simple language - y</a:t>
            </a:r>
            <a:r>
              <a:rPr lang="en-US" sz="1200" dirty="0">
                <a:ea typeface="MS PGothic" pitchFamily="34" charset="-128"/>
              </a:rPr>
              <a:t>ou can always add detail or complexity</a:t>
            </a:r>
            <a:r>
              <a:rPr lang="en-US" sz="1200" baseline="0" dirty="0">
                <a:ea typeface="MS PGothic" pitchFamily="34" charset="-128"/>
              </a:rPr>
              <a:t> back in </a:t>
            </a:r>
            <a:r>
              <a:rPr lang="en-US" sz="1200" dirty="0">
                <a:ea typeface="MS PGothic" pitchFamily="34" charset="-128"/>
              </a:rPr>
              <a:t>if it seems like your audience wants it. What’s really hard is to explain complex ideas quickly and clearly – so invest time in that. </a:t>
            </a:r>
          </a:p>
          <a:p>
            <a:pPr>
              <a:spcBef>
                <a:spcPts val="0"/>
              </a:spcBef>
              <a:spcAft>
                <a:spcPts val="1223"/>
              </a:spcAft>
              <a:defRPr/>
            </a:pPr>
            <a:endParaRPr lang="en-US" sz="1200" dirty="0">
              <a:ea typeface="MS PGothic" pitchFamily="34" charset="-128"/>
            </a:endParaRPr>
          </a:p>
          <a:p>
            <a:pPr>
              <a:spcBef>
                <a:spcPts val="0"/>
              </a:spcBef>
              <a:spcAft>
                <a:spcPts val="1223"/>
              </a:spcAft>
              <a:defRPr/>
            </a:pPr>
            <a:r>
              <a:rPr lang="en-US" sz="1200" dirty="0">
                <a:ea typeface="MS PGothic" pitchFamily="34" charset="-128"/>
              </a:rPr>
              <a:t>One of the flaws we listed up front was too much or too little information. This is a challenge! But research shows that a concise presentation allows the audience to focus on the key elements and organize them in a way that makes sense. This means that the audience actually learns MORE when LESS is presented – too much information overwhelms them and they don’t learn anything. BUT, of course, be careful not to oversimplify or create gaps in logic by excluding necessary information. </a:t>
            </a:r>
          </a:p>
          <a:p>
            <a:pPr>
              <a:spcBef>
                <a:spcPts val="0"/>
              </a:spcBef>
              <a:spcAft>
                <a:spcPts val="1223"/>
              </a:spcAft>
              <a:defRPr/>
            </a:pPr>
            <a:endParaRPr lang="en-US" sz="1200" dirty="0">
              <a:ea typeface="MS PGothic" pitchFamily="34" charset="-128"/>
            </a:endParaRPr>
          </a:p>
          <a:p>
            <a:pPr>
              <a:spcBef>
                <a:spcPts val="0"/>
              </a:spcBef>
              <a:spcAft>
                <a:spcPts val="1223"/>
              </a:spcAft>
              <a:defRPr/>
            </a:pPr>
            <a:r>
              <a:rPr lang="en-US" sz="1200" dirty="0">
                <a:ea typeface="MS PGothic" pitchFamily="34" charset="-128"/>
              </a:rPr>
              <a:t>And then – make sure that the content you’ve identified is appropriate to the length of time you have. 15 - 20 minutes is the peak for holding the attention of audiences - for policymakers it's probably less! For your slides, a</a:t>
            </a:r>
            <a:r>
              <a:rPr lang="en-US" sz="1200" baseline="0" dirty="0">
                <a:ea typeface="MS PGothic" pitchFamily="34" charset="-128"/>
              </a:rPr>
              <a:t> r</a:t>
            </a:r>
            <a:r>
              <a:rPr lang="en-US" sz="1200" dirty="0">
                <a:ea typeface="MS PGothic" pitchFamily="34" charset="-128"/>
              </a:rPr>
              <a:t>ule of thumb is to have about one slide per minute - so a 10-12 minute presentations would be about 12 slides maximum - but it depends upon your pace. There is likely to be variability in how much time you’ll need to spend on each slide. </a:t>
            </a:r>
          </a:p>
          <a:p>
            <a:pPr>
              <a:spcBef>
                <a:spcPts val="0"/>
              </a:spcBef>
              <a:spcAft>
                <a:spcPts val="1223"/>
              </a:spcAft>
              <a:defRPr/>
            </a:pPr>
            <a:r>
              <a:rPr lang="en-US" sz="1200" dirty="0">
                <a:ea typeface="MS PGothic" pitchFamily="34" charset="-128"/>
              </a:rPr>
              <a:t>Be sure to practice and time your presentation. </a:t>
            </a:r>
          </a:p>
        </p:txBody>
      </p:sp>
      <p:sp>
        <p:nvSpPr>
          <p:cNvPr id="21507" name="Rectangle 3"/>
          <p:cNvSpPr>
            <a:spLocks noGrp="1" noRot="1" noChangeAspect="1" noChangeArrowheads="1" noTextEdit="1"/>
          </p:cNvSpPr>
          <p:nvPr>
            <p:ph type="sldImg"/>
          </p:nvPr>
        </p:nvSpPr>
        <p:spPr>
          <a:xfrm>
            <a:off x="1255713" y="309563"/>
            <a:ext cx="3719512" cy="2789237"/>
          </a:xfrm>
          <a:ln cap="flat"/>
        </p:spPr>
      </p:sp>
    </p:spTree>
    <p:extLst>
      <p:ext uri="{BB962C8B-B14F-4D97-AF65-F5344CB8AC3E}">
        <p14:creationId xmlns:p14="http://schemas.microsoft.com/office/powerpoint/2010/main" val="1781989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701041" y="3429662"/>
            <a:ext cx="5764107" cy="55568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ts val="600"/>
              </a:spcBef>
              <a:spcAft>
                <a:spcPts val="1200"/>
              </a:spcAft>
            </a:pPr>
            <a:r>
              <a:rPr lang="en-US" altLang="en-US" dirty="0">
                <a:latin typeface="Arial" panose="020B0604020202020204" pitchFamily="34" charset="0"/>
              </a:rPr>
              <a:t>Step 4: Organizing the content and flow. </a:t>
            </a:r>
          </a:p>
        </p:txBody>
      </p:sp>
      <p:sp>
        <p:nvSpPr>
          <p:cNvPr id="39939" name="Rectangle 3"/>
          <p:cNvSpPr>
            <a:spLocks noGrp="1" noRot="1" noChangeAspect="1" noChangeArrowheads="1" noTextEdit="1"/>
          </p:cNvSpPr>
          <p:nvPr>
            <p:ph type="sldImg"/>
          </p:nvPr>
        </p:nvSpPr>
        <p:spPr>
          <a:xfrm>
            <a:off x="1179513" y="703263"/>
            <a:ext cx="3533775" cy="2649537"/>
          </a:xfrm>
          <a:ln cap="flat"/>
        </p:spPr>
      </p:sp>
    </p:spTree>
    <p:extLst>
      <p:ext uri="{BB962C8B-B14F-4D97-AF65-F5344CB8AC3E}">
        <p14:creationId xmlns:p14="http://schemas.microsoft.com/office/powerpoint/2010/main" val="767640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Step 4 is perhaps the biggest step - organize your information: Establish an outline that matches your objectives.</a:t>
            </a:r>
          </a:p>
          <a:p>
            <a:endParaRPr lang="en-US" altLang="en-US" dirty="0">
              <a:latin typeface="Arial" panose="020B0604020202020204" pitchFamily="34" charset="0"/>
            </a:endParaRPr>
          </a:p>
          <a:p>
            <a:r>
              <a:rPr lang="en-US" altLang="en-US" dirty="0">
                <a:latin typeface="Arial" panose="020B0604020202020204" pitchFamily="34" charset="0"/>
              </a:rPr>
              <a:t>Keep</a:t>
            </a:r>
            <a:r>
              <a:rPr lang="en-US" altLang="en-US" baseline="0" dirty="0">
                <a:latin typeface="Arial" panose="020B0604020202020204" pitchFamily="34" charset="0"/>
              </a:rPr>
              <a:t> in mind that</a:t>
            </a:r>
            <a:r>
              <a:rPr lang="en-US" altLang="en-US" dirty="0">
                <a:latin typeface="Arial" panose="020B0604020202020204" pitchFamily="34" charset="0"/>
              </a:rPr>
              <a:t> your presentation will be for a policy audience. A simple way we describe organizing this type of presentation is: Say it, explain it, and say it again. </a:t>
            </a:r>
          </a:p>
          <a:p>
            <a:endParaRPr lang="en-US" altLang="en-US" dirty="0">
              <a:latin typeface="Arial" panose="020B0604020202020204" pitchFamily="34" charset="0"/>
            </a:endParaRPr>
          </a:p>
          <a:p>
            <a:r>
              <a:rPr lang="en-US" altLang="en-US" dirty="0">
                <a:latin typeface="Arial" panose="020B0604020202020204" pitchFamily="34" charset="0"/>
              </a:rPr>
              <a:t>“Say it” – introduce the problem (and possibly solution) to provide the bottom line up front.</a:t>
            </a:r>
          </a:p>
          <a:p>
            <a:r>
              <a:rPr lang="en-US" altLang="en-US" dirty="0">
                <a:latin typeface="Arial" panose="020B0604020202020204" pitchFamily="34" charset="0"/>
              </a:rPr>
              <a:t>“Explain it” - illuminate the problem with data from your research. This is the bulk of</a:t>
            </a:r>
            <a:r>
              <a:rPr lang="en-US" altLang="en-US" baseline="0" dirty="0">
                <a:latin typeface="Arial" panose="020B0604020202020204" pitchFamily="34" charset="0"/>
              </a:rPr>
              <a:t> the presentation.</a:t>
            </a:r>
            <a:endParaRPr lang="en-US" altLang="en-US" dirty="0">
              <a:latin typeface="Arial" panose="020B0604020202020204" pitchFamily="34" charset="0"/>
            </a:endParaRPr>
          </a:p>
          <a:p>
            <a:r>
              <a:rPr lang="en-US" altLang="en-US" dirty="0">
                <a:latin typeface="Arial" panose="020B0604020202020204" pitchFamily="34" charset="0"/>
              </a:rPr>
              <a:t>“Say it again” – wrap up with a quick summary of the issue and your recommendations to address it. </a:t>
            </a:r>
          </a:p>
          <a:p>
            <a:endParaRPr lang="en-US" altLang="en-US" dirty="0">
              <a:latin typeface="Arial" panose="020B0604020202020204" pitchFamily="34" charset="0"/>
            </a:endParaRPr>
          </a:p>
          <a:p>
            <a:r>
              <a:rPr lang="en-US" altLang="en-US" dirty="0">
                <a:latin typeface="Arial" panose="020B0604020202020204" pitchFamily="34" charset="0"/>
              </a:rPr>
              <a:t>Not verbatim, but present the same basic points using different words to help your audience dig deeper into what </a:t>
            </a:r>
            <a:r>
              <a:rPr lang="en-US" altLang="en-US" u="sng" dirty="0">
                <a:latin typeface="Arial" panose="020B0604020202020204" pitchFamily="34" charset="0"/>
              </a:rPr>
              <a:t>you know</a:t>
            </a:r>
            <a:r>
              <a:rPr lang="en-US" altLang="en-US" dirty="0">
                <a:latin typeface="Arial" panose="020B0604020202020204" pitchFamily="34" charset="0"/>
              </a:rPr>
              <a:t> and what </a:t>
            </a:r>
            <a:r>
              <a:rPr lang="en-US" altLang="en-US" u="sng" dirty="0">
                <a:latin typeface="Arial" panose="020B0604020202020204" pitchFamily="34" charset="0"/>
              </a:rPr>
              <a:t>they</a:t>
            </a:r>
            <a:r>
              <a:rPr lang="en-US" altLang="en-US" dirty="0">
                <a:latin typeface="Arial" panose="020B0604020202020204" pitchFamily="34" charset="0"/>
              </a:rPr>
              <a:t> can </a:t>
            </a:r>
            <a:r>
              <a:rPr lang="en-US" altLang="en-US" u="sng" dirty="0">
                <a:latin typeface="Arial" panose="020B0604020202020204" pitchFamily="34" charset="0"/>
              </a:rPr>
              <a:t>do </a:t>
            </a:r>
            <a:r>
              <a:rPr lang="en-US" altLang="en-US" dirty="0">
                <a:latin typeface="Arial" panose="020B0604020202020204" pitchFamily="34" charset="0"/>
              </a:rPr>
              <a:t>about it. </a:t>
            </a:r>
          </a:p>
          <a:p>
            <a:endParaRPr lang="en-US" altLang="en-US" dirty="0">
              <a:latin typeface="Arial" panose="020B0604020202020204" pitchFamily="34" charset="0"/>
            </a:endParaRPr>
          </a:p>
        </p:txBody>
      </p:sp>
      <p:sp>
        <p:nvSpPr>
          <p:cNvPr id="23555"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898679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701040" y="3331210"/>
            <a:ext cx="5608320" cy="5501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ltLang="en-US" dirty="0">
                <a:latin typeface="Arial" panose="020B0604020202020204" pitchFamily="34" charset="0"/>
              </a:rPr>
              <a:t>This motivated sequence, developed by Alan H. Monroe, is a five step presentation structure that follows people’s normal thought patterns, motivating an audience to respond to the speaker’s purpose. </a:t>
            </a:r>
          </a:p>
          <a:p>
            <a:r>
              <a:rPr lang="en-US" altLang="en-US" dirty="0">
                <a:latin typeface="Arial" panose="020B0604020202020204" pitchFamily="34" charset="0"/>
              </a:rPr>
              <a:t> </a:t>
            </a:r>
          </a:p>
          <a:p>
            <a:r>
              <a:rPr lang="en-US" altLang="en-US" u="sng" dirty="0">
                <a:latin typeface="Arial" panose="020B0604020202020204" pitchFamily="34" charset="0"/>
              </a:rPr>
              <a:t>Attention:</a:t>
            </a:r>
            <a:r>
              <a:rPr lang="en-US" altLang="en-US" dirty="0">
                <a:latin typeface="Arial" panose="020B0604020202020204" pitchFamily="34" charset="0"/>
              </a:rPr>
              <a:t> the opening should seize the audience’s attention, direct that attention toward your topic, and make the audience want to listen to what follows: For example, a physician might say, “3 out of 5 people in this room will die of heart disease”.</a:t>
            </a:r>
          </a:p>
          <a:p>
            <a:endParaRPr lang="en-US" altLang="en-US" u="sng" dirty="0">
              <a:latin typeface="Arial" panose="020B0604020202020204" pitchFamily="34" charset="0"/>
            </a:endParaRPr>
          </a:p>
          <a:p>
            <a:r>
              <a:rPr lang="en-US" altLang="en-US" u="sng" dirty="0">
                <a:latin typeface="Arial" panose="020B0604020202020204" pitchFamily="34" charset="0"/>
              </a:rPr>
              <a:t>Need:</a:t>
            </a:r>
            <a:r>
              <a:rPr lang="en-US" altLang="en-US" dirty="0">
                <a:latin typeface="Arial" panose="020B0604020202020204" pitchFamily="34" charset="0"/>
              </a:rPr>
              <a:t> State the need/problem that exists, explaining why it’s important to your listeners. Here is the body of the presentation. You may include findings, quote, examples, or any illustrations that describe need and build a solid, logical foundation for the solution you will present.</a:t>
            </a:r>
          </a:p>
          <a:p>
            <a:endParaRPr lang="en-US" altLang="en-US" u="sng" dirty="0">
              <a:latin typeface="Arial" panose="020B0604020202020204" pitchFamily="34" charset="0"/>
            </a:endParaRPr>
          </a:p>
          <a:p>
            <a:r>
              <a:rPr lang="en-US" altLang="en-US" u="sng" dirty="0">
                <a:latin typeface="Arial" panose="020B0604020202020204" pitchFamily="34" charset="0"/>
              </a:rPr>
              <a:t>Satisfaction:</a:t>
            </a:r>
            <a:r>
              <a:rPr lang="en-US" altLang="en-US" dirty="0">
                <a:latin typeface="Arial" panose="020B0604020202020204" pitchFamily="34" charset="0"/>
              </a:rPr>
              <a:t> Comes with presenting solutions to the need/problem. What could be done. Support your position with evidence if it exists.</a:t>
            </a:r>
            <a:r>
              <a:rPr lang="en-US" altLang="en-US" baseline="0" dirty="0">
                <a:latin typeface="Arial" panose="020B0604020202020204" pitchFamily="34" charset="0"/>
              </a:rPr>
              <a:t> I</a:t>
            </a:r>
            <a:r>
              <a:rPr lang="en-US" altLang="en-US" dirty="0">
                <a:latin typeface="Arial" panose="020B0604020202020204" pitchFamily="34" charset="0"/>
              </a:rPr>
              <a:t>f necessary, overcome objections.</a:t>
            </a:r>
          </a:p>
          <a:p>
            <a:endParaRPr lang="en-US" altLang="en-US" dirty="0">
              <a:latin typeface="Arial" panose="020B0604020202020204" pitchFamily="34" charset="0"/>
            </a:endParaRPr>
          </a:p>
          <a:p>
            <a:r>
              <a:rPr lang="en-US" altLang="en-US" u="sng" dirty="0">
                <a:latin typeface="Arial" panose="020B0604020202020204" pitchFamily="34" charset="0"/>
              </a:rPr>
              <a:t>Visualization:</a:t>
            </a:r>
            <a:r>
              <a:rPr lang="en-US" altLang="en-US" u="none" baseline="0" dirty="0">
                <a:latin typeface="Arial" panose="020B0604020202020204" pitchFamily="34" charset="0"/>
              </a:rPr>
              <a:t> Evidence can help you do this. Evidence can be data, stories/quotes from people with lived experiences. Visualization can be supported with actual images where appropriate. </a:t>
            </a:r>
            <a:endParaRPr lang="en-US" altLang="en-US" u="sng" dirty="0">
              <a:latin typeface="Arial" panose="020B0604020202020204" pitchFamily="34" charset="0"/>
            </a:endParaRPr>
          </a:p>
          <a:p>
            <a:endParaRPr lang="en-US" altLang="en-US" u="sng" dirty="0">
              <a:latin typeface="Arial" panose="020B0604020202020204" pitchFamily="34" charset="0"/>
            </a:endParaRPr>
          </a:p>
          <a:p>
            <a:r>
              <a:rPr lang="en-US" altLang="en-US" u="sng" dirty="0">
                <a:latin typeface="Arial" panose="020B0604020202020204" pitchFamily="34" charset="0"/>
              </a:rPr>
              <a:t>Action:</a:t>
            </a:r>
            <a:r>
              <a:rPr lang="en-US" altLang="en-US" dirty="0">
                <a:latin typeface="Arial" panose="020B0604020202020204" pitchFamily="34" charset="0"/>
              </a:rPr>
              <a:t> Move the audience to positive action. This is where your recommendations come in – and remember that you should be thinking about these final recommendations from the very beginning. </a:t>
            </a:r>
            <a:endParaRPr lang="en-US" altLang="en-US" u="sng" dirty="0">
              <a:latin typeface="Arial" panose="020B0604020202020204" pitchFamily="34" charset="0"/>
            </a:endParaRPr>
          </a:p>
        </p:txBody>
      </p:sp>
      <p:sp>
        <p:nvSpPr>
          <p:cNvPr id="27651" name="Rectangle 3"/>
          <p:cNvSpPr>
            <a:spLocks noGrp="1" noRot="1" noChangeAspect="1" noChangeArrowheads="1" noTextEdit="1"/>
          </p:cNvSpPr>
          <p:nvPr>
            <p:ph type="sldImg"/>
          </p:nvPr>
        </p:nvSpPr>
        <p:spPr>
          <a:xfrm>
            <a:off x="1704975" y="703263"/>
            <a:ext cx="3298825" cy="2473325"/>
          </a:xfrm>
          <a:noFill/>
          <a:ln cap="flat"/>
        </p:spPr>
      </p:sp>
    </p:spTree>
    <p:extLst>
      <p:ext uri="{BB962C8B-B14F-4D97-AF65-F5344CB8AC3E}">
        <p14:creationId xmlns:p14="http://schemas.microsoft.com/office/powerpoint/2010/main" val="2092271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Following on this sequence, first was Attention, and your opener is where you must seize your audience’s attention. </a:t>
            </a:r>
          </a:p>
          <a:p>
            <a:endParaRPr lang="en-US" altLang="en-US" dirty="0">
              <a:latin typeface="Arial" panose="020B0604020202020204" pitchFamily="34" charset="0"/>
            </a:endParaRPr>
          </a:p>
          <a:p>
            <a:r>
              <a:rPr lang="en-US" altLang="en-US" dirty="0">
                <a:latin typeface="Arial" panose="020B0604020202020204" pitchFamily="34" charset="0"/>
              </a:rPr>
              <a:t>Because the first few words you utter will set the tone for your entire presentation, it’s imperative that you say something that will capture your audience’s attention and give you rapport with them. Some experts believe that you only have 10 to 30 seconds to capture your audience’s attention – if you don’t start off strong, they tune out from the beginning. </a:t>
            </a: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 </a:t>
            </a:r>
          </a:p>
        </p:txBody>
      </p:sp>
    </p:spTree>
    <p:extLst>
      <p:ext uri="{BB962C8B-B14F-4D97-AF65-F5344CB8AC3E}">
        <p14:creationId xmlns:p14="http://schemas.microsoft.com/office/powerpoint/2010/main" val="1974222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79513" y="696913"/>
            <a:ext cx="4027487" cy="3021012"/>
          </a:xfrm>
          <a:ln/>
        </p:spPr>
      </p:sp>
      <p:sp>
        <p:nvSpPr>
          <p:cNvPr id="31747" name="Rectangle 3"/>
          <p:cNvSpPr>
            <a:spLocks noGrp="1" noChangeArrowheads="1"/>
          </p:cNvSpPr>
          <p:nvPr>
            <p:ph type="body" idx="1"/>
          </p:nvPr>
        </p:nvSpPr>
        <p:spPr>
          <a:xfrm>
            <a:off x="467361" y="3718560"/>
            <a:ext cx="5997787"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There are a number of ways to open your talk. The type of opener you choose depends on you and your audience.</a:t>
            </a:r>
          </a:p>
          <a:p>
            <a:endParaRPr lang="en-US" altLang="en-US" dirty="0">
              <a:latin typeface="Arial" panose="020B0604020202020204" pitchFamily="34" charset="0"/>
            </a:endParaRPr>
          </a:p>
          <a:p>
            <a:r>
              <a:rPr lang="en-US" altLang="en-US" dirty="0">
                <a:latin typeface="Arial" panose="020B0604020202020204" pitchFamily="34" charset="0"/>
              </a:rPr>
              <a:t>[CLICK FOR EACH BULLET]</a:t>
            </a:r>
          </a:p>
          <a:p>
            <a:endParaRPr lang="en-US" altLang="en-US" dirty="0">
              <a:latin typeface="Arial" panose="020B0604020202020204" pitchFamily="34" charset="0"/>
            </a:endParaRPr>
          </a:p>
          <a:p>
            <a:pPr>
              <a:lnSpc>
                <a:spcPct val="90000"/>
              </a:lnSpc>
              <a:spcBef>
                <a:spcPct val="0"/>
              </a:spcBef>
              <a:spcAft>
                <a:spcPts val="1223"/>
              </a:spcAft>
            </a:pPr>
            <a:r>
              <a:rPr lang="en-US" altLang="en-US" b="1" dirty="0">
                <a:latin typeface="Arial" panose="020B0604020202020204" pitchFamily="34" charset="0"/>
              </a:rPr>
              <a:t>Greet &amp; Shock:</a:t>
            </a:r>
            <a:r>
              <a:rPr lang="en-US" altLang="en-US" dirty="0">
                <a:latin typeface="Arial" panose="020B0604020202020204" pitchFamily="34" charset="0"/>
              </a:rPr>
              <a:t> You walk to the podium, and stand there for a full minute while scanning the audience, then in a solemn voice you say, “Good morning. In the time it took me to walk from my chair to the podium, 350 people died from AIDS in Zaire. When we leave this afternoon, 7,500 more will have died.” The audience isn’t likely to forget your message. </a:t>
            </a:r>
            <a:endParaRPr lang="en-US" altLang="en-US" b="1" dirty="0">
              <a:latin typeface="Arial" panose="020B0604020202020204" pitchFamily="34" charset="0"/>
            </a:endParaRPr>
          </a:p>
          <a:p>
            <a:pPr>
              <a:lnSpc>
                <a:spcPct val="90000"/>
              </a:lnSpc>
              <a:spcBef>
                <a:spcPct val="0"/>
              </a:spcBef>
              <a:spcAft>
                <a:spcPts val="1223"/>
              </a:spcAft>
            </a:pPr>
            <a:endParaRPr lang="en-US" altLang="en-US" b="1" dirty="0">
              <a:latin typeface="Arial" panose="020B0604020202020204" pitchFamily="34" charset="0"/>
            </a:endParaRPr>
          </a:p>
          <a:p>
            <a:pPr>
              <a:lnSpc>
                <a:spcPct val="90000"/>
              </a:lnSpc>
              <a:spcBef>
                <a:spcPct val="0"/>
              </a:spcBef>
              <a:spcAft>
                <a:spcPts val="1223"/>
              </a:spcAft>
            </a:pPr>
            <a:r>
              <a:rPr lang="en-US" altLang="en-US" b="1" dirty="0">
                <a:latin typeface="Arial" panose="020B0604020202020204" pitchFamily="34" charset="0"/>
              </a:rPr>
              <a:t>Humor:</a:t>
            </a:r>
            <a:r>
              <a:rPr lang="en-US" altLang="en-US" dirty="0">
                <a:latin typeface="Arial" panose="020B0604020202020204" pitchFamily="34" charset="0"/>
              </a:rPr>
              <a:t> This is probably the most difficult way to open your talk. Only use it when you are absolutely sure that it’s appropriate, that your delivery is impeccable, and that it’s actually funny to your audience. Statistical humor may go over really well at a scientific conference, but not so much if you’re talking to a group of journalists. </a:t>
            </a:r>
          </a:p>
          <a:p>
            <a:pPr>
              <a:lnSpc>
                <a:spcPct val="90000"/>
              </a:lnSpc>
              <a:spcBef>
                <a:spcPct val="0"/>
              </a:spcBef>
              <a:spcAft>
                <a:spcPts val="1223"/>
              </a:spcAft>
            </a:pPr>
            <a:endParaRPr lang="en-US" altLang="en-US" b="1" dirty="0">
              <a:latin typeface="Arial" panose="020B0604020202020204" pitchFamily="34" charset="0"/>
            </a:endParaRPr>
          </a:p>
          <a:p>
            <a:pPr>
              <a:lnSpc>
                <a:spcPct val="90000"/>
              </a:lnSpc>
              <a:spcBef>
                <a:spcPct val="0"/>
              </a:spcBef>
              <a:spcAft>
                <a:spcPts val="1223"/>
              </a:spcAft>
            </a:pPr>
            <a:r>
              <a:rPr lang="en-US" altLang="en-US" b="1" dirty="0">
                <a:latin typeface="Arial" panose="020B0604020202020204" pitchFamily="34" charset="0"/>
              </a:rPr>
              <a:t>Warm and Friendly:</a:t>
            </a:r>
            <a:r>
              <a:rPr lang="en-US" altLang="en-US" dirty="0">
                <a:latin typeface="Arial" panose="020B0604020202020204" pitchFamily="34" charset="0"/>
              </a:rPr>
              <a:t> You could ask the audience how they are, or speak more personally to one or two people. </a:t>
            </a:r>
          </a:p>
          <a:p>
            <a:pPr>
              <a:lnSpc>
                <a:spcPct val="90000"/>
              </a:lnSpc>
              <a:spcBef>
                <a:spcPct val="0"/>
              </a:spcBef>
              <a:spcAft>
                <a:spcPts val="1223"/>
              </a:spcAft>
            </a:pPr>
            <a:endParaRPr lang="en-US" altLang="en-US" b="1" dirty="0">
              <a:latin typeface="Arial" panose="020B0604020202020204" pitchFamily="34" charset="0"/>
            </a:endParaRPr>
          </a:p>
          <a:p>
            <a:pPr>
              <a:lnSpc>
                <a:spcPct val="90000"/>
              </a:lnSpc>
              <a:spcBef>
                <a:spcPct val="0"/>
              </a:spcBef>
              <a:spcAft>
                <a:spcPts val="1223"/>
              </a:spcAft>
            </a:pPr>
            <a:r>
              <a:rPr lang="en-US" altLang="en-US" b="1" dirty="0">
                <a:latin typeface="Arial" panose="020B0604020202020204" pitchFamily="34" charset="0"/>
              </a:rPr>
              <a:t>Verbal Imagery:</a:t>
            </a:r>
            <a:r>
              <a:rPr lang="en-US" altLang="en-US" dirty="0">
                <a:latin typeface="Arial" panose="020B0604020202020204" pitchFamily="34" charset="0"/>
              </a:rPr>
              <a:t> If you are good with words, you could create some verbal imagery. Paint a picture with words so your audience can </a:t>
            </a:r>
            <a:r>
              <a:rPr lang="en-US" altLang="en-US" i="1" dirty="0">
                <a:latin typeface="Arial" panose="020B0604020202020204" pitchFamily="34" charset="0"/>
              </a:rPr>
              <a:t>see</a:t>
            </a:r>
            <a:r>
              <a:rPr lang="en-US" altLang="en-US" dirty="0">
                <a:latin typeface="Arial" panose="020B0604020202020204" pitchFamily="34" charset="0"/>
              </a:rPr>
              <a:t>, not just hear, what it is you are saying. This takes skill, but, it can be very effective. You can ask the audience to close their eyes and imagine a typical patient</a:t>
            </a:r>
            <a:r>
              <a:rPr lang="en-US" altLang="en-US" baseline="0" dirty="0">
                <a:latin typeface="Arial" panose="020B0604020202020204" pitchFamily="34" charset="0"/>
              </a:rPr>
              <a:t> and </a:t>
            </a:r>
            <a:r>
              <a:rPr lang="en-US" altLang="en-US" dirty="0">
                <a:latin typeface="Arial" panose="020B0604020202020204" pitchFamily="34" charset="0"/>
              </a:rPr>
              <a:t>the</a:t>
            </a:r>
            <a:r>
              <a:rPr lang="en-US" altLang="en-US" baseline="0" dirty="0">
                <a:latin typeface="Arial" panose="020B0604020202020204" pitchFamily="34" charset="0"/>
              </a:rPr>
              <a:t> village health clinic where your research took place.</a:t>
            </a:r>
            <a:endParaRPr lang="en-US" altLang="en-US" dirty="0">
              <a:latin typeface="Arial" panose="020B0604020202020204" pitchFamily="34" charset="0"/>
            </a:endParaRPr>
          </a:p>
          <a:p>
            <a:pPr>
              <a:lnSpc>
                <a:spcPct val="90000"/>
              </a:lnSpc>
              <a:spcBef>
                <a:spcPct val="0"/>
              </a:spcBef>
              <a:spcAft>
                <a:spcPts val="1223"/>
              </a:spcAft>
            </a:pPr>
            <a:endParaRPr lang="en-US" altLang="en-US" b="1" dirty="0">
              <a:latin typeface="Arial" panose="020B0604020202020204" pitchFamily="34" charset="0"/>
            </a:endParaRPr>
          </a:p>
          <a:p>
            <a:pPr>
              <a:lnSpc>
                <a:spcPct val="90000"/>
              </a:lnSpc>
              <a:spcBef>
                <a:spcPct val="0"/>
              </a:spcBef>
              <a:spcAft>
                <a:spcPts val="1223"/>
              </a:spcAft>
            </a:pPr>
            <a:r>
              <a:rPr lang="en-US" altLang="en-US" b="1" dirty="0">
                <a:latin typeface="Arial" panose="020B0604020202020204" pitchFamily="34" charset="0"/>
              </a:rPr>
              <a:t>Issue a challenge: </a:t>
            </a:r>
            <a:r>
              <a:rPr lang="en-US" altLang="en-US" dirty="0">
                <a:latin typeface="Arial" panose="020B0604020202020204" pitchFamily="34" charset="0"/>
              </a:rPr>
              <a:t>You can challenge the audience to take a stand on women’s health – assuming, of course, that your presentation will then cover why they should care, and you give them tips on how to do that. </a:t>
            </a:r>
            <a:endParaRPr lang="en-US" altLang="en-US" b="1" dirty="0">
              <a:latin typeface="Arial" panose="020B0604020202020204" pitchFamily="34" charset="0"/>
            </a:endParaRPr>
          </a:p>
          <a:p>
            <a:pPr>
              <a:lnSpc>
                <a:spcPct val="90000"/>
              </a:lnSpc>
              <a:spcBef>
                <a:spcPct val="0"/>
              </a:spcBef>
              <a:spcAft>
                <a:spcPts val="1223"/>
              </a:spcAft>
            </a:pPr>
            <a:endParaRPr lang="en-US" altLang="en-US" b="1" dirty="0">
              <a:latin typeface="Arial" panose="020B0604020202020204" pitchFamily="34" charset="0"/>
            </a:endParaRPr>
          </a:p>
          <a:p>
            <a:pPr>
              <a:lnSpc>
                <a:spcPct val="90000"/>
              </a:lnSpc>
              <a:spcBef>
                <a:spcPct val="0"/>
              </a:spcBef>
              <a:spcAft>
                <a:spcPts val="1223"/>
              </a:spcAft>
            </a:pPr>
            <a:r>
              <a:rPr lang="en-US" altLang="en-US" b="1" dirty="0">
                <a:latin typeface="Arial" panose="020B0604020202020204" pitchFamily="34" charset="0"/>
              </a:rPr>
              <a:t>Use a quote: </a:t>
            </a:r>
            <a:r>
              <a:rPr lang="en-US" altLang="en-US" dirty="0">
                <a:latin typeface="Arial" panose="020B0604020202020204" pitchFamily="34" charset="0"/>
              </a:rPr>
              <a:t>For example if your presentation is on health</a:t>
            </a:r>
            <a:r>
              <a:rPr lang="en-US" altLang="en-US" baseline="0" dirty="0">
                <a:latin typeface="Arial" panose="020B0604020202020204" pitchFamily="34" charset="0"/>
              </a:rPr>
              <a:t> equity</a:t>
            </a:r>
            <a:r>
              <a:rPr lang="en-US" altLang="en-US" dirty="0">
                <a:latin typeface="Arial" panose="020B0604020202020204" pitchFamily="34" charset="0"/>
              </a:rPr>
              <a:t>, you might open with, “Whatever affects one directly, affects all indirectly. I can never be what I ought to be until you are what you ought to be.”  -Martin Luther King Jr.</a:t>
            </a:r>
            <a:r>
              <a:rPr lang="en-US" altLang="en-US" baseline="0" dirty="0">
                <a:latin typeface="Arial" panose="020B0604020202020204" pitchFamily="34" charset="0"/>
              </a:rPr>
              <a:t> </a:t>
            </a:r>
            <a:r>
              <a:rPr lang="en-US" altLang="en-US" dirty="0">
                <a:latin typeface="Arial" panose="020B0604020202020204" pitchFamily="34" charset="0"/>
              </a:rPr>
              <a:t>Of course, the quote should relate to the topic.</a:t>
            </a:r>
            <a:endParaRPr lang="en-US" altLang="en-US" b="1" dirty="0">
              <a:latin typeface="Arial" panose="020B0604020202020204" pitchFamily="34" charset="0"/>
            </a:endParaRPr>
          </a:p>
          <a:p>
            <a:pPr>
              <a:lnSpc>
                <a:spcPct val="90000"/>
              </a:lnSpc>
              <a:spcBef>
                <a:spcPct val="0"/>
              </a:spcBef>
              <a:spcAft>
                <a:spcPts val="1223"/>
              </a:spcAft>
            </a:pPr>
            <a:endParaRPr lang="en-US" altLang="en-US" b="1" dirty="0">
              <a:latin typeface="Arial" panose="020B0604020202020204" pitchFamily="34" charset="0"/>
            </a:endParaRPr>
          </a:p>
          <a:p>
            <a:pPr>
              <a:lnSpc>
                <a:spcPct val="90000"/>
              </a:lnSpc>
              <a:spcBef>
                <a:spcPct val="0"/>
              </a:spcBef>
              <a:spcAft>
                <a:spcPts val="1223"/>
              </a:spcAft>
            </a:pPr>
            <a:r>
              <a:rPr lang="en-US" altLang="en-US" b="1" dirty="0">
                <a:latin typeface="Arial" panose="020B0604020202020204" pitchFamily="34" charset="0"/>
              </a:rPr>
              <a:t>Facts: </a:t>
            </a:r>
            <a:r>
              <a:rPr lang="en-US" altLang="en-US" dirty="0">
                <a:latin typeface="Arial" panose="020B0604020202020204" pitchFamily="34" charset="0"/>
              </a:rPr>
              <a:t>In the United States, babies</a:t>
            </a:r>
            <a:r>
              <a:rPr lang="en-US" altLang="en-US" baseline="0" dirty="0">
                <a:latin typeface="Arial" panose="020B0604020202020204" pitchFamily="34" charset="0"/>
              </a:rPr>
              <a:t> born to African American mothers are 2 times more likely to die as infants born to European American mothers</a:t>
            </a:r>
            <a:r>
              <a:rPr lang="en-US" altLang="en-US" dirty="0">
                <a:latin typeface="Arial" panose="020B0604020202020204" pitchFamily="34" charset="0"/>
              </a:rPr>
              <a:t>.</a:t>
            </a:r>
          </a:p>
          <a:p>
            <a:pPr>
              <a:lnSpc>
                <a:spcPct val="90000"/>
              </a:lnSpc>
              <a:spcBef>
                <a:spcPct val="0"/>
              </a:spcBef>
              <a:spcAft>
                <a:spcPts val="1223"/>
              </a:spcAft>
            </a:pPr>
            <a:endParaRPr lang="en-US" altLang="en-US" b="1" dirty="0">
              <a:latin typeface="Arial" panose="020B0604020202020204" pitchFamily="34" charset="0"/>
            </a:endParaRPr>
          </a:p>
          <a:p>
            <a:pPr>
              <a:lnSpc>
                <a:spcPct val="90000"/>
              </a:lnSpc>
              <a:spcBef>
                <a:spcPct val="0"/>
              </a:spcBef>
              <a:spcAft>
                <a:spcPts val="1223"/>
              </a:spcAft>
            </a:pPr>
            <a:r>
              <a:rPr lang="en-US" altLang="en-US" b="1" dirty="0">
                <a:latin typeface="Arial" panose="020B0604020202020204" pitchFamily="34" charset="0"/>
              </a:rPr>
              <a:t>Ask a question: </a:t>
            </a:r>
            <a:r>
              <a:rPr lang="en-US" altLang="en-US" dirty="0">
                <a:latin typeface="Arial" panose="020B0604020202020204" pitchFamily="34" charset="0"/>
              </a:rPr>
              <a:t>Using some of the data you’ll share in your presentation, you could ask the audience a question to see how much they already know. If the audience doesn’t know the answer, this might help to establish right up front that there is something to learn during your presentation; a question might also make them consider their personal relationship to the subject. </a:t>
            </a:r>
          </a:p>
          <a:p>
            <a:pPr>
              <a:lnSpc>
                <a:spcPct val="90000"/>
              </a:lnSpc>
              <a:spcBef>
                <a:spcPct val="0"/>
              </a:spcBef>
              <a:spcAft>
                <a:spcPts val="1223"/>
              </a:spcAft>
            </a:pPr>
            <a:endParaRPr lang="en-US" altLang="en-US" b="1" dirty="0">
              <a:latin typeface="Arial" panose="020B0604020202020204" pitchFamily="34" charset="0"/>
            </a:endParaRPr>
          </a:p>
          <a:p>
            <a:pPr>
              <a:lnSpc>
                <a:spcPct val="90000"/>
              </a:lnSpc>
              <a:spcBef>
                <a:spcPct val="0"/>
              </a:spcBef>
              <a:spcAft>
                <a:spcPts val="1223"/>
              </a:spcAft>
            </a:pPr>
            <a:r>
              <a:rPr lang="en-US" altLang="en-US" dirty="0">
                <a:latin typeface="Arial" panose="020B0604020202020204" pitchFamily="34" charset="0"/>
              </a:rPr>
              <a:t>With all of these openers, the audience expects you to look them in the eye. If you’re looking down at the podium, reading your notes to tell a joke or issue a challenge, it won’t have the same impact. Memorize your opening. After you’ve gained the audience’s attention, you can start to look up and down as you refer to your notes. </a:t>
            </a:r>
          </a:p>
        </p:txBody>
      </p:sp>
    </p:spTree>
    <p:extLst>
      <p:ext uri="{BB962C8B-B14F-4D97-AF65-F5344CB8AC3E}">
        <p14:creationId xmlns:p14="http://schemas.microsoft.com/office/powerpoint/2010/main" val="201545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ts val="1200"/>
              </a:spcAft>
            </a:pPr>
            <a:r>
              <a:rPr lang="en-US" altLang="en-US" dirty="0">
                <a:latin typeface="Arial" panose="020B0604020202020204" pitchFamily="34" charset="0"/>
              </a:rPr>
              <a:t>As you move forward and select the content of your presentation, you must be cognizant of how much time you will have. Timing is incredibly important in any presentation, but especially in a policy presentation. </a:t>
            </a:r>
          </a:p>
          <a:p>
            <a:pPr>
              <a:spcBef>
                <a:spcPct val="0"/>
              </a:spcBef>
              <a:spcAft>
                <a:spcPts val="1200"/>
              </a:spcAft>
            </a:pPr>
            <a:endParaRPr lang="en-US" altLang="en-US" dirty="0">
              <a:latin typeface="Arial" panose="020B0604020202020204" pitchFamily="34" charset="0"/>
            </a:endParaRPr>
          </a:p>
          <a:p>
            <a:pPr>
              <a:spcBef>
                <a:spcPct val="0"/>
              </a:spcBef>
              <a:spcAft>
                <a:spcPts val="1200"/>
              </a:spcAft>
            </a:pPr>
            <a:r>
              <a:rPr lang="en-US" altLang="en-US" dirty="0">
                <a:latin typeface="Arial" panose="020B0604020202020204" pitchFamily="34" charset="0"/>
              </a:rPr>
              <a:t>Here we have the generic presentation outline that you’ve all been given. </a:t>
            </a:r>
          </a:p>
          <a:p>
            <a:pPr>
              <a:spcBef>
                <a:spcPct val="0"/>
              </a:spcBef>
              <a:spcAft>
                <a:spcPts val="1200"/>
              </a:spcAft>
            </a:pPr>
            <a:endParaRPr lang="en-US" altLang="en-US" dirty="0">
              <a:latin typeface="Arial" panose="020B0604020202020204" pitchFamily="34" charset="0"/>
            </a:endParaRPr>
          </a:p>
          <a:p>
            <a:pPr>
              <a:spcBef>
                <a:spcPct val="0"/>
              </a:spcBef>
              <a:spcAft>
                <a:spcPts val="1200"/>
              </a:spcAft>
            </a:pPr>
            <a:r>
              <a:rPr lang="en-US" altLang="en-US" dirty="0">
                <a:latin typeface="Arial" panose="020B0604020202020204" pitchFamily="34" charset="0"/>
              </a:rPr>
              <a:t>[CLICK] In the first half of the presentation, the title page (which includes your introduction and credentials as a researcher or expert) and</a:t>
            </a:r>
            <a:r>
              <a:rPr lang="en-US" altLang="en-US" baseline="0" dirty="0">
                <a:latin typeface="Arial" panose="020B0604020202020204" pitchFamily="34" charset="0"/>
              </a:rPr>
              <a:t> the</a:t>
            </a:r>
            <a:r>
              <a:rPr lang="en-US" altLang="en-US" dirty="0">
                <a:latin typeface="Arial" panose="020B0604020202020204" pitchFamily="34" charset="0"/>
              </a:rPr>
              <a:t> methodology used to gather the evidence help to establish your credibility. They are important, and the researchers among you may be used to giving a LOT of attention to objectives and methods during your academic presentations. </a:t>
            </a:r>
          </a:p>
          <a:p>
            <a:pPr>
              <a:spcBef>
                <a:spcPct val="0"/>
              </a:spcBef>
              <a:spcAft>
                <a:spcPts val="1200"/>
              </a:spcAft>
            </a:pPr>
            <a:endParaRPr lang="en-US" altLang="en-US" dirty="0">
              <a:latin typeface="Arial" panose="020B0604020202020204" pitchFamily="34" charset="0"/>
            </a:endParaRPr>
          </a:p>
          <a:p>
            <a:pPr>
              <a:spcBef>
                <a:spcPct val="0"/>
              </a:spcBef>
              <a:spcAft>
                <a:spcPts val="1200"/>
              </a:spcAft>
            </a:pPr>
            <a:r>
              <a:rPr lang="en-US" altLang="en-US" dirty="0">
                <a:latin typeface="Arial" panose="020B0604020202020204" pitchFamily="34" charset="0"/>
              </a:rPr>
              <a:t>[CLICK] But the second half of the presentation is about impact – when you share your key results and the recommendations. The recommendations are the most important part – you are presenting to a policy audience in order to motivate them to DO something about your issue. </a:t>
            </a:r>
          </a:p>
          <a:p>
            <a:pPr>
              <a:spcBef>
                <a:spcPct val="0"/>
              </a:spcBef>
              <a:spcAft>
                <a:spcPts val="1200"/>
              </a:spcAft>
            </a:pPr>
            <a:endParaRPr lang="en-US" altLang="en-US" dirty="0">
              <a:latin typeface="Arial" panose="020B0604020202020204" pitchFamily="34" charset="0"/>
            </a:endParaRPr>
          </a:p>
          <a:p>
            <a:pPr>
              <a:spcBef>
                <a:spcPct val="0"/>
              </a:spcBef>
              <a:spcAft>
                <a:spcPts val="1200"/>
              </a:spcAft>
            </a:pPr>
            <a:r>
              <a:rPr lang="en-US" altLang="en-US" dirty="0">
                <a:latin typeface="Arial" panose="020B0604020202020204" pitchFamily="34" charset="0"/>
              </a:rPr>
              <a:t>But if you run out of time, you might be forced to skip those recommendations. Your audience may be left believing your issue is important and worthy of action, but they won’t know what to do. And we see this happen all the time – the presenter runs out of time, and glosses over the last few, most important slides. </a:t>
            </a:r>
          </a:p>
          <a:p>
            <a:pPr>
              <a:spcBef>
                <a:spcPct val="0"/>
              </a:spcBef>
              <a:spcAft>
                <a:spcPts val="1200"/>
              </a:spcAft>
            </a:pPr>
            <a:endParaRPr lang="en-US" altLang="en-US" dirty="0">
              <a:latin typeface="Arial" panose="020B0604020202020204" pitchFamily="34" charset="0"/>
            </a:endParaRPr>
          </a:p>
          <a:p>
            <a:pPr>
              <a:spcBef>
                <a:spcPct val="0"/>
              </a:spcBef>
              <a:spcAft>
                <a:spcPts val="1200"/>
              </a:spcAft>
            </a:pPr>
            <a:r>
              <a:rPr lang="en-US" altLang="en-US" dirty="0">
                <a:latin typeface="Arial" panose="020B0604020202020204" pitchFamily="34" charset="0"/>
              </a:rPr>
              <a:t>Practice your presentation, and time yourself for maximum impact. </a:t>
            </a:r>
          </a:p>
          <a:p>
            <a:pPr>
              <a:spcBef>
                <a:spcPct val="0"/>
              </a:spcBef>
              <a:spcAft>
                <a:spcPts val="1200"/>
              </a:spcAft>
            </a:pPr>
            <a:endParaRPr lang="en-US" altLang="en-US" dirty="0">
              <a:latin typeface="Arial" panose="020B0604020202020204" pitchFamily="34" charset="0"/>
            </a:endParaRPr>
          </a:p>
          <a:p>
            <a:pPr>
              <a:spcBef>
                <a:spcPct val="0"/>
              </a:spcBef>
              <a:spcAft>
                <a:spcPts val="1200"/>
              </a:spcAft>
            </a:pPr>
            <a:r>
              <a:rPr lang="en-US" altLang="en-US" dirty="0">
                <a:latin typeface="Arial" panose="020B0604020202020204" pitchFamily="34" charset="0"/>
              </a:rPr>
              <a:t>For your 10-12 minute presentation, we recommend spending no more than 3 minutes to get through the research methods. The final 7-9 minutes are given to results, implications, and recommendations. </a:t>
            </a:r>
          </a:p>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E39F3125-622A-4D3B-A8FC-6788DCE26F47}"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967100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182688" y="696913"/>
            <a:ext cx="4632325" cy="3473450"/>
          </a:xfrm>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Finally, you’re at the end of your presentation. You’ve made it through the whole thing. What do you say next? “Well, I guess that’s it” is not one of your choices.</a:t>
            </a:r>
          </a:p>
          <a:p>
            <a:endParaRPr lang="en-US" altLang="en-US" dirty="0">
              <a:latin typeface="Arial" panose="020B0604020202020204" pitchFamily="34" charset="0"/>
            </a:endParaRPr>
          </a:p>
          <a:p>
            <a:r>
              <a:rPr lang="en-US" altLang="en-US" dirty="0">
                <a:latin typeface="Arial" panose="020B0604020202020204" pitchFamily="34" charset="0"/>
              </a:rPr>
              <a:t>Go back to your purpose. What was your goal? This is the time to “tell them what you just told them.” So in your closing remarks make sure that you follow these steps…</a:t>
            </a:r>
          </a:p>
          <a:p>
            <a:pPr marL="171450" indent="-171450">
              <a:buFont typeface="Arial" panose="020B0604020202020204" pitchFamily="34" charset="0"/>
              <a:buChar char="•"/>
            </a:pPr>
            <a:r>
              <a:rPr lang="en-US" altLang="en-US" dirty="0">
                <a:latin typeface="Arial" panose="020B0604020202020204" pitchFamily="34" charset="0"/>
              </a:rPr>
              <a:t>Summarize the message</a:t>
            </a:r>
          </a:p>
          <a:p>
            <a:pPr marL="171450" indent="-171450">
              <a:buFont typeface="Arial" panose="020B0604020202020204" pitchFamily="34" charset="0"/>
              <a:buChar char="•"/>
            </a:pPr>
            <a:r>
              <a:rPr lang="en-US" altLang="en-US" dirty="0">
                <a:latin typeface="Arial" panose="020B0604020202020204" pitchFamily="34" charset="0"/>
              </a:rPr>
              <a:t>Repeat the key points</a:t>
            </a:r>
          </a:p>
          <a:p>
            <a:pPr marL="171450" indent="-171450">
              <a:buFont typeface="Arial" panose="020B0604020202020204" pitchFamily="34" charset="0"/>
              <a:buChar char="•"/>
            </a:pPr>
            <a:r>
              <a:rPr lang="en-US" altLang="en-US" dirty="0">
                <a:latin typeface="Arial" panose="020B0604020202020204" pitchFamily="34" charset="0"/>
              </a:rPr>
              <a:t>Ask for action</a:t>
            </a:r>
          </a:p>
          <a:p>
            <a:endParaRPr lang="en-US" altLang="en-US" dirty="0">
              <a:latin typeface="Arial" panose="020B0604020202020204" pitchFamily="34" charset="0"/>
            </a:endParaRPr>
          </a:p>
          <a:p>
            <a:r>
              <a:rPr lang="en-US" altLang="en-US" dirty="0">
                <a:latin typeface="Arial" panose="020B0604020202020204" pitchFamily="34" charset="0"/>
              </a:rPr>
              <a:t>Refer to your opener: If you created an image or used an anecdote in your opening it’s always a good idea to go back to it to provide a sense of completion, to provide a solution. Or for example if you opened with facts on infant mortality, you could close by saying, “We cannot allow our infants in Africa to die. By continuing to invest in maternal and child health programs, we can work together to save infant lives.”</a:t>
            </a:r>
          </a:p>
        </p:txBody>
      </p:sp>
    </p:spTree>
    <p:extLst>
      <p:ext uri="{BB962C8B-B14F-4D97-AF65-F5344CB8AC3E}">
        <p14:creationId xmlns:p14="http://schemas.microsoft.com/office/powerpoint/2010/main" val="2998742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xfrm>
            <a:off x="311575" y="4415790"/>
            <a:ext cx="6387253"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Remember to prepare for Q&amp;A – you might want your speaker notes to contain draft answers to questions you anticipate.</a:t>
            </a:r>
          </a:p>
          <a:p>
            <a:endParaRPr lang="en-US" altLang="en-US" dirty="0">
              <a:latin typeface="Arial" panose="020B0604020202020204" pitchFamily="34" charset="0"/>
            </a:endParaRPr>
          </a:p>
          <a:p>
            <a:r>
              <a:rPr lang="en-US" altLang="en-US" dirty="0">
                <a:latin typeface="Arial" panose="020B0604020202020204" pitchFamily="34" charset="0"/>
              </a:rPr>
              <a:t>If you get a difficult or hostile question, tell the individual you will speak to him or her personally after the presentation so that you can provide a more detailed answer. If you get a question you don’t know the answer to – never make something up! Be honest that you don’t know the answer or don’t have the exact figure, but you’ll be happy to look into it and follow up with the individual. Then do it!</a:t>
            </a:r>
          </a:p>
          <a:p>
            <a:endParaRPr lang="en-US" altLang="en-US" dirty="0">
              <a:latin typeface="Arial" panose="020B0604020202020204" pitchFamily="34" charset="0"/>
            </a:endParaRPr>
          </a:p>
          <a:p>
            <a:r>
              <a:rPr lang="en-US" altLang="en-US" dirty="0">
                <a:latin typeface="Arial" panose="020B0604020202020204" pitchFamily="34" charset="0"/>
              </a:rPr>
              <a:t>No matter how the Q&amp;A session goes, you want to end the presentation on a positive note – or least on the topic of your presentation, and not some tangent introduced by a rogue audience member. So prepare a final statement you can give to the audience, summarizing your main message, after the Q&amp;A and before you say your final Thank You. Memorize this final statement so that you can deliver it confidently while looking at the audience, not down at your notes. </a:t>
            </a:r>
          </a:p>
          <a:p>
            <a:endParaRPr lang="en-US" altLang="en-US" dirty="0">
              <a:latin typeface="Arial" panose="020B0604020202020204" pitchFamily="34" charset="0"/>
            </a:endParaRPr>
          </a:p>
          <a:p>
            <a:r>
              <a:rPr lang="en-US" altLang="en-US" dirty="0">
                <a:latin typeface="Arial" panose="020B0604020202020204" pitchFamily="34" charset="0"/>
              </a:rPr>
              <a:t>You must allow time for questions and answers. What’s customary is to come to the end of your presentation, give a summary of what you said, and then say, “Does anyone have questions?” </a:t>
            </a:r>
          </a:p>
          <a:p>
            <a:endParaRPr lang="en-US" altLang="en-US" dirty="0">
              <a:latin typeface="Arial" panose="020B0604020202020204" pitchFamily="34" charset="0"/>
            </a:endParaRPr>
          </a:p>
          <a:p>
            <a:r>
              <a:rPr lang="en-US" altLang="en-US" dirty="0">
                <a:latin typeface="Arial" panose="020B0604020202020204" pitchFamily="34" charset="0"/>
              </a:rPr>
              <a:t>But what if nobody asks questions? That’s awkward… You can reinforce your message, and appear as a confident presenter, if you are prepared to ask a few questions of your audience to spark discussion. You could take one of your recommendations, and ask the audience or specific members, how they might put it into action. Do they think their colleagues would support this type of action? What challenges might they face in putting the recommendations in place? They key is to get your audience talking. </a:t>
            </a:r>
          </a:p>
          <a:p>
            <a:endParaRPr lang="en-US" altLang="en-US" dirty="0">
              <a:latin typeface="Arial" panose="020B0604020202020204" pitchFamily="34" charset="0"/>
            </a:endParaRPr>
          </a:p>
          <a:p>
            <a:r>
              <a:rPr lang="en-US" altLang="en-US" dirty="0">
                <a:latin typeface="Arial" panose="020B0604020202020204" pitchFamily="34" charset="0"/>
              </a:rPr>
              <a:t>Even so, your audience might ask challenging questions, questions you can’t answer, or question your final message. That is why it is so important to have the last word. Prepare a final statement, and even include it as a final slide. AFTER your summary, and AFTER the Q&amp;A, go to your final slide and give a one or two sentence positive summary of your main message. Leave the audience on a high note, and make sure that the last thing you say reinforces your message. </a:t>
            </a:r>
          </a:p>
          <a:p>
            <a:endParaRPr lang="en-US" altLang="en-US" dirty="0">
              <a:latin typeface="Arial" panose="020B0604020202020204" pitchFamily="34" charset="0"/>
            </a:endParaRPr>
          </a:p>
          <a:p>
            <a:r>
              <a:rPr lang="en-US" altLang="en-US" dirty="0">
                <a:latin typeface="Arial" panose="020B0604020202020204" pitchFamily="34" charset="0"/>
              </a:rPr>
              <a:t>People expect you to look at them at the end of the presentation, so memorize that last one or two sentences, and look directly and confidently at your audience. </a:t>
            </a:r>
          </a:p>
        </p:txBody>
      </p:sp>
    </p:spTree>
    <p:extLst>
      <p:ext uri="{BB962C8B-B14F-4D97-AF65-F5344CB8AC3E}">
        <p14:creationId xmlns:p14="http://schemas.microsoft.com/office/powerpoint/2010/main" val="1030032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Read quote.</a:t>
            </a:r>
          </a:p>
          <a:p>
            <a:endParaRPr lang="en-US" altLang="en-US" dirty="0">
              <a:latin typeface="Arial" panose="020B0604020202020204" pitchFamily="34" charset="0"/>
            </a:endParaRPr>
          </a:p>
          <a:p>
            <a:r>
              <a:rPr lang="en-US" altLang="en-US" dirty="0">
                <a:latin typeface="Arial" panose="020B0604020202020204" pitchFamily="34" charset="0"/>
              </a:rPr>
              <a:t>Does this sound familiar to anyone? You know your material, you can envision yourself articulating it perfectly, but the second you stand up in front of an audience, you feel like your brain stops working and you can barely keep it together to present. If it hasn’t happened to you, you’ve probably seen it happen to someone else. </a:t>
            </a:r>
          </a:p>
          <a:p>
            <a:endParaRPr lang="en-US" altLang="en-US" dirty="0">
              <a:latin typeface="Arial" panose="020B0604020202020204" pitchFamily="34" charset="0"/>
            </a:endParaRPr>
          </a:p>
          <a:p>
            <a:r>
              <a:rPr lang="en-US" altLang="en-US" dirty="0">
                <a:latin typeface="Arial" panose="020B0604020202020204" pitchFamily="34" charset="0"/>
              </a:rPr>
              <a:t>The best way to get over a fear of public speaking is to practice and actually speak in public. During this presentation, we’re going to focus on delivering effective presentations, which comes down to the content,</a:t>
            </a:r>
            <a:r>
              <a:rPr lang="en-US" altLang="en-US" baseline="0" dirty="0">
                <a:latin typeface="Arial" panose="020B0604020202020204" pitchFamily="34" charset="0"/>
              </a:rPr>
              <a:t> design, </a:t>
            </a:r>
            <a:r>
              <a:rPr lang="en-US" altLang="en-US" dirty="0">
                <a:latin typeface="Arial" panose="020B0604020202020204" pitchFamily="34" charset="0"/>
              </a:rPr>
              <a:t>and delivery. </a:t>
            </a:r>
          </a:p>
        </p:txBody>
      </p:sp>
    </p:spTree>
    <p:extLst>
      <p:ext uri="{BB962C8B-B14F-4D97-AF65-F5344CB8AC3E}">
        <p14:creationId xmlns:p14="http://schemas.microsoft.com/office/powerpoint/2010/main" val="1570951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701041" y="3429662"/>
            <a:ext cx="5764107" cy="55568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1223"/>
              </a:spcAft>
            </a:pPr>
            <a:r>
              <a:rPr lang="en-US" altLang="en-US" dirty="0">
                <a:latin typeface="Arial" panose="020B0604020202020204" pitchFamily="34" charset="0"/>
              </a:rPr>
              <a:t>Step 5: Design the look of your presentation.</a:t>
            </a:r>
          </a:p>
        </p:txBody>
      </p:sp>
      <p:sp>
        <p:nvSpPr>
          <p:cNvPr id="39939" name="Rectangle 3"/>
          <p:cNvSpPr>
            <a:spLocks noGrp="1" noRot="1" noChangeAspect="1" noChangeArrowheads="1" noTextEdit="1"/>
          </p:cNvSpPr>
          <p:nvPr>
            <p:ph type="sldImg"/>
          </p:nvPr>
        </p:nvSpPr>
        <p:spPr>
          <a:xfrm>
            <a:off x="1179513" y="703263"/>
            <a:ext cx="3533775" cy="2649537"/>
          </a:xfrm>
          <a:ln cap="flat"/>
        </p:spPr>
      </p:sp>
    </p:spTree>
    <p:extLst>
      <p:ext uri="{BB962C8B-B14F-4D97-AF65-F5344CB8AC3E}">
        <p14:creationId xmlns:p14="http://schemas.microsoft.com/office/powerpoint/2010/main" val="1386270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701041" y="3429662"/>
            <a:ext cx="5764107" cy="55568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1223"/>
              </a:spcAft>
            </a:pPr>
            <a:r>
              <a:rPr lang="en-US" altLang="en-US" dirty="0">
                <a:latin typeface="Arial" panose="020B0604020202020204" pitchFamily="34" charset="0"/>
              </a:rPr>
              <a:t>This is the fun part! Finally!</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1. Choose a style that supports the tone. You can use background designs, clip art, and other images that are appropriate and supports the tone of your presentation.</a:t>
            </a:r>
          </a:p>
          <a:p>
            <a:pPr>
              <a:spcBef>
                <a:spcPct val="0"/>
              </a:spcBef>
              <a:spcAft>
                <a:spcPts val="1223"/>
              </a:spcAft>
            </a:pPr>
            <a:r>
              <a:rPr lang="en-US" altLang="en-US" dirty="0">
                <a:latin typeface="Arial" panose="020B0604020202020204" pitchFamily="34" charset="0"/>
              </a:rPr>
              <a:t>2. Remember to apply the same style to each of your slides consistently, using the same fonts, styles, capitalization, colors, bullet styles, and the like. An exception is</a:t>
            </a:r>
            <a:r>
              <a:rPr lang="en-US" altLang="en-US" baseline="0" dirty="0">
                <a:latin typeface="Arial" panose="020B0604020202020204" pitchFamily="34" charset="0"/>
              </a:rPr>
              <a:t> if the background interferes with the content on a slide – then you may want to remove the background for that slide only. </a:t>
            </a: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3. Decide… Would it be easiest to understand by displaying the information in a chart, as text, or through images or a flow chart? Try to include some variety in how you display the information, so that it’s not all text bullets. </a:t>
            </a:r>
          </a:p>
        </p:txBody>
      </p:sp>
      <p:sp>
        <p:nvSpPr>
          <p:cNvPr id="39939" name="Rectangle 3"/>
          <p:cNvSpPr>
            <a:spLocks noGrp="1" noRot="1" noChangeAspect="1" noChangeArrowheads="1" noTextEdit="1"/>
          </p:cNvSpPr>
          <p:nvPr>
            <p:ph type="sldImg"/>
          </p:nvPr>
        </p:nvSpPr>
        <p:spPr>
          <a:xfrm>
            <a:off x="1179513" y="703263"/>
            <a:ext cx="3533775" cy="2649537"/>
          </a:xfrm>
          <a:ln cap="flat"/>
        </p:spPr>
      </p:sp>
    </p:spTree>
    <p:extLst>
      <p:ext uri="{BB962C8B-B14F-4D97-AF65-F5344CB8AC3E}">
        <p14:creationId xmlns:p14="http://schemas.microsoft.com/office/powerpoint/2010/main" val="1189825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FB155099-F199-4C62-9032-D8C3104E1A7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8611" name="Rectangle 2"/>
          <p:cNvSpPr>
            <a:spLocks noGrp="1" noRot="1" noChangeAspect="1" noChangeArrowheads="1" noTextEdit="1"/>
          </p:cNvSpPr>
          <p:nvPr>
            <p:ph type="sldImg"/>
          </p:nvPr>
        </p:nvSpPr>
        <p:spPr>
          <a:ln cap="flat"/>
        </p:spPr>
      </p:sp>
      <p:sp>
        <p:nvSpPr>
          <p:cNvPr id="68612" name="Rectangle 3"/>
          <p:cNvSpPr>
            <a:spLocks noGrp="1" noChangeArrowheads="1"/>
          </p:cNvSpPr>
          <p:nvPr>
            <p:ph type="body" idx="1"/>
          </p:nvPr>
        </p:nvSpPr>
        <p:spPr>
          <a:noFill/>
        </p:spPr>
        <p:txBody>
          <a:bodyPr lIns="95482" tIns="50168" rIns="95482" bIns="50168"/>
          <a:lstStyle/>
          <a:p>
            <a:r>
              <a:rPr lang="en-US" dirty="0"/>
              <a:t>This should go without saying, but we see it all the time. Keep a consistent ‘look’ about your presentation. </a:t>
            </a:r>
          </a:p>
          <a:p>
            <a:endParaRPr lang="en-US" dirty="0"/>
          </a:p>
          <a:p>
            <a:r>
              <a:rPr lang="en-US" dirty="0"/>
              <a:t>This means not only the same typeface and size, same bullet style on all slides, same color, same capitalization, but also in the language and grammar you use on your slides. Phrase bullets similarly – such as always starting with a present-tense verb. Be consistent using periods (full-stops) at the end of bullets – either do it, or don’t. </a:t>
            </a:r>
            <a:endParaRPr lang="th-TH" dirty="0"/>
          </a:p>
        </p:txBody>
      </p:sp>
    </p:spTree>
    <p:extLst>
      <p:ext uri="{BB962C8B-B14F-4D97-AF65-F5344CB8AC3E}">
        <p14:creationId xmlns:p14="http://schemas.microsoft.com/office/powerpoint/2010/main" val="35014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E763298B-2659-4BE3-80CF-F37B49F04D9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7587" name="Rectangle 2"/>
          <p:cNvSpPr>
            <a:spLocks noGrp="1" noRot="1" noChangeAspect="1" noChangeArrowheads="1" noTextEdit="1"/>
          </p:cNvSpPr>
          <p:nvPr>
            <p:ph type="sldImg"/>
          </p:nvPr>
        </p:nvSpPr>
        <p:spPr>
          <a:xfrm>
            <a:off x="1179513" y="696913"/>
            <a:ext cx="4184650" cy="3138487"/>
          </a:xfrm>
          <a:ln cap="flat"/>
        </p:spPr>
      </p:sp>
      <p:sp>
        <p:nvSpPr>
          <p:cNvPr id="67588" name="Rectangle 3"/>
          <p:cNvSpPr>
            <a:spLocks noGrp="1" noChangeArrowheads="1"/>
          </p:cNvSpPr>
          <p:nvPr>
            <p:ph type="body" idx="1"/>
          </p:nvPr>
        </p:nvSpPr>
        <p:spPr>
          <a:xfrm>
            <a:off x="623147" y="3873500"/>
            <a:ext cx="5764107" cy="4803140"/>
          </a:xfrm>
          <a:noFill/>
        </p:spPr>
        <p:txBody>
          <a:bodyPr lIns="95482" tIns="50168" rIns="95482" bIns="50168"/>
          <a:lstStyle/>
          <a:p>
            <a:r>
              <a:rPr lang="en-US" dirty="0"/>
              <a:t>Size of letters: These letters are Arial 32 points- don’t use much less than 28 point for main sentences.</a:t>
            </a:r>
          </a:p>
          <a:p>
            <a:endParaRPr lang="en-US" dirty="0"/>
          </a:p>
          <a:p>
            <a:r>
              <a:rPr lang="en-US" dirty="0"/>
              <a:t>Clip art should enhance your text not distract from it, and especially not hide it</a:t>
            </a:r>
          </a:p>
          <a:p>
            <a:endParaRPr lang="en-US" dirty="0"/>
          </a:p>
          <a:p>
            <a:r>
              <a:rPr lang="en-US" dirty="0"/>
              <a:t>Sharp Contrast: Make sure there is contrast between the color of the background and the text. Black and white may be boring, but it is the most legible. (test the light in the room vs. presentation).</a:t>
            </a:r>
            <a:r>
              <a:rPr lang="en-US" baseline="0" dirty="0"/>
              <a:t> </a:t>
            </a:r>
            <a:r>
              <a:rPr lang="en-US" dirty="0"/>
              <a:t>White on dark blue is also good, used a lot for slides. </a:t>
            </a:r>
          </a:p>
          <a:p>
            <a:endParaRPr lang="en-US" dirty="0"/>
          </a:p>
          <a:p>
            <a:pPr>
              <a:spcBef>
                <a:spcPct val="20000"/>
              </a:spcBef>
            </a:pPr>
            <a:r>
              <a:rPr lang="en-US" dirty="0"/>
              <a:t>The challenge</a:t>
            </a:r>
            <a:r>
              <a:rPr lang="en-US" baseline="0" dirty="0"/>
              <a:t> is that a color scheme </a:t>
            </a:r>
            <a:r>
              <a:rPr lang="en-US" dirty="0"/>
              <a:t>may look great on your computer screen (lavender on pink) and look entirely different on the screen for your audience. </a:t>
            </a:r>
            <a:r>
              <a:rPr lang="en-US" baseline="0" dirty="0"/>
              <a:t>D</a:t>
            </a:r>
            <a:r>
              <a:rPr lang="en-US" dirty="0"/>
              <a:t>ifferent equipment sometimes displays different colors (or shades). You can use the</a:t>
            </a:r>
            <a:r>
              <a:rPr lang="en-US" baseline="0" dirty="0"/>
              <a:t> principles of a color wheel to choose colors that will work together – those that are opposite each other on the wheel are high contrast, while colors close together on the wheel are low contrast, and would not make good choices for text/background combinations. But avoid red and green – you </a:t>
            </a:r>
            <a:r>
              <a:rPr lang="en-US" dirty="0"/>
              <a:t>may have members of your audience who are color blind, and they might not be able to distinguish red and green. </a:t>
            </a:r>
            <a:endParaRPr lang="en-US" baseline="0" dirty="0"/>
          </a:p>
          <a:p>
            <a:pPr>
              <a:spcBef>
                <a:spcPct val="20000"/>
              </a:spcBef>
            </a:pPr>
            <a:endParaRPr lang="en-US" dirty="0"/>
          </a:p>
          <a:p>
            <a:r>
              <a:rPr lang="en-US" dirty="0"/>
              <a:t>When</a:t>
            </a:r>
            <a:r>
              <a:rPr lang="en-US" baseline="0" dirty="0"/>
              <a:t> possible, </a:t>
            </a:r>
            <a:r>
              <a:rPr lang="en-US" dirty="0"/>
              <a:t>heck your presentation under real world conditions. Make sure it looks okay and works with the lighting in the room. </a:t>
            </a:r>
          </a:p>
          <a:p>
            <a:r>
              <a:rPr lang="en-US" dirty="0"/>
              <a:t>You should find out all of this information when you practice beforehand.</a:t>
            </a:r>
          </a:p>
        </p:txBody>
      </p:sp>
    </p:spTree>
    <p:extLst>
      <p:ext uri="{BB962C8B-B14F-4D97-AF65-F5344CB8AC3E}">
        <p14:creationId xmlns:p14="http://schemas.microsoft.com/office/powerpoint/2010/main" val="2001178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A516D2D-9B40-41C9-A3B2-CBB88F066CE2}" type="slidenum">
              <a:rPr kumimoji="0" lang="en-US" sz="1800" b="0" i="0" u="none" strike="noStrike" kern="0" cap="none" spc="0" normalizeH="0" baseline="0" noProof="0" smtClean="0">
                <a:ln>
                  <a:noFill/>
                </a:ln>
                <a:solidFill>
                  <a:schemeClr val="tx1"/>
                </a:solidFill>
                <a:effectLst/>
                <a:uLnTx/>
                <a:uFillTx/>
                <a:latin typeface="Arial" charset="0"/>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chemeClr val="tx1"/>
              </a:solidFill>
              <a:effectLst/>
              <a:uLnTx/>
              <a:uFillTx/>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r>
              <a:rPr lang="en-US" dirty="0"/>
              <a:t>If you are including charts or graphs in your slides, design them carefully.</a:t>
            </a:r>
            <a:r>
              <a:rPr lang="en-US" baseline="0" dirty="0"/>
              <a:t> </a:t>
            </a:r>
            <a:r>
              <a:rPr lang="en-US" dirty="0"/>
              <a:t>We STRONGLY recommend that you ALWAYS recreate your figures in PowerPoint for a presentation. Don’t just use the figure generated by your</a:t>
            </a:r>
            <a:r>
              <a:rPr lang="en-US" baseline="0" dirty="0"/>
              <a:t> statistical analysis software</a:t>
            </a:r>
            <a:r>
              <a:rPr lang="en-US" dirty="0"/>
              <a:t>. Don’t just copy a figure out of a </a:t>
            </a:r>
            <a:r>
              <a:rPr lang="en-US" dirty="0" err="1"/>
              <a:t>pdf</a:t>
            </a:r>
            <a:r>
              <a:rPr lang="en-US" dirty="0"/>
              <a:t> of somebody else’s research or article. You need to be able to control how that visual appears – and the only way to do that is to recreate it. Plus – when you recreate the figure it will be easier to maintain a look that is consistent</a:t>
            </a:r>
            <a:r>
              <a:rPr lang="en-US" baseline="0" dirty="0"/>
              <a:t> with </a:t>
            </a:r>
            <a:r>
              <a:rPr lang="en-US" dirty="0"/>
              <a:t>the overall theme of your presentation. </a:t>
            </a:r>
          </a:p>
          <a:p>
            <a:pPr eaLnBrk="1" hangingPunct="1"/>
            <a:endParaRPr lang="en-US" dirty="0"/>
          </a:p>
          <a:p>
            <a:pPr eaLnBrk="1" hangingPunct="1"/>
            <a:r>
              <a:rPr lang="en-US" b="1" dirty="0"/>
              <a:t>[Read bullets]</a:t>
            </a:r>
          </a:p>
        </p:txBody>
      </p:sp>
    </p:spTree>
    <p:extLst>
      <p:ext uri="{BB962C8B-B14F-4D97-AF65-F5344CB8AC3E}">
        <p14:creationId xmlns:p14="http://schemas.microsoft.com/office/powerpoint/2010/main" val="3048486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2C52E877-4385-40F8-AE93-43B5160D5E3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6563" name="Rectangle 2"/>
          <p:cNvSpPr>
            <a:spLocks noGrp="1" noChangeArrowheads="1"/>
          </p:cNvSpPr>
          <p:nvPr>
            <p:ph type="body" idx="1"/>
          </p:nvPr>
        </p:nvSpPr>
        <p:spPr>
          <a:xfrm>
            <a:off x="623147" y="3950970"/>
            <a:ext cx="5842000" cy="5035550"/>
          </a:xfrm>
          <a:noFill/>
        </p:spPr>
        <p:txBody>
          <a:bodyPr lIns="95482" tIns="50168" rIns="95482" bIns="50168"/>
          <a:lstStyle/>
          <a:p>
            <a:pPr marL="0" lvl="1">
              <a:spcBef>
                <a:spcPts val="0"/>
              </a:spcBef>
              <a:spcAft>
                <a:spcPts val="1223"/>
              </a:spcAft>
            </a:pPr>
            <a:r>
              <a:rPr lang="en-US" dirty="0"/>
              <a:t>Abide by the KISS rule — keep it short and simple. These are the key principles to</a:t>
            </a:r>
            <a:r>
              <a:rPr lang="en-US" baseline="0" dirty="0"/>
              <a:t> put in place for each slide:</a:t>
            </a:r>
            <a:endParaRPr lang="en-US" dirty="0"/>
          </a:p>
          <a:p>
            <a:pPr marL="0" lvl="1">
              <a:spcBef>
                <a:spcPts val="0"/>
              </a:spcBef>
              <a:spcAft>
                <a:spcPts val="1223"/>
              </a:spcAft>
            </a:pPr>
            <a:endParaRPr lang="en-US" dirty="0"/>
          </a:p>
          <a:p>
            <a:pPr marL="0" lvl="1">
              <a:spcBef>
                <a:spcPts val="0"/>
              </a:spcBef>
              <a:spcAft>
                <a:spcPts val="1223"/>
              </a:spcAft>
            </a:pPr>
            <a:r>
              <a:rPr lang="en-US" dirty="0"/>
              <a:t>Key points only</a:t>
            </a:r>
            <a:r>
              <a:rPr lang="en-US" baseline="0" dirty="0"/>
              <a:t>. </a:t>
            </a:r>
            <a:r>
              <a:rPr lang="en-US" dirty="0"/>
              <a:t>(The slides are not meant to replace you. They should aide your presentation, highlighting key points.)</a:t>
            </a:r>
            <a:r>
              <a:rPr lang="en-US" baseline="0" dirty="0"/>
              <a:t> </a:t>
            </a:r>
            <a:r>
              <a:rPr lang="en-US" dirty="0"/>
              <a:t>You are the presenter, providing the full message in your speech. Don’t write entire sentences that you are going to read.</a:t>
            </a:r>
          </a:p>
          <a:p>
            <a:pPr marL="0" lvl="1">
              <a:spcBef>
                <a:spcPts val="0"/>
              </a:spcBef>
              <a:spcAft>
                <a:spcPts val="1223"/>
              </a:spcAft>
            </a:pPr>
            <a:endParaRPr lang="en-US" dirty="0"/>
          </a:p>
          <a:p>
            <a:pPr marL="0" lvl="1">
              <a:spcBef>
                <a:spcPts val="0"/>
              </a:spcBef>
              <a:spcAft>
                <a:spcPts val="1223"/>
              </a:spcAft>
            </a:pPr>
            <a:r>
              <a:rPr lang="en-US" dirty="0"/>
              <a:t>Less is more – one idea per slide.</a:t>
            </a:r>
          </a:p>
          <a:p>
            <a:pPr marL="0" lvl="1">
              <a:spcBef>
                <a:spcPts val="0"/>
              </a:spcBef>
              <a:spcAft>
                <a:spcPts val="1223"/>
              </a:spcAft>
            </a:pPr>
            <a:endParaRPr lang="en-US" dirty="0"/>
          </a:p>
          <a:p>
            <a:pPr marL="0" lvl="1">
              <a:spcBef>
                <a:spcPts val="0"/>
              </a:spcBef>
              <a:spcAft>
                <a:spcPts val="1223"/>
              </a:spcAft>
            </a:pPr>
            <a:r>
              <a:rPr lang="en-US" dirty="0"/>
              <a:t>Showing anything on a slide or saying anything in your presentation that you don’t REALLY want to communicate is just creating noise and detracts from your overall message.</a:t>
            </a:r>
          </a:p>
          <a:p>
            <a:pPr marL="0" lvl="1">
              <a:spcBef>
                <a:spcPts val="0"/>
              </a:spcBef>
              <a:spcAft>
                <a:spcPts val="1223"/>
              </a:spcAft>
            </a:pPr>
            <a:endParaRPr lang="en-US" dirty="0"/>
          </a:p>
          <a:p>
            <a:pPr marL="0" lvl="1">
              <a:spcBef>
                <a:spcPts val="0"/>
              </a:spcBef>
              <a:spcAft>
                <a:spcPts val="1223"/>
              </a:spcAft>
            </a:pPr>
            <a:r>
              <a:rPr lang="en-US" dirty="0"/>
              <a:t>Six words per line, six lines per slide (not counting title). This rule of thumb may be different in your language….French and Spanish is 8 by 8.</a:t>
            </a:r>
          </a:p>
          <a:p>
            <a:pPr marL="0" lvl="1">
              <a:spcBef>
                <a:spcPts val="0"/>
              </a:spcBef>
              <a:spcAft>
                <a:spcPts val="1223"/>
              </a:spcAft>
            </a:pPr>
            <a:endParaRPr lang="en-US" dirty="0"/>
          </a:p>
          <a:p>
            <a:pPr marL="0" lvl="1">
              <a:spcBef>
                <a:spcPts val="0"/>
              </a:spcBef>
              <a:spcAft>
                <a:spcPts val="1223"/>
              </a:spcAft>
            </a:pPr>
            <a:r>
              <a:rPr lang="en-US" dirty="0"/>
              <a:t>Strong statements involve using active voice and strong nouns and verbs. “I encourage you to</a:t>
            </a:r>
            <a:r>
              <a:rPr lang="en-US" baseline="0" dirty="0"/>
              <a:t> adopt this policy change</a:t>
            </a:r>
            <a:r>
              <a:rPr lang="en-US" dirty="0"/>
              <a:t>" NOT "I think that it is possible to encourage the adoption...“</a:t>
            </a:r>
          </a:p>
          <a:p>
            <a:pPr marL="0" lvl="1">
              <a:spcBef>
                <a:spcPts val="0"/>
              </a:spcBef>
              <a:spcAft>
                <a:spcPts val="1223"/>
              </a:spcAft>
            </a:pPr>
            <a:endParaRPr lang="en-US" dirty="0"/>
          </a:p>
          <a:p>
            <a:pPr marL="0" lvl="1">
              <a:spcBef>
                <a:spcPts val="0"/>
              </a:spcBef>
              <a:spcAft>
                <a:spcPts val="1223"/>
              </a:spcAft>
            </a:pPr>
            <a:r>
              <a:rPr lang="en-US" dirty="0"/>
              <a:t>Use</a:t>
            </a:r>
            <a:r>
              <a:rPr lang="en-US" baseline="0" dirty="0"/>
              <a:t> whole n</a:t>
            </a:r>
            <a:r>
              <a:rPr lang="en-US" dirty="0"/>
              <a:t>umbers</a:t>
            </a:r>
            <a:r>
              <a:rPr lang="en-US" baseline="0" dirty="0"/>
              <a:t> – and when possible, u</a:t>
            </a:r>
            <a:r>
              <a:rPr lang="en-US" sz="1400" dirty="0"/>
              <a:t>se 2 out of 3 for 66% (</a:t>
            </a:r>
            <a:r>
              <a:rPr lang="en-US" sz="1400" dirty="0" err="1"/>
              <a:t>etc</a:t>
            </a:r>
            <a:r>
              <a:rPr lang="en-US" sz="1400" dirty="0"/>
              <a:t>). </a:t>
            </a:r>
          </a:p>
        </p:txBody>
      </p:sp>
      <p:sp>
        <p:nvSpPr>
          <p:cNvPr id="66564" name="Rectangle 3"/>
          <p:cNvSpPr>
            <a:spLocks noGrp="1" noRot="1" noChangeAspect="1" noChangeArrowheads="1" noTextEdit="1"/>
          </p:cNvSpPr>
          <p:nvPr>
            <p:ph type="sldImg"/>
          </p:nvPr>
        </p:nvSpPr>
        <p:spPr>
          <a:xfrm>
            <a:off x="1219200" y="685800"/>
            <a:ext cx="4262438" cy="3195638"/>
          </a:xfrm>
          <a:ln cap="flat"/>
        </p:spPr>
      </p:sp>
    </p:spTree>
    <p:extLst>
      <p:ext uri="{BB962C8B-B14F-4D97-AF65-F5344CB8AC3E}">
        <p14:creationId xmlns:p14="http://schemas.microsoft.com/office/powerpoint/2010/main" val="1985403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CDE0446C-25ED-4142-AD20-C67C9897BF3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623147" y="4260850"/>
            <a:ext cx="5764107" cy="4493260"/>
          </a:xfrm>
          <a:noFill/>
        </p:spPr>
        <p:txBody>
          <a:bodyPr/>
          <a:lstStyle/>
          <a:p>
            <a:pPr eaLnBrk="1" hangingPunct="1"/>
            <a:r>
              <a:rPr lang="en-US" dirty="0"/>
              <a:t>And don’t forget about your title – don’t waste space with your titles. This is an opportunity to convey information and draw your audience in – use it!</a:t>
            </a:r>
          </a:p>
          <a:p>
            <a:pPr eaLnBrk="1" hangingPunct="1"/>
            <a:endParaRPr lang="en-US" dirty="0"/>
          </a:p>
          <a:p>
            <a:pPr eaLnBrk="1" hangingPunct="1"/>
            <a:r>
              <a:rPr lang="en-US" dirty="0"/>
              <a:t>Telegraphic</a:t>
            </a:r>
            <a:r>
              <a:rPr lang="en-US" baseline="0" dirty="0"/>
              <a:t> might not be a real word </a:t>
            </a:r>
            <a:r>
              <a:rPr lang="en-US" dirty="0"/>
              <a:t>– but it’s a good word. A Telegraphic title helps to tell your story – it contains part of the message or findings within it. </a:t>
            </a:r>
          </a:p>
          <a:p>
            <a:pPr eaLnBrk="1" hangingPunct="1"/>
            <a:endParaRPr lang="en-US" dirty="0"/>
          </a:p>
          <a:p>
            <a:pPr eaLnBrk="1" hangingPunct="1"/>
            <a:r>
              <a:rPr lang="en-US" dirty="0"/>
              <a:t>The title of your presentation needs to draw your audience in, and in many cases should give a preview to your findings. Your non-academic audience should also be able to understand it. So start by taking out the jargon, words like ‘determinants’ and ‘indicators’ and ‘results from a multi-level regression analysis’.</a:t>
            </a:r>
          </a:p>
          <a:p>
            <a:pPr eaLnBrk="1" hangingPunct="1"/>
            <a:endParaRPr lang="en-US" dirty="0"/>
          </a:p>
          <a:p>
            <a:pPr eaLnBrk="1" hangingPunct="1"/>
            <a:r>
              <a:rPr lang="en-US" dirty="0"/>
              <a:t>Within your presentation, each slide needs it’s own title. Don’t waste space with titles like ‘background’ or ‘findings’ – incorporate that background and those findings into the titles.</a:t>
            </a:r>
          </a:p>
          <a:p>
            <a:pPr eaLnBrk="1" hangingPunct="1"/>
            <a:endParaRPr lang="en-US" dirty="0"/>
          </a:p>
        </p:txBody>
      </p:sp>
    </p:spTree>
    <p:extLst>
      <p:ext uri="{BB962C8B-B14F-4D97-AF65-F5344CB8AC3E}">
        <p14:creationId xmlns:p14="http://schemas.microsoft.com/office/powerpoint/2010/main" val="4218771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701041" y="3429662"/>
            <a:ext cx="5764107" cy="55568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ts val="600"/>
              </a:spcBef>
              <a:spcAft>
                <a:spcPts val="1200"/>
              </a:spcAft>
            </a:pPr>
            <a:r>
              <a:rPr lang="en-US" altLang="en-US" dirty="0">
                <a:latin typeface="Arial" panose="020B0604020202020204" pitchFamily="34" charset="0"/>
              </a:rPr>
              <a:t>Step 6: Deliver your presentation successfully!</a:t>
            </a:r>
          </a:p>
        </p:txBody>
      </p:sp>
      <p:sp>
        <p:nvSpPr>
          <p:cNvPr id="39939" name="Rectangle 3"/>
          <p:cNvSpPr>
            <a:spLocks noGrp="1" noRot="1" noChangeAspect="1" noChangeArrowheads="1" noTextEdit="1"/>
          </p:cNvSpPr>
          <p:nvPr>
            <p:ph type="sldImg"/>
          </p:nvPr>
        </p:nvSpPr>
        <p:spPr>
          <a:xfrm>
            <a:off x="1179513" y="703263"/>
            <a:ext cx="3533775" cy="2649537"/>
          </a:xfrm>
          <a:ln cap="flat"/>
        </p:spPr>
      </p:sp>
    </p:spTree>
    <p:extLst>
      <p:ext uri="{BB962C8B-B14F-4D97-AF65-F5344CB8AC3E}">
        <p14:creationId xmlns:p14="http://schemas.microsoft.com/office/powerpoint/2010/main" val="4004517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1223"/>
              </a:spcAft>
            </a:pPr>
            <a:r>
              <a:rPr lang="en-US" altLang="en-US" dirty="0">
                <a:latin typeface="Arial" panose="020B0604020202020204" pitchFamily="34" charset="0"/>
              </a:rPr>
              <a:t>The last step, once your presentation is prepared, is to practice and focus on your physical and oral delivery. Your style and delivery are a key part of how well you will be able to reach your audience. </a:t>
            </a:r>
          </a:p>
          <a:p>
            <a:pPr>
              <a:lnSpc>
                <a:spcPct val="90000"/>
              </a:lnSpc>
              <a:spcBef>
                <a:spcPct val="0"/>
              </a:spcBef>
              <a:spcAft>
                <a:spcPts val="1223"/>
              </a:spcAft>
            </a:pPr>
            <a:endParaRPr lang="en-US" altLang="en-US" dirty="0">
              <a:latin typeface="Arial" panose="020B0604020202020204" pitchFamily="34" charset="0"/>
            </a:endParaRPr>
          </a:p>
          <a:p>
            <a:pPr>
              <a:lnSpc>
                <a:spcPct val="90000"/>
              </a:lnSpc>
              <a:spcBef>
                <a:spcPct val="0"/>
              </a:spcBef>
              <a:spcAft>
                <a:spcPts val="1223"/>
              </a:spcAft>
            </a:pPr>
            <a:r>
              <a:rPr lang="en-US" altLang="en-US" dirty="0">
                <a:latin typeface="Arial" panose="020B0604020202020204" pitchFamily="34" charset="0"/>
              </a:rPr>
              <a:t>You should never read an entire presentation, particularly a policy presentation. And remember that the bullets on the slides are the bullets for the audience – NOT</a:t>
            </a:r>
            <a:r>
              <a:rPr lang="en-US" altLang="en-US" baseline="0" dirty="0">
                <a:latin typeface="Arial" panose="020B0604020202020204" pitchFamily="34" charset="0"/>
              </a:rPr>
              <a:t> the notes to you as the presenter. </a:t>
            </a:r>
            <a:r>
              <a:rPr lang="en-US" altLang="en-US" dirty="0">
                <a:latin typeface="Arial" panose="020B0604020202020204" pitchFamily="34" charset="0"/>
              </a:rPr>
              <a:t>NEVER just read the slides! The speech of your presentation should contain much more than what appears on your visual aides. Parts of your speech, however, may be appropriate to read. </a:t>
            </a:r>
          </a:p>
          <a:p>
            <a:pPr>
              <a:lnSpc>
                <a:spcPct val="90000"/>
              </a:lnSpc>
              <a:spcBef>
                <a:spcPct val="0"/>
              </a:spcBef>
              <a:spcAft>
                <a:spcPts val="1223"/>
              </a:spcAft>
            </a:pPr>
            <a:endParaRPr lang="en-US" altLang="en-US" dirty="0">
              <a:latin typeface="Arial" panose="020B0604020202020204" pitchFamily="34" charset="0"/>
            </a:endParaRPr>
          </a:p>
          <a:p>
            <a:pPr>
              <a:lnSpc>
                <a:spcPct val="90000"/>
              </a:lnSpc>
              <a:spcBef>
                <a:spcPct val="0"/>
              </a:spcBef>
              <a:spcAft>
                <a:spcPts val="1223"/>
              </a:spcAft>
            </a:pPr>
            <a:r>
              <a:rPr lang="en-US" altLang="en-US" dirty="0">
                <a:latin typeface="Arial" panose="020B0604020202020204" pitchFamily="34" charset="0"/>
              </a:rPr>
              <a:t>Among the occasions when a written speech is appropriate are when you need to quote an author accurately, present figures, communicate subtle shades of meaning just as you have developed them, stick to a previously released text (for example, to the media), have an accurate record of what you said, or hold your speech to strict time limits. </a:t>
            </a:r>
          </a:p>
          <a:p>
            <a:pPr>
              <a:lnSpc>
                <a:spcPct val="90000"/>
              </a:lnSpc>
              <a:spcBef>
                <a:spcPct val="0"/>
              </a:spcBef>
              <a:spcAft>
                <a:spcPts val="1223"/>
              </a:spcAft>
            </a:pPr>
            <a:endParaRPr lang="en-US" altLang="en-US" dirty="0">
              <a:latin typeface="Arial" panose="020B0604020202020204" pitchFamily="34" charset="0"/>
            </a:endParaRPr>
          </a:p>
          <a:p>
            <a:pPr>
              <a:lnSpc>
                <a:spcPct val="90000"/>
              </a:lnSpc>
              <a:spcBef>
                <a:spcPct val="0"/>
              </a:spcBef>
              <a:spcAft>
                <a:spcPts val="1223"/>
              </a:spcAft>
            </a:pPr>
            <a:r>
              <a:rPr lang="en-US" altLang="en-US" dirty="0">
                <a:latin typeface="Arial" panose="020B0604020202020204" pitchFamily="34" charset="0"/>
              </a:rPr>
              <a:t>When you choose to read a part of your speech or write your notes, you must use oral language –</a:t>
            </a:r>
            <a:r>
              <a:rPr lang="en-US" altLang="en-US" baseline="0" dirty="0">
                <a:latin typeface="Arial" panose="020B0604020202020204" pitchFamily="34" charset="0"/>
              </a:rPr>
              <a:t> which means writing the notes exactly the way you speak – not with the more formal tone of your written work.</a:t>
            </a:r>
            <a:r>
              <a:rPr lang="en-US" altLang="en-US" dirty="0">
                <a:latin typeface="Arial" panose="020B0604020202020204" pitchFamily="34" charset="0"/>
              </a:rPr>
              <a:t> Focus on clarity – use short, simple words, and avoid repetition. </a:t>
            </a:r>
          </a:p>
          <a:p>
            <a:pPr>
              <a:lnSpc>
                <a:spcPct val="90000"/>
              </a:lnSpc>
              <a:spcBef>
                <a:spcPct val="0"/>
              </a:spcBef>
              <a:spcAft>
                <a:spcPts val="1223"/>
              </a:spcAft>
            </a:pPr>
            <a:endParaRPr lang="en-US" altLang="en-US" dirty="0">
              <a:latin typeface="Arial" panose="020B0604020202020204" pitchFamily="34" charset="0"/>
            </a:endParaRPr>
          </a:p>
          <a:p>
            <a:pPr>
              <a:lnSpc>
                <a:spcPct val="90000"/>
              </a:lnSpc>
              <a:spcBef>
                <a:spcPct val="0"/>
              </a:spcBef>
              <a:spcAft>
                <a:spcPts val="1223"/>
              </a:spcAft>
            </a:pPr>
            <a:r>
              <a:rPr lang="en-US" altLang="en-US" dirty="0">
                <a:latin typeface="Arial" panose="020B0604020202020204" pitchFamily="34" charset="0"/>
              </a:rPr>
              <a:t>Make an effort to memorize the important notes or parts of your presentation, such as at the opening and close, so that you can deliver the message confidently while looking at the audience. Eye contact is important to help you connect with your audience. We’ve all seen presentations where the speaker just reads his or her notes, or stares at their feet… it’s incredibly important to look up and at your audience. This enhances your credibility, and also allows the audience to connect with you, and therefore, your message. You can try to scan each person’s face through the presentation. Or pick a few friendly faces and direct the presentation to them. If you’re really nervous – bring a friend or colleague who can sit in the back, and deliver the entire presentation to them! </a:t>
            </a:r>
            <a:endParaRPr lang="en-US" altLang="en-US" b="1" dirty="0">
              <a:latin typeface="Arial" panose="020B0604020202020204" pitchFamily="34" charset="0"/>
            </a:endParaRPr>
          </a:p>
          <a:p>
            <a:pPr>
              <a:lnSpc>
                <a:spcPct val="90000"/>
              </a:lnSpc>
              <a:spcBef>
                <a:spcPct val="0"/>
              </a:spcBef>
              <a:spcAft>
                <a:spcPts val="1223"/>
              </a:spcAft>
            </a:pPr>
            <a:endParaRPr lang="en-US" altLang="en-US" dirty="0">
              <a:latin typeface="Arial" panose="020B0604020202020204" pitchFamily="34" charset="0"/>
            </a:endParaRPr>
          </a:p>
          <a:p>
            <a:pPr>
              <a:lnSpc>
                <a:spcPct val="90000"/>
              </a:lnSpc>
              <a:spcBef>
                <a:spcPct val="0"/>
              </a:spcBef>
              <a:spcAft>
                <a:spcPts val="1223"/>
              </a:spcAft>
            </a:pPr>
            <a:r>
              <a:rPr lang="en-US" altLang="en-US" dirty="0">
                <a:latin typeface="Arial" panose="020B0604020202020204" pitchFamily="34" charset="0"/>
              </a:rPr>
              <a:t>Finally, make</a:t>
            </a:r>
            <a:r>
              <a:rPr lang="en-US" altLang="en-US" baseline="0" dirty="0">
                <a:latin typeface="Arial" panose="020B0604020202020204" pitchFamily="34" charset="0"/>
              </a:rPr>
              <a:t> sure that you fully describe any graphs, tables or figures included in your presentation. Never simply say, “as you can see in this graph.” You can’t guarantee that everyone in the audience can see the graph, or truly knows how to interpret it. Take the time to explain the axes, explain what the bars or lines are showing, and then explain the take-away point. </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6FBA243-26B8-481D-8325-B438EAAEE84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16019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203325" y="696913"/>
            <a:ext cx="3824288" cy="2867025"/>
          </a:xfrm>
          <a:ln/>
        </p:spPr>
      </p:sp>
      <p:sp>
        <p:nvSpPr>
          <p:cNvPr id="32771" name="Rectangle 3"/>
          <p:cNvSpPr>
            <a:spLocks noGrp="1" noChangeArrowheads="1"/>
          </p:cNvSpPr>
          <p:nvPr>
            <p:ph type="body" idx="1"/>
          </p:nvPr>
        </p:nvSpPr>
        <p:spPr>
          <a:xfrm>
            <a:off x="623148" y="3641090"/>
            <a:ext cx="5686213" cy="4493260"/>
          </a:xfrm>
        </p:spPr>
        <p:txBody>
          <a:bodyPr/>
          <a:lstStyle/>
          <a:p>
            <a:pPr>
              <a:defRPr/>
            </a:pPr>
            <a:r>
              <a:rPr lang="en-US" dirty="0">
                <a:ea typeface="MS PGothic" pitchFamily="34" charset="-128"/>
              </a:rPr>
              <a:t>What kind of voice do you have? Is it resonant, musical, easy to listen to, harsh, monotonous, or tiresome? Know your voice.</a:t>
            </a:r>
          </a:p>
          <a:p>
            <a:pPr>
              <a:defRPr/>
            </a:pPr>
            <a:endParaRPr lang="en-US" dirty="0">
              <a:ea typeface="MS PGothic" pitchFamily="34" charset="-128"/>
            </a:endParaRPr>
          </a:p>
          <a:p>
            <a:pPr>
              <a:defRPr/>
            </a:pPr>
            <a:r>
              <a:rPr lang="en-US" dirty="0">
                <a:ea typeface="MS PGothic" pitchFamily="34" charset="-128"/>
              </a:rPr>
              <a:t>The first step in building a better speaking voice is awareness. There are four important elements to this awareness:</a:t>
            </a:r>
          </a:p>
          <a:p>
            <a:pPr marL="232930" indent="-232930">
              <a:buFontTx/>
              <a:buAutoNum type="arabicPeriod"/>
              <a:defRPr/>
            </a:pPr>
            <a:r>
              <a:rPr lang="en-US" dirty="0">
                <a:ea typeface="MS PGothic" pitchFamily="34" charset="-128"/>
              </a:rPr>
              <a:t>First and foremost, you need to speak loudly and clearly enough for the audience in the back of the room to hear you. If you know you have a quiet voice, contact the presentation venue ahead of time and ask about using a microphone. </a:t>
            </a:r>
          </a:p>
          <a:p>
            <a:pPr marL="232930" indent="-232930">
              <a:buFontTx/>
              <a:buAutoNum type="arabicPeriod"/>
              <a:defRPr/>
            </a:pPr>
            <a:r>
              <a:rPr lang="en-US" dirty="0">
                <a:ea typeface="MS PGothic" pitchFamily="34" charset="-128"/>
              </a:rPr>
              <a:t>You can further vary the volume of your voice to add intensity or emphasis. If you really want to emphasize a point, sometimes it’s more effective to lower your voice slightly, and speak quietly, because a lowered voice suggests confidentiality, and your audience will perk up and pay attention. Good speakers vary pitch to convey emotion and conviction - the best approach is to make a conscious effort to be conversational. People who speak in a constant monotone, without variation, lull their audience to sleep. </a:t>
            </a:r>
          </a:p>
          <a:p>
            <a:pPr marL="232930" indent="-232930">
              <a:buFontTx/>
              <a:buAutoNum type="arabicPeriod"/>
              <a:defRPr/>
            </a:pPr>
            <a:r>
              <a:rPr lang="en-US" sz="1000" kern="1200" dirty="0">
                <a:solidFill>
                  <a:schemeClr val="tx1"/>
                </a:solidFill>
                <a:latin typeface="Arial" charset="0"/>
                <a:ea typeface="MS PGothic" pitchFamily="34" charset="-128"/>
              </a:rPr>
              <a:t>Make sure that you speak slowly enough to be clear, and annunciate. Consider whether or not you have an accent to your audience. Vary your speaking rate during your talk to reflect mood changes and to emphasize points of speech. </a:t>
            </a:r>
          </a:p>
          <a:p>
            <a:pPr marL="232930" indent="-232930">
              <a:buFontTx/>
              <a:buAutoNum type="arabicPeriod"/>
              <a:defRPr/>
            </a:pPr>
            <a:r>
              <a:rPr lang="en-US" dirty="0">
                <a:ea typeface="MS PGothic" pitchFamily="34" charset="-128"/>
              </a:rPr>
              <a:t>Use deliberate pauses lasting 2-3 seconds to take a breath– it’s ok to stop and take a breath! – or to add emphasis to a key point. Avoid pauses lasting more than 4 seconds where nothing is happening.</a:t>
            </a:r>
          </a:p>
          <a:p>
            <a:pPr>
              <a:defRPr/>
            </a:pPr>
            <a:endParaRPr lang="en-US" dirty="0">
              <a:ea typeface="MS PGothic" pitchFamily="34" charset="-128"/>
            </a:endParaRPr>
          </a:p>
        </p:txBody>
      </p:sp>
    </p:spTree>
    <p:extLst>
      <p:ext uri="{BB962C8B-B14F-4D97-AF65-F5344CB8AC3E}">
        <p14:creationId xmlns:p14="http://schemas.microsoft.com/office/powerpoint/2010/main" val="185011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533400" y="2665413"/>
            <a:ext cx="5715000" cy="41163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1200"/>
              </a:spcAft>
              <a:tabLst>
                <a:tab pos="457200" algn="l"/>
              </a:tabLst>
              <a:defRPr/>
            </a:pPr>
            <a:r>
              <a:rPr lang="en-US" sz="1150" dirty="0">
                <a:ea typeface="MS PGothic" pitchFamily="34" charset="-128"/>
              </a:rPr>
              <a:t>Communication research has found that there are five common causes of ineffective presentations: </a:t>
            </a:r>
          </a:p>
          <a:p>
            <a:pPr>
              <a:spcBef>
                <a:spcPts val="0"/>
              </a:spcBef>
              <a:spcAft>
                <a:spcPts val="1200"/>
              </a:spcAft>
              <a:tabLst>
                <a:tab pos="457200" algn="l"/>
              </a:tabLst>
              <a:defRPr/>
            </a:pPr>
            <a:endParaRPr lang="en-US" sz="1150" dirty="0">
              <a:ea typeface="MS PGothic" pitchFamily="34" charset="-128"/>
            </a:endParaRPr>
          </a:p>
          <a:p>
            <a:pPr>
              <a:spcBef>
                <a:spcPts val="0"/>
              </a:spcBef>
              <a:spcAft>
                <a:spcPts val="1200"/>
              </a:spcAft>
              <a:tabLst>
                <a:tab pos="457200" algn="l"/>
              </a:tabLst>
              <a:defRPr/>
            </a:pPr>
            <a:r>
              <a:rPr lang="en-US" sz="1150" b="1" dirty="0">
                <a:ea typeface="MS PGothic" pitchFamily="34" charset="-128"/>
              </a:rPr>
              <a:t>[CLICK for each bullet]</a:t>
            </a:r>
          </a:p>
          <a:p>
            <a:pPr>
              <a:spcBef>
                <a:spcPts val="0"/>
              </a:spcBef>
              <a:spcAft>
                <a:spcPts val="1200"/>
              </a:spcAft>
              <a:tabLst>
                <a:tab pos="457200" algn="l"/>
              </a:tabLst>
              <a:defRPr/>
            </a:pPr>
            <a:r>
              <a:rPr lang="en-US" sz="1150" dirty="0">
                <a:ea typeface="MS PGothic" pitchFamily="34" charset="-128"/>
              </a:rPr>
              <a:t>1</a:t>
            </a:r>
            <a:r>
              <a:rPr lang="en-US" sz="1150" b="0" dirty="0">
                <a:ea typeface="MS PGothic" pitchFamily="34" charset="-128"/>
              </a:rPr>
              <a:t>) Failure to motivate the audience. Keep in mind that people listen more intelligently if they know the significance of the information right up front - so very early in the presentation - give them the key points you want them to know. Keep in mind that in order to motivate your audience, you will need to know something about them. </a:t>
            </a:r>
          </a:p>
          <a:p>
            <a:pPr>
              <a:spcBef>
                <a:spcPts val="0"/>
              </a:spcBef>
              <a:spcAft>
                <a:spcPts val="1200"/>
              </a:spcAft>
              <a:tabLst>
                <a:tab pos="457200" algn="l"/>
              </a:tabLst>
              <a:defRPr/>
            </a:pPr>
            <a:endParaRPr lang="en-US" sz="1150" b="0" dirty="0">
              <a:ea typeface="MS PGothic" pitchFamily="34" charset="-128"/>
            </a:endParaRPr>
          </a:p>
          <a:p>
            <a:pPr>
              <a:spcBef>
                <a:spcPts val="0"/>
              </a:spcBef>
              <a:spcAft>
                <a:spcPts val="1200"/>
              </a:spcAft>
              <a:tabLst>
                <a:tab pos="457200" algn="l"/>
              </a:tabLst>
              <a:defRPr/>
            </a:pPr>
            <a:r>
              <a:rPr lang="en-US" sz="1150" b="0" dirty="0">
                <a:ea typeface="MS PGothic" pitchFamily="34" charset="-128"/>
              </a:rPr>
              <a:t>2) Confusing structure.</a:t>
            </a:r>
            <a:r>
              <a:rPr lang="en-US" sz="1150" b="0" baseline="0" dirty="0">
                <a:ea typeface="MS PGothic" pitchFamily="34" charset="-128"/>
              </a:rPr>
              <a:t> T</a:t>
            </a:r>
            <a:r>
              <a:rPr lang="en-US" sz="1150" b="0" dirty="0">
                <a:ea typeface="MS PGothic" pitchFamily="34" charset="-128"/>
              </a:rPr>
              <a:t>he audience may have trouble following if the structure of your presentation isn’t clear from the beginning. Many presenters start with a CONTENTS SLIDE: for example: “I’m going to be presenting the objectives, methodology of this research, major findings, program implications, and recommended actions.” It may not be necessary to devote an entire slide to it in a brief presentation, but either through your slides or your speech you need to give your audience a sense of the structure.</a:t>
            </a:r>
          </a:p>
          <a:p>
            <a:pPr>
              <a:spcBef>
                <a:spcPts val="0"/>
              </a:spcBef>
              <a:spcAft>
                <a:spcPts val="1200"/>
              </a:spcAft>
              <a:tabLst>
                <a:tab pos="457200" algn="l"/>
              </a:tabLst>
              <a:defRPr/>
            </a:pPr>
            <a:endParaRPr lang="en-US" sz="1150" b="0" dirty="0">
              <a:ea typeface="MS PGothic" pitchFamily="34" charset="-128"/>
            </a:endParaRPr>
          </a:p>
          <a:p>
            <a:pPr>
              <a:spcBef>
                <a:spcPts val="0"/>
              </a:spcBef>
              <a:spcAft>
                <a:spcPts val="1200"/>
              </a:spcAft>
              <a:tabLst>
                <a:tab pos="457200" algn="l"/>
              </a:tabLst>
              <a:defRPr/>
            </a:pPr>
            <a:r>
              <a:rPr lang="en-US" sz="1150" b="0" dirty="0">
                <a:ea typeface="MS PGothic" pitchFamily="34" charset="-128"/>
              </a:rPr>
              <a:t>3) To much or too little detail. Finding the right balance here is always a challenge. I’m sure we’ve all seen presenters who give excessive details and tell everything they know about the topic, rather than just the information that is relevant to the audience and the purpose of the presentation. At the same time, don’t omit too much, or you might have gaps in logic. Researchers are often so close to the material that they omit essential connections, and the problem is accentuated by the fact that it's being presented in a condensed form in a short period of time.</a:t>
            </a:r>
          </a:p>
          <a:p>
            <a:pPr>
              <a:spcBef>
                <a:spcPts val="0"/>
              </a:spcBef>
              <a:spcAft>
                <a:spcPts val="1200"/>
              </a:spcAft>
              <a:tabLst>
                <a:tab pos="457200" algn="l"/>
              </a:tabLst>
              <a:defRPr/>
            </a:pPr>
            <a:endParaRPr lang="en-US" sz="1150" b="0" dirty="0">
              <a:ea typeface="MS PGothic" pitchFamily="34" charset="-128"/>
            </a:endParaRPr>
          </a:p>
          <a:p>
            <a:pPr>
              <a:spcBef>
                <a:spcPts val="0"/>
              </a:spcBef>
              <a:spcAft>
                <a:spcPts val="1200"/>
              </a:spcAft>
              <a:tabLst>
                <a:tab pos="457200" algn="l"/>
              </a:tabLst>
              <a:defRPr/>
            </a:pPr>
            <a:r>
              <a:rPr lang="en-US" sz="1150" b="0" dirty="0">
                <a:ea typeface="MS PGothic" pitchFamily="34" charset="-128"/>
              </a:rPr>
              <a:t>4) Poorly designed slides or visuals. Good visual aids enhance learning, and bad ones actually reduce learning. </a:t>
            </a:r>
          </a:p>
          <a:p>
            <a:pPr>
              <a:spcBef>
                <a:spcPts val="0"/>
              </a:spcBef>
              <a:spcAft>
                <a:spcPts val="1200"/>
              </a:spcAft>
              <a:tabLst>
                <a:tab pos="457200" algn="l"/>
              </a:tabLst>
              <a:defRPr/>
            </a:pPr>
            <a:endParaRPr lang="en-US" sz="1150" b="0" dirty="0">
              <a:ea typeface="MS PGothic" pitchFamily="34" charset="-128"/>
            </a:endParaRPr>
          </a:p>
          <a:p>
            <a:pPr>
              <a:spcBef>
                <a:spcPts val="0"/>
              </a:spcBef>
              <a:spcAft>
                <a:spcPts val="1200"/>
              </a:spcAft>
              <a:tabLst>
                <a:tab pos="457200" algn="l"/>
              </a:tabLst>
              <a:defRPr/>
            </a:pPr>
            <a:r>
              <a:rPr lang="en-US" sz="1150" b="0" dirty="0">
                <a:ea typeface="MS PGothic" pitchFamily="34" charset="-128"/>
              </a:rPr>
              <a:t>5) Lifeless presenters. How often have you sat through a dreadful presentation, in which the speaker was dull, didn’t show enthusiasm about the topic, or just read the slides? A </a:t>
            </a:r>
            <a:r>
              <a:rPr lang="en-US" sz="1150" dirty="0">
                <a:ea typeface="MS PGothic" pitchFamily="34" charset="-128"/>
              </a:rPr>
              <a:t>good presenter can make the difference between actually motivating your audience to do something, versus letting them walk away with no impact. </a:t>
            </a:r>
          </a:p>
        </p:txBody>
      </p:sp>
      <p:sp>
        <p:nvSpPr>
          <p:cNvPr id="11267" name="Rectangle 3"/>
          <p:cNvSpPr>
            <a:spLocks noGrp="1" noRot="1" noChangeAspect="1" noChangeArrowheads="1" noTextEdit="1"/>
          </p:cNvSpPr>
          <p:nvPr>
            <p:ph type="sldImg"/>
          </p:nvPr>
        </p:nvSpPr>
        <p:spPr>
          <a:xfrm>
            <a:off x="1990725" y="692150"/>
            <a:ext cx="2428875" cy="1822450"/>
          </a:xfrm>
          <a:ln cap="flat"/>
        </p:spPr>
      </p:sp>
    </p:spTree>
    <p:extLst>
      <p:ext uri="{BB962C8B-B14F-4D97-AF65-F5344CB8AC3E}">
        <p14:creationId xmlns:p14="http://schemas.microsoft.com/office/powerpoint/2010/main" val="1963773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With regard to dress, the rule of thumb is that if you’re unsure you should always dress one notch better than your audience.</a:t>
            </a:r>
          </a:p>
          <a:p>
            <a:endParaRPr lang="en-US" altLang="en-US" dirty="0">
              <a:latin typeface="Arial" panose="020B0604020202020204" pitchFamily="34" charset="0"/>
            </a:endParaRPr>
          </a:p>
          <a:p>
            <a:r>
              <a:rPr lang="en-US" altLang="en-US" dirty="0">
                <a:latin typeface="Arial" panose="020B0604020202020204" pitchFamily="34" charset="0"/>
              </a:rPr>
              <a:t>It should go without saying, but face the audience, not the screen. When you develop good visual aides that are NOT just the text of your presentation, your tendency to face the screen will go down!</a:t>
            </a:r>
          </a:p>
          <a:p>
            <a:endParaRPr lang="en-US" altLang="en-US" dirty="0">
              <a:latin typeface="Arial" panose="020B0604020202020204" pitchFamily="34" charset="0"/>
            </a:endParaRPr>
          </a:p>
          <a:p>
            <a:r>
              <a:rPr lang="en-US" altLang="en-US" dirty="0">
                <a:latin typeface="Arial" panose="020B0604020202020204" pitchFamily="34" charset="0"/>
              </a:rPr>
              <a:t>Avoid distracting gestures. Again, practicing with a friendly audience might help you to learn if you have any. </a:t>
            </a:r>
          </a:p>
          <a:p>
            <a:endParaRPr lang="en-US" altLang="en-US" dirty="0">
              <a:latin typeface="Arial" panose="020B0604020202020204" pitchFamily="34" charset="0"/>
            </a:endParaRPr>
          </a:p>
          <a:p>
            <a:r>
              <a:rPr lang="en-US" altLang="en-US" dirty="0">
                <a:latin typeface="Arial" panose="020B0604020202020204" pitchFamily="34" charset="0"/>
              </a:rPr>
              <a:t>And use your voice and facial expressions to communicate your sincerity about the topic, as well as the other emotions you are trying to convey. </a:t>
            </a:r>
          </a:p>
          <a:p>
            <a:endParaRPr lang="en-US" altLang="en-US" dirty="0">
              <a:latin typeface="Arial" panose="020B0604020202020204" pitchFamily="34" charset="0"/>
            </a:endParaRPr>
          </a:p>
          <a:p>
            <a:r>
              <a:rPr lang="en-US" altLang="en-US" dirty="0">
                <a:latin typeface="Arial" panose="020B0604020202020204" pitchFamily="34" charset="0"/>
              </a:rPr>
              <a:t>Use a pointer to guide the audience in following your visuals. This is particularly helpful when you come to your key results, and sharing any graphs. In a small venue you might be able to just use your hand, but in larger venues a laser pointer is very helpful. Most venues can provide them if you ask, but they’re also pretty cheap and small, and easy to keep on hand yourself. </a:t>
            </a:r>
          </a:p>
        </p:txBody>
      </p:sp>
    </p:spTree>
    <p:extLst>
      <p:ext uri="{BB962C8B-B14F-4D97-AF65-F5344CB8AC3E}">
        <p14:creationId xmlns:p14="http://schemas.microsoft.com/office/powerpoint/2010/main" val="2170508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xfrm>
            <a:off x="701041" y="4415790"/>
            <a:ext cx="5530427"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Before you even get up to speak for many presentations, someone may be introducing you to the audience. And that person may not have any idea who you are, or what your credentials are. </a:t>
            </a:r>
          </a:p>
          <a:p>
            <a:endParaRPr lang="en-US" altLang="en-US" dirty="0">
              <a:latin typeface="Arial" panose="020B0604020202020204" pitchFamily="34" charset="0"/>
            </a:endParaRPr>
          </a:p>
          <a:p>
            <a:r>
              <a:rPr lang="en-US" altLang="en-US" dirty="0">
                <a:latin typeface="Arial" panose="020B0604020202020204" pitchFamily="34" charset="0"/>
              </a:rPr>
              <a:t>Write a 30-second introduction for yourself. Choose the parts of your background that are most relevant to the audience and your presentation, or that are most effective in establishing your credibility. </a:t>
            </a:r>
          </a:p>
          <a:p>
            <a:endParaRPr lang="en-US" altLang="en-US" dirty="0">
              <a:latin typeface="Arial" panose="020B0604020202020204" pitchFamily="34" charset="0"/>
            </a:endParaRPr>
          </a:p>
          <a:p>
            <a:r>
              <a:rPr lang="en-US" altLang="en-US" dirty="0">
                <a:latin typeface="Arial" panose="020B0604020202020204" pitchFamily="34" charset="0"/>
              </a:rPr>
              <a:t>This will ensure that if the person introducing you needs something to say, he or she will get your information right. You won’t have to waste time in your own presentation correcting any mistakes or adding important elements of your background. </a:t>
            </a:r>
          </a:p>
          <a:p>
            <a:endParaRPr lang="en-US" altLang="en-US" dirty="0">
              <a:latin typeface="Arial" panose="020B0604020202020204" pitchFamily="34" charset="0"/>
            </a:endParaRPr>
          </a:p>
          <a:p>
            <a:r>
              <a:rPr lang="en-US" altLang="en-US" dirty="0">
                <a:latin typeface="Arial" panose="020B0604020202020204" pitchFamily="34" charset="0"/>
              </a:rPr>
              <a:t>Most people who have to introduce you will THANK YOU for making this effort. Your well-written introduction will help them to look like a prepared and articulate public speaker!</a:t>
            </a:r>
          </a:p>
        </p:txBody>
      </p:sp>
    </p:spTree>
    <p:extLst>
      <p:ext uri="{BB962C8B-B14F-4D97-AF65-F5344CB8AC3E}">
        <p14:creationId xmlns:p14="http://schemas.microsoft.com/office/powerpoint/2010/main" val="2618815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DE9D83FB-EB60-4087-8BCB-2BE666A20180}" type="slidenum">
              <a:rPr lang="en-US"/>
              <a:pPr/>
              <a:t>32</a:t>
            </a:fld>
            <a:endParaRPr lang="en-US"/>
          </a:p>
        </p:txBody>
      </p:sp>
      <p:sp>
        <p:nvSpPr>
          <p:cNvPr id="28674" name="Rectangle 2"/>
          <p:cNvSpPr>
            <a:spLocks noGrp="1" noRot="1" noChangeAspect="1" noChangeArrowheads="1" noTextEdit="1"/>
          </p:cNvSpPr>
          <p:nvPr>
            <p:ph type="sldImg"/>
          </p:nvPr>
        </p:nvSpPr>
        <p:spPr>
          <a:ln cap="flat"/>
        </p:spPr>
      </p:sp>
      <p:sp>
        <p:nvSpPr>
          <p:cNvPr id="28675" name="Rectangle 3"/>
          <p:cNvSpPr>
            <a:spLocks noGrp="1" noChangeArrowheads="1"/>
          </p:cNvSpPr>
          <p:nvPr>
            <p:ph type="body" idx="1"/>
          </p:nvPr>
        </p:nvSpPr>
        <p:spPr>
          <a:noFill/>
          <a:ln/>
        </p:spPr>
        <p:txBody>
          <a:bodyPr lIns="95482" tIns="50168" rIns="95482" bIns="50168"/>
          <a:lstStyle/>
          <a:p>
            <a:r>
              <a:rPr lang="en-US" b="0" dirty="0"/>
              <a:t>Similar to preparing an introduction, prepare your own handouts thoughtfully.</a:t>
            </a:r>
            <a:r>
              <a:rPr lang="en-US" b="0" baseline="0" dirty="0"/>
              <a:t> </a:t>
            </a:r>
          </a:p>
          <a:p>
            <a:endParaRPr lang="en-US" b="0" baseline="0" dirty="0"/>
          </a:p>
          <a:p>
            <a:r>
              <a:rPr lang="en-US" b="0" dirty="0"/>
              <a:t>For instance, you may want to provide a handout with</a:t>
            </a:r>
            <a:r>
              <a:rPr lang="en-US" b="0" baseline="0" dirty="0"/>
              <a:t> </a:t>
            </a:r>
            <a:r>
              <a:rPr lang="en-US" b="0" dirty="0"/>
              <a:t>numerical data that supports your research,</a:t>
            </a:r>
            <a:r>
              <a:rPr lang="en-US" b="0" baseline="0" dirty="0"/>
              <a:t> </a:t>
            </a:r>
            <a:r>
              <a:rPr lang="en-US" b="0" dirty="0"/>
              <a:t>or the exact wording of a policy statement, or</a:t>
            </a:r>
            <a:r>
              <a:rPr lang="en-US" b="0" baseline="0" dirty="0"/>
              <a:t> additional information that weren’t included in your presentation</a:t>
            </a:r>
            <a:r>
              <a:rPr lang="en-US" b="0" dirty="0"/>
              <a:t>.</a:t>
            </a:r>
            <a:br>
              <a:rPr lang="en-US" b="0" dirty="0"/>
            </a:br>
            <a:endParaRPr lang="en-US" b="0" dirty="0"/>
          </a:p>
          <a:p>
            <a:pPr>
              <a:spcBef>
                <a:spcPct val="20000"/>
              </a:spcBef>
            </a:pPr>
            <a:r>
              <a:rPr lang="en-US" dirty="0"/>
              <a:t>If</a:t>
            </a:r>
            <a:r>
              <a:rPr lang="en-US" baseline="0" dirty="0"/>
              <a:t> you give a handout at the beginning, people will flip through it during your presentation as soon as their mind wanders. So if the handout is solely to help them remember your presentation, </a:t>
            </a:r>
            <a:r>
              <a:rPr lang="en-US" i="1" baseline="0" dirty="0"/>
              <a:t>distribute it after</a:t>
            </a:r>
            <a:r>
              <a:rPr lang="en-US" baseline="0" dirty="0"/>
              <a:t>. </a:t>
            </a:r>
          </a:p>
          <a:p>
            <a:pPr>
              <a:spcBef>
                <a:spcPct val="20000"/>
              </a:spcBef>
            </a:pPr>
            <a:endParaRPr lang="en-US" baseline="0" dirty="0"/>
          </a:p>
          <a:p>
            <a:pPr>
              <a:spcBef>
                <a:spcPct val="20000"/>
              </a:spcBef>
            </a:pPr>
            <a:r>
              <a:rPr lang="en-US" baseline="0" dirty="0"/>
              <a:t>On the other hand, you may want to encourage people to take notes. In those cases, print your slides as 3 per page with space for notes. </a:t>
            </a:r>
            <a:endParaRPr lang="en-US" dirty="0"/>
          </a:p>
        </p:txBody>
      </p:sp>
    </p:spTree>
    <p:extLst>
      <p:ext uri="{BB962C8B-B14F-4D97-AF65-F5344CB8AC3E}">
        <p14:creationId xmlns:p14="http://schemas.microsoft.com/office/powerpoint/2010/main" val="3837409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623148" y="3950970"/>
            <a:ext cx="5686213" cy="48031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1223"/>
              </a:spcAft>
            </a:pPr>
            <a:r>
              <a:rPr lang="en-US" altLang="en-US" dirty="0">
                <a:latin typeface="Arial" panose="020B0604020202020204" pitchFamily="34" charset="0"/>
              </a:rPr>
              <a:t>And even with all of these excellent pointers, you might still just be nervous. </a:t>
            </a:r>
          </a:p>
          <a:p>
            <a:pPr>
              <a:spcBef>
                <a:spcPct val="0"/>
              </a:spcBef>
              <a:spcAft>
                <a:spcPts val="1223"/>
              </a:spcAft>
            </a:pPr>
            <a:endParaRPr lang="en-US" altLang="en-US" b="1" dirty="0">
              <a:latin typeface="Arial" panose="020B0604020202020204" pitchFamily="34" charset="0"/>
            </a:endParaRPr>
          </a:p>
          <a:p>
            <a:pPr>
              <a:spcBef>
                <a:spcPct val="0"/>
              </a:spcBef>
              <a:spcAft>
                <a:spcPts val="1223"/>
              </a:spcAft>
            </a:pPr>
            <a:r>
              <a:rPr lang="en-US" altLang="en-US" b="1" dirty="0">
                <a:latin typeface="Arial" panose="020B0604020202020204" pitchFamily="34" charset="0"/>
              </a:rPr>
              <a:t>Preparation</a:t>
            </a:r>
            <a:r>
              <a:rPr lang="en-US" altLang="en-US" dirty="0">
                <a:latin typeface="Arial" panose="020B0604020202020204" pitchFamily="34" charset="0"/>
              </a:rPr>
              <a:t> is very important. Know the room, the audience, and the material.</a:t>
            </a:r>
          </a:p>
          <a:p>
            <a:pPr>
              <a:spcBef>
                <a:spcPct val="0"/>
              </a:spcBef>
              <a:spcAft>
                <a:spcPts val="1223"/>
              </a:spcAft>
            </a:pPr>
            <a:r>
              <a:rPr lang="en-US" altLang="en-US" dirty="0">
                <a:latin typeface="Arial" panose="020B0604020202020204" pitchFamily="34" charset="0"/>
              </a:rPr>
              <a:t>One way to get to know your audience is to establish some rapport with them. Greet some of them as they arrive, chat with them, make some of them your friends. Then you’ll have a friendly face to look at as you present. </a:t>
            </a:r>
          </a:p>
          <a:p>
            <a:pPr>
              <a:spcBef>
                <a:spcPct val="0"/>
              </a:spcBef>
              <a:spcAft>
                <a:spcPts val="1223"/>
              </a:spcAft>
            </a:pPr>
            <a:r>
              <a:rPr lang="en-US" altLang="en-US" dirty="0">
                <a:latin typeface="Arial" panose="020B0604020202020204" pitchFamily="34" charset="0"/>
              </a:rPr>
              <a:t>If you’re not familiar with your material or uncomfortable with it, your nervousness will increase. Practice your speech and revise it. </a:t>
            </a:r>
          </a:p>
          <a:p>
            <a:pPr>
              <a:spcBef>
                <a:spcPct val="0"/>
              </a:spcBef>
              <a:spcAft>
                <a:spcPts val="1223"/>
              </a:spcAft>
            </a:pPr>
            <a:r>
              <a:rPr lang="en-US" altLang="en-US" b="1" dirty="0">
                <a:latin typeface="Arial" panose="020B0604020202020204" pitchFamily="34" charset="0"/>
              </a:rPr>
              <a:t>Relax</a:t>
            </a:r>
            <a:r>
              <a:rPr lang="en-US" altLang="en-US" dirty="0">
                <a:latin typeface="Arial" panose="020B0604020202020204" pitchFamily="34" charset="0"/>
              </a:rPr>
              <a:t>, take some deep breaths.</a:t>
            </a:r>
          </a:p>
          <a:p>
            <a:pPr>
              <a:spcBef>
                <a:spcPct val="0"/>
              </a:spcBef>
              <a:spcAft>
                <a:spcPts val="1223"/>
              </a:spcAft>
            </a:pPr>
            <a:r>
              <a:rPr lang="en-US" altLang="en-US" b="1" dirty="0">
                <a:latin typeface="Arial" panose="020B0604020202020204" pitchFamily="34" charset="0"/>
              </a:rPr>
              <a:t>Visualize.</a:t>
            </a:r>
            <a:r>
              <a:rPr lang="en-US" altLang="en-US" dirty="0">
                <a:latin typeface="Arial" panose="020B0604020202020204" pitchFamily="34" charset="0"/>
              </a:rPr>
              <a:t> Imagine yourself speaking, your voice loud and clear, and assured. Visualize yourself as successful and you will be successful.</a:t>
            </a:r>
          </a:p>
          <a:p>
            <a:pPr>
              <a:spcBef>
                <a:spcPct val="0"/>
              </a:spcBef>
              <a:spcAft>
                <a:spcPts val="1223"/>
              </a:spcAft>
            </a:pPr>
            <a:r>
              <a:rPr lang="en-US" altLang="en-US" dirty="0">
                <a:latin typeface="Arial" panose="020B0604020202020204" pitchFamily="34" charset="0"/>
              </a:rPr>
              <a:t>You should also recognize that generally audiences want speakers to be interesting, stimulating, informative and entertaining. They want you to succeed, not fail. People enjoy listening to a good presentation.</a:t>
            </a:r>
          </a:p>
          <a:p>
            <a:pPr>
              <a:spcBef>
                <a:spcPct val="0"/>
              </a:spcBef>
              <a:spcAft>
                <a:spcPts val="1223"/>
              </a:spcAft>
            </a:pPr>
            <a:r>
              <a:rPr lang="en-US" altLang="en-US" b="1" dirty="0">
                <a:latin typeface="Arial" panose="020B0604020202020204" pitchFamily="34" charset="0"/>
              </a:rPr>
              <a:t>Don’t apologize </a:t>
            </a:r>
            <a:r>
              <a:rPr lang="en-US" altLang="en-US" b="0" dirty="0">
                <a:latin typeface="Arial" panose="020B0604020202020204" pitchFamily="34" charset="0"/>
              </a:rPr>
              <a:t>for being nervous</a:t>
            </a:r>
            <a:r>
              <a:rPr lang="en-US" altLang="en-US" b="1" dirty="0">
                <a:latin typeface="Arial" panose="020B0604020202020204" pitchFamily="34" charset="0"/>
              </a:rPr>
              <a:t>:</a:t>
            </a:r>
            <a:r>
              <a:rPr lang="en-US" altLang="en-US" dirty="0">
                <a:latin typeface="Arial" panose="020B0604020202020204" pitchFamily="34" charset="0"/>
              </a:rPr>
              <a:t> Most of the time your nervousness doesn’t show at all. If you don’t say anything about it, nobody will notice. If you mention your nervousness or apologize for being nervous, you only bring attention to it. </a:t>
            </a:r>
          </a:p>
          <a:p>
            <a:pPr>
              <a:spcBef>
                <a:spcPct val="0"/>
              </a:spcBef>
              <a:spcAft>
                <a:spcPts val="1223"/>
              </a:spcAft>
            </a:pPr>
            <a:r>
              <a:rPr lang="en-US" altLang="en-US" b="1" dirty="0">
                <a:latin typeface="Arial" panose="020B0604020202020204" pitchFamily="34" charset="0"/>
              </a:rPr>
              <a:t>Practice, practice, practice:</a:t>
            </a:r>
            <a:r>
              <a:rPr lang="en-US" altLang="en-US" dirty="0">
                <a:latin typeface="Arial" panose="020B0604020202020204" pitchFamily="34" charset="0"/>
              </a:rPr>
              <a:t> Experience builds confidence, which is key to effective speaking. </a:t>
            </a:r>
          </a:p>
        </p:txBody>
      </p:sp>
      <p:sp>
        <p:nvSpPr>
          <p:cNvPr id="50179" name="Rectangle 3"/>
          <p:cNvSpPr>
            <a:spLocks noGrp="1" noRot="1" noChangeAspect="1" noChangeArrowheads="1" noTextEdit="1"/>
          </p:cNvSpPr>
          <p:nvPr>
            <p:ph type="sldImg"/>
          </p:nvPr>
        </p:nvSpPr>
        <p:spPr>
          <a:xfrm>
            <a:off x="1127125" y="696913"/>
            <a:ext cx="4132263" cy="3098800"/>
          </a:xfrm>
          <a:ln cap="flat"/>
        </p:spPr>
      </p:sp>
    </p:spTree>
    <p:extLst>
      <p:ext uri="{BB962C8B-B14F-4D97-AF65-F5344CB8AC3E}">
        <p14:creationId xmlns:p14="http://schemas.microsoft.com/office/powerpoint/2010/main" val="2103364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1322388" y="696913"/>
            <a:ext cx="3822700" cy="2867025"/>
          </a:xfrm>
          <a:ln/>
        </p:spPr>
      </p:sp>
      <p:sp>
        <p:nvSpPr>
          <p:cNvPr id="13315" name="Rectangle 3"/>
          <p:cNvSpPr>
            <a:spLocks noGrp="1" noChangeArrowheads="1"/>
          </p:cNvSpPr>
          <p:nvPr>
            <p:ph type="body" idx="1"/>
          </p:nvPr>
        </p:nvSpPr>
        <p:spPr>
          <a:xfrm>
            <a:off x="467360" y="3718560"/>
            <a:ext cx="6075680" cy="53454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1223"/>
              </a:spcAft>
            </a:pPr>
            <a:r>
              <a:rPr lang="en-US" altLang="en-US" dirty="0">
                <a:latin typeface="Arial" panose="020B0604020202020204" pitchFamily="34" charset="0"/>
              </a:rPr>
              <a:t>Overcoming these causes of ineffective presentations IS possible! It just takes careful planning and attention. </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1. First, focus on the </a:t>
            </a:r>
            <a:r>
              <a:rPr lang="en-US" altLang="en-US" u="sng" dirty="0">
                <a:latin typeface="Arial" panose="020B0604020202020204" pitchFamily="34" charset="0"/>
              </a:rPr>
              <a:t>audience </a:t>
            </a:r>
            <a:r>
              <a:rPr lang="en-US" altLang="en-US" dirty="0">
                <a:latin typeface="Arial" panose="020B0604020202020204" pitchFamily="34" charset="0"/>
              </a:rPr>
              <a:t>to tailor your presentation to their needs. It may be your presentation, but it’s not about YOU. It’s about your audience, so put them up front. </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2. Second, list your communication </a:t>
            </a:r>
            <a:r>
              <a:rPr lang="en-US" altLang="en-US" u="sng" dirty="0">
                <a:latin typeface="Arial" panose="020B0604020202020204" pitchFamily="34" charset="0"/>
              </a:rPr>
              <a:t>objective</a:t>
            </a:r>
            <a:r>
              <a:rPr lang="en-US" altLang="en-US" dirty="0">
                <a:latin typeface="Arial" panose="020B0604020202020204" pitchFamily="34" charset="0"/>
              </a:rPr>
              <a:t>(S).</a:t>
            </a:r>
          </a:p>
          <a:p>
            <a:pPr>
              <a:spcBef>
                <a:spcPct val="0"/>
              </a:spcBef>
              <a:spcAft>
                <a:spcPts val="1223"/>
              </a:spcAft>
            </a:pPr>
            <a:r>
              <a:rPr lang="en-US" altLang="en-US" dirty="0">
                <a:latin typeface="Arial" panose="020B0604020202020204" pitchFamily="34" charset="0"/>
              </a:rPr>
              <a:t>It’s imperative to start with steps one and two. Without knowing WHO your audience is, or WHY you are speaking to them, how will you know what information to present?</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3. Third, determine your </a:t>
            </a:r>
            <a:r>
              <a:rPr lang="en-US" altLang="en-US" u="sng" dirty="0">
                <a:latin typeface="Arial" panose="020B0604020202020204" pitchFamily="34" charset="0"/>
              </a:rPr>
              <a:t>message</a:t>
            </a:r>
            <a:r>
              <a:rPr lang="en-US" altLang="en-US" dirty="0">
                <a:latin typeface="Arial" panose="020B0604020202020204" pitchFamily="34" charset="0"/>
              </a:rPr>
              <a:t>.  Identify which parts of your research or findings best support your objectives.</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4. Fourth, is to</a:t>
            </a:r>
            <a:r>
              <a:rPr lang="en-US" altLang="en-US" u="sng" dirty="0">
                <a:latin typeface="Arial" panose="020B0604020202020204" pitchFamily="34" charset="0"/>
              </a:rPr>
              <a:t> organize</a:t>
            </a:r>
            <a:r>
              <a:rPr lang="en-US" altLang="en-US" dirty="0">
                <a:latin typeface="Arial" panose="020B0604020202020204" pitchFamily="34" charset="0"/>
              </a:rPr>
              <a:t> your information into a nice flow. </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5. THEN …fifth, </a:t>
            </a:r>
            <a:r>
              <a:rPr lang="en-US" altLang="en-US" u="sng" dirty="0">
                <a:latin typeface="Arial" panose="020B0604020202020204" pitchFamily="34" charset="0"/>
              </a:rPr>
              <a:t>design</a:t>
            </a:r>
            <a:r>
              <a:rPr lang="en-US" altLang="en-US" dirty="0">
                <a:latin typeface="Arial" panose="020B0604020202020204" pitchFamily="34" charset="0"/>
              </a:rPr>
              <a:t> your visuals and appearance of your slides. So what we’re really saying here, is that when you sit down to develop a presentation, the first step is NOT browsing through the PowerPoint templates to pick a fancy background. That comes almost at the end! </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6. And finally, practice and work on your physical and oral delivery. This can be as important as the actual content of your presentation. </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And each of these steps IS a lot of work. Good presenters know that when they must develop an entirely new presentation, they are in for hours and hours of work. </a:t>
            </a:r>
          </a:p>
        </p:txBody>
      </p:sp>
    </p:spTree>
    <p:extLst>
      <p:ext uri="{BB962C8B-B14F-4D97-AF65-F5344CB8AC3E}">
        <p14:creationId xmlns:p14="http://schemas.microsoft.com/office/powerpoint/2010/main" val="645312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a:t>
            </a:r>
            <a:r>
              <a:rPr lang="en-US" baseline="0" dirty="0"/>
              <a:t> your efforts, you should be able to achieve your ideal outcomes. </a:t>
            </a:r>
            <a:r>
              <a:rPr lang="en-US" b="1" baseline="0" dirty="0"/>
              <a:t>[Read slide]</a:t>
            </a:r>
            <a:endParaRPr lang="en-US" b="1"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E39F3125-622A-4D3B-A8FC-6788DCE26F47}"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118442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59117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1322388" y="696913"/>
            <a:ext cx="3822700" cy="2867025"/>
          </a:xfrm>
          <a:ln/>
        </p:spPr>
      </p:sp>
      <p:sp>
        <p:nvSpPr>
          <p:cNvPr id="13315" name="Rectangle 3"/>
          <p:cNvSpPr>
            <a:spLocks noGrp="1" noChangeArrowheads="1"/>
          </p:cNvSpPr>
          <p:nvPr>
            <p:ph type="body" idx="1"/>
          </p:nvPr>
        </p:nvSpPr>
        <p:spPr>
          <a:xfrm>
            <a:off x="467360" y="3718560"/>
            <a:ext cx="6075680" cy="53454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1223"/>
              </a:spcAft>
            </a:pPr>
            <a:r>
              <a:rPr lang="en-US" altLang="en-US" dirty="0">
                <a:latin typeface="Arial" panose="020B0604020202020204" pitchFamily="34" charset="0"/>
              </a:rPr>
              <a:t>Overcoming these causes of ineffective presentations IS possible! It just takes careful planning and attention. </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1. First, focus on the </a:t>
            </a:r>
            <a:r>
              <a:rPr lang="en-US" altLang="en-US" u="sng" dirty="0">
                <a:latin typeface="Arial" panose="020B0604020202020204" pitchFamily="34" charset="0"/>
              </a:rPr>
              <a:t>audience </a:t>
            </a:r>
            <a:r>
              <a:rPr lang="en-US" altLang="en-US" dirty="0">
                <a:latin typeface="Arial" panose="020B0604020202020204" pitchFamily="34" charset="0"/>
              </a:rPr>
              <a:t>to tailor your presentation to their needs. It may be your presentation, but it’s not about YOU. It’s about your audience, so put them up front. </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2. Second, list your communication </a:t>
            </a:r>
            <a:r>
              <a:rPr lang="en-US" altLang="en-US" u="sng" dirty="0">
                <a:latin typeface="Arial" panose="020B0604020202020204" pitchFamily="34" charset="0"/>
              </a:rPr>
              <a:t>objective</a:t>
            </a:r>
            <a:r>
              <a:rPr lang="en-US" altLang="en-US" dirty="0">
                <a:latin typeface="Arial" panose="020B0604020202020204" pitchFamily="34" charset="0"/>
              </a:rPr>
              <a:t>(S).</a:t>
            </a:r>
          </a:p>
          <a:p>
            <a:pPr>
              <a:spcBef>
                <a:spcPct val="0"/>
              </a:spcBef>
              <a:spcAft>
                <a:spcPts val="1223"/>
              </a:spcAft>
            </a:pPr>
            <a:r>
              <a:rPr lang="en-US" altLang="en-US" dirty="0">
                <a:latin typeface="Arial" panose="020B0604020202020204" pitchFamily="34" charset="0"/>
              </a:rPr>
              <a:t>It’s imperative to start with steps one and two. Without knowing WHO your audience is, or WHY you are speaking to them, how will you know what information to present?</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3. Third, determine your </a:t>
            </a:r>
            <a:r>
              <a:rPr lang="en-US" altLang="en-US" u="sng" dirty="0">
                <a:latin typeface="Arial" panose="020B0604020202020204" pitchFamily="34" charset="0"/>
              </a:rPr>
              <a:t>message</a:t>
            </a:r>
            <a:r>
              <a:rPr lang="en-US" altLang="en-US" dirty="0">
                <a:latin typeface="Arial" panose="020B0604020202020204" pitchFamily="34" charset="0"/>
              </a:rPr>
              <a:t>.  Identify which parts of your research or findings best support your objectives.</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4. Fourth, is to</a:t>
            </a:r>
            <a:r>
              <a:rPr lang="en-US" altLang="en-US" u="sng" dirty="0">
                <a:latin typeface="Arial" panose="020B0604020202020204" pitchFamily="34" charset="0"/>
              </a:rPr>
              <a:t> organize</a:t>
            </a:r>
            <a:r>
              <a:rPr lang="en-US" altLang="en-US" dirty="0">
                <a:latin typeface="Arial" panose="020B0604020202020204" pitchFamily="34" charset="0"/>
              </a:rPr>
              <a:t> your information into a nice flow. </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5. THEN …fifth, </a:t>
            </a:r>
            <a:r>
              <a:rPr lang="en-US" altLang="en-US" u="sng" dirty="0">
                <a:latin typeface="Arial" panose="020B0604020202020204" pitchFamily="34" charset="0"/>
              </a:rPr>
              <a:t>design</a:t>
            </a:r>
            <a:r>
              <a:rPr lang="en-US" altLang="en-US" dirty="0">
                <a:latin typeface="Arial" panose="020B0604020202020204" pitchFamily="34" charset="0"/>
              </a:rPr>
              <a:t> your visuals and appearance of your slides. So what we’re really saying here, is that when you sit down to develop a presentation, the first step is NOT browsing through the PowerPoint templates to pick a fancy background. That comes almost at the end! </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6. And finally, practice and work on your physical and oral delivery. This can be as important as the actual content of your presentation. </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And each of these steps IS a lot of work. Good presenters know that when they must develop an entirely new presentation, they are in for hours and hours of work. </a:t>
            </a:r>
          </a:p>
        </p:txBody>
      </p:sp>
    </p:spTree>
    <p:extLst>
      <p:ext uri="{BB962C8B-B14F-4D97-AF65-F5344CB8AC3E}">
        <p14:creationId xmlns:p14="http://schemas.microsoft.com/office/powerpoint/2010/main" val="228335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701041" y="3429662"/>
            <a:ext cx="5764107" cy="55568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ts val="600"/>
              </a:spcBef>
              <a:spcAft>
                <a:spcPts val="1200"/>
              </a:spcAft>
            </a:pPr>
            <a:r>
              <a:rPr lang="en-US" altLang="en-US" dirty="0">
                <a:latin typeface="Arial" panose="020B0604020202020204" pitchFamily="34" charset="0"/>
              </a:rPr>
              <a:t>Step 1: Audience. </a:t>
            </a:r>
          </a:p>
        </p:txBody>
      </p:sp>
      <p:sp>
        <p:nvSpPr>
          <p:cNvPr id="39939" name="Rectangle 3"/>
          <p:cNvSpPr>
            <a:spLocks noGrp="1" noRot="1" noChangeAspect="1" noChangeArrowheads="1" noTextEdit="1"/>
          </p:cNvSpPr>
          <p:nvPr>
            <p:ph type="sldImg"/>
          </p:nvPr>
        </p:nvSpPr>
        <p:spPr>
          <a:xfrm>
            <a:off x="1179513" y="703263"/>
            <a:ext cx="3533775" cy="2649537"/>
          </a:xfrm>
          <a:ln cap="flat"/>
        </p:spPr>
      </p:sp>
    </p:spTree>
    <p:extLst>
      <p:ext uri="{BB962C8B-B14F-4D97-AF65-F5344CB8AC3E}">
        <p14:creationId xmlns:p14="http://schemas.microsoft.com/office/powerpoint/2010/main" val="14241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701040" y="3657230"/>
            <a:ext cx="5608320" cy="49419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1223"/>
              </a:spcAft>
            </a:pPr>
            <a:r>
              <a:rPr lang="en-US" altLang="en-US" dirty="0">
                <a:latin typeface="Arial" panose="020B0604020202020204" pitchFamily="34" charset="0"/>
              </a:rPr>
              <a:t>You must start with step one, and focus on your audience to make sure that the whole presentation really focuses on what your audience needs to know, rather than everything you know. This should sound familiar to you from our discussion of Strategic</a:t>
            </a:r>
            <a:r>
              <a:rPr lang="en-US" altLang="en-US" baseline="0" dirty="0">
                <a:latin typeface="Arial" panose="020B0604020202020204" pitchFamily="34" charset="0"/>
              </a:rPr>
              <a:t> Communication early in the training. </a:t>
            </a:r>
            <a:endParaRPr lang="en-US" altLang="en-US" dirty="0">
              <a:latin typeface="Arial" panose="020B0604020202020204" pitchFamily="34" charset="0"/>
            </a:endParaRP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One of the principles of communication is that it’s always a two-way street. If you are presenting information in a way that you feel is clear, yet your audience isn’t understanding, the gap in communication is your failure, not the failure of the audience to understand.</a:t>
            </a:r>
            <a:r>
              <a:rPr lang="en-US" altLang="en-US" b="1" dirty="0">
                <a:latin typeface="Arial" panose="020B0604020202020204" pitchFamily="34" charset="0"/>
              </a:rPr>
              <a:t> </a:t>
            </a:r>
            <a:r>
              <a:rPr lang="en-US" altLang="en-US" dirty="0">
                <a:latin typeface="Arial" panose="020B0604020202020204" pitchFamily="34" charset="0"/>
              </a:rPr>
              <a:t>Remember that you are trying to present in a way they </a:t>
            </a:r>
            <a:r>
              <a:rPr lang="en-US" altLang="en-US" u="sng" dirty="0">
                <a:latin typeface="Arial" panose="020B0604020202020204" pitchFamily="34" charset="0"/>
              </a:rPr>
              <a:t>can HEAR it</a:t>
            </a:r>
            <a:r>
              <a:rPr lang="en-US" altLang="en-US" dirty="0">
                <a:latin typeface="Arial" panose="020B0604020202020204" pitchFamily="34" charset="0"/>
              </a:rPr>
              <a:t>.</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2</a:t>
            </a:r>
            <a:r>
              <a:rPr lang="en-US" altLang="en-US" baseline="30000" dirty="0">
                <a:latin typeface="Arial" panose="020B0604020202020204" pitchFamily="34" charset="0"/>
              </a:rPr>
              <a:t>nd</a:t>
            </a:r>
            <a:r>
              <a:rPr lang="en-US" altLang="en-US" dirty="0">
                <a:latin typeface="Arial" panose="020B0604020202020204" pitchFamily="34" charset="0"/>
              </a:rPr>
              <a:t>, Consider your audience’s motivations to help you figure out what to focus on. Think about or find out who they are, why they are there, what specifically they expect to get from your presentation, and how they will react to your message. (To be persuasive you must convince your audience that your interests coincide with theirs.)</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3</a:t>
            </a:r>
            <a:r>
              <a:rPr lang="en-US" altLang="en-US" baseline="30000" dirty="0">
                <a:latin typeface="Arial" panose="020B0604020202020204" pitchFamily="34" charset="0"/>
              </a:rPr>
              <a:t>rd</a:t>
            </a:r>
            <a:r>
              <a:rPr lang="en-US" altLang="en-US" dirty="0">
                <a:latin typeface="Arial" panose="020B0604020202020204" pitchFamily="34" charset="0"/>
              </a:rPr>
              <a:t>, Decide what you hope the audience will DO as a result of this presentation – similar to writing the policy brief, this means thinking about your recommendations up front. </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Thinking about your audience and their motivations will help you prepare for possible questions they’ll ask. Plus, you might be asking them to address a sensitive topic or vastly increase funding to a certain program. What information is likely to influence them to listen to you and to consider these new policies or programs? Knowing a little about them and establishing your credibility will help you achieve your result.</a:t>
            </a:r>
          </a:p>
          <a:p>
            <a:pPr>
              <a:spcBef>
                <a:spcPct val="0"/>
              </a:spcBef>
              <a:spcAft>
                <a:spcPts val="1223"/>
              </a:spcAft>
            </a:pPr>
            <a:endParaRPr lang="en-US" altLang="en-US" dirty="0">
              <a:latin typeface="Arial" panose="020B0604020202020204" pitchFamily="34" charset="0"/>
            </a:endParaRPr>
          </a:p>
        </p:txBody>
      </p:sp>
      <p:sp>
        <p:nvSpPr>
          <p:cNvPr id="15363" name="Rectangle 3"/>
          <p:cNvSpPr>
            <a:spLocks noGrp="1" noRot="1" noChangeAspect="1" noChangeArrowheads="1" noTextEdit="1"/>
          </p:cNvSpPr>
          <p:nvPr>
            <p:ph type="sldImg"/>
          </p:nvPr>
        </p:nvSpPr>
        <p:spPr>
          <a:xfrm>
            <a:off x="1425575" y="703263"/>
            <a:ext cx="3430588" cy="2573337"/>
          </a:xfrm>
          <a:ln cap="flat"/>
        </p:spPr>
      </p:sp>
    </p:spTree>
    <p:extLst>
      <p:ext uri="{BB962C8B-B14F-4D97-AF65-F5344CB8AC3E}">
        <p14:creationId xmlns:p14="http://schemas.microsoft.com/office/powerpoint/2010/main" val="232638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701041" y="3429662"/>
            <a:ext cx="5764107" cy="55568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ts val="600"/>
              </a:spcBef>
              <a:spcAft>
                <a:spcPts val="1200"/>
              </a:spcAft>
            </a:pPr>
            <a:r>
              <a:rPr lang="en-US" altLang="en-US" dirty="0">
                <a:latin typeface="Arial" panose="020B0604020202020204" pitchFamily="34" charset="0"/>
              </a:rPr>
              <a:t>Step 2: Objectives. </a:t>
            </a:r>
          </a:p>
        </p:txBody>
      </p:sp>
      <p:sp>
        <p:nvSpPr>
          <p:cNvPr id="39939" name="Rectangle 3"/>
          <p:cNvSpPr>
            <a:spLocks noGrp="1" noRot="1" noChangeAspect="1" noChangeArrowheads="1" noTextEdit="1"/>
          </p:cNvSpPr>
          <p:nvPr>
            <p:ph type="sldImg"/>
          </p:nvPr>
        </p:nvSpPr>
        <p:spPr>
          <a:xfrm>
            <a:off x="1179513" y="703263"/>
            <a:ext cx="3533775" cy="2649537"/>
          </a:xfrm>
          <a:ln cap="flat"/>
        </p:spPr>
      </p:sp>
    </p:spTree>
    <p:extLst>
      <p:ext uri="{BB962C8B-B14F-4D97-AF65-F5344CB8AC3E}">
        <p14:creationId xmlns:p14="http://schemas.microsoft.com/office/powerpoint/2010/main" val="399572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701040" y="3641090"/>
            <a:ext cx="5608320" cy="53454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1223"/>
              </a:spcAft>
            </a:pPr>
            <a:r>
              <a:rPr lang="en-US" altLang="en-US" dirty="0">
                <a:latin typeface="Arial" panose="020B0604020202020204" pitchFamily="34" charset="0"/>
              </a:rPr>
              <a:t>Now, in Step two, you get to think about yourself, and define your objectives. </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Think back to you</a:t>
            </a:r>
            <a:r>
              <a:rPr lang="en-US" altLang="en-US" baseline="0" dirty="0">
                <a:latin typeface="Arial" panose="020B0604020202020204" pitchFamily="34" charset="0"/>
              </a:rPr>
              <a:t>r Strategic Communication Worksheet, and review the objectives you identified there. Consider the policy learning objective you identified, and refine it if need be for this specific audience. </a:t>
            </a:r>
            <a:endParaRPr lang="en-US" altLang="en-US" dirty="0">
              <a:latin typeface="Arial" panose="020B0604020202020204" pitchFamily="34" charset="0"/>
            </a:endParaRP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For example, your objective could be:</a:t>
            </a:r>
          </a:p>
          <a:p>
            <a:pPr>
              <a:spcBef>
                <a:spcPct val="0"/>
              </a:spcBef>
              <a:spcAft>
                <a:spcPts val="1223"/>
              </a:spcAft>
            </a:pPr>
            <a:r>
              <a:rPr lang="en-US" altLang="en-US" dirty="0">
                <a:latin typeface="Arial" panose="020B0604020202020204" pitchFamily="34" charset="0"/>
              </a:rPr>
              <a:t>Introduce a new strategy - present controversial information – build relationships with decision makers interested in your subject area.</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b="1" dirty="0">
                <a:latin typeface="Arial" panose="020B0604020202020204" pitchFamily="34" charset="0"/>
              </a:rPr>
              <a:t>Ask participants: </a:t>
            </a:r>
            <a:r>
              <a:rPr lang="en-US" altLang="en-US" b="0" dirty="0">
                <a:latin typeface="Arial" panose="020B0604020202020204" pitchFamily="34" charset="0"/>
              </a:rPr>
              <a:t>What are some of the reasons that you may be giving the results of your research to selected policymakers? </a:t>
            </a:r>
            <a:r>
              <a:rPr lang="en-US" altLang="en-US" b="1" dirty="0">
                <a:latin typeface="Arial" panose="020B0604020202020204" pitchFamily="34" charset="0"/>
              </a:rPr>
              <a:t>Generate Responses.</a:t>
            </a:r>
            <a:r>
              <a:rPr lang="en-US" altLang="en-US" b="1" baseline="0" dirty="0">
                <a:latin typeface="Arial" panose="020B0604020202020204" pitchFamily="34" charset="0"/>
              </a:rPr>
              <a:t> </a:t>
            </a:r>
            <a:endParaRPr lang="en-US" altLang="en-US" b="1"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Possible answers: Is it to raise awareness about new research findings? To seek support? To give information to help policymakers make decisions?</a:t>
            </a:r>
          </a:p>
          <a:p>
            <a:pPr>
              <a:spcBef>
                <a:spcPct val="0"/>
              </a:spcBef>
              <a:spcAft>
                <a:spcPts val="1223"/>
              </a:spcAft>
            </a:pPr>
            <a:endParaRPr lang="en-US" altLang="en-US" dirty="0">
              <a:latin typeface="Arial" panose="020B0604020202020204" pitchFamily="34" charset="0"/>
            </a:endParaRPr>
          </a:p>
          <a:p>
            <a:pPr>
              <a:spcBef>
                <a:spcPct val="0"/>
              </a:spcBef>
              <a:spcAft>
                <a:spcPts val="1223"/>
              </a:spcAft>
            </a:pPr>
            <a:r>
              <a:rPr lang="en-US" altLang="en-US" dirty="0">
                <a:latin typeface="Arial" panose="020B0604020202020204" pitchFamily="34" charset="0"/>
              </a:rPr>
              <a:t>In Step 1: Audience, and Step 2: Objectives, you are making some of the critical decisions that will help you to pare down your information and develop clear messages.</a:t>
            </a:r>
          </a:p>
        </p:txBody>
      </p:sp>
      <p:sp>
        <p:nvSpPr>
          <p:cNvPr id="17411" name="Rectangle 3"/>
          <p:cNvSpPr>
            <a:spLocks noGrp="1" noRot="1" noChangeAspect="1" noChangeArrowheads="1" noTextEdit="1"/>
          </p:cNvSpPr>
          <p:nvPr>
            <p:ph type="sldImg"/>
          </p:nvPr>
        </p:nvSpPr>
        <p:spPr>
          <a:xfrm>
            <a:off x="1373188" y="696913"/>
            <a:ext cx="3719512" cy="2789237"/>
          </a:xfrm>
          <a:ln cap="flat"/>
        </p:spPr>
      </p:sp>
    </p:spTree>
    <p:extLst>
      <p:ext uri="{BB962C8B-B14F-4D97-AF65-F5344CB8AC3E}">
        <p14:creationId xmlns:p14="http://schemas.microsoft.com/office/powerpoint/2010/main" val="3491506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If you have a clear idea of what you want the audience to do as the result of your presentation, it will guide the way you lay out the presentation</a:t>
            </a:r>
          </a:p>
          <a:p>
            <a:endParaRPr lang="en-US" altLang="en-US" dirty="0">
              <a:latin typeface="Arial" panose="020B0604020202020204" pitchFamily="34" charset="0"/>
            </a:endParaRPr>
          </a:p>
          <a:p>
            <a:r>
              <a:rPr lang="en-US" altLang="en-US" b="1" dirty="0">
                <a:latin typeface="Arial" panose="020B0604020202020204" pitchFamily="34" charset="0"/>
              </a:rPr>
              <a:t>[Read slide]</a:t>
            </a:r>
          </a:p>
          <a:p>
            <a:endParaRPr lang="en-US" altLang="en-US" dirty="0">
              <a:latin typeface="Arial" panose="020B0604020202020204" pitchFamily="34" charset="0"/>
            </a:endParaRPr>
          </a:p>
          <a:p>
            <a:r>
              <a:rPr lang="en-US" altLang="en-US" dirty="0">
                <a:latin typeface="Arial" panose="020B0604020202020204" pitchFamily="34" charset="0"/>
              </a:rPr>
              <a:t>Again, this means you need to be thinking about your recommendations up front. </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428544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503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Layout-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2005"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2966434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Layout-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0"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2043861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Layout-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4010"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129291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Layout-5">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0596"/>
          <a:stretch/>
        </p:blipFill>
        <p:spPr>
          <a:xfrm>
            <a:off x="-27709" y="0"/>
            <a:ext cx="9220200" cy="6876011"/>
          </a:xfrm>
          <a:prstGeom prst="rect">
            <a:avLst/>
          </a:prstGeom>
        </p:spPr>
      </p:pic>
      <p:sp>
        <p:nvSpPr>
          <p:cNvPr id="4" name="Rectangle 3"/>
          <p:cNvSpPr/>
          <p:nvPr userDrawn="1"/>
        </p:nvSpPr>
        <p:spPr bwMode="auto">
          <a:xfrm>
            <a:off x="-28035" y="-1"/>
            <a:ext cx="9220526" cy="6876011"/>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4014778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Divider Layout-5">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0520"/>
          <a:stretch/>
        </p:blipFill>
        <p:spPr>
          <a:xfrm>
            <a:off x="0" y="-13252"/>
            <a:ext cx="9240404" cy="6884506"/>
          </a:xfrm>
          <a:prstGeom prst="rect">
            <a:avLst/>
          </a:prstGeom>
        </p:spPr>
      </p:pic>
      <p:sp>
        <p:nvSpPr>
          <p:cNvPr id="4" name="Rectangle 3"/>
          <p:cNvSpPr/>
          <p:nvPr userDrawn="1"/>
        </p:nvSpPr>
        <p:spPr bwMode="auto">
          <a:xfrm>
            <a:off x="0" y="1"/>
            <a:ext cx="9240404" cy="6889264"/>
          </a:xfrm>
          <a:prstGeom prst="rect">
            <a:avLst/>
          </a:prstGeom>
          <a:solidFill>
            <a:schemeClr val="bg1">
              <a:lumMod val="25000"/>
              <a:alpha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8" name="Picture 7" descr="PRB_LOGO_PowerPoint.png"/>
          <p:cNvPicPr>
            <a:picLocks noChangeAspect="1"/>
          </p:cNvPicPr>
          <p:nvPr userDrawn="1"/>
        </p:nvPicPr>
        <p:blipFill>
          <a:blip r:embed="rId4"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1384523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Divider Layout-5">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16162"/>
          <a:stretch/>
        </p:blipFill>
        <p:spPr>
          <a:xfrm>
            <a:off x="0" y="-4758"/>
            <a:ext cx="9144000" cy="6866073"/>
          </a:xfrm>
          <a:prstGeom prst="rect">
            <a:avLst/>
          </a:prstGeom>
        </p:spPr>
      </p:pic>
      <p:sp>
        <p:nvSpPr>
          <p:cNvPr id="4" name="Rectangle 3"/>
          <p:cNvSpPr/>
          <p:nvPr userDrawn="1"/>
        </p:nvSpPr>
        <p:spPr bwMode="auto">
          <a:xfrm>
            <a:off x="0" y="0"/>
            <a:ext cx="9144000" cy="6889264"/>
          </a:xfrm>
          <a:prstGeom prst="rect">
            <a:avLst/>
          </a:prstGeom>
          <a:solidFill>
            <a:schemeClr val="bg1">
              <a:lumMod val="25000"/>
              <a:alpha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155902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 Box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666" r="4444"/>
          <a:stretch/>
        </p:blipFill>
        <p:spPr>
          <a:xfrm>
            <a:off x="0" y="0"/>
            <a:ext cx="9144000" cy="6858000"/>
          </a:xfrm>
          <a:prstGeom prst="rect">
            <a:avLst/>
          </a:prstGeom>
        </p:spPr>
      </p:pic>
      <p:sp>
        <p:nvSpPr>
          <p:cNvPr id="4" name="Rectangle 3"/>
          <p:cNvSpPr/>
          <p:nvPr userDrawn="1"/>
        </p:nvSpPr>
        <p:spPr bwMode="auto">
          <a:xfrm>
            <a:off x="0" y="-5862"/>
            <a:ext cx="914400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 name="Rectangle 7"/>
          <p:cNvSpPr/>
          <p:nvPr userDrawn="1"/>
        </p:nvSpPr>
        <p:spPr bwMode="auto">
          <a:xfrm>
            <a:off x="914400" y="1600200"/>
            <a:ext cx="5181600" cy="4572000"/>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9" name="Rectangle 8"/>
          <p:cNvSpPr/>
          <p:nvPr userDrawn="1"/>
        </p:nvSpPr>
        <p:spPr bwMode="auto">
          <a:xfrm>
            <a:off x="933450" y="1600200"/>
            <a:ext cx="5162550" cy="45720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20" name="Text Placeholder 19"/>
          <p:cNvSpPr>
            <a:spLocks noGrp="1"/>
          </p:cNvSpPr>
          <p:nvPr>
            <p:ph type="body" sz="quarter" idx="12" hasCustomPrompt="1"/>
          </p:nvPr>
        </p:nvSpPr>
        <p:spPr>
          <a:xfrm>
            <a:off x="1914525" y="609600"/>
            <a:ext cx="3200400" cy="984738"/>
          </a:xfrm>
        </p:spPr>
        <p:txBody>
          <a:bodyPr/>
          <a:lstStyle>
            <a:lvl1pPr marL="0" indent="0" algn="ctr">
              <a:buNone/>
              <a:defRPr sz="6000" b="1" spc="300">
                <a:solidFill>
                  <a:srgbClr val="FFFFFF"/>
                </a:solidFill>
                <a:latin typeface="+mj-lt"/>
              </a:defRPr>
            </a:lvl1pPr>
          </a:lstStyle>
          <a:p>
            <a:pPr lvl="0"/>
            <a:r>
              <a:rPr lang="en-US" dirty="0"/>
              <a:t>TITLE</a:t>
            </a:r>
          </a:p>
        </p:txBody>
      </p:sp>
      <p:sp>
        <p:nvSpPr>
          <p:cNvPr id="26" name="Text Placeholder 19"/>
          <p:cNvSpPr>
            <a:spLocks noGrp="1"/>
          </p:cNvSpPr>
          <p:nvPr>
            <p:ph type="body" sz="quarter" idx="13" hasCustomPrompt="1"/>
          </p:nvPr>
        </p:nvSpPr>
        <p:spPr>
          <a:xfrm>
            <a:off x="1114425" y="1834662"/>
            <a:ext cx="4810125" cy="984738"/>
          </a:xfrm>
        </p:spPr>
        <p:txBody>
          <a:bodyPr/>
          <a:lstStyle>
            <a:lvl1pPr marL="0" indent="0" algn="ctr">
              <a:buNone/>
              <a:defRPr sz="2800" b="1" spc="0">
                <a:solidFill>
                  <a:srgbClr val="FFFFFF"/>
                </a:solidFill>
                <a:latin typeface="+mj-lt"/>
              </a:defRPr>
            </a:lvl1pPr>
          </a:lstStyle>
          <a:p>
            <a:pPr lvl="0"/>
            <a:r>
              <a:rPr lang="en-US" dirty="0"/>
              <a:t>A different more effective way of conveying an idea</a:t>
            </a:r>
          </a:p>
        </p:txBody>
      </p:sp>
      <p:sp>
        <p:nvSpPr>
          <p:cNvPr id="27" name="Text Placeholder 19"/>
          <p:cNvSpPr>
            <a:spLocks noGrp="1"/>
          </p:cNvSpPr>
          <p:nvPr>
            <p:ph type="body" sz="quarter" idx="14" hasCustomPrompt="1"/>
          </p:nvPr>
        </p:nvSpPr>
        <p:spPr>
          <a:xfrm>
            <a:off x="1109662" y="3018692"/>
            <a:ext cx="4810125" cy="2924907"/>
          </a:xfrm>
        </p:spPr>
        <p:txBody>
          <a:bodyPr/>
          <a:lstStyle>
            <a:lvl1pPr marL="342900" indent="-342900" algn="l">
              <a:buClr>
                <a:srgbClr val="6DCBFF"/>
              </a:buClr>
              <a:buSzPct val="100000"/>
              <a:buFont typeface="Wingdings" panose="05000000000000000000" pitchFamily="2" charset="2"/>
              <a:buChar char="§"/>
              <a:defRPr sz="2400" b="0" spc="0">
                <a:solidFill>
                  <a:srgbClr val="FFFFFF"/>
                </a:solidFill>
                <a:latin typeface="+mj-lt"/>
              </a:defRPr>
            </a:lvl1pPr>
          </a:lstStyle>
          <a:p>
            <a:pPr lvl="0"/>
            <a:r>
              <a:rPr lang="en-US" dirty="0"/>
              <a:t>Item one</a:t>
            </a:r>
          </a:p>
        </p:txBody>
      </p:sp>
      <p:pic>
        <p:nvPicPr>
          <p:cNvPr id="10" name="Picture 9" descr="PRB_LOGO_PowerPoint.png"/>
          <p:cNvPicPr>
            <a:picLocks noChangeAspect="1"/>
          </p:cNvPicPr>
          <p:nvPr userDrawn="1"/>
        </p:nvPicPr>
        <p:blipFill>
          <a:blip r:embed="rId4"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extLst>
      <p:ext uri="{BB962C8B-B14F-4D97-AF65-F5344CB8AC3E}">
        <p14:creationId xmlns:p14="http://schemas.microsoft.com/office/powerpoint/2010/main" val="3522925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Layout-6">
    <p:spTree>
      <p:nvGrpSpPr>
        <p:cNvPr id="1" name=""/>
        <p:cNvGrpSpPr/>
        <p:nvPr/>
      </p:nvGrpSpPr>
      <p:grpSpPr>
        <a:xfrm>
          <a:off x="0" y="0"/>
          <a:ext cx="0" cy="0"/>
          <a:chOff x="0" y="0"/>
          <a:chExt cx="0" cy="0"/>
        </a:xfrm>
      </p:grpSpPr>
      <p:pic>
        <p:nvPicPr>
          <p:cNvPr id="11" name="Picture 2" descr="http://entrecity.com/wp-content/uploads/2012/04/6336030_m550x360.jpg"/>
          <p:cNvPicPr>
            <a:picLocks noChangeAspect="1" noChangeArrowheads="1"/>
          </p:cNvPicPr>
          <p:nvPr userDrawn="1"/>
        </p:nvPicPr>
        <p:blipFill>
          <a:blip r:embed="rId2">
            <a:extLst>
              <a:ext uri="{28A0092B-C50C-407E-A947-70E740481C1C}">
                <a14:useLocalDpi xmlns:a14="http://schemas.microsoft.com/office/drawing/2010/main" val="0"/>
              </a:ext>
            </a:extLst>
          </a:blip>
          <a:srcRect l="273" r="273"/>
          <a:stretch>
            <a:fillRect/>
          </a:stretch>
        </p:blipFill>
        <p:spPr bwMode="auto">
          <a:xfrm>
            <a:off x="0" y="457200"/>
            <a:ext cx="916991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4" name="Rectangle 3"/>
          <p:cNvSpPr/>
          <p:nvPr userDrawn="1"/>
        </p:nvSpPr>
        <p:spPr bwMode="auto">
          <a:xfrm>
            <a:off x="0" y="0"/>
            <a:ext cx="914400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1817822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ection Divider Layout-photo">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81"/>
            <a:ext cx="9144000" cy="6858082"/>
          </a:xfrm>
        </p:spPr>
        <p:txBody>
          <a:bodyPr anchor="t"/>
          <a:lstStyle>
            <a:lvl1pPr marL="0" indent="0" algn="ctr">
              <a:buNone/>
              <a:defRPr baseline="0"/>
            </a:lvl1pPr>
          </a:lstStyle>
          <a:p>
            <a:r>
              <a:rPr lang="en-US" dirty="0"/>
              <a:t>(insert picture under gray box layer)</a:t>
            </a: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8" name="Picture 7"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10"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1"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1031208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85"/>
          <p:cNvSpPr>
            <a:spLocks noGrp="1" noChangeArrowheads="1"/>
          </p:cNvSpPr>
          <p:nvPr>
            <p:ph type="ctrTitle" sz="quarter"/>
          </p:nvPr>
        </p:nvSpPr>
        <p:spPr>
          <a:xfrm>
            <a:off x="685800" y="2098675"/>
            <a:ext cx="6248400" cy="1447800"/>
          </a:xfrm>
        </p:spPr>
        <p:txBody>
          <a:bodyPr anchor="b"/>
          <a:lstStyle>
            <a:lvl1pPr>
              <a:defRPr/>
            </a:lvl1pPr>
          </a:lstStyle>
          <a:p>
            <a:r>
              <a:rPr lang="en-US"/>
              <a:t>Click to edit Master title style</a:t>
            </a:r>
          </a:p>
        </p:txBody>
      </p:sp>
      <p:sp>
        <p:nvSpPr>
          <p:cNvPr id="8" name="Rectangle 86"/>
          <p:cNvSpPr>
            <a:spLocks noGrp="1" noChangeArrowheads="1"/>
          </p:cNvSpPr>
          <p:nvPr>
            <p:ph type="subTitle" sz="quarter" idx="1"/>
          </p:nvPr>
        </p:nvSpPr>
        <p:spPr>
          <a:xfrm>
            <a:off x="685800" y="3775075"/>
            <a:ext cx="6248400" cy="1101725"/>
          </a:xfrm>
        </p:spPr>
        <p:txBody>
          <a:bodyPr/>
          <a:lstStyle>
            <a:lvl1pPr marL="0" indent="0">
              <a:buFont typeface="Wingdings" charset="2"/>
              <a:buNone/>
              <a:defRPr>
                <a:solidFill>
                  <a:srgbClr val="000000"/>
                </a:solidFill>
              </a:defRPr>
            </a:lvl1pPr>
          </a:lstStyle>
          <a:p>
            <a:r>
              <a:rPr lang="en-US"/>
              <a:t>Click to edit Master subtitle style</a:t>
            </a:r>
          </a:p>
        </p:txBody>
      </p:sp>
    </p:spTree>
    <p:extLst>
      <p:ext uri="{BB962C8B-B14F-4D97-AF65-F5344CB8AC3E}">
        <p14:creationId xmlns:p14="http://schemas.microsoft.com/office/powerpoint/2010/main" val="2053039392"/>
      </p:ext>
    </p:extLst>
  </p:cSld>
  <p:clrMapOvr>
    <a:overrideClrMapping bg1="dk2" tx1="lt1" bg2="dk1"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9144000" cy="7062059"/>
          </a:xfrm>
          <a:prstGeom prst="rect">
            <a:avLst/>
          </a:prstGeom>
        </p:spPr>
      </p:pic>
      <p:sp>
        <p:nvSpPr>
          <p:cNvPr id="77909" name="Rectangle 85"/>
          <p:cNvSpPr>
            <a:spLocks noGrp="1" noChangeArrowheads="1"/>
          </p:cNvSpPr>
          <p:nvPr>
            <p:ph type="ctrTitle" sz="quarter" hasCustomPrompt="1"/>
          </p:nvPr>
        </p:nvSpPr>
        <p:spPr>
          <a:xfrm>
            <a:off x="838200" y="1600200"/>
            <a:ext cx="6248400" cy="583978"/>
          </a:xfrm>
        </p:spPr>
        <p:txBody>
          <a:bodyPr anchor="b"/>
          <a:lstStyle>
            <a:lvl1pPr>
              <a:defRPr sz="4000" spc="300">
                <a:solidFill>
                  <a:schemeClr val="tx1"/>
                </a:solidFill>
              </a:defRPr>
            </a:lvl1pPr>
          </a:lstStyle>
          <a:p>
            <a:pPr lvl="0"/>
            <a:r>
              <a:rPr lang="en-US" noProof="0" dirty="0"/>
              <a:t>CLICK TO EDIT</a:t>
            </a:r>
          </a:p>
        </p:txBody>
      </p:sp>
      <p:sp>
        <p:nvSpPr>
          <p:cNvPr id="77910" name="Rectangle 86"/>
          <p:cNvSpPr>
            <a:spLocks noGrp="1" noChangeArrowheads="1"/>
          </p:cNvSpPr>
          <p:nvPr>
            <p:ph type="subTitle" sz="quarter" idx="1" hasCustomPrompt="1"/>
          </p:nvPr>
        </p:nvSpPr>
        <p:spPr>
          <a:xfrm>
            <a:off x="838200" y="2107978"/>
            <a:ext cx="7552848" cy="879212"/>
          </a:xfrm>
        </p:spPr>
        <p:txBody>
          <a:bodyPr/>
          <a:lstStyle>
            <a:lvl1pPr marL="0" indent="0">
              <a:buFont typeface="Wingdings" pitchFamily="2" charset="2"/>
              <a:buNone/>
              <a:defRPr sz="6200" b="1" spc="300">
                <a:solidFill>
                  <a:schemeClr val="accent5"/>
                </a:solidFill>
                <a:latin typeface="+mj-lt"/>
              </a:defRPr>
            </a:lvl1pPr>
          </a:lstStyle>
          <a:p>
            <a:pPr lvl="0"/>
            <a:r>
              <a:rPr lang="en-US" noProof="0" dirty="0"/>
              <a:t>CLICK TO EDIT</a:t>
            </a:r>
          </a:p>
        </p:txBody>
      </p:sp>
    </p:spTree>
    <p:extLst>
      <p:ext uri="{BB962C8B-B14F-4D97-AF65-F5344CB8AC3E}">
        <p14:creationId xmlns:p14="http://schemas.microsoft.com/office/powerpoint/2010/main" val="3157322762"/>
      </p:ext>
    </p:extLst>
  </p:cSld>
  <p:clrMapOvr>
    <a:overrideClrMapping bg1="dk2" tx1="lt1" bg2="dk1"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539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33463" y="1676400"/>
            <a:ext cx="3787775"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73638" y="1676400"/>
            <a:ext cx="3789362"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3889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311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0813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63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9312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37121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1801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9425" y="533400"/>
            <a:ext cx="1933575"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23938" y="533400"/>
            <a:ext cx="5653087"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558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23938" y="533400"/>
            <a:ext cx="7739062" cy="990600"/>
          </a:xfrm>
        </p:spPr>
        <p:txBody>
          <a:bodyPr/>
          <a:lstStyle/>
          <a:p>
            <a:r>
              <a:rPr lang="en-US"/>
              <a:t>Click to edit Master title style</a:t>
            </a:r>
          </a:p>
        </p:txBody>
      </p:sp>
      <p:sp>
        <p:nvSpPr>
          <p:cNvPr id="3" name="Chart Placeholder 2"/>
          <p:cNvSpPr>
            <a:spLocks noGrp="1"/>
          </p:cNvSpPr>
          <p:nvPr>
            <p:ph type="chart" idx="1"/>
          </p:nvPr>
        </p:nvSpPr>
        <p:spPr>
          <a:xfrm>
            <a:off x="1033463" y="1676400"/>
            <a:ext cx="7729537" cy="4648200"/>
          </a:xfrm>
        </p:spPr>
        <p:txBody>
          <a:bodyPr/>
          <a:lstStyle/>
          <a:p>
            <a:pPr lvl="0"/>
            <a:endParaRPr lang="en-US" noProof="0"/>
          </a:p>
        </p:txBody>
      </p:sp>
    </p:spTree>
    <p:extLst>
      <p:ext uri="{BB962C8B-B14F-4D97-AF65-F5344CB8AC3E}">
        <p14:creationId xmlns:p14="http://schemas.microsoft.com/office/powerpoint/2010/main" val="68960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Layout-no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914400" y="838200"/>
            <a:ext cx="7315200" cy="3505200"/>
          </a:xfrm>
        </p:spPr>
        <p:txBody>
          <a:bodyPr/>
          <a:lstStyle>
            <a:lvl1pPr marL="0" indent="0" algn="ctr">
              <a:buNone/>
              <a:defRPr sz="3600">
                <a:solidFill>
                  <a:srgbClr val="FFFFFF"/>
                </a:solidFill>
                <a:latin typeface="Arial Black" panose="020B0A040201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magna </a:t>
            </a:r>
            <a:r>
              <a:rPr lang="en-US" dirty="0" err="1"/>
              <a:t>aliqua</a:t>
            </a:r>
            <a:r>
              <a:rPr lang="en-US" dirty="0"/>
              <a:t>. </a:t>
            </a:r>
            <a:r>
              <a:rPr lang="en-US" dirty="0" err="1"/>
              <a:t>Duis</a:t>
            </a:r>
            <a:r>
              <a:rPr lang="en-US" dirty="0"/>
              <a:t> </a:t>
            </a:r>
            <a:r>
              <a:rPr lang="en-US" dirty="0" err="1"/>
              <a:t>aute</a:t>
            </a:r>
            <a:r>
              <a:rPr lang="en-US" dirty="0"/>
              <a:t> </a:t>
            </a:r>
            <a:r>
              <a:rPr lang="en-US" dirty="0" err="1"/>
              <a:t>irure</a:t>
            </a:r>
            <a:r>
              <a:rPr lang="en-US" dirty="0"/>
              <a:t> dolor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a:t>
            </a:r>
          </a:p>
        </p:txBody>
      </p:sp>
      <p:pic>
        <p:nvPicPr>
          <p:cNvPr id="11" name="Picture 10"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extLst>
      <p:ext uri="{BB962C8B-B14F-4D97-AF65-F5344CB8AC3E}">
        <p14:creationId xmlns:p14="http://schemas.microsoft.com/office/powerpoint/2010/main" val="2636670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47650"/>
            <a:ext cx="7772400" cy="1123950"/>
          </a:xfrm>
        </p:spPr>
        <p:txBody>
          <a:bodyPr/>
          <a:lstStyle/>
          <a:p>
            <a:r>
              <a:rPr lang="en-US"/>
              <a:t>Click to edit Master title style</a:t>
            </a:r>
          </a:p>
        </p:txBody>
      </p:sp>
      <p:sp>
        <p:nvSpPr>
          <p:cNvPr id="3" name="ClipArt Placeholder 2"/>
          <p:cNvSpPr>
            <a:spLocks noGrp="1"/>
          </p:cNvSpPr>
          <p:nvPr>
            <p:ph type="clipArt" sz="half" idx="1"/>
          </p:nvPr>
        </p:nvSpPr>
        <p:spPr>
          <a:xfrm>
            <a:off x="1023938" y="2209800"/>
            <a:ext cx="3810000" cy="4114800"/>
          </a:xfrm>
        </p:spPr>
        <p:txBody>
          <a:bodyPr/>
          <a:lstStyle/>
          <a:p>
            <a:pPr lvl="0"/>
            <a:endParaRPr lang="en-US" noProof="0"/>
          </a:p>
        </p:txBody>
      </p:sp>
      <p:sp>
        <p:nvSpPr>
          <p:cNvPr id="4" name="Text Placeholder 3"/>
          <p:cNvSpPr>
            <a:spLocks noGrp="1"/>
          </p:cNvSpPr>
          <p:nvPr>
            <p:ph type="body" sz="half" idx="2"/>
          </p:nvPr>
        </p:nvSpPr>
        <p:spPr>
          <a:xfrm>
            <a:off x="4986338" y="2209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88FEF01A-85E7-48A7-BA8E-C6F0F238DC4B}" type="slidenum">
              <a:rPr lang="en-US"/>
              <a:pPr>
                <a:defRPr/>
              </a:pPr>
              <a:t>‹#›</a:t>
            </a:fld>
            <a:endParaRPr lang="en-US"/>
          </a:p>
        </p:txBody>
      </p:sp>
    </p:spTree>
    <p:extLst>
      <p:ext uri="{BB962C8B-B14F-4D97-AF65-F5344CB8AC3E}">
        <p14:creationId xmlns:p14="http://schemas.microsoft.com/office/powerpoint/2010/main" val="194566066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352426" y="6543676"/>
            <a:ext cx="1466850" cy="24765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ftr" sz="quarter" idx="11"/>
          </p:nvPr>
        </p:nvSpPr>
        <p:spPr>
          <a:xfrm>
            <a:off x="1809749" y="6543676"/>
            <a:ext cx="4086225" cy="247650"/>
          </a:xfrm>
          <a:prstGeom prst="rect">
            <a:avLst/>
          </a:prstGeom>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xfrm>
            <a:off x="7886700" y="6543676"/>
            <a:ext cx="876300" cy="247650"/>
          </a:xfrm>
          <a:prstGeom prst="rect">
            <a:avLst/>
          </a:prstGeom>
          <a:ln/>
        </p:spPr>
        <p:txBody>
          <a:bodyPr/>
          <a:lstStyle>
            <a:lvl1pPr>
              <a:defRPr/>
            </a:lvl1pPr>
          </a:lstStyle>
          <a:p>
            <a:pPr>
              <a:defRPr/>
            </a:pPr>
            <a:fld id="{6527C6EF-BFFB-4F4A-AC2E-683E20FFB709}" type="slidenum">
              <a:rPr lang="en-US"/>
              <a:pPr>
                <a:defRPr/>
              </a:pPr>
              <a:t>‹#›</a:t>
            </a:fld>
            <a:endParaRPr lang="en-US"/>
          </a:p>
        </p:txBody>
      </p:sp>
    </p:spTree>
    <p:extLst>
      <p:ext uri="{BB962C8B-B14F-4D97-AF65-F5344CB8AC3E}">
        <p14:creationId xmlns:p14="http://schemas.microsoft.com/office/powerpoint/2010/main" val="245481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1471" y="533400"/>
            <a:ext cx="4041530" cy="685800"/>
          </a:xfrm>
        </p:spPr>
        <p:txBody>
          <a:bodyPr/>
          <a:lstStyle/>
          <a:p>
            <a:r>
              <a:rPr lang="en-US" dirty="0"/>
              <a:t>TITLE STYLE</a:t>
            </a:r>
          </a:p>
        </p:txBody>
      </p:sp>
      <p:sp>
        <p:nvSpPr>
          <p:cNvPr id="5" name="Text Placeholder 4"/>
          <p:cNvSpPr>
            <a:spLocks noGrp="1"/>
          </p:cNvSpPr>
          <p:nvPr>
            <p:ph type="body" sz="quarter" idx="10"/>
          </p:nvPr>
        </p:nvSpPr>
        <p:spPr>
          <a:xfrm>
            <a:off x="911225" y="1600200"/>
            <a:ext cx="7318375"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136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Layou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911471" y="533400"/>
            <a:ext cx="3965330" cy="685800"/>
          </a:xfrm>
        </p:spPr>
        <p:txBody>
          <a:bodyPr/>
          <a:lstStyle>
            <a:lvl1pPr>
              <a:defRPr baseline="0"/>
            </a:lvl1pPr>
          </a:lstStyle>
          <a:p>
            <a:r>
              <a:rPr lang="en-US" dirty="0"/>
              <a:t>TITLE STYLE</a:t>
            </a:r>
          </a:p>
        </p:txBody>
      </p:sp>
      <p:sp>
        <p:nvSpPr>
          <p:cNvPr id="11" name="Content Placeholder 2"/>
          <p:cNvSpPr>
            <a:spLocks noGrp="1"/>
          </p:cNvSpPr>
          <p:nvPr>
            <p:ph idx="10" hasCustomPrompt="1"/>
          </p:nvPr>
        </p:nvSpPr>
        <p:spPr>
          <a:xfrm>
            <a:off x="923941" y="1600200"/>
            <a:ext cx="3648060" cy="4724400"/>
          </a:xfrm>
        </p:spPr>
        <p:txBody>
          <a:bodyPr/>
          <a:lstStyle>
            <a:lvl1pPr marL="0" indent="0">
              <a:buNone/>
              <a:defRPr b="1" baseline="0">
                <a:solidFill>
                  <a:srgbClr val="265E9E"/>
                </a:solidFill>
              </a:defRPr>
            </a:lvl1pPr>
            <a:lvl2pPr marL="742950" marR="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sz="3200"/>
            </a:lvl2pPr>
          </a:lstStyle>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p:txBody>
      </p:sp>
      <p:sp>
        <p:nvSpPr>
          <p:cNvPr id="12" name="Content Placeholder 2"/>
          <p:cNvSpPr>
            <a:spLocks noGrp="1"/>
          </p:cNvSpPr>
          <p:nvPr>
            <p:ph idx="11" hasCustomPrompt="1"/>
          </p:nvPr>
        </p:nvSpPr>
        <p:spPr>
          <a:xfrm>
            <a:off x="4572001" y="1600200"/>
            <a:ext cx="3648060" cy="4724400"/>
          </a:xfrm>
        </p:spPr>
        <p:txBody>
          <a:bodyPr/>
          <a:lstStyle>
            <a:lvl1pPr marL="0" indent="0">
              <a:buNone/>
              <a:defRPr b="1" baseline="0">
                <a:solidFill>
                  <a:srgbClr val="265E9E"/>
                </a:solidFill>
              </a:defRPr>
            </a:lvl1pPr>
            <a:lvl2pPr marL="742950" marR="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sz="3200"/>
            </a:lvl2pPr>
          </a:lstStyle>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p:txBody>
      </p:sp>
    </p:spTree>
    <p:extLst>
      <p:ext uri="{BB962C8B-B14F-4D97-AF65-F5344CB8AC3E}">
        <p14:creationId xmlns:p14="http://schemas.microsoft.com/office/powerpoint/2010/main" val="1625277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911225" y="1355725"/>
            <a:ext cx="7318375" cy="4816475"/>
          </a:xfrm>
        </p:spPr>
        <p:txBody>
          <a:bodyPr anchor="b"/>
          <a:lstStyle>
            <a:lvl1pPr marL="0" indent="0" algn="ctr">
              <a:buNone/>
              <a:defRPr/>
            </a:lvl1pPr>
          </a:lstStyle>
          <a:p>
            <a:r>
              <a:rPr lang="en-US" dirty="0"/>
              <a:t>(insert picture)</a:t>
            </a:r>
          </a:p>
        </p:txBody>
      </p:sp>
      <p:sp>
        <p:nvSpPr>
          <p:cNvPr id="12" name="Rectangle 11"/>
          <p:cNvSpPr/>
          <p:nvPr userDrawn="1"/>
        </p:nvSpPr>
        <p:spPr bwMode="auto">
          <a:xfrm>
            <a:off x="911470" y="1355558"/>
            <a:ext cx="5181600" cy="2574758"/>
          </a:xfrm>
          <a:prstGeom prst="rect">
            <a:avLst/>
          </a:prstGeom>
          <a:solidFill>
            <a:schemeClr val="accent1">
              <a:alpha val="8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2" name="Title 1"/>
          <p:cNvSpPr>
            <a:spLocks noGrp="1"/>
          </p:cNvSpPr>
          <p:nvPr>
            <p:ph type="title" hasCustomPrompt="1"/>
          </p:nvPr>
        </p:nvSpPr>
        <p:spPr/>
        <p:txBody>
          <a:bodyPr/>
          <a:lstStyle/>
          <a:p>
            <a:r>
              <a:rPr lang="en-US" dirty="0"/>
              <a:t>TITLE STYLE</a:t>
            </a:r>
          </a:p>
        </p:txBody>
      </p:sp>
      <p:sp>
        <p:nvSpPr>
          <p:cNvPr id="19" name="Content Placeholder 18"/>
          <p:cNvSpPr>
            <a:spLocks noGrp="1"/>
          </p:cNvSpPr>
          <p:nvPr>
            <p:ph sz="quarter" idx="13" hasCustomPrompt="1"/>
          </p:nvPr>
        </p:nvSpPr>
        <p:spPr>
          <a:xfrm>
            <a:off x="911225" y="1355725"/>
            <a:ext cx="4727575" cy="2225675"/>
          </a:xfrm>
          <a:solidFill>
            <a:schemeClr val="accent1">
              <a:alpha val="82000"/>
            </a:schemeClr>
          </a:solidFill>
        </p:spPr>
        <p:txBody>
          <a:bodyPr anchor="b"/>
          <a:lstStyle>
            <a:lvl1pPr marL="0" indent="0" algn="ctr">
              <a:buNone/>
              <a:defRPr>
                <a:solidFill>
                  <a:srgbClr val="FFFFFF"/>
                </a:solidFill>
              </a:defRPr>
            </a:lvl1pPr>
          </a:lstStyle>
          <a:p>
            <a:pPr lvl="0"/>
            <a:r>
              <a:rPr lang="en-US" dirty="0"/>
              <a:t>(white box)</a:t>
            </a:r>
          </a:p>
        </p:txBody>
      </p:sp>
      <p:sp>
        <p:nvSpPr>
          <p:cNvPr id="7" name="Text Placeholder 6"/>
          <p:cNvSpPr>
            <a:spLocks noGrp="1"/>
          </p:cNvSpPr>
          <p:nvPr>
            <p:ph type="body" sz="quarter" idx="10" hasCustomPrompt="1"/>
          </p:nvPr>
        </p:nvSpPr>
        <p:spPr>
          <a:xfrm>
            <a:off x="1066800" y="1524000"/>
            <a:ext cx="4419600" cy="533400"/>
          </a:xfrm>
        </p:spPr>
        <p:txBody>
          <a:bodyPr/>
          <a:lstStyle>
            <a:lvl1pPr marL="0" indent="0">
              <a:buFont typeface="Arial" panose="020B0604020202020204" pitchFamily="34" charset="0"/>
              <a:buNone/>
              <a:defRPr b="1">
                <a:solidFill>
                  <a:srgbClr val="265E9E"/>
                </a:solidFill>
              </a:defRPr>
            </a:lvl1pPr>
            <a:lvl2pPr marL="457200" indent="0">
              <a:buNone/>
              <a:defRPr b="1">
                <a:solidFill>
                  <a:srgbClr val="265E9E"/>
                </a:solidFill>
              </a:defRPr>
            </a:lvl2pPr>
            <a:lvl3pPr marL="914400" indent="0">
              <a:buNone/>
              <a:defRPr b="1">
                <a:solidFill>
                  <a:srgbClr val="265E9E"/>
                </a:solidFill>
              </a:defRPr>
            </a:lvl3pPr>
            <a:lvl4pPr marL="1371600" indent="0">
              <a:buNone/>
              <a:defRPr b="1">
                <a:solidFill>
                  <a:srgbClr val="265E9E"/>
                </a:solidFill>
              </a:defRPr>
            </a:lvl4pPr>
            <a:lvl5pPr marL="1828800" indent="0">
              <a:buNone/>
              <a:defRPr b="1">
                <a:solidFill>
                  <a:srgbClr val="265E9E"/>
                </a:solidFill>
              </a:defRPr>
            </a:lvl5pPr>
          </a:lstStyle>
          <a:p>
            <a:pPr lvl="0"/>
            <a:r>
              <a:rPr lang="en-US" dirty="0"/>
              <a:t>Top of list</a:t>
            </a:r>
          </a:p>
        </p:txBody>
      </p:sp>
      <p:sp>
        <p:nvSpPr>
          <p:cNvPr id="11" name="Text Placeholder 10"/>
          <p:cNvSpPr>
            <a:spLocks noGrp="1"/>
          </p:cNvSpPr>
          <p:nvPr>
            <p:ph type="body" sz="quarter" idx="11" hasCustomPrompt="1"/>
          </p:nvPr>
        </p:nvSpPr>
        <p:spPr>
          <a:xfrm>
            <a:off x="1066800" y="2073442"/>
            <a:ext cx="4419600" cy="1355558"/>
          </a:xfrm>
        </p:spPr>
        <p:txBody>
          <a:bodyPr/>
          <a:lstStyle>
            <a:lvl1pPr>
              <a:defRPr sz="2000"/>
            </a:lvl1pPr>
          </a:lstStyle>
          <a:p>
            <a:pPr lvl="0"/>
            <a:r>
              <a:rPr lang="en-US" dirty="0"/>
              <a:t>Second level</a:t>
            </a:r>
          </a:p>
        </p:txBody>
      </p:sp>
    </p:spTree>
    <p:extLst>
      <p:ext uri="{BB962C8B-B14F-4D97-AF65-F5344CB8AC3E}">
        <p14:creationId xmlns:p14="http://schemas.microsoft.com/office/powerpoint/2010/main" val="2513471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63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Layout-photo">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81"/>
            <a:ext cx="9144000" cy="6858082"/>
          </a:xfrm>
        </p:spPr>
        <p:txBody>
          <a:bodyPr anchor="t"/>
          <a:lstStyle>
            <a:lvl1pPr marL="0" indent="0" algn="ctr">
              <a:buNone/>
              <a:defRPr baseline="0"/>
            </a:lvl1pPr>
          </a:lstStyle>
          <a:p>
            <a:r>
              <a:rPr lang="en-US" dirty="0"/>
              <a:t>(insert picture under gray box layer)</a:t>
            </a: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8" name="Picture 7"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10"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1"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124884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386" r="3984"/>
          <a:stretch/>
        </p:blipFill>
        <p:spPr>
          <a:xfrm>
            <a:off x="0" y="0"/>
            <a:ext cx="9144000" cy="6878053"/>
          </a:xfrm>
          <a:prstGeom prst="rect">
            <a:avLst/>
          </a:prstGeom>
        </p:spPr>
      </p:pic>
      <p:sp>
        <p:nvSpPr>
          <p:cNvPr id="4" name="Rectangle 3"/>
          <p:cNvSpPr/>
          <p:nvPr userDrawn="1"/>
        </p:nvSpPr>
        <p:spPr bwMode="auto">
          <a:xfrm>
            <a:off x="-8021" y="-10029"/>
            <a:ext cx="9152021" cy="6888081"/>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8" name="Picture 7" descr="PRB_LOGO_PowerPoint.png"/>
          <p:cNvPicPr>
            <a:picLocks noChangeAspect="1"/>
          </p:cNvPicPr>
          <p:nvPr userDrawn="1"/>
        </p:nvPicPr>
        <p:blipFill>
          <a:blip r:embed="rId4"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10"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1"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2626868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w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838200" y="381000"/>
            <a:ext cx="77390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7" name="Rectangle 66"/>
          <p:cNvSpPr>
            <a:spLocks noGrp="1" noChangeArrowheads="1"/>
          </p:cNvSpPr>
          <p:nvPr>
            <p:ph type="body" idx="1"/>
          </p:nvPr>
        </p:nvSpPr>
        <p:spPr bwMode="auto">
          <a:xfrm>
            <a:off x="804863" y="1447800"/>
            <a:ext cx="77295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1028" name="Line 84"/>
          <p:cNvSpPr>
            <a:spLocks noChangeShapeType="1"/>
          </p:cNvSpPr>
          <p:nvPr userDrawn="1"/>
        </p:nvSpPr>
        <p:spPr bwMode="auto">
          <a:xfrm>
            <a:off x="152400" y="533400"/>
            <a:ext cx="0" cy="6324600"/>
          </a:xfrm>
          <a:prstGeom prst="line">
            <a:avLst/>
          </a:prstGeom>
          <a:noFill/>
          <a:ln w="3175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5" name="Text Box 85"/>
          <p:cNvSpPr txBox="1">
            <a:spLocks noChangeArrowheads="1"/>
          </p:cNvSpPr>
          <p:nvPr userDrawn="1"/>
        </p:nvSpPr>
        <p:spPr bwMode="auto">
          <a:xfrm>
            <a:off x="3886200" y="6507163"/>
            <a:ext cx="4953000" cy="198437"/>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defRPr/>
            </a:pPr>
            <a:r>
              <a:rPr lang="en-US" sz="700" dirty="0"/>
              <a:t>© </a:t>
            </a:r>
            <a:r>
              <a:rPr lang="en-US" sz="700" dirty="0">
                <a:solidFill>
                  <a:srgbClr val="333333"/>
                </a:solidFill>
              </a:rPr>
              <a:t>2015 Population Reference Bureau. All rights reserved. www.prb.org</a:t>
            </a:r>
          </a:p>
        </p:txBody>
      </p:sp>
      <p:pic>
        <p:nvPicPr>
          <p:cNvPr id="1030" name="Picture 86" descr="ppt-logo"/>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990600" y="6507163"/>
            <a:ext cx="2311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87"/>
          <p:cNvSpPr>
            <a:spLocks noChangeShapeType="1"/>
          </p:cNvSpPr>
          <p:nvPr userDrawn="1"/>
        </p:nvSpPr>
        <p:spPr bwMode="auto">
          <a:xfrm flipH="1">
            <a:off x="990600" y="6477000"/>
            <a:ext cx="77724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979" r:id="rId1"/>
    <p:sldLayoutId id="2147483991" r:id="rId2"/>
    <p:sldLayoutId id="2147484720" r:id="rId3"/>
    <p:sldLayoutId id="2147484721" r:id="rId4"/>
    <p:sldLayoutId id="2147484723" r:id="rId5"/>
    <p:sldLayoutId id="2147484724" r:id="rId6"/>
    <p:sldLayoutId id="2147484726" r:id="rId7"/>
    <p:sldLayoutId id="2147484727" r:id="rId8"/>
    <p:sldLayoutId id="2147484728" r:id="rId9"/>
    <p:sldLayoutId id="2147484729" r:id="rId10"/>
    <p:sldLayoutId id="2147484730" r:id="rId11"/>
    <p:sldLayoutId id="2147484731" r:id="rId12"/>
    <p:sldLayoutId id="2147484732" r:id="rId13"/>
    <p:sldLayoutId id="2147484733" r:id="rId14"/>
    <p:sldLayoutId id="2147484734" r:id="rId15"/>
    <p:sldLayoutId id="2147484736" r:id="rId16"/>
    <p:sldLayoutId id="2147484706" r:id="rId17"/>
    <p:sldLayoutId id="2147484611" r:id="rId18"/>
  </p:sldLayoutIdLst>
  <p:txStyles>
    <p:titleStyle>
      <a:lvl1pPr algn="l" rtl="0" eaLnBrk="0" fontAlgn="base" hangingPunct="0">
        <a:spcBef>
          <a:spcPct val="0"/>
        </a:spcBef>
        <a:spcAft>
          <a:spcPct val="0"/>
        </a:spcAft>
        <a:defRPr sz="3600" b="1">
          <a:solidFill>
            <a:schemeClr val="tx2"/>
          </a:solidFill>
          <a:latin typeface="+mj-lt"/>
          <a:ea typeface="ＭＳ Ｐゴシック" panose="020B0600070205080204" pitchFamily="34"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ＭＳ Ｐゴシック" panose="020B0600070205080204" pitchFamily="34"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panose="020B0600070205080204" pitchFamily="34"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panose="020B0600070205080204" pitchFamily="34"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panose="020B0600070205080204" pitchFamily="34" charset="-128"/>
          <a:cs typeface="ＭＳ Ｐゴシック" charset="-128"/>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ts val="0"/>
        </a:spcBef>
        <a:spcAft>
          <a:spcPts val="1800"/>
        </a:spcAft>
        <a:buClr>
          <a:srgbClr val="E96D1F"/>
        </a:buClr>
        <a:buSzPct val="85000"/>
        <a:buFont typeface="Wingdings" panose="05000000000000000000" pitchFamily="2" charset="2"/>
        <a:buChar char="n"/>
        <a:defRPr sz="3000">
          <a:solidFill>
            <a:schemeClr val="tx1"/>
          </a:solidFill>
          <a:latin typeface="+mn-lt"/>
          <a:ea typeface="ＭＳ Ｐゴシック" panose="020B0600070205080204" pitchFamily="34" charset="-128"/>
          <a:cs typeface="ＭＳ Ｐゴシック" charset="-128"/>
        </a:defRPr>
      </a:lvl1pPr>
      <a:lvl2pPr marL="742950" indent="-285750" algn="l" rtl="0" eaLnBrk="0" fontAlgn="base" hangingPunct="0">
        <a:spcBef>
          <a:spcPts val="0"/>
        </a:spcBef>
        <a:spcAft>
          <a:spcPts val="1800"/>
        </a:spcAft>
        <a:buClr>
          <a:srgbClr val="E96D1F"/>
        </a:buClr>
        <a:buSzPct val="120000"/>
        <a:buFont typeface="Courier New" panose="02070309020205020404" pitchFamily="49" charset="0"/>
        <a:buChar char="o"/>
        <a:defRPr sz="2600">
          <a:solidFill>
            <a:schemeClr val="tx1"/>
          </a:solidFill>
          <a:latin typeface="+mn-lt"/>
          <a:ea typeface="ＭＳ Ｐゴシック" panose="020B0600070205080204" pitchFamily="34" charset="-128"/>
        </a:defRPr>
      </a:lvl2pPr>
      <a:lvl3pPr marL="1143000" indent="-228600" algn="l" rtl="0" eaLnBrk="0" fontAlgn="base" hangingPunct="0">
        <a:spcBef>
          <a:spcPts val="0"/>
        </a:spcBef>
        <a:spcAft>
          <a:spcPts val="1800"/>
        </a:spcAft>
        <a:buClr>
          <a:schemeClr val="tx2"/>
        </a:buClr>
        <a:buChar char="•"/>
        <a:defRPr sz="2200">
          <a:solidFill>
            <a:schemeClr val="tx1"/>
          </a:solidFill>
          <a:latin typeface="+mn-lt"/>
          <a:ea typeface="ＭＳ Ｐゴシック" panose="020B0600070205080204" pitchFamily="34" charset="-128"/>
        </a:defRPr>
      </a:lvl3pPr>
      <a:lvl4pPr marL="1600200" indent="-228600" algn="l" rtl="0" eaLnBrk="0" fontAlgn="base" hangingPunct="0">
        <a:spcBef>
          <a:spcPts val="0"/>
        </a:spcBef>
        <a:spcAft>
          <a:spcPts val="1800"/>
        </a:spcAft>
        <a:buClr>
          <a:schemeClr val="hlink"/>
        </a:buClr>
        <a:buChar char="•"/>
        <a:defRPr>
          <a:solidFill>
            <a:schemeClr val="tx1"/>
          </a:solidFill>
          <a:latin typeface="+mn-lt"/>
          <a:ea typeface="ＭＳ Ｐゴシック" panose="020B0600070205080204" pitchFamily="34" charset="-128"/>
        </a:defRPr>
      </a:lvl4pPr>
      <a:lvl5pPr marL="2057400" indent="-228600" algn="l" rtl="0" eaLnBrk="0" fontAlgn="base" hangingPunct="0">
        <a:spcBef>
          <a:spcPts val="0"/>
        </a:spcBef>
        <a:spcAft>
          <a:spcPts val="1800"/>
        </a:spcAft>
        <a:buClr>
          <a:schemeClr val="tx1"/>
        </a:buClr>
        <a:buSzPct val="85000"/>
        <a:buChar char="•"/>
        <a:defRPr>
          <a:solidFill>
            <a:schemeClr val="tx1"/>
          </a:solidFill>
          <a:latin typeface="+mn-lt"/>
          <a:ea typeface="ＭＳ Ｐゴシック" panose="020B0600070205080204" pitchFamily="34" charset="-128"/>
        </a:defRPr>
      </a:lvl5pPr>
      <a:lvl6pPr marL="25146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1023938" y="533400"/>
            <a:ext cx="77390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1033463" y="1676400"/>
            <a:ext cx="77295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84"/>
          <p:cNvSpPr>
            <a:spLocks noChangeShapeType="1"/>
          </p:cNvSpPr>
          <p:nvPr userDrawn="1"/>
        </p:nvSpPr>
        <p:spPr bwMode="auto">
          <a:xfrm>
            <a:off x="152400" y="533400"/>
            <a:ext cx="0" cy="6324600"/>
          </a:xfrm>
          <a:prstGeom prst="line">
            <a:avLst/>
          </a:prstGeom>
          <a:noFill/>
          <a:ln w="3175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5" name="Text Box 85"/>
          <p:cNvSpPr txBox="1">
            <a:spLocks noChangeArrowheads="1"/>
          </p:cNvSpPr>
          <p:nvPr userDrawn="1"/>
        </p:nvSpPr>
        <p:spPr bwMode="auto">
          <a:xfrm>
            <a:off x="3886200" y="6507163"/>
            <a:ext cx="4953000" cy="198437"/>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a:defRPr/>
            </a:pPr>
            <a:r>
              <a:rPr lang="en-US" sz="700"/>
              <a:t>© </a:t>
            </a:r>
            <a:r>
              <a:rPr lang="en-US" sz="700">
                <a:solidFill>
                  <a:srgbClr val="333333"/>
                </a:solidFill>
              </a:rPr>
              <a:t>2011 Population Reference Bureau. All rights reserved. www.prb.org</a:t>
            </a:r>
          </a:p>
        </p:txBody>
      </p:sp>
      <p:pic>
        <p:nvPicPr>
          <p:cNvPr id="1030" name="Picture 86" descr="ppt-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90600" y="6507163"/>
            <a:ext cx="2311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87"/>
          <p:cNvSpPr>
            <a:spLocks noChangeShapeType="1"/>
          </p:cNvSpPr>
          <p:nvPr userDrawn="1"/>
        </p:nvSpPr>
        <p:spPr bwMode="auto">
          <a:xfrm flipH="1">
            <a:off x="990600" y="6477000"/>
            <a:ext cx="77724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930904327"/>
      </p:ext>
    </p:extLst>
  </p:cSld>
  <p:clrMap bg1="lt1" tx1="dk1" bg2="lt2" tx2="dk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 id="2147484742" r:id="rId5"/>
    <p:sldLayoutId id="2147484743" r:id="rId6"/>
    <p:sldLayoutId id="2147484744" r:id="rId7"/>
    <p:sldLayoutId id="2147484745" r:id="rId8"/>
    <p:sldLayoutId id="2147484746" r:id="rId9"/>
    <p:sldLayoutId id="2147484747" r:id="rId10"/>
    <p:sldLayoutId id="2147484748" r:id="rId11"/>
    <p:sldLayoutId id="2147484749" r:id="rId12"/>
    <p:sldLayoutId id="2147484750" r:id="rId13"/>
  </p:sldLayoutIdLst>
  <p:txStyles>
    <p:titleStyle>
      <a:lvl1pPr algn="l" rtl="0" eaLnBrk="0" fontAlgn="base" hangingPunct="0">
        <a:spcBef>
          <a:spcPct val="0"/>
        </a:spcBef>
        <a:spcAft>
          <a:spcPct val="0"/>
        </a:spcAft>
        <a:defRPr sz="3600">
          <a:solidFill>
            <a:schemeClr val="tx2"/>
          </a:solidFill>
          <a:latin typeface="+mj-lt"/>
          <a:ea typeface="ＭＳ Ｐゴシック" pitchFamily="34"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ＭＳ Ｐゴシック" pitchFamily="34"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pitchFamily="34"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pitchFamily="34"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pitchFamily="34" charset="-128"/>
          <a:cs typeface="ＭＳ Ｐゴシック" charset="-128"/>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75000"/>
        <a:buFont typeface="Wingdings" pitchFamily="2" charset="2"/>
        <a:buChar char="n"/>
        <a:defRPr sz="30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70000"/>
        <a:buFont typeface="Wingdings" pitchFamily="2" charset="2"/>
        <a:buChar char="n"/>
        <a:defRPr sz="26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chemeClr val="tx2"/>
        </a:buClr>
        <a:buChar char="•"/>
        <a:defRPr sz="22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chemeClr val="hlink"/>
        </a:buClr>
        <a:buChar char="•"/>
        <a:defRPr>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chemeClr val="tx1"/>
        </a:buClr>
        <a:buSzPct val="85000"/>
        <a:buChar char="•"/>
        <a:defRPr>
          <a:solidFill>
            <a:schemeClr val="tx1"/>
          </a:solidFill>
          <a:latin typeface="+mn-lt"/>
          <a:ea typeface="ＭＳ Ｐゴシック" pitchFamily="34" charset="-128"/>
        </a:defRPr>
      </a:lvl5pPr>
      <a:lvl6pPr marL="25146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hilt.harvard.edu/blog/principles-multimedia-learning-richard-e-mayer"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http://www.youtube.com/watch?v=Iwpi1Lm6dFo" TargetMode="External"/><Relationship Id="rId4" Type="http://schemas.openxmlformats.org/officeDocument/2006/relationships/hyperlink" Target="http://www.youtube.com/watch?v=KbSPPFYxx3o"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a:xfrm>
            <a:off x="838200" y="2641378"/>
            <a:ext cx="7924800" cy="787622"/>
          </a:xfrm>
        </p:spPr>
        <p:txBody>
          <a:bodyPr/>
          <a:lstStyle/>
          <a:p>
            <a:r>
              <a:rPr lang="en-US" sz="2800" b="0" dirty="0"/>
              <a:t>Content, Design, and Delivery</a:t>
            </a:r>
          </a:p>
        </p:txBody>
      </p:sp>
      <p:sp>
        <p:nvSpPr>
          <p:cNvPr id="5" name="Title 4"/>
          <p:cNvSpPr>
            <a:spLocks noGrp="1"/>
          </p:cNvSpPr>
          <p:nvPr>
            <p:ph type="ctrTitle" sz="quarter"/>
          </p:nvPr>
        </p:nvSpPr>
        <p:spPr>
          <a:xfrm>
            <a:off x="838200" y="2057400"/>
            <a:ext cx="7162800" cy="583978"/>
          </a:xfrm>
        </p:spPr>
        <p:txBody>
          <a:bodyPr/>
          <a:lstStyle/>
          <a:p>
            <a:r>
              <a:rPr lang="en-US" dirty="0"/>
              <a:t>Effective Presentations </a:t>
            </a:r>
          </a:p>
        </p:txBody>
      </p:sp>
    </p:spTree>
    <p:extLst>
      <p:ext uri="{BB962C8B-B14F-4D97-AF65-F5344CB8AC3E}">
        <p14:creationId xmlns:p14="http://schemas.microsoft.com/office/powerpoint/2010/main" val="355849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a:spLocks noGrp="1"/>
          </p:cNvSpPr>
          <p:nvPr>
            <p:ph type="body" sz="quarter" idx="10"/>
          </p:nvPr>
        </p:nvSpPr>
        <p:spPr>
          <a:xfrm>
            <a:off x="1002727" y="3429000"/>
            <a:ext cx="7138543" cy="1219200"/>
          </a:xfrm>
        </p:spPr>
        <p:txBody>
          <a:bodyPr/>
          <a:lstStyle/>
          <a:p>
            <a:r>
              <a:rPr lang="en-US" sz="7500" spc="600" dirty="0"/>
              <a:t>CONTENT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596" y="2216465"/>
            <a:ext cx="1066804" cy="1053470"/>
          </a:xfrm>
          <a:prstGeom prst="rect">
            <a:avLst/>
          </a:prstGeom>
        </p:spPr>
      </p:pic>
    </p:spTree>
    <p:extLst>
      <p:ext uri="{BB962C8B-B14F-4D97-AF65-F5344CB8AC3E}">
        <p14:creationId xmlns:p14="http://schemas.microsoft.com/office/powerpoint/2010/main" val="2296812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title"/>
          </p:nvPr>
        </p:nvSpPr>
        <p:spPr>
          <a:xfrm>
            <a:off x="835270" y="381000"/>
            <a:ext cx="7622930" cy="1600200"/>
          </a:xfrm>
        </p:spPr>
        <p:txBody>
          <a:bodyPr/>
          <a:lstStyle/>
          <a:p>
            <a:r>
              <a:rPr lang="en-US" altLang="en-US" sz="3600" dirty="0">
                <a:solidFill>
                  <a:schemeClr val="tx2"/>
                </a:solidFill>
              </a:rPr>
              <a:t>The Audience Learns </a:t>
            </a:r>
            <a:r>
              <a:rPr lang="en-US" altLang="en-US" sz="3600" i="1" dirty="0">
                <a:solidFill>
                  <a:srgbClr val="E96D1F"/>
                </a:solidFill>
              </a:rPr>
              <a:t>More</a:t>
            </a:r>
            <a:r>
              <a:rPr lang="en-US" altLang="en-US" sz="3600" dirty="0"/>
              <a:t> </a:t>
            </a:r>
            <a:r>
              <a:rPr lang="en-US" altLang="en-US" sz="3600" dirty="0">
                <a:solidFill>
                  <a:schemeClr val="tx2"/>
                </a:solidFill>
              </a:rPr>
              <a:t>When </a:t>
            </a:r>
            <a:r>
              <a:rPr lang="en-US" altLang="en-US" sz="3600" i="1" dirty="0">
                <a:solidFill>
                  <a:srgbClr val="E96D1F"/>
                </a:solidFill>
              </a:rPr>
              <a:t>Less</a:t>
            </a:r>
            <a:r>
              <a:rPr lang="en-US" altLang="en-US" sz="3600" dirty="0"/>
              <a:t> </a:t>
            </a:r>
            <a:r>
              <a:rPr lang="en-US" altLang="en-US" sz="3600" dirty="0">
                <a:solidFill>
                  <a:schemeClr val="tx2"/>
                </a:solidFill>
              </a:rPr>
              <a:t>Is Presented</a:t>
            </a:r>
          </a:p>
        </p:txBody>
      </p:sp>
      <p:sp>
        <p:nvSpPr>
          <p:cNvPr id="2" name="Content Placeholder 1"/>
          <p:cNvSpPr>
            <a:spLocks noGrp="1"/>
          </p:cNvSpPr>
          <p:nvPr>
            <p:ph idx="1"/>
          </p:nvPr>
        </p:nvSpPr>
        <p:spPr>
          <a:xfrm>
            <a:off x="914400" y="1981200"/>
            <a:ext cx="7729537" cy="3962400"/>
          </a:xfrm>
        </p:spPr>
        <p:txBody>
          <a:bodyPr/>
          <a:lstStyle/>
          <a:p>
            <a:pPr>
              <a:spcBef>
                <a:spcPts val="0"/>
              </a:spcBef>
              <a:spcAft>
                <a:spcPts val="3000"/>
              </a:spcAft>
              <a:buClr>
                <a:srgbClr val="E96D1F"/>
              </a:buClr>
              <a:buSzPct val="85000"/>
            </a:pPr>
            <a:r>
              <a:rPr lang="en-US" altLang="en-US" dirty="0">
                <a:solidFill>
                  <a:schemeClr val="tx1">
                    <a:lumMod val="85000"/>
                    <a:lumOff val="15000"/>
                  </a:schemeClr>
                </a:solidFill>
              </a:rPr>
              <a:t>Maximum of three key points</a:t>
            </a:r>
          </a:p>
          <a:p>
            <a:pPr>
              <a:spcBef>
                <a:spcPts val="0"/>
              </a:spcBef>
              <a:spcAft>
                <a:spcPts val="3000"/>
              </a:spcAft>
              <a:buClr>
                <a:srgbClr val="E96D1F"/>
              </a:buClr>
              <a:buSzPct val="85000"/>
            </a:pPr>
            <a:r>
              <a:rPr lang="en-US" altLang="en-US" dirty="0">
                <a:solidFill>
                  <a:schemeClr val="tx1">
                    <a:lumMod val="85000"/>
                    <a:lumOff val="15000"/>
                  </a:schemeClr>
                </a:solidFill>
              </a:rPr>
              <a:t>Use language the audience will understand</a:t>
            </a:r>
          </a:p>
          <a:p>
            <a:pPr>
              <a:spcBef>
                <a:spcPts val="0"/>
              </a:spcBef>
              <a:spcAft>
                <a:spcPts val="3000"/>
              </a:spcAft>
              <a:buClr>
                <a:srgbClr val="E96D1F"/>
              </a:buClr>
              <a:buSzPct val="85000"/>
            </a:pPr>
            <a:r>
              <a:rPr lang="en-US" altLang="en-US" dirty="0">
                <a:solidFill>
                  <a:schemeClr val="tx1">
                    <a:lumMod val="85000"/>
                    <a:lumOff val="15000"/>
                  </a:schemeClr>
                </a:solidFill>
              </a:rPr>
              <a:t>Trim for time</a:t>
            </a:r>
            <a:endParaRPr lang="en-US" dirty="0">
              <a:solidFill>
                <a:schemeClr val="tx1">
                  <a:lumMod val="85000"/>
                  <a:lumOff val="15000"/>
                </a:schemeClr>
              </a:solidFill>
            </a:endParaRPr>
          </a:p>
        </p:txBody>
      </p:sp>
    </p:spTree>
    <p:extLst>
      <p:ext uri="{BB962C8B-B14F-4D97-AF65-F5344CB8AC3E}">
        <p14:creationId xmlns:p14="http://schemas.microsoft.com/office/powerpoint/2010/main" val="3405122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a:spLocks noGrp="1"/>
          </p:cNvSpPr>
          <p:nvPr>
            <p:ph type="body" sz="quarter" idx="10"/>
          </p:nvPr>
        </p:nvSpPr>
        <p:spPr>
          <a:xfrm>
            <a:off x="1002727" y="3429000"/>
            <a:ext cx="7138543" cy="1219200"/>
          </a:xfrm>
        </p:spPr>
        <p:txBody>
          <a:bodyPr/>
          <a:lstStyle/>
          <a:p>
            <a:r>
              <a:rPr lang="en-US" sz="6000" spc="600" dirty="0"/>
              <a:t>ORGANIZATION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1512" y="2295071"/>
            <a:ext cx="1240972" cy="896258"/>
          </a:xfrm>
          <a:prstGeom prst="rect">
            <a:avLst/>
          </a:prstGeom>
        </p:spPr>
      </p:pic>
    </p:spTree>
    <p:extLst>
      <p:ext uri="{BB962C8B-B14F-4D97-AF65-F5344CB8AC3E}">
        <p14:creationId xmlns:p14="http://schemas.microsoft.com/office/powerpoint/2010/main" val="2725125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nline Image Placeholder 9"/>
          <p:cNvGraphicFramePr>
            <a:graphicFrameLocks noGrp="1"/>
          </p:cNvGraphicFramePr>
          <p:nvPr>
            <p:ph idx="1"/>
            <p:extLst>
              <p:ext uri="{D42A27DB-BD31-4B8C-83A1-F6EECF244321}">
                <p14:modId xmlns:p14="http://schemas.microsoft.com/office/powerpoint/2010/main" val="1655123225"/>
              </p:ext>
            </p:extLst>
          </p:nvPr>
        </p:nvGraphicFramePr>
        <p:xfrm>
          <a:off x="1219200" y="533400"/>
          <a:ext cx="71628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3750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381000"/>
            <a:ext cx="7318131" cy="1295400"/>
          </a:xfrm>
        </p:spPr>
        <p:txBody>
          <a:bodyPr/>
          <a:lstStyle/>
          <a:p>
            <a:r>
              <a:rPr lang="en-US" altLang="en-US" sz="3600" dirty="0">
                <a:solidFill>
                  <a:srgbClr val="2375BB"/>
                </a:solidFill>
              </a:rPr>
              <a:t>Present a Persuasive Message</a:t>
            </a:r>
          </a:p>
        </p:txBody>
      </p:sp>
      <p:cxnSp>
        <p:nvCxnSpPr>
          <p:cNvPr id="6" name="Straight Arrow Connector 5"/>
          <p:cNvCxnSpPr/>
          <p:nvPr/>
        </p:nvCxnSpPr>
        <p:spPr bwMode="auto">
          <a:xfrm>
            <a:off x="1447800" y="3429000"/>
            <a:ext cx="7315200" cy="0"/>
          </a:xfrm>
          <a:prstGeom prst="straightConnector1">
            <a:avLst/>
          </a:prstGeom>
          <a:solidFill>
            <a:schemeClr val="accent1"/>
          </a:solidFill>
          <a:ln w="19050" cap="flat" cmpd="sng" algn="ctr">
            <a:solidFill>
              <a:srgbClr val="2375BB"/>
            </a:solidFill>
            <a:prstDash val="solid"/>
            <a:round/>
            <a:headEnd type="none" w="med" len="med"/>
            <a:tailEnd type="triangle"/>
          </a:ln>
          <a:effectLst/>
        </p:spPr>
      </p:cxnSp>
      <p:sp>
        <p:nvSpPr>
          <p:cNvPr id="8" name="Oval 7"/>
          <p:cNvSpPr/>
          <p:nvPr/>
        </p:nvSpPr>
        <p:spPr bwMode="auto">
          <a:xfrm>
            <a:off x="1302378" y="3276600"/>
            <a:ext cx="306978" cy="306978"/>
          </a:xfrm>
          <a:prstGeom prst="ellipse">
            <a:avLst/>
          </a:prstGeom>
          <a:solidFill>
            <a:srgbClr val="33C9D1"/>
          </a:solidFill>
          <a:ln w="9525" cap="flat" cmpd="sng" algn="ctr">
            <a:solidFill>
              <a:srgbClr val="2375B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Rectangle 8"/>
          <p:cNvSpPr/>
          <p:nvPr/>
        </p:nvSpPr>
        <p:spPr>
          <a:xfrm>
            <a:off x="655767" y="2806771"/>
            <a:ext cx="1676400" cy="400110"/>
          </a:xfrm>
          <a:prstGeom prst="rect">
            <a:avLst/>
          </a:prstGeom>
        </p:spPr>
        <p:txBody>
          <a:bodyPr wrap="square">
            <a:spAutoFit/>
          </a:bodyPr>
          <a:lstStyle/>
          <a:p>
            <a:pPr lvl="0" algn="ctr"/>
            <a:r>
              <a:rPr lang="en-US" sz="2000" b="1" dirty="0">
                <a:solidFill>
                  <a:srgbClr val="E96D1F"/>
                </a:solidFill>
              </a:rPr>
              <a:t>Attention</a:t>
            </a:r>
          </a:p>
        </p:txBody>
      </p:sp>
      <p:sp>
        <p:nvSpPr>
          <p:cNvPr id="14" name="Rectangle 13"/>
          <p:cNvSpPr/>
          <p:nvPr/>
        </p:nvSpPr>
        <p:spPr>
          <a:xfrm>
            <a:off x="783995" y="3647046"/>
            <a:ext cx="1381590" cy="584775"/>
          </a:xfrm>
          <a:prstGeom prst="rect">
            <a:avLst/>
          </a:prstGeom>
        </p:spPr>
        <p:txBody>
          <a:bodyPr wrap="square">
            <a:spAutoFit/>
          </a:bodyPr>
          <a:lstStyle/>
          <a:p>
            <a:pPr lvl="0" algn="ctr"/>
            <a:r>
              <a:rPr lang="en-US" sz="1600" b="1" dirty="0">
                <a:solidFill>
                  <a:srgbClr val="2375BB"/>
                </a:solidFill>
              </a:rPr>
              <a:t>Grab their attention</a:t>
            </a:r>
          </a:p>
        </p:txBody>
      </p:sp>
      <p:sp>
        <p:nvSpPr>
          <p:cNvPr id="20" name="Oval 19"/>
          <p:cNvSpPr/>
          <p:nvPr/>
        </p:nvSpPr>
        <p:spPr bwMode="auto">
          <a:xfrm>
            <a:off x="8009709" y="3276600"/>
            <a:ext cx="306978" cy="306978"/>
          </a:xfrm>
          <a:prstGeom prst="ellipse">
            <a:avLst/>
          </a:prstGeom>
          <a:solidFill>
            <a:srgbClr val="33C9D1"/>
          </a:solidFill>
          <a:ln w="9525" cap="flat" cmpd="sng" algn="ctr">
            <a:solidFill>
              <a:srgbClr val="2375B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Rectangle 20"/>
          <p:cNvSpPr/>
          <p:nvPr/>
        </p:nvSpPr>
        <p:spPr>
          <a:xfrm>
            <a:off x="7363098" y="2806771"/>
            <a:ext cx="1676400" cy="400110"/>
          </a:xfrm>
          <a:prstGeom prst="rect">
            <a:avLst/>
          </a:prstGeom>
        </p:spPr>
        <p:txBody>
          <a:bodyPr wrap="square">
            <a:spAutoFit/>
          </a:bodyPr>
          <a:lstStyle/>
          <a:p>
            <a:pPr lvl="0" algn="ctr"/>
            <a:r>
              <a:rPr lang="en-US" sz="2000" b="1" dirty="0">
                <a:solidFill>
                  <a:srgbClr val="E96D1F"/>
                </a:solidFill>
              </a:rPr>
              <a:t>Action</a:t>
            </a:r>
          </a:p>
        </p:txBody>
      </p:sp>
      <p:sp>
        <p:nvSpPr>
          <p:cNvPr id="22" name="Rectangle 21"/>
          <p:cNvSpPr/>
          <p:nvPr/>
        </p:nvSpPr>
        <p:spPr>
          <a:xfrm>
            <a:off x="7491326" y="3647046"/>
            <a:ext cx="1381590" cy="830997"/>
          </a:xfrm>
          <a:prstGeom prst="rect">
            <a:avLst/>
          </a:prstGeom>
        </p:spPr>
        <p:txBody>
          <a:bodyPr wrap="square">
            <a:spAutoFit/>
          </a:bodyPr>
          <a:lstStyle/>
          <a:p>
            <a:pPr lvl="0" algn="ctr"/>
            <a:r>
              <a:rPr lang="en-US" sz="1600" b="1" dirty="0">
                <a:solidFill>
                  <a:srgbClr val="2375BB"/>
                </a:solidFill>
              </a:rPr>
              <a:t>Move to positive action</a:t>
            </a:r>
          </a:p>
        </p:txBody>
      </p:sp>
      <p:sp>
        <p:nvSpPr>
          <p:cNvPr id="23" name="Oval 22"/>
          <p:cNvSpPr/>
          <p:nvPr/>
        </p:nvSpPr>
        <p:spPr bwMode="auto">
          <a:xfrm>
            <a:off x="4633183" y="3276600"/>
            <a:ext cx="306978" cy="306978"/>
          </a:xfrm>
          <a:prstGeom prst="ellipse">
            <a:avLst/>
          </a:prstGeom>
          <a:solidFill>
            <a:srgbClr val="33C9D1"/>
          </a:solidFill>
          <a:ln w="9525" cap="flat" cmpd="sng" algn="ctr">
            <a:solidFill>
              <a:srgbClr val="2375B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Rectangle 23"/>
          <p:cNvSpPr/>
          <p:nvPr/>
        </p:nvSpPr>
        <p:spPr>
          <a:xfrm>
            <a:off x="3797799" y="2806771"/>
            <a:ext cx="2053946" cy="400110"/>
          </a:xfrm>
          <a:prstGeom prst="rect">
            <a:avLst/>
          </a:prstGeom>
        </p:spPr>
        <p:txBody>
          <a:bodyPr wrap="square">
            <a:spAutoFit/>
          </a:bodyPr>
          <a:lstStyle/>
          <a:p>
            <a:pPr lvl="0" algn="ctr"/>
            <a:r>
              <a:rPr lang="en-US" sz="2000" b="1" dirty="0">
                <a:solidFill>
                  <a:srgbClr val="E96D1F"/>
                </a:solidFill>
              </a:rPr>
              <a:t>Satisfaction</a:t>
            </a:r>
          </a:p>
        </p:txBody>
      </p:sp>
      <p:sp>
        <p:nvSpPr>
          <p:cNvPr id="25" name="Rectangle 24"/>
          <p:cNvSpPr/>
          <p:nvPr/>
        </p:nvSpPr>
        <p:spPr>
          <a:xfrm>
            <a:off x="4114800" y="3647046"/>
            <a:ext cx="1381590" cy="584775"/>
          </a:xfrm>
          <a:prstGeom prst="rect">
            <a:avLst/>
          </a:prstGeom>
        </p:spPr>
        <p:txBody>
          <a:bodyPr wrap="square">
            <a:spAutoFit/>
          </a:bodyPr>
          <a:lstStyle/>
          <a:p>
            <a:pPr lvl="0" algn="ctr"/>
            <a:r>
              <a:rPr lang="en-US" sz="1600" b="1" dirty="0">
                <a:solidFill>
                  <a:srgbClr val="2375BB"/>
                </a:solidFill>
              </a:rPr>
              <a:t>Present a solution</a:t>
            </a:r>
          </a:p>
        </p:txBody>
      </p:sp>
      <p:sp>
        <p:nvSpPr>
          <p:cNvPr id="26" name="Oval 25"/>
          <p:cNvSpPr/>
          <p:nvPr/>
        </p:nvSpPr>
        <p:spPr bwMode="auto">
          <a:xfrm>
            <a:off x="2945591" y="3276600"/>
            <a:ext cx="306978" cy="306978"/>
          </a:xfrm>
          <a:prstGeom prst="ellipse">
            <a:avLst/>
          </a:prstGeom>
          <a:solidFill>
            <a:srgbClr val="33C9D1"/>
          </a:solidFill>
          <a:ln w="9525" cap="flat" cmpd="sng" algn="ctr">
            <a:solidFill>
              <a:srgbClr val="2375B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7" name="Rectangle 26"/>
          <p:cNvSpPr/>
          <p:nvPr/>
        </p:nvSpPr>
        <p:spPr>
          <a:xfrm>
            <a:off x="2298980" y="2806771"/>
            <a:ext cx="1676400" cy="400110"/>
          </a:xfrm>
          <a:prstGeom prst="rect">
            <a:avLst/>
          </a:prstGeom>
        </p:spPr>
        <p:txBody>
          <a:bodyPr wrap="square">
            <a:spAutoFit/>
          </a:bodyPr>
          <a:lstStyle/>
          <a:p>
            <a:pPr lvl="0" algn="ctr"/>
            <a:r>
              <a:rPr lang="en-US" sz="2000" b="1" dirty="0">
                <a:solidFill>
                  <a:srgbClr val="E96D1F"/>
                </a:solidFill>
              </a:rPr>
              <a:t>Need</a:t>
            </a:r>
          </a:p>
        </p:txBody>
      </p:sp>
      <p:sp>
        <p:nvSpPr>
          <p:cNvPr id="28" name="Rectangle 27"/>
          <p:cNvSpPr/>
          <p:nvPr/>
        </p:nvSpPr>
        <p:spPr>
          <a:xfrm>
            <a:off x="2427208" y="3647046"/>
            <a:ext cx="1381590" cy="830997"/>
          </a:xfrm>
          <a:prstGeom prst="rect">
            <a:avLst/>
          </a:prstGeom>
        </p:spPr>
        <p:txBody>
          <a:bodyPr wrap="square">
            <a:spAutoFit/>
          </a:bodyPr>
          <a:lstStyle/>
          <a:p>
            <a:pPr lvl="0" algn="ctr"/>
            <a:r>
              <a:rPr lang="en-US" sz="1600" b="1" dirty="0">
                <a:solidFill>
                  <a:srgbClr val="2375BB"/>
                </a:solidFill>
              </a:rPr>
              <a:t>State the need or problem</a:t>
            </a:r>
          </a:p>
        </p:txBody>
      </p:sp>
      <p:sp>
        <p:nvSpPr>
          <p:cNvPr id="29" name="Oval 28"/>
          <p:cNvSpPr/>
          <p:nvPr/>
        </p:nvSpPr>
        <p:spPr bwMode="auto">
          <a:xfrm>
            <a:off x="6298058" y="3278497"/>
            <a:ext cx="306978" cy="306978"/>
          </a:xfrm>
          <a:prstGeom prst="ellipse">
            <a:avLst/>
          </a:prstGeom>
          <a:solidFill>
            <a:srgbClr val="33C9D1"/>
          </a:solidFill>
          <a:ln w="9525" cap="flat" cmpd="sng" algn="ctr">
            <a:solidFill>
              <a:srgbClr val="2375B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Rectangle 29"/>
          <p:cNvSpPr/>
          <p:nvPr/>
        </p:nvSpPr>
        <p:spPr>
          <a:xfrm>
            <a:off x="5415898" y="2808668"/>
            <a:ext cx="2147498" cy="400110"/>
          </a:xfrm>
          <a:prstGeom prst="rect">
            <a:avLst/>
          </a:prstGeom>
        </p:spPr>
        <p:txBody>
          <a:bodyPr wrap="square">
            <a:spAutoFit/>
          </a:bodyPr>
          <a:lstStyle/>
          <a:p>
            <a:pPr lvl="0" algn="ctr"/>
            <a:r>
              <a:rPr lang="en-US" sz="2000" b="1">
                <a:solidFill>
                  <a:srgbClr val="E96D1F"/>
                </a:solidFill>
              </a:rPr>
              <a:t>Visualization</a:t>
            </a:r>
            <a:endParaRPr lang="en-US" sz="2000" b="1" dirty="0">
              <a:solidFill>
                <a:srgbClr val="E96D1F"/>
              </a:solidFill>
            </a:endParaRPr>
          </a:p>
        </p:txBody>
      </p:sp>
      <p:sp>
        <p:nvSpPr>
          <p:cNvPr id="31" name="Rectangle 30"/>
          <p:cNvSpPr/>
          <p:nvPr/>
        </p:nvSpPr>
        <p:spPr>
          <a:xfrm>
            <a:off x="5779675" y="3648943"/>
            <a:ext cx="1381590" cy="830997"/>
          </a:xfrm>
          <a:prstGeom prst="rect">
            <a:avLst/>
          </a:prstGeom>
        </p:spPr>
        <p:txBody>
          <a:bodyPr wrap="square">
            <a:spAutoFit/>
          </a:bodyPr>
          <a:lstStyle/>
          <a:p>
            <a:pPr lvl="0" algn="ctr"/>
            <a:r>
              <a:rPr lang="en-US" sz="1600" b="1" dirty="0">
                <a:solidFill>
                  <a:srgbClr val="2375BB"/>
                </a:solidFill>
              </a:rPr>
              <a:t>Paint a picture of the future</a:t>
            </a:r>
          </a:p>
        </p:txBody>
      </p:sp>
    </p:spTree>
    <p:extLst>
      <p:ext uri="{BB962C8B-B14F-4D97-AF65-F5344CB8AC3E}">
        <p14:creationId xmlns:p14="http://schemas.microsoft.com/office/powerpoint/2010/main" val="806500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38200" y="381000"/>
            <a:ext cx="7318131" cy="685800"/>
          </a:xfrm>
          <a:noFill/>
        </p:spPr>
        <p:txBody>
          <a:bodyPr/>
          <a:lstStyle/>
          <a:p>
            <a:pPr>
              <a:tabLst>
                <a:tab pos="1943100" algn="l"/>
              </a:tabLst>
            </a:pPr>
            <a:r>
              <a:rPr lang="en-US" altLang="en-US" dirty="0">
                <a:solidFill>
                  <a:srgbClr val="2375BB"/>
                </a:solidFill>
              </a:rPr>
              <a:t>Opener Sets the Tone</a:t>
            </a:r>
            <a:endParaRPr lang="en-US" altLang="en-US" sz="3200" b="1" i="1" dirty="0">
              <a:solidFill>
                <a:srgbClr val="2375BB"/>
              </a:solidFill>
            </a:endParaRPr>
          </a:p>
        </p:txBody>
      </p:sp>
      <p:sp>
        <p:nvSpPr>
          <p:cNvPr id="28675" name="Rectangle 3"/>
          <p:cNvSpPr>
            <a:spLocks noGrp="1" noChangeArrowheads="1"/>
          </p:cNvSpPr>
          <p:nvPr>
            <p:ph idx="1"/>
          </p:nvPr>
        </p:nvSpPr>
        <p:spPr>
          <a:xfrm>
            <a:off x="914400" y="1524000"/>
            <a:ext cx="7729537" cy="4724400"/>
          </a:xfrm>
          <a:noFill/>
        </p:spPr>
        <p:txBody>
          <a:bodyPr/>
          <a:lstStyle/>
          <a:p>
            <a:pPr>
              <a:spcBef>
                <a:spcPts val="0"/>
              </a:spcBef>
              <a:spcAft>
                <a:spcPts val="3000"/>
              </a:spcAft>
              <a:buSzPct val="85000"/>
            </a:pPr>
            <a:r>
              <a:rPr lang="en-US" altLang="en-US" dirty="0"/>
              <a:t>Capture your audience’s attention</a:t>
            </a:r>
          </a:p>
          <a:p>
            <a:pPr>
              <a:spcBef>
                <a:spcPts val="0"/>
              </a:spcBef>
              <a:spcAft>
                <a:spcPts val="3000"/>
              </a:spcAft>
              <a:buSzPct val="85000"/>
            </a:pPr>
            <a:r>
              <a:rPr lang="en-US" altLang="en-US" dirty="0"/>
              <a:t>Build rapport</a:t>
            </a:r>
          </a:p>
          <a:p>
            <a:pPr>
              <a:spcBef>
                <a:spcPts val="0"/>
              </a:spcBef>
              <a:spcAft>
                <a:spcPts val="3000"/>
              </a:spcAft>
              <a:buSzPct val="85000"/>
            </a:pPr>
            <a:r>
              <a:rPr lang="en-US" altLang="en-US" dirty="0"/>
              <a:t>Tailor your opener to your audience</a:t>
            </a:r>
            <a:br>
              <a:rPr lang="en-US" altLang="en-US" dirty="0"/>
            </a:br>
            <a:endParaRPr lang="en-US" altLang="en-US" dirty="0"/>
          </a:p>
        </p:txBody>
      </p:sp>
    </p:spTree>
    <p:extLst>
      <p:ext uri="{BB962C8B-B14F-4D97-AF65-F5344CB8AC3E}">
        <p14:creationId xmlns:p14="http://schemas.microsoft.com/office/powerpoint/2010/main" val="255079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a:xfrm>
            <a:off x="838200" y="381000"/>
            <a:ext cx="7699130" cy="762000"/>
          </a:xfrm>
        </p:spPr>
        <p:txBody>
          <a:bodyPr/>
          <a:lstStyle/>
          <a:p>
            <a:r>
              <a:rPr lang="en-US" altLang="en-US" dirty="0">
                <a:solidFill>
                  <a:srgbClr val="2375BB"/>
                </a:solidFill>
              </a:rPr>
              <a:t>Options for Opening Remarks</a:t>
            </a:r>
          </a:p>
        </p:txBody>
      </p:sp>
      <p:sp>
        <p:nvSpPr>
          <p:cNvPr id="5" name="Rectangle 3"/>
          <p:cNvSpPr>
            <a:spLocks noGrp="1" noChangeArrowheads="1"/>
          </p:cNvSpPr>
          <p:nvPr>
            <p:ph idx="1"/>
          </p:nvPr>
        </p:nvSpPr>
        <p:spPr>
          <a:xfrm>
            <a:off x="905692" y="1524000"/>
            <a:ext cx="3657600" cy="4114800"/>
          </a:xfrm>
          <a:noFill/>
        </p:spPr>
        <p:txBody>
          <a:bodyPr/>
          <a:lstStyle/>
          <a:p>
            <a:pPr>
              <a:spcBef>
                <a:spcPts val="0"/>
              </a:spcBef>
              <a:spcAft>
                <a:spcPts val="3000"/>
              </a:spcAft>
              <a:buSzPct val="85000"/>
            </a:pPr>
            <a:r>
              <a:rPr lang="en-US" altLang="en-US" dirty="0"/>
              <a:t>Greet and shock</a:t>
            </a:r>
          </a:p>
          <a:p>
            <a:pPr>
              <a:spcBef>
                <a:spcPts val="0"/>
              </a:spcBef>
              <a:spcAft>
                <a:spcPts val="3000"/>
              </a:spcAft>
              <a:buSzPct val="85000"/>
            </a:pPr>
            <a:r>
              <a:rPr lang="en-US" altLang="en-US" dirty="0"/>
              <a:t>Use humor</a:t>
            </a:r>
          </a:p>
          <a:p>
            <a:pPr>
              <a:spcBef>
                <a:spcPts val="0"/>
              </a:spcBef>
              <a:spcAft>
                <a:spcPts val="3000"/>
              </a:spcAft>
              <a:buSzPct val="85000"/>
            </a:pPr>
            <a:r>
              <a:rPr lang="en-US" altLang="en-US" dirty="0"/>
              <a:t>Be warm and friendly</a:t>
            </a:r>
          </a:p>
          <a:p>
            <a:pPr>
              <a:spcBef>
                <a:spcPts val="0"/>
              </a:spcBef>
              <a:spcAft>
                <a:spcPts val="3000"/>
              </a:spcAft>
              <a:buSzPct val="85000"/>
            </a:pPr>
            <a:r>
              <a:rPr lang="en-US" altLang="en-US" dirty="0"/>
              <a:t>Create verbal imagery</a:t>
            </a:r>
          </a:p>
        </p:txBody>
      </p:sp>
      <p:sp>
        <p:nvSpPr>
          <p:cNvPr id="7" name="Rectangle 3"/>
          <p:cNvSpPr txBox="1">
            <a:spLocks noChangeArrowheads="1"/>
          </p:cNvSpPr>
          <p:nvPr/>
        </p:nvSpPr>
        <p:spPr bwMode="auto">
          <a:xfrm>
            <a:off x="4687765" y="1532709"/>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0"/>
              </a:spcBef>
              <a:spcAft>
                <a:spcPts val="1800"/>
              </a:spcAft>
              <a:buClr>
                <a:srgbClr val="E96D1F"/>
              </a:buClr>
              <a:buSzPct val="85000"/>
              <a:buFont typeface="Wingdings" panose="05000000000000000000" pitchFamily="2" charset="2"/>
              <a:buChar char="n"/>
              <a:defRPr sz="3000">
                <a:solidFill>
                  <a:schemeClr val="tx1"/>
                </a:solidFill>
                <a:latin typeface="+mn-lt"/>
                <a:ea typeface="ＭＳ Ｐゴシック" panose="020B0600070205080204" pitchFamily="34" charset="-128"/>
                <a:cs typeface="ＭＳ Ｐゴシック" charset="-128"/>
              </a:defRPr>
            </a:lvl1pPr>
            <a:lvl2pPr marL="742950" indent="-285750" algn="l" rtl="0" eaLnBrk="0" fontAlgn="base" hangingPunct="0">
              <a:spcBef>
                <a:spcPts val="0"/>
              </a:spcBef>
              <a:spcAft>
                <a:spcPts val="1800"/>
              </a:spcAft>
              <a:buClr>
                <a:srgbClr val="E96D1F"/>
              </a:buClr>
              <a:buSzPct val="120000"/>
              <a:buFont typeface="Courier New" panose="02070309020205020404" pitchFamily="49" charset="0"/>
              <a:buChar char="o"/>
              <a:defRPr sz="2600">
                <a:solidFill>
                  <a:schemeClr val="tx1"/>
                </a:solidFill>
                <a:latin typeface="+mn-lt"/>
                <a:ea typeface="ＭＳ Ｐゴシック" panose="020B0600070205080204" pitchFamily="34" charset="-128"/>
              </a:defRPr>
            </a:lvl2pPr>
            <a:lvl3pPr marL="1143000" indent="-228600" algn="l" rtl="0" eaLnBrk="0" fontAlgn="base" hangingPunct="0">
              <a:spcBef>
                <a:spcPts val="0"/>
              </a:spcBef>
              <a:spcAft>
                <a:spcPts val="1800"/>
              </a:spcAft>
              <a:buClr>
                <a:schemeClr val="tx2"/>
              </a:buClr>
              <a:buChar char="•"/>
              <a:defRPr sz="2200">
                <a:solidFill>
                  <a:schemeClr val="tx1"/>
                </a:solidFill>
                <a:latin typeface="+mn-lt"/>
                <a:ea typeface="ＭＳ Ｐゴシック" panose="020B0600070205080204" pitchFamily="34" charset="-128"/>
              </a:defRPr>
            </a:lvl3pPr>
            <a:lvl4pPr marL="1600200" indent="-228600" algn="l" rtl="0" eaLnBrk="0" fontAlgn="base" hangingPunct="0">
              <a:spcBef>
                <a:spcPts val="0"/>
              </a:spcBef>
              <a:spcAft>
                <a:spcPts val="1800"/>
              </a:spcAft>
              <a:buClr>
                <a:schemeClr val="hlink"/>
              </a:buClr>
              <a:buChar char="•"/>
              <a:defRPr>
                <a:solidFill>
                  <a:schemeClr val="tx1"/>
                </a:solidFill>
                <a:latin typeface="+mn-lt"/>
                <a:ea typeface="ＭＳ Ｐゴシック" panose="020B0600070205080204" pitchFamily="34" charset="-128"/>
              </a:defRPr>
            </a:lvl4pPr>
            <a:lvl5pPr marL="2057400" indent="-228600" algn="l" rtl="0" eaLnBrk="0" fontAlgn="base" hangingPunct="0">
              <a:spcBef>
                <a:spcPts val="0"/>
              </a:spcBef>
              <a:spcAft>
                <a:spcPts val="1800"/>
              </a:spcAft>
              <a:buClr>
                <a:schemeClr val="tx1"/>
              </a:buClr>
              <a:buSzPct val="85000"/>
              <a:buChar char="•"/>
              <a:defRPr>
                <a:solidFill>
                  <a:schemeClr val="tx1"/>
                </a:solidFill>
                <a:latin typeface="+mn-lt"/>
                <a:ea typeface="ＭＳ Ｐゴシック" panose="020B0600070205080204" pitchFamily="34" charset="-128"/>
              </a:defRPr>
            </a:lvl5pPr>
            <a:lvl6pPr marL="25146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9pPr>
          </a:lstStyle>
          <a:p>
            <a:pPr>
              <a:spcAft>
                <a:spcPts val="3000"/>
              </a:spcAft>
            </a:pPr>
            <a:r>
              <a:rPr lang="en-US" altLang="en-US" kern="0" dirty="0"/>
              <a:t>Issue a challenge</a:t>
            </a:r>
          </a:p>
          <a:p>
            <a:pPr>
              <a:spcAft>
                <a:spcPts val="3000"/>
              </a:spcAft>
            </a:pPr>
            <a:r>
              <a:rPr lang="en-US" altLang="en-US" kern="0" dirty="0"/>
              <a:t>Use a quote</a:t>
            </a:r>
          </a:p>
          <a:p>
            <a:pPr>
              <a:spcAft>
                <a:spcPts val="3000"/>
              </a:spcAft>
            </a:pPr>
            <a:r>
              <a:rPr lang="en-US" altLang="en-US" kern="0" dirty="0"/>
              <a:t>Provide facts/figures</a:t>
            </a:r>
          </a:p>
          <a:p>
            <a:pPr>
              <a:spcAft>
                <a:spcPts val="3000"/>
              </a:spcAft>
            </a:pPr>
            <a:r>
              <a:rPr lang="en-US" altLang="en-US" kern="0" dirty="0"/>
              <a:t>Throw out a question</a:t>
            </a:r>
          </a:p>
        </p:txBody>
      </p:sp>
    </p:spTree>
    <p:extLst>
      <p:ext uri="{BB962C8B-B14F-4D97-AF65-F5344CB8AC3E}">
        <p14:creationId xmlns:p14="http://schemas.microsoft.com/office/powerpoint/2010/main" val="2157699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851530" cy="761998"/>
          </a:xfrm>
        </p:spPr>
        <p:txBody>
          <a:bodyPr/>
          <a:lstStyle/>
          <a:p>
            <a:r>
              <a:rPr lang="en-US" dirty="0">
                <a:solidFill>
                  <a:srgbClr val="2375BB"/>
                </a:solidFill>
              </a:rPr>
              <a:t>Timing Is Key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99550817"/>
              </p:ext>
            </p:extLst>
          </p:nvPr>
        </p:nvGraphicFramePr>
        <p:xfrm>
          <a:off x="1066800" y="1828800"/>
          <a:ext cx="7729537" cy="4376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066800" y="1176014"/>
            <a:ext cx="22860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C9D1"/>
                </a:solidFill>
                <a:effectLst/>
                <a:uLnTx/>
                <a:uFillTx/>
                <a:latin typeface="Arial" charset="0"/>
                <a:ea typeface="ＭＳ Ｐゴシック"/>
              </a:rPr>
              <a:t>Credibility</a:t>
            </a:r>
          </a:p>
        </p:txBody>
      </p:sp>
      <p:sp>
        <p:nvSpPr>
          <p:cNvPr id="11" name="TextBox 10"/>
          <p:cNvSpPr txBox="1"/>
          <p:nvPr/>
        </p:nvSpPr>
        <p:spPr>
          <a:xfrm>
            <a:off x="5214937" y="1181669"/>
            <a:ext cx="22860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375BB"/>
                </a:solidFill>
                <a:effectLst/>
                <a:uLnTx/>
                <a:uFillTx/>
                <a:latin typeface="Arial" charset="0"/>
                <a:ea typeface="ＭＳ Ｐゴシック"/>
              </a:rPr>
              <a:t>Impact</a:t>
            </a:r>
          </a:p>
        </p:txBody>
      </p:sp>
    </p:spTree>
    <p:extLst>
      <p:ext uri="{BB962C8B-B14F-4D97-AF65-F5344CB8AC3E}">
        <p14:creationId xmlns:p14="http://schemas.microsoft.com/office/powerpoint/2010/main" val="327597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graphicEl>
                                              <a:dgm id="{54CBFE41-7CAC-4E05-A77B-42E634E94345}"/>
                                            </p:graphicEl>
                                          </p:spTgt>
                                        </p:tgtEl>
                                        <p:attrNameLst>
                                          <p:attrName>style.visibility</p:attrName>
                                        </p:attrNameLst>
                                      </p:cBhvr>
                                      <p:to>
                                        <p:strVal val="visible"/>
                                      </p:to>
                                    </p:set>
                                    <p:animEffect transition="in" filter="wipe(up)">
                                      <p:cBhvr>
                                        <p:cTn id="10" dur="500"/>
                                        <p:tgtEl>
                                          <p:spTgt spid="4">
                                            <p:graphicEl>
                                              <a:dgm id="{54CBFE41-7CAC-4E05-A77B-42E634E94345}"/>
                                            </p:graphicEl>
                                          </p:spTgt>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4">
                                            <p:graphicEl>
                                              <a:dgm id="{126F8820-E458-4630-AFBF-D85E31544F1B}"/>
                                            </p:graphicEl>
                                          </p:spTgt>
                                        </p:tgtEl>
                                        <p:attrNameLst>
                                          <p:attrName>style.visibility</p:attrName>
                                        </p:attrNameLst>
                                      </p:cBhvr>
                                      <p:to>
                                        <p:strVal val="visible"/>
                                      </p:to>
                                    </p:set>
                                    <p:animEffect transition="in" filter="wipe(up)">
                                      <p:cBhvr>
                                        <p:cTn id="14" dur="500"/>
                                        <p:tgtEl>
                                          <p:spTgt spid="4">
                                            <p:graphicEl>
                                              <a:dgm id="{126F8820-E458-4630-AFBF-D85E31544F1B}"/>
                                            </p:graphicEl>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graphicEl>
                                              <a:dgm id="{4654316A-DEFD-4F59-884E-3FE5098C7FD5}"/>
                                            </p:graphicEl>
                                          </p:spTgt>
                                        </p:tgtEl>
                                        <p:attrNameLst>
                                          <p:attrName>style.visibility</p:attrName>
                                        </p:attrNameLst>
                                      </p:cBhvr>
                                      <p:to>
                                        <p:strVal val="visible"/>
                                      </p:to>
                                    </p:set>
                                    <p:animEffect transition="in" filter="wipe(up)">
                                      <p:cBhvr>
                                        <p:cTn id="17" dur="500"/>
                                        <p:tgtEl>
                                          <p:spTgt spid="4">
                                            <p:graphicEl>
                                              <a:dgm id="{4654316A-DEFD-4F59-884E-3FE5098C7FD5}"/>
                                            </p:graphicEl>
                                          </p:spTgt>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4">
                                            <p:graphicEl>
                                              <a:dgm id="{B1352D85-2875-4F40-9574-3EBAC23E3929}"/>
                                            </p:graphicEl>
                                          </p:spTgt>
                                        </p:tgtEl>
                                        <p:attrNameLst>
                                          <p:attrName>style.visibility</p:attrName>
                                        </p:attrNameLst>
                                      </p:cBhvr>
                                      <p:to>
                                        <p:strVal val="visible"/>
                                      </p:to>
                                    </p:set>
                                    <p:animEffect transition="in" filter="wipe(up)">
                                      <p:cBhvr>
                                        <p:cTn id="21" dur="500"/>
                                        <p:tgtEl>
                                          <p:spTgt spid="4">
                                            <p:graphicEl>
                                              <a:dgm id="{B1352D85-2875-4F40-9574-3EBAC23E3929}"/>
                                            </p:graphic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
                                            <p:graphicEl>
                                              <a:dgm id="{D0F158EE-9756-4AC0-B038-170FB1AF6F31}"/>
                                            </p:graphicEl>
                                          </p:spTgt>
                                        </p:tgtEl>
                                        <p:attrNameLst>
                                          <p:attrName>style.visibility</p:attrName>
                                        </p:attrNameLst>
                                      </p:cBhvr>
                                      <p:to>
                                        <p:strVal val="visible"/>
                                      </p:to>
                                    </p:set>
                                    <p:animEffect transition="in" filter="wipe(up)">
                                      <p:cBhvr>
                                        <p:cTn id="24" dur="500"/>
                                        <p:tgtEl>
                                          <p:spTgt spid="4">
                                            <p:graphicEl>
                                              <a:dgm id="{D0F158EE-9756-4AC0-B038-170FB1AF6F31}"/>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4">
                                            <p:graphicEl>
                                              <a:dgm id="{445637E0-20BB-4B6B-A842-6F5DA99E1400}"/>
                                            </p:graphicEl>
                                          </p:spTgt>
                                        </p:tgtEl>
                                        <p:attrNameLst>
                                          <p:attrName>style.visibility</p:attrName>
                                        </p:attrNameLst>
                                      </p:cBhvr>
                                      <p:to>
                                        <p:strVal val="visible"/>
                                      </p:to>
                                    </p:set>
                                    <p:animEffect transition="in" filter="wipe(up)">
                                      <p:cBhvr>
                                        <p:cTn id="33" dur="500"/>
                                        <p:tgtEl>
                                          <p:spTgt spid="4">
                                            <p:graphicEl>
                                              <a:dgm id="{445637E0-20BB-4B6B-A842-6F5DA99E1400}"/>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4">
                                            <p:graphicEl>
                                              <a:dgm id="{ABD5C9B5-1D16-463F-9CA0-0233D90E2A43}"/>
                                            </p:graphicEl>
                                          </p:spTgt>
                                        </p:tgtEl>
                                        <p:attrNameLst>
                                          <p:attrName>style.visibility</p:attrName>
                                        </p:attrNameLst>
                                      </p:cBhvr>
                                      <p:to>
                                        <p:strVal val="visible"/>
                                      </p:to>
                                    </p:set>
                                    <p:animEffect transition="in" filter="wipe(up)">
                                      <p:cBhvr>
                                        <p:cTn id="36" dur="500"/>
                                        <p:tgtEl>
                                          <p:spTgt spid="4">
                                            <p:graphicEl>
                                              <a:dgm id="{ABD5C9B5-1D16-463F-9CA0-0233D90E2A43}"/>
                                            </p:graphicEl>
                                          </p:spTgt>
                                        </p:tgtEl>
                                      </p:cBhvr>
                                    </p:animEffect>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4">
                                            <p:graphicEl>
                                              <a:dgm id="{6ED1D120-6934-411F-A918-AF19C8C46319}"/>
                                            </p:graphicEl>
                                          </p:spTgt>
                                        </p:tgtEl>
                                        <p:attrNameLst>
                                          <p:attrName>style.visibility</p:attrName>
                                        </p:attrNameLst>
                                      </p:cBhvr>
                                      <p:to>
                                        <p:strVal val="visible"/>
                                      </p:to>
                                    </p:set>
                                    <p:animEffect transition="in" filter="wipe(up)">
                                      <p:cBhvr>
                                        <p:cTn id="40" dur="500"/>
                                        <p:tgtEl>
                                          <p:spTgt spid="4">
                                            <p:graphicEl>
                                              <a:dgm id="{6ED1D120-6934-411F-A918-AF19C8C46319}"/>
                                            </p:graphic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4">
                                            <p:graphicEl>
                                              <a:dgm id="{B61D961F-A646-4F4D-8285-40923D118077}"/>
                                            </p:graphicEl>
                                          </p:spTgt>
                                        </p:tgtEl>
                                        <p:attrNameLst>
                                          <p:attrName>style.visibility</p:attrName>
                                        </p:attrNameLst>
                                      </p:cBhvr>
                                      <p:to>
                                        <p:strVal val="visible"/>
                                      </p:to>
                                    </p:set>
                                    <p:animEffect transition="in" filter="wipe(up)">
                                      <p:cBhvr>
                                        <p:cTn id="43" dur="500"/>
                                        <p:tgtEl>
                                          <p:spTgt spid="4">
                                            <p:graphicEl>
                                              <a:dgm id="{B61D961F-A646-4F4D-8285-40923D118077}"/>
                                            </p:graphicEl>
                                          </p:spTgt>
                                        </p:tgtEl>
                                      </p:cBhvr>
                                    </p:animEffect>
                                  </p:childTnLst>
                                </p:cTn>
                              </p:par>
                            </p:childTnLst>
                          </p:cTn>
                        </p:par>
                        <p:par>
                          <p:cTn id="44" fill="hold">
                            <p:stCondLst>
                              <p:cond delay="1500"/>
                            </p:stCondLst>
                            <p:childTnLst>
                              <p:par>
                                <p:cTn id="45" presetID="22" presetClass="entr" presetSubtype="1" fill="hold" grpId="0" nodeType="afterEffect">
                                  <p:stCondLst>
                                    <p:cond delay="0"/>
                                  </p:stCondLst>
                                  <p:childTnLst>
                                    <p:set>
                                      <p:cBhvr>
                                        <p:cTn id="46" dur="1" fill="hold">
                                          <p:stCondLst>
                                            <p:cond delay="0"/>
                                          </p:stCondLst>
                                        </p:cTn>
                                        <p:tgtEl>
                                          <p:spTgt spid="4">
                                            <p:graphicEl>
                                              <a:dgm id="{DFC22641-BBE7-4879-9A9F-75F2C8D7F0D2}"/>
                                            </p:graphicEl>
                                          </p:spTgt>
                                        </p:tgtEl>
                                        <p:attrNameLst>
                                          <p:attrName>style.visibility</p:attrName>
                                        </p:attrNameLst>
                                      </p:cBhvr>
                                      <p:to>
                                        <p:strVal val="visible"/>
                                      </p:to>
                                    </p:set>
                                    <p:animEffect transition="in" filter="wipe(up)">
                                      <p:cBhvr>
                                        <p:cTn id="47" dur="500"/>
                                        <p:tgtEl>
                                          <p:spTgt spid="4">
                                            <p:graphicEl>
                                              <a:dgm id="{DFC22641-BBE7-4879-9A9F-75F2C8D7F0D2}"/>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4">
                                            <p:graphicEl>
                                              <a:dgm id="{3776F82A-F55B-4D0C-953C-FAFBA51884BE}"/>
                                            </p:graphicEl>
                                          </p:spTgt>
                                        </p:tgtEl>
                                        <p:attrNameLst>
                                          <p:attrName>style.visibility</p:attrName>
                                        </p:attrNameLst>
                                      </p:cBhvr>
                                      <p:to>
                                        <p:strVal val="visible"/>
                                      </p:to>
                                    </p:set>
                                    <p:animEffect transition="in" filter="wipe(up)">
                                      <p:cBhvr>
                                        <p:cTn id="50" dur="500"/>
                                        <p:tgtEl>
                                          <p:spTgt spid="4">
                                            <p:graphicEl>
                                              <a:dgm id="{3776F82A-F55B-4D0C-953C-FAFBA51884BE}"/>
                                            </p:graphicEl>
                                          </p:spTgt>
                                        </p:tgtEl>
                                      </p:cBhvr>
                                    </p:animEffect>
                                  </p:childTnLst>
                                </p:cTn>
                              </p:par>
                            </p:childTnLst>
                          </p:cTn>
                        </p:par>
                        <p:par>
                          <p:cTn id="51" fill="hold">
                            <p:stCondLst>
                              <p:cond delay="2000"/>
                            </p:stCondLst>
                            <p:childTnLst>
                              <p:par>
                                <p:cTn id="52" presetID="22" presetClass="entr" presetSubtype="1" fill="hold" grpId="0" nodeType="afterEffect">
                                  <p:stCondLst>
                                    <p:cond delay="0"/>
                                  </p:stCondLst>
                                  <p:childTnLst>
                                    <p:set>
                                      <p:cBhvr>
                                        <p:cTn id="53" dur="1" fill="hold">
                                          <p:stCondLst>
                                            <p:cond delay="0"/>
                                          </p:stCondLst>
                                        </p:cTn>
                                        <p:tgtEl>
                                          <p:spTgt spid="4">
                                            <p:graphicEl>
                                              <a:dgm id="{B802A1E9-8855-47BE-9B71-D580AA277C15}"/>
                                            </p:graphicEl>
                                          </p:spTgt>
                                        </p:tgtEl>
                                        <p:attrNameLst>
                                          <p:attrName>style.visibility</p:attrName>
                                        </p:attrNameLst>
                                      </p:cBhvr>
                                      <p:to>
                                        <p:strVal val="visible"/>
                                      </p:to>
                                    </p:set>
                                    <p:animEffect transition="in" filter="wipe(up)">
                                      <p:cBhvr>
                                        <p:cTn id="54" dur="500"/>
                                        <p:tgtEl>
                                          <p:spTgt spid="4">
                                            <p:graphicEl>
                                              <a:dgm id="{B802A1E9-8855-47BE-9B71-D580AA277C15}"/>
                                            </p:graphicEl>
                                          </p:spTgt>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4">
                                            <p:graphicEl>
                                              <a:dgm id="{103D576E-80D2-4010-9971-F799D653CC11}"/>
                                            </p:graphicEl>
                                          </p:spTgt>
                                        </p:tgtEl>
                                        <p:attrNameLst>
                                          <p:attrName>style.visibility</p:attrName>
                                        </p:attrNameLst>
                                      </p:cBhvr>
                                      <p:to>
                                        <p:strVal val="visible"/>
                                      </p:to>
                                    </p:set>
                                    <p:animEffect transition="in" filter="wipe(up)">
                                      <p:cBhvr>
                                        <p:cTn id="57" dur="500"/>
                                        <p:tgtEl>
                                          <p:spTgt spid="4">
                                            <p:graphicEl>
                                              <a:dgm id="{103D576E-80D2-4010-9971-F799D653CC1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81000"/>
            <a:ext cx="7318131" cy="685800"/>
          </a:xfrm>
        </p:spPr>
        <p:txBody>
          <a:bodyPr/>
          <a:lstStyle/>
          <a:p>
            <a:r>
              <a:rPr lang="en-US" dirty="0">
                <a:solidFill>
                  <a:srgbClr val="2375BB"/>
                </a:solidFill>
              </a:rPr>
              <a:t>Close Wisely</a:t>
            </a:r>
          </a:p>
        </p:txBody>
      </p:sp>
      <p:sp>
        <p:nvSpPr>
          <p:cNvPr id="34819" name="Rectangle 3"/>
          <p:cNvSpPr>
            <a:spLocks noGrp="1" noChangeArrowheads="1"/>
          </p:cNvSpPr>
          <p:nvPr>
            <p:ph idx="1"/>
          </p:nvPr>
        </p:nvSpPr>
        <p:spPr>
          <a:xfrm>
            <a:off x="914400" y="1447800"/>
            <a:ext cx="7729537" cy="4724400"/>
          </a:xfrm>
        </p:spPr>
        <p:txBody>
          <a:bodyPr/>
          <a:lstStyle/>
          <a:p>
            <a:pPr>
              <a:spcBef>
                <a:spcPts val="0"/>
              </a:spcBef>
              <a:spcAft>
                <a:spcPts val="3000"/>
              </a:spcAft>
              <a:buClr>
                <a:srgbClr val="E96D1F"/>
              </a:buClr>
              <a:buSzPct val="85000"/>
            </a:pPr>
            <a:r>
              <a:rPr lang="en-US" altLang="en-US" sz="3200" b="1" dirty="0"/>
              <a:t>Summarize</a:t>
            </a:r>
            <a:r>
              <a:rPr lang="en-US" altLang="en-US" dirty="0"/>
              <a:t> </a:t>
            </a:r>
            <a:r>
              <a:rPr lang="en-US" altLang="en-US" sz="2800" dirty="0">
                <a:solidFill>
                  <a:schemeClr val="tx1"/>
                </a:solidFill>
              </a:rPr>
              <a:t>message</a:t>
            </a:r>
          </a:p>
          <a:p>
            <a:pPr>
              <a:spcBef>
                <a:spcPts val="0"/>
              </a:spcBef>
              <a:spcAft>
                <a:spcPts val="3000"/>
              </a:spcAft>
              <a:buClr>
                <a:srgbClr val="E96D1F"/>
              </a:buClr>
              <a:buSzPct val="85000"/>
            </a:pPr>
            <a:r>
              <a:rPr lang="en-US" altLang="en-US" sz="3200" b="1" dirty="0"/>
              <a:t>Repeat</a:t>
            </a:r>
            <a:r>
              <a:rPr lang="en-US" altLang="en-US" dirty="0">
                <a:solidFill>
                  <a:srgbClr val="E96D1F"/>
                </a:solidFill>
              </a:rPr>
              <a:t> </a:t>
            </a:r>
            <a:r>
              <a:rPr lang="en-US" altLang="en-US" sz="2800" dirty="0">
                <a:solidFill>
                  <a:schemeClr val="tx1"/>
                </a:solidFill>
              </a:rPr>
              <a:t>key points</a:t>
            </a:r>
          </a:p>
          <a:p>
            <a:pPr>
              <a:spcBef>
                <a:spcPts val="0"/>
              </a:spcBef>
              <a:spcAft>
                <a:spcPts val="3000"/>
              </a:spcAft>
              <a:buClr>
                <a:srgbClr val="E96D1F"/>
              </a:buClr>
              <a:buSzPct val="85000"/>
            </a:pPr>
            <a:r>
              <a:rPr lang="en-US" altLang="en-US" sz="3200" b="1" dirty="0"/>
              <a:t>Ask</a:t>
            </a:r>
            <a:r>
              <a:rPr lang="en-US" altLang="en-US" dirty="0">
                <a:solidFill>
                  <a:srgbClr val="E96D1F"/>
                </a:solidFill>
              </a:rPr>
              <a:t> </a:t>
            </a:r>
            <a:r>
              <a:rPr lang="en-US" altLang="en-US" sz="2800" dirty="0">
                <a:solidFill>
                  <a:schemeClr val="tx1"/>
                </a:solidFill>
              </a:rPr>
              <a:t>for action</a:t>
            </a:r>
          </a:p>
          <a:p>
            <a:pPr>
              <a:spcBef>
                <a:spcPts val="0"/>
              </a:spcBef>
              <a:spcAft>
                <a:spcPts val="3000"/>
              </a:spcAft>
              <a:buClr>
                <a:srgbClr val="E96D1F"/>
              </a:buClr>
              <a:buSzPct val="85000"/>
            </a:pPr>
            <a:r>
              <a:rPr lang="en-US" altLang="en-US" sz="3200" b="1" dirty="0"/>
              <a:t>Close</a:t>
            </a:r>
            <a:r>
              <a:rPr lang="en-US" altLang="en-US" dirty="0">
                <a:solidFill>
                  <a:srgbClr val="E96D1F"/>
                </a:solidFill>
              </a:rPr>
              <a:t> </a:t>
            </a:r>
            <a:r>
              <a:rPr lang="en-US" altLang="en-US" sz="2800" dirty="0">
                <a:solidFill>
                  <a:schemeClr val="tx1"/>
                </a:solidFill>
              </a:rPr>
              <a:t>the loop (refer to your opener)</a:t>
            </a:r>
          </a:p>
          <a:p>
            <a:pPr>
              <a:spcBef>
                <a:spcPts val="0"/>
              </a:spcBef>
              <a:spcAft>
                <a:spcPts val="3000"/>
              </a:spcAft>
              <a:buClr>
                <a:srgbClr val="E96D1F"/>
              </a:buClr>
              <a:buSzPct val="85000"/>
            </a:pPr>
            <a:r>
              <a:rPr lang="en-US" altLang="en-US" sz="2800" dirty="0">
                <a:solidFill>
                  <a:schemeClr val="tx1"/>
                </a:solidFill>
              </a:rPr>
              <a:t>End on a </a:t>
            </a:r>
            <a:r>
              <a:rPr lang="en-US" altLang="en-US" sz="3200" b="1" dirty="0"/>
              <a:t>positive</a:t>
            </a:r>
            <a:r>
              <a:rPr lang="en-US" altLang="en-US" dirty="0">
                <a:solidFill>
                  <a:srgbClr val="E96D1F"/>
                </a:solidFill>
              </a:rPr>
              <a:t> </a:t>
            </a:r>
            <a:r>
              <a:rPr lang="en-US" altLang="en-US" sz="2800" dirty="0">
                <a:solidFill>
                  <a:schemeClr val="tx1"/>
                </a:solidFill>
              </a:rPr>
              <a:t>note</a:t>
            </a:r>
          </a:p>
        </p:txBody>
      </p:sp>
    </p:spTree>
    <p:extLst>
      <p:ext uri="{BB962C8B-B14F-4D97-AF65-F5344CB8AC3E}">
        <p14:creationId xmlns:p14="http://schemas.microsoft.com/office/powerpoint/2010/main" val="537296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838200" y="381000"/>
            <a:ext cx="7318131" cy="685800"/>
          </a:xfrm>
        </p:spPr>
        <p:txBody>
          <a:bodyPr/>
          <a:lstStyle/>
          <a:p>
            <a:r>
              <a:rPr lang="en-US" altLang="en-US" dirty="0">
                <a:solidFill>
                  <a:srgbClr val="2375BB"/>
                </a:solidFill>
              </a:rPr>
              <a:t>Have the Last Word</a:t>
            </a:r>
          </a:p>
        </p:txBody>
      </p:sp>
      <p:sp>
        <p:nvSpPr>
          <p:cNvPr id="36867" name="Content Placeholder 2"/>
          <p:cNvSpPr>
            <a:spLocks noGrp="1"/>
          </p:cNvSpPr>
          <p:nvPr>
            <p:ph idx="1"/>
          </p:nvPr>
        </p:nvSpPr>
        <p:spPr>
          <a:xfrm>
            <a:off x="881063" y="1524000"/>
            <a:ext cx="7729537" cy="4724400"/>
          </a:xfrm>
        </p:spPr>
        <p:txBody>
          <a:bodyPr/>
          <a:lstStyle/>
          <a:p>
            <a:pPr>
              <a:spcBef>
                <a:spcPts val="0"/>
              </a:spcBef>
              <a:spcAft>
                <a:spcPts val="3000"/>
              </a:spcAft>
              <a:buClr>
                <a:srgbClr val="E96D1F"/>
              </a:buClr>
              <a:buSzPct val="85000"/>
            </a:pPr>
            <a:r>
              <a:rPr lang="en-US" altLang="en-US" dirty="0">
                <a:solidFill>
                  <a:schemeClr val="tx1"/>
                </a:solidFill>
              </a:rPr>
              <a:t>Prepare for Q &amp; A</a:t>
            </a:r>
          </a:p>
          <a:p>
            <a:pPr>
              <a:spcBef>
                <a:spcPts val="0"/>
              </a:spcBef>
              <a:spcAft>
                <a:spcPts val="3000"/>
              </a:spcAft>
              <a:buClr>
                <a:srgbClr val="E96D1F"/>
              </a:buClr>
              <a:buSzPct val="85000"/>
            </a:pPr>
            <a:r>
              <a:rPr lang="en-US" altLang="en-US" dirty="0">
                <a:solidFill>
                  <a:schemeClr val="tx1"/>
                </a:solidFill>
              </a:rPr>
              <a:t>Respond positively to all questions</a:t>
            </a:r>
          </a:p>
          <a:p>
            <a:pPr>
              <a:spcBef>
                <a:spcPts val="0"/>
              </a:spcBef>
              <a:spcAft>
                <a:spcPts val="3000"/>
              </a:spcAft>
              <a:buClr>
                <a:srgbClr val="E96D1F"/>
              </a:buClr>
              <a:buSzPct val="85000"/>
            </a:pPr>
            <a:r>
              <a:rPr lang="en-US" altLang="en-US" dirty="0">
                <a:solidFill>
                  <a:schemeClr val="tx1"/>
                </a:solidFill>
              </a:rPr>
              <a:t>Never make something up</a:t>
            </a:r>
          </a:p>
          <a:p>
            <a:pPr>
              <a:spcBef>
                <a:spcPts val="0"/>
              </a:spcBef>
              <a:spcAft>
                <a:spcPts val="3000"/>
              </a:spcAft>
              <a:buClr>
                <a:srgbClr val="E96D1F"/>
              </a:buClr>
              <a:buSzPct val="85000"/>
            </a:pPr>
            <a:r>
              <a:rPr lang="en-US" altLang="en-US" dirty="0">
                <a:solidFill>
                  <a:schemeClr val="tx1"/>
                </a:solidFill>
              </a:rPr>
              <a:t>Prepare a summary </a:t>
            </a:r>
            <a:r>
              <a:rPr lang="en-US" altLang="en-US" dirty="0"/>
              <a:t>for final wrap up</a:t>
            </a:r>
            <a:endParaRPr lang="en-US" altLang="en-US" dirty="0">
              <a:solidFill>
                <a:schemeClr val="tx1"/>
              </a:solidFill>
            </a:endParaRPr>
          </a:p>
        </p:txBody>
      </p:sp>
    </p:spTree>
    <p:extLst>
      <p:ext uri="{BB962C8B-B14F-4D97-AF65-F5344CB8AC3E}">
        <p14:creationId xmlns:p14="http://schemas.microsoft.com/office/powerpoint/2010/main" val="298149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type="body" sz="quarter" idx="10"/>
          </p:nvPr>
        </p:nvSpPr>
        <p:spPr>
          <a:xfrm>
            <a:off x="1143000" y="2133600"/>
            <a:ext cx="6934200" cy="2667000"/>
          </a:xfrm>
        </p:spPr>
        <p:txBody>
          <a:bodyPr anchor="ctr"/>
          <a:lstStyle/>
          <a:p>
            <a:pPr marL="0" indent="0" algn="l">
              <a:spcBef>
                <a:spcPts val="0"/>
              </a:spcBef>
              <a:spcAft>
                <a:spcPts val="2400"/>
              </a:spcAft>
              <a:buFontTx/>
              <a:buNone/>
            </a:pPr>
            <a:r>
              <a:rPr lang="en-US" altLang="en-US" sz="2400" b="0" spc="0" dirty="0">
                <a:solidFill>
                  <a:schemeClr val="accent5"/>
                </a:solidFill>
              </a:rPr>
              <a:t>“The </a:t>
            </a:r>
            <a:r>
              <a:rPr lang="en-US" altLang="en-US" sz="3600" spc="0" dirty="0">
                <a:solidFill>
                  <a:schemeClr val="accent5"/>
                </a:solidFill>
              </a:rPr>
              <a:t>human brain </a:t>
            </a:r>
            <a:r>
              <a:rPr lang="en-US" altLang="en-US" sz="2400" b="0" spc="0" dirty="0">
                <a:solidFill>
                  <a:schemeClr val="accent5"/>
                </a:solidFill>
              </a:rPr>
              <a:t>starts working the moment you are born and </a:t>
            </a:r>
            <a:r>
              <a:rPr lang="en-US" altLang="en-US" sz="3600" spc="0" dirty="0">
                <a:solidFill>
                  <a:schemeClr val="accent5"/>
                </a:solidFill>
              </a:rPr>
              <a:t>never stops until</a:t>
            </a:r>
            <a:r>
              <a:rPr lang="en-US" altLang="en-US" sz="2400" spc="0" dirty="0">
                <a:solidFill>
                  <a:schemeClr val="accent5"/>
                </a:solidFill>
              </a:rPr>
              <a:t> </a:t>
            </a:r>
            <a:r>
              <a:rPr lang="en-US" altLang="en-US" sz="2400" b="0" spc="0" dirty="0">
                <a:solidFill>
                  <a:schemeClr val="accent5"/>
                </a:solidFill>
              </a:rPr>
              <a:t>you stand up to </a:t>
            </a:r>
            <a:r>
              <a:rPr lang="en-US" altLang="en-US" sz="3600" spc="0" dirty="0">
                <a:solidFill>
                  <a:schemeClr val="accent5"/>
                </a:solidFill>
              </a:rPr>
              <a:t>speak in public</a:t>
            </a:r>
            <a:r>
              <a:rPr lang="en-US" altLang="en-US" sz="2400" b="0" spc="0" dirty="0">
                <a:solidFill>
                  <a:schemeClr val="accent5"/>
                </a:solidFill>
              </a:rPr>
              <a:t>.”</a:t>
            </a:r>
          </a:p>
          <a:p>
            <a:pPr marL="0" indent="0" algn="l">
              <a:spcBef>
                <a:spcPts val="0"/>
              </a:spcBef>
              <a:spcAft>
                <a:spcPts val="2400"/>
              </a:spcAft>
              <a:buFontTx/>
              <a:buNone/>
            </a:pPr>
            <a:r>
              <a:rPr lang="en-US" altLang="en-US" sz="2400" b="0" i="1" spc="0" dirty="0">
                <a:solidFill>
                  <a:schemeClr val="accent5"/>
                </a:solidFill>
              </a:rPr>
              <a:t>- Anonymous</a:t>
            </a:r>
          </a:p>
        </p:txBody>
      </p:sp>
    </p:spTree>
    <p:extLst>
      <p:ext uri="{BB962C8B-B14F-4D97-AF65-F5344CB8AC3E}">
        <p14:creationId xmlns:p14="http://schemas.microsoft.com/office/powerpoint/2010/main" val="64251960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a:spLocks noGrp="1"/>
          </p:cNvSpPr>
          <p:nvPr>
            <p:ph type="body" sz="quarter" idx="10"/>
          </p:nvPr>
        </p:nvSpPr>
        <p:spPr>
          <a:xfrm>
            <a:off x="1002727" y="3429000"/>
            <a:ext cx="7138543" cy="1219200"/>
          </a:xfrm>
        </p:spPr>
        <p:txBody>
          <a:bodyPr/>
          <a:lstStyle/>
          <a:p>
            <a:r>
              <a:rPr lang="en-US" sz="7500" spc="600" dirty="0"/>
              <a:t>DESIGN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059" y="2155826"/>
            <a:ext cx="1207540" cy="1196974"/>
          </a:xfrm>
          <a:prstGeom prst="rect">
            <a:avLst/>
          </a:prstGeom>
        </p:spPr>
      </p:pic>
    </p:spTree>
    <p:extLst>
      <p:ext uri="{BB962C8B-B14F-4D97-AF65-F5344CB8AC3E}">
        <p14:creationId xmlns:p14="http://schemas.microsoft.com/office/powerpoint/2010/main" val="1818464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838200" y="381000"/>
            <a:ext cx="8153400" cy="990600"/>
          </a:xfrm>
        </p:spPr>
        <p:txBody>
          <a:bodyPr/>
          <a:lstStyle/>
          <a:p>
            <a:r>
              <a:rPr lang="en-US" altLang="en-US" dirty="0"/>
              <a:t>Design Thoughtfully</a:t>
            </a:r>
          </a:p>
        </p:txBody>
      </p:sp>
      <p:sp>
        <p:nvSpPr>
          <p:cNvPr id="2" name="Content Placeholder 1"/>
          <p:cNvSpPr>
            <a:spLocks noGrp="1"/>
          </p:cNvSpPr>
          <p:nvPr>
            <p:ph idx="1"/>
          </p:nvPr>
        </p:nvSpPr>
        <p:spPr>
          <a:xfrm>
            <a:off x="914400" y="1524000"/>
            <a:ext cx="7729537" cy="3581400"/>
          </a:xfrm>
        </p:spPr>
        <p:txBody>
          <a:bodyPr/>
          <a:lstStyle/>
          <a:p>
            <a:pPr>
              <a:spcAft>
                <a:spcPts val="3000"/>
              </a:spcAft>
            </a:pPr>
            <a:r>
              <a:rPr lang="en-US" altLang="en-US" sz="2800" dirty="0"/>
              <a:t>Choose a style that supports the tone</a:t>
            </a:r>
          </a:p>
          <a:p>
            <a:pPr>
              <a:spcAft>
                <a:spcPts val="3000"/>
              </a:spcAft>
            </a:pPr>
            <a:r>
              <a:rPr lang="en-US" altLang="en-US" sz="2800" dirty="0"/>
              <a:t>Apply the same style to each slide, but vary visuals (text, images, charts)</a:t>
            </a:r>
          </a:p>
          <a:p>
            <a:pPr>
              <a:spcAft>
                <a:spcPts val="3000"/>
              </a:spcAft>
            </a:pPr>
            <a:r>
              <a:rPr lang="en-US" altLang="en-US" sz="2800" dirty="0"/>
              <a:t>Decide the best way to display the information</a:t>
            </a:r>
          </a:p>
          <a:p>
            <a:pPr marL="0" indent="0">
              <a:spcAft>
                <a:spcPts val="2400"/>
              </a:spcAft>
              <a:buNone/>
            </a:pPr>
            <a:endParaRPr lang="en-US" altLang="en-US"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11470" y="533400"/>
            <a:ext cx="8232530" cy="838200"/>
          </a:xfrm>
          <a:noFill/>
        </p:spPr>
        <p:txBody>
          <a:bodyPr/>
          <a:lstStyle/>
          <a:p>
            <a:r>
              <a:rPr lang="en-US" sz="4000" b="0" dirty="0">
                <a:solidFill>
                  <a:srgbClr val="500093"/>
                </a:solidFill>
                <a:latin typeface="Snap ITC" panose="04040A07060A02020202" pitchFamily="82" charset="0"/>
              </a:rPr>
              <a:t>KEEP A CONSISTENT “LOOK”</a:t>
            </a:r>
          </a:p>
        </p:txBody>
      </p:sp>
      <p:sp>
        <p:nvSpPr>
          <p:cNvPr id="16387" name="Rectangle 3"/>
          <p:cNvSpPr>
            <a:spLocks noGrp="1" noChangeArrowheads="1"/>
          </p:cNvSpPr>
          <p:nvPr>
            <p:ph idx="1"/>
          </p:nvPr>
        </p:nvSpPr>
        <p:spPr>
          <a:xfrm>
            <a:off x="914400" y="1828800"/>
            <a:ext cx="7729537" cy="4724400"/>
          </a:xfrm>
          <a:prstGeom prst="rect">
            <a:avLst/>
          </a:prstGeom>
        </p:spPr>
        <p:txBody>
          <a:bodyPr/>
          <a:lstStyle/>
          <a:p>
            <a:pPr>
              <a:spcBef>
                <a:spcPts val="0"/>
              </a:spcBef>
              <a:spcAft>
                <a:spcPts val="1800"/>
              </a:spcAft>
              <a:buClr>
                <a:srgbClr val="00B0F0"/>
              </a:buClr>
              <a:buSzPct val="85000"/>
              <a:defRPr/>
            </a:pPr>
            <a:r>
              <a:rPr lang="en-US" sz="2400" dirty="0">
                <a:solidFill>
                  <a:schemeClr val="tx1"/>
                </a:solidFill>
              </a:rPr>
              <a:t>Same typeface and </a:t>
            </a:r>
            <a:r>
              <a:rPr lang="en-US" sz="4000" dirty="0">
                <a:solidFill>
                  <a:schemeClr val="tx1"/>
                </a:solidFill>
              </a:rPr>
              <a:t>size</a:t>
            </a:r>
          </a:p>
          <a:p>
            <a:pPr>
              <a:spcBef>
                <a:spcPts val="0"/>
              </a:spcBef>
              <a:spcAft>
                <a:spcPts val="1800"/>
              </a:spcAft>
              <a:buClr>
                <a:srgbClr val="00B0F0"/>
              </a:buClr>
              <a:buSzPct val="85000"/>
              <a:buFont typeface="ZapfDingbats" pitchFamily="82" charset="2"/>
              <a:buChar char="è"/>
              <a:defRPr/>
            </a:pPr>
            <a:r>
              <a:rPr lang="en-US" dirty="0">
                <a:solidFill>
                  <a:schemeClr val="tx1"/>
                </a:solidFill>
              </a:rPr>
              <a:t> Same bullet style</a:t>
            </a:r>
          </a:p>
          <a:p>
            <a:pPr>
              <a:spcBef>
                <a:spcPts val="0"/>
              </a:spcBef>
              <a:spcAft>
                <a:spcPts val="1800"/>
              </a:spcAft>
              <a:buClr>
                <a:srgbClr val="00B0F0"/>
              </a:buClr>
              <a:buSzPct val="85000"/>
              <a:defRPr/>
            </a:pPr>
            <a:r>
              <a:rPr lang="en-US" b="1" dirty="0">
                <a:solidFill>
                  <a:srgbClr val="FF00FF"/>
                </a:solidFill>
              </a:rPr>
              <a:t>Same use of color</a:t>
            </a:r>
            <a:endParaRPr lang="en-US" dirty="0">
              <a:solidFill>
                <a:srgbClr val="FF00FF"/>
              </a:solidFill>
            </a:endParaRPr>
          </a:p>
          <a:p>
            <a:pPr>
              <a:spcBef>
                <a:spcPts val="0"/>
              </a:spcBef>
              <a:spcAft>
                <a:spcPts val="1800"/>
              </a:spcAft>
              <a:buClr>
                <a:srgbClr val="00B0F0"/>
              </a:buClr>
              <a:buSzPct val="85000"/>
              <a:defRPr/>
            </a:pPr>
            <a:r>
              <a:rPr lang="en-US" dirty="0">
                <a:solidFill>
                  <a:schemeClr val="tx1"/>
                </a:solidFill>
              </a:rPr>
              <a:t>Same Use of Capitalization</a:t>
            </a:r>
          </a:p>
          <a:p>
            <a:pPr>
              <a:spcBef>
                <a:spcPts val="0"/>
              </a:spcBef>
              <a:spcAft>
                <a:spcPts val="1800"/>
              </a:spcAft>
              <a:buClr>
                <a:srgbClr val="00B0F0"/>
              </a:buClr>
              <a:buSzPct val="85000"/>
              <a:defRPr/>
            </a:pPr>
            <a:r>
              <a:rPr lang="en-US" dirty="0">
                <a:solidFill>
                  <a:schemeClr val="tx1"/>
                </a:solidFill>
              </a:rPr>
              <a:t>Use similar phrases for bullets and be consistent with use of </a:t>
            </a:r>
            <a:r>
              <a:rPr lang="en-US" dirty="0"/>
              <a:t>full stops (periods)</a:t>
            </a:r>
            <a:r>
              <a:rPr lang="en-US" dirty="0">
                <a:solidFill>
                  <a:schemeClr val="tx1"/>
                </a:solidFill>
              </a:rPr>
              <a:t>.</a:t>
            </a:r>
          </a:p>
        </p:txBody>
      </p:sp>
    </p:spTree>
    <p:extLst>
      <p:ext uri="{BB962C8B-B14F-4D97-AF65-F5344CB8AC3E}">
        <p14:creationId xmlns:p14="http://schemas.microsoft.com/office/powerpoint/2010/main" val="421959421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838200" y="381000"/>
            <a:ext cx="7318131" cy="685800"/>
          </a:xfrm>
        </p:spPr>
        <p:txBody>
          <a:bodyPr/>
          <a:lstStyle/>
          <a:p>
            <a:r>
              <a:rPr lang="en-US" dirty="0">
                <a:solidFill>
                  <a:srgbClr val="2375BB"/>
                </a:solidFill>
              </a:rPr>
              <a:t>Make It Legible</a:t>
            </a:r>
          </a:p>
        </p:txBody>
      </p:sp>
      <p:sp>
        <p:nvSpPr>
          <p:cNvPr id="11267" name="Rectangle 5"/>
          <p:cNvSpPr>
            <a:spLocks noGrp="1" noChangeArrowheads="1"/>
          </p:cNvSpPr>
          <p:nvPr>
            <p:ph idx="1"/>
          </p:nvPr>
        </p:nvSpPr>
        <p:spPr>
          <a:xfrm>
            <a:off x="914400" y="1524000"/>
            <a:ext cx="3962400" cy="4724400"/>
          </a:xfrm>
          <a:prstGeom prst="rect">
            <a:avLst/>
          </a:prstGeom>
        </p:spPr>
        <p:txBody>
          <a:bodyPr/>
          <a:lstStyle/>
          <a:p>
            <a:pPr>
              <a:spcBef>
                <a:spcPts val="0"/>
              </a:spcBef>
              <a:spcAft>
                <a:spcPts val="3000"/>
              </a:spcAft>
              <a:buClr>
                <a:srgbClr val="E96D1F"/>
              </a:buClr>
              <a:buSzPct val="85000"/>
            </a:pPr>
            <a:r>
              <a:rPr lang="en-US" dirty="0">
                <a:solidFill>
                  <a:schemeClr val="tx1"/>
                </a:solidFill>
              </a:rPr>
              <a:t>Text at least 28-point</a:t>
            </a:r>
          </a:p>
          <a:p>
            <a:pPr>
              <a:spcBef>
                <a:spcPts val="0"/>
              </a:spcBef>
              <a:spcAft>
                <a:spcPts val="3000"/>
              </a:spcAft>
              <a:buClr>
                <a:srgbClr val="E96D1F"/>
              </a:buClr>
              <a:buSzPct val="85000"/>
            </a:pPr>
            <a:r>
              <a:rPr lang="en-US" dirty="0">
                <a:solidFill>
                  <a:schemeClr val="tx1"/>
                </a:solidFill>
              </a:rPr>
              <a:t>Images do not cover text</a:t>
            </a:r>
          </a:p>
          <a:p>
            <a:pPr>
              <a:spcBef>
                <a:spcPts val="0"/>
              </a:spcBef>
              <a:spcAft>
                <a:spcPts val="3000"/>
              </a:spcAft>
              <a:buClr>
                <a:srgbClr val="E96D1F"/>
              </a:buClr>
              <a:buSzPct val="85000"/>
            </a:pPr>
            <a:r>
              <a:rPr lang="en-US" dirty="0">
                <a:solidFill>
                  <a:schemeClr val="tx1"/>
                </a:solidFill>
              </a:rPr>
              <a:t>Sharp color contrast</a:t>
            </a:r>
          </a:p>
          <a:p>
            <a:pPr>
              <a:spcBef>
                <a:spcPts val="0"/>
              </a:spcBef>
              <a:spcAft>
                <a:spcPts val="3000"/>
              </a:spcAft>
              <a:buClr>
                <a:srgbClr val="E96D1F"/>
              </a:buClr>
              <a:buSzPct val="85000"/>
            </a:pPr>
            <a:r>
              <a:rPr lang="en-US" dirty="0">
                <a:solidFill>
                  <a:schemeClr val="tx1"/>
                </a:solidFill>
              </a:rPr>
              <a:t>Check under “real-world” conditions</a:t>
            </a:r>
          </a:p>
        </p:txBody>
      </p:sp>
      <p:sp>
        <p:nvSpPr>
          <p:cNvPr id="7" name="Rectangle 5"/>
          <p:cNvSpPr txBox="1">
            <a:spLocks noChangeArrowheads="1"/>
          </p:cNvSpPr>
          <p:nvPr/>
        </p:nvSpPr>
        <p:spPr bwMode="auto">
          <a:xfrm>
            <a:off x="5105400" y="1524000"/>
            <a:ext cx="40386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265E9E"/>
              </a:buClr>
              <a:buSzPct val="75000"/>
              <a:buFont typeface="Wingdings" pitchFamily="2" charset="2"/>
              <a:buChar char="n"/>
              <a:defRPr sz="2800">
                <a:solidFill>
                  <a:srgbClr val="717073"/>
                </a:solidFill>
                <a:latin typeface="+mn-lt"/>
                <a:ea typeface="+mn-ea"/>
                <a:cs typeface="+mn-cs"/>
              </a:defRPr>
            </a:lvl1pPr>
            <a:lvl2pPr marL="742950" indent="-285750" algn="l" rtl="0" eaLnBrk="1" fontAlgn="base" hangingPunct="1">
              <a:spcBef>
                <a:spcPct val="20000"/>
              </a:spcBef>
              <a:spcAft>
                <a:spcPct val="0"/>
              </a:spcAft>
              <a:buClr>
                <a:srgbClr val="265E9E"/>
              </a:buClr>
              <a:buSzPct val="70000"/>
              <a:buFont typeface="Wingdings" pitchFamily="2" charset="2"/>
              <a:buChar char="n"/>
              <a:defRPr sz="2400">
                <a:solidFill>
                  <a:srgbClr val="717073"/>
                </a:solidFill>
                <a:latin typeface="+mn-lt"/>
              </a:defRPr>
            </a:lvl2pPr>
            <a:lvl3pPr marL="1200150" indent="-285750" algn="l" rtl="0" eaLnBrk="1" fontAlgn="base" hangingPunct="1">
              <a:spcBef>
                <a:spcPct val="20000"/>
              </a:spcBef>
              <a:spcAft>
                <a:spcPct val="0"/>
              </a:spcAft>
              <a:buClr>
                <a:srgbClr val="265E9E"/>
              </a:buClr>
              <a:buFont typeface="Wingdings" panose="05000000000000000000" pitchFamily="2" charset="2"/>
              <a:buChar char="§"/>
              <a:defRPr sz="1800">
                <a:solidFill>
                  <a:srgbClr val="717073"/>
                </a:solidFill>
                <a:latin typeface="+mn-lt"/>
              </a:defRPr>
            </a:lvl3pPr>
            <a:lvl4pPr marL="1600200" indent="-228600" algn="l" rtl="0" eaLnBrk="1" fontAlgn="base" hangingPunct="1">
              <a:spcBef>
                <a:spcPct val="20000"/>
              </a:spcBef>
              <a:spcAft>
                <a:spcPct val="0"/>
              </a:spcAft>
              <a:buClr>
                <a:srgbClr val="265E9E"/>
              </a:buClr>
              <a:buChar char="•"/>
              <a:defRPr sz="1200">
                <a:solidFill>
                  <a:srgbClr val="717073"/>
                </a:solidFill>
                <a:latin typeface="+mn-lt"/>
              </a:defRPr>
            </a:lvl4pPr>
            <a:lvl5pPr marL="2057400" indent="-228600" algn="l" rtl="0" eaLnBrk="1" fontAlgn="base" hangingPunct="1">
              <a:spcBef>
                <a:spcPct val="20000"/>
              </a:spcBef>
              <a:spcAft>
                <a:spcPct val="0"/>
              </a:spcAft>
              <a:buClr>
                <a:srgbClr val="265E9E"/>
              </a:buClr>
              <a:buSzPct val="85000"/>
              <a:buChar char="•"/>
              <a:defRPr sz="2000">
                <a:solidFill>
                  <a:srgbClr val="717073"/>
                </a:solidFill>
                <a:latin typeface="+mn-lt"/>
              </a:defRPr>
            </a:lvl5pPr>
            <a:lvl6pPr marL="2514600" indent="-228600" algn="l" rtl="0" eaLnBrk="1" fontAlgn="base" hangingPunct="1">
              <a:spcBef>
                <a:spcPct val="20000"/>
              </a:spcBef>
              <a:spcAft>
                <a:spcPct val="0"/>
              </a:spcAft>
              <a:buClr>
                <a:schemeClr val="tx1"/>
              </a:buClr>
              <a:buSzPct val="85000"/>
              <a:buChar char="•"/>
              <a:defRPr>
                <a:solidFill>
                  <a:schemeClr val="tx1"/>
                </a:solidFill>
                <a:latin typeface="+mn-lt"/>
              </a:defRPr>
            </a:lvl6pPr>
            <a:lvl7pPr marL="2971800" indent="-228600" algn="l" rtl="0" eaLnBrk="1" fontAlgn="base" hangingPunct="1">
              <a:spcBef>
                <a:spcPct val="20000"/>
              </a:spcBef>
              <a:spcAft>
                <a:spcPct val="0"/>
              </a:spcAft>
              <a:buClr>
                <a:schemeClr val="tx1"/>
              </a:buClr>
              <a:buSzPct val="85000"/>
              <a:buChar char="•"/>
              <a:defRPr>
                <a:solidFill>
                  <a:schemeClr val="tx1"/>
                </a:solidFill>
                <a:latin typeface="+mn-lt"/>
              </a:defRPr>
            </a:lvl7pPr>
            <a:lvl8pPr marL="3429000" indent="-228600" algn="l" rtl="0" eaLnBrk="1" fontAlgn="base" hangingPunct="1">
              <a:spcBef>
                <a:spcPct val="20000"/>
              </a:spcBef>
              <a:spcAft>
                <a:spcPct val="0"/>
              </a:spcAft>
              <a:buClr>
                <a:schemeClr val="tx1"/>
              </a:buClr>
              <a:buSzPct val="85000"/>
              <a:buChar char="•"/>
              <a:defRPr>
                <a:solidFill>
                  <a:schemeClr val="tx1"/>
                </a:solidFill>
                <a:latin typeface="+mn-lt"/>
              </a:defRPr>
            </a:lvl8pPr>
            <a:lvl9pPr marL="3886200" indent="-228600" algn="l" rtl="0" eaLnBrk="1" fontAlgn="base" hangingPunct="1">
              <a:spcBef>
                <a:spcPct val="20000"/>
              </a:spcBef>
              <a:spcAft>
                <a:spcPct val="0"/>
              </a:spcAft>
              <a:buClr>
                <a:schemeClr val="tx1"/>
              </a:buClr>
              <a:buSzPct val="85000"/>
              <a:buChar char="•"/>
              <a:defRPr>
                <a:solidFill>
                  <a:schemeClr val="tx1"/>
                </a:solidFill>
                <a:latin typeface="+mn-lt"/>
              </a:defRPr>
            </a:lvl9pPr>
          </a:lstStyle>
          <a:p>
            <a:pPr>
              <a:spcBef>
                <a:spcPts val="0"/>
              </a:spcBef>
              <a:spcAft>
                <a:spcPts val="3000"/>
              </a:spcAft>
              <a:buClr>
                <a:srgbClr val="E96D1F"/>
              </a:buClr>
              <a:buSzPct val="85000"/>
            </a:pPr>
            <a:r>
              <a:rPr lang="en-US" kern="0" dirty="0">
                <a:solidFill>
                  <a:schemeClr val="tx1"/>
                </a:solidFill>
              </a:rPr>
              <a:t>When in doubt, use color resources like </a:t>
            </a:r>
            <a:r>
              <a:rPr lang="en-US" kern="0" dirty="0">
                <a:solidFill>
                  <a:srgbClr val="2375BB"/>
                </a:solidFill>
              </a:rPr>
              <a:t>colorbrewer2.org </a:t>
            </a:r>
          </a:p>
          <a:p>
            <a:pPr>
              <a:spcBef>
                <a:spcPts val="0"/>
              </a:spcBef>
              <a:spcAft>
                <a:spcPts val="3000"/>
              </a:spcAft>
              <a:buClr>
                <a:srgbClr val="E96D1F"/>
              </a:buClr>
              <a:buSzPct val="85000"/>
            </a:pPr>
            <a:endParaRPr lang="en-US" kern="0"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048000"/>
            <a:ext cx="3440860" cy="2988450"/>
          </a:xfrm>
          <a:prstGeom prst="rect">
            <a:avLst/>
          </a:prstGeom>
        </p:spPr>
      </p:pic>
    </p:spTree>
    <p:extLst>
      <p:ext uri="{BB962C8B-B14F-4D97-AF65-F5344CB8AC3E}">
        <p14:creationId xmlns:p14="http://schemas.microsoft.com/office/powerpoint/2010/main" val="133121441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sz="quarter" idx="4294967295"/>
          </p:nvPr>
        </p:nvSpPr>
        <p:spPr>
          <a:xfrm>
            <a:off x="914400" y="1676400"/>
            <a:ext cx="7680960" cy="4724400"/>
          </a:xfrm>
          <a:prstGeom prst="rect">
            <a:avLst/>
          </a:prstGeom>
        </p:spPr>
        <p:txBody>
          <a:bodyPr/>
          <a:lstStyle/>
          <a:p>
            <a:pPr eaLnBrk="1" hangingPunct="1">
              <a:lnSpc>
                <a:spcPct val="150000"/>
              </a:lnSpc>
            </a:pPr>
            <a:r>
              <a:rPr lang="en-US" dirty="0"/>
              <a:t>Use simple graphs</a:t>
            </a:r>
          </a:p>
          <a:p>
            <a:pPr lvl="1" eaLnBrk="1" hangingPunct="1">
              <a:lnSpc>
                <a:spcPct val="150000"/>
              </a:lnSpc>
            </a:pPr>
            <a:r>
              <a:rPr lang="en-US" dirty="0"/>
              <a:t>Limit the number of bars, lines, and variables</a:t>
            </a:r>
          </a:p>
          <a:p>
            <a:pPr eaLnBrk="1" hangingPunct="1">
              <a:lnSpc>
                <a:spcPct val="150000"/>
              </a:lnSpc>
            </a:pPr>
            <a:r>
              <a:rPr lang="en-US" dirty="0"/>
              <a:t>Always use data labels</a:t>
            </a:r>
          </a:p>
          <a:p>
            <a:pPr eaLnBrk="1" hangingPunct="1">
              <a:lnSpc>
                <a:spcPct val="150000"/>
              </a:lnSpc>
            </a:pPr>
            <a:r>
              <a:rPr lang="en-US" dirty="0"/>
              <a:t>Keep labels horizontal</a:t>
            </a:r>
          </a:p>
          <a:p>
            <a:pPr eaLnBrk="1" hangingPunct="1">
              <a:lnSpc>
                <a:spcPct val="150000"/>
              </a:lnSpc>
            </a:pPr>
            <a:r>
              <a:rPr lang="en-US" dirty="0"/>
              <a:t>Cite data sources</a:t>
            </a:r>
          </a:p>
          <a:p>
            <a:pPr eaLnBrk="1" hangingPunct="1">
              <a:lnSpc>
                <a:spcPct val="150000"/>
              </a:lnSpc>
            </a:pPr>
            <a:r>
              <a:rPr lang="en-US" dirty="0"/>
              <a:t>NO 3-D graphs!</a:t>
            </a:r>
          </a:p>
        </p:txBody>
      </p:sp>
      <p:sp>
        <p:nvSpPr>
          <p:cNvPr id="30722" name="Rectangle 2"/>
          <p:cNvSpPr>
            <a:spLocks noGrp="1" noChangeArrowheads="1"/>
          </p:cNvSpPr>
          <p:nvPr>
            <p:ph type="title"/>
          </p:nvPr>
        </p:nvSpPr>
        <p:spPr>
          <a:xfrm>
            <a:off x="914400" y="381000"/>
            <a:ext cx="7848600" cy="838200"/>
          </a:xfrm>
        </p:spPr>
        <p:txBody>
          <a:bodyPr/>
          <a:lstStyle/>
          <a:p>
            <a:pPr eaLnBrk="1" hangingPunct="1"/>
            <a:r>
              <a:rPr lang="en-US" b="1" dirty="0"/>
              <a:t>Design Charts Carefully</a:t>
            </a:r>
          </a:p>
        </p:txBody>
      </p:sp>
    </p:spTree>
    <p:extLst>
      <p:ext uri="{BB962C8B-B14F-4D97-AF65-F5344CB8AC3E}">
        <p14:creationId xmlns:p14="http://schemas.microsoft.com/office/powerpoint/2010/main" val="3529433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38200" y="381000"/>
            <a:ext cx="7318131" cy="685800"/>
          </a:xfrm>
          <a:noFill/>
        </p:spPr>
        <p:txBody>
          <a:bodyPr/>
          <a:lstStyle/>
          <a:p>
            <a:r>
              <a:rPr lang="en-US" dirty="0">
                <a:solidFill>
                  <a:srgbClr val="2375BB"/>
                </a:solidFill>
              </a:rPr>
              <a:t>Remember the KISS Rule</a:t>
            </a:r>
          </a:p>
        </p:txBody>
      </p:sp>
      <p:sp>
        <p:nvSpPr>
          <p:cNvPr id="10243" name="Rectangle 3"/>
          <p:cNvSpPr>
            <a:spLocks noGrp="1" noChangeArrowheads="1"/>
          </p:cNvSpPr>
          <p:nvPr>
            <p:ph idx="1"/>
          </p:nvPr>
        </p:nvSpPr>
        <p:spPr>
          <a:xfrm>
            <a:off x="914400" y="1524000"/>
            <a:ext cx="7729537" cy="4724400"/>
          </a:xfrm>
          <a:prstGeom prst="rect">
            <a:avLst/>
          </a:prstGeom>
          <a:noFill/>
        </p:spPr>
        <p:txBody>
          <a:bodyPr>
            <a:normAutofit/>
          </a:bodyPr>
          <a:lstStyle/>
          <a:p>
            <a:pPr marL="454025" indent="-454025">
              <a:lnSpc>
                <a:spcPct val="110000"/>
              </a:lnSpc>
              <a:spcBef>
                <a:spcPts val="0"/>
              </a:spcBef>
              <a:spcAft>
                <a:spcPts val="3000"/>
              </a:spcAft>
              <a:buClr>
                <a:srgbClr val="E96D1F"/>
              </a:buClr>
              <a:buSzPct val="85000"/>
            </a:pPr>
            <a:r>
              <a:rPr lang="en-US" sz="3200" b="1" dirty="0"/>
              <a:t>Key</a:t>
            </a:r>
            <a:r>
              <a:rPr lang="en-US" sz="2800" dirty="0"/>
              <a:t> points only</a:t>
            </a:r>
          </a:p>
          <a:p>
            <a:pPr marL="454025" indent="-454025">
              <a:lnSpc>
                <a:spcPct val="110000"/>
              </a:lnSpc>
              <a:spcBef>
                <a:spcPts val="0"/>
              </a:spcBef>
              <a:spcAft>
                <a:spcPts val="3000"/>
              </a:spcAft>
              <a:buClr>
                <a:srgbClr val="E96D1F"/>
              </a:buClr>
              <a:buSzPct val="85000"/>
            </a:pPr>
            <a:r>
              <a:rPr lang="en-US" sz="2800" dirty="0"/>
              <a:t>One </a:t>
            </a:r>
            <a:r>
              <a:rPr lang="en-US" sz="3200" b="1" dirty="0"/>
              <a:t>idea</a:t>
            </a:r>
            <a:r>
              <a:rPr lang="en-US" sz="2800" dirty="0"/>
              <a:t> per slide</a:t>
            </a:r>
          </a:p>
          <a:p>
            <a:pPr marL="454025" indent="-454025">
              <a:lnSpc>
                <a:spcPct val="110000"/>
              </a:lnSpc>
              <a:spcBef>
                <a:spcPts val="0"/>
              </a:spcBef>
              <a:spcAft>
                <a:spcPts val="3000"/>
              </a:spcAft>
              <a:buClr>
                <a:srgbClr val="E96D1F"/>
              </a:buClr>
              <a:buSzPct val="85000"/>
            </a:pPr>
            <a:r>
              <a:rPr lang="en-US" sz="3200" b="1" dirty="0"/>
              <a:t>Short words</a:t>
            </a:r>
            <a:r>
              <a:rPr lang="en-US" sz="2800" dirty="0"/>
              <a:t>, short phrases: “6 x 6 rule”</a:t>
            </a:r>
          </a:p>
          <a:p>
            <a:pPr marL="454025" indent="-454025">
              <a:lnSpc>
                <a:spcPct val="110000"/>
              </a:lnSpc>
              <a:spcBef>
                <a:spcPts val="0"/>
              </a:spcBef>
              <a:spcAft>
                <a:spcPts val="3000"/>
              </a:spcAft>
              <a:buClr>
                <a:srgbClr val="E96D1F"/>
              </a:buClr>
              <a:buSzPct val="85000"/>
            </a:pPr>
            <a:r>
              <a:rPr lang="en-US" sz="3200" b="1" dirty="0"/>
              <a:t>Strong statements</a:t>
            </a:r>
            <a:r>
              <a:rPr lang="en-US" sz="2800" dirty="0"/>
              <a:t>: Active verbs, nouns</a:t>
            </a:r>
          </a:p>
          <a:p>
            <a:pPr marL="454025" indent="-454025">
              <a:lnSpc>
                <a:spcPct val="110000"/>
              </a:lnSpc>
              <a:spcBef>
                <a:spcPts val="0"/>
              </a:spcBef>
              <a:spcAft>
                <a:spcPts val="3000"/>
              </a:spcAft>
              <a:buClr>
                <a:srgbClr val="E96D1F"/>
              </a:buClr>
              <a:buSzPct val="85000"/>
            </a:pPr>
            <a:r>
              <a:rPr lang="en-US" sz="3200" b="1" dirty="0"/>
              <a:t>Round</a:t>
            </a:r>
            <a:r>
              <a:rPr lang="en-US" sz="2800" dirty="0"/>
              <a:t> off numbers</a:t>
            </a:r>
          </a:p>
        </p:txBody>
      </p:sp>
    </p:spTree>
    <p:extLst>
      <p:ext uri="{BB962C8B-B14F-4D97-AF65-F5344CB8AC3E}">
        <p14:creationId xmlns:p14="http://schemas.microsoft.com/office/powerpoint/2010/main" val="96351641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38200" y="381000"/>
            <a:ext cx="7318131" cy="685800"/>
          </a:xfrm>
        </p:spPr>
        <p:txBody>
          <a:bodyPr>
            <a:noAutofit/>
          </a:bodyPr>
          <a:lstStyle/>
          <a:p>
            <a:pPr eaLnBrk="1" hangingPunct="1"/>
            <a:r>
              <a:rPr lang="en-US" dirty="0">
                <a:solidFill>
                  <a:srgbClr val="2375BB"/>
                </a:solidFill>
              </a:rPr>
              <a:t>Telegraphic Titles Help Tell Your Story</a:t>
            </a:r>
          </a:p>
        </p:txBody>
      </p:sp>
      <p:sp>
        <p:nvSpPr>
          <p:cNvPr id="13315" name="Rectangle 3"/>
          <p:cNvSpPr>
            <a:spLocks noGrp="1" noChangeArrowheads="1"/>
          </p:cNvSpPr>
          <p:nvPr>
            <p:ph idx="1"/>
          </p:nvPr>
        </p:nvSpPr>
        <p:spPr>
          <a:xfrm>
            <a:off x="914400" y="2057400"/>
            <a:ext cx="7729537" cy="4267200"/>
          </a:xfrm>
          <a:prstGeom prst="rect">
            <a:avLst/>
          </a:prstGeom>
        </p:spPr>
        <p:txBody>
          <a:bodyPr/>
          <a:lstStyle/>
          <a:p>
            <a:pPr eaLnBrk="1" hangingPunct="1">
              <a:spcBef>
                <a:spcPts val="0"/>
              </a:spcBef>
              <a:spcAft>
                <a:spcPts val="3000"/>
              </a:spcAft>
              <a:buClr>
                <a:srgbClr val="E96D1F"/>
              </a:buClr>
              <a:buSzPct val="85000"/>
            </a:pPr>
            <a:r>
              <a:rPr lang="en-US" dirty="0"/>
              <a:t>Presentation title should be catchy and descriptive</a:t>
            </a:r>
          </a:p>
          <a:p>
            <a:pPr eaLnBrk="1" hangingPunct="1">
              <a:spcBef>
                <a:spcPts val="0"/>
              </a:spcBef>
              <a:spcAft>
                <a:spcPts val="3000"/>
              </a:spcAft>
              <a:buClr>
                <a:srgbClr val="E96D1F"/>
              </a:buClr>
              <a:buSzPct val="85000"/>
            </a:pPr>
            <a:r>
              <a:rPr lang="en-US" dirty="0"/>
              <a:t>Every slide needs its own title</a:t>
            </a:r>
          </a:p>
          <a:p>
            <a:pPr eaLnBrk="1" hangingPunct="1">
              <a:spcBef>
                <a:spcPts val="0"/>
              </a:spcBef>
              <a:spcAft>
                <a:spcPts val="1200"/>
              </a:spcAft>
              <a:buClr>
                <a:srgbClr val="E96D1F"/>
              </a:buClr>
              <a:buSzPct val="85000"/>
            </a:pPr>
            <a:r>
              <a:rPr lang="en-US" dirty="0"/>
              <a:t>Think </a:t>
            </a:r>
            <a:r>
              <a:rPr lang="en-US" b="1" dirty="0">
                <a:solidFill>
                  <a:srgbClr val="E96D1F"/>
                </a:solidFill>
              </a:rPr>
              <a:t>information to ink </a:t>
            </a:r>
            <a:r>
              <a:rPr lang="en-US" dirty="0"/>
              <a:t>ratio:</a:t>
            </a:r>
          </a:p>
          <a:p>
            <a:pPr lvl="1">
              <a:spcBef>
                <a:spcPts val="0"/>
              </a:spcBef>
              <a:spcAft>
                <a:spcPts val="1800"/>
              </a:spcAft>
              <a:buClr>
                <a:srgbClr val="E96D1F"/>
              </a:buClr>
              <a:buSzPct val="120000"/>
              <a:buFont typeface="Courier New" panose="02070309020205020404" pitchFamily="49" charset="0"/>
              <a:buChar char="o"/>
            </a:pPr>
            <a:r>
              <a:rPr lang="en-US" dirty="0"/>
              <a:t>You have limited time and space!</a:t>
            </a:r>
          </a:p>
          <a:p>
            <a:pPr lvl="1">
              <a:spcBef>
                <a:spcPts val="0"/>
              </a:spcBef>
              <a:spcAft>
                <a:spcPts val="3000"/>
              </a:spcAft>
              <a:buClr>
                <a:srgbClr val="E96D1F"/>
              </a:buClr>
              <a:buSzPct val="120000"/>
              <a:buFont typeface="Courier New" panose="02070309020205020404" pitchFamily="49" charset="0"/>
              <a:buChar char="o"/>
            </a:pPr>
            <a:r>
              <a:rPr lang="en-US" dirty="0"/>
              <a:t>Use titles to help convey the message</a:t>
            </a:r>
          </a:p>
        </p:txBody>
      </p:sp>
    </p:spTree>
    <p:extLst>
      <p:ext uri="{BB962C8B-B14F-4D97-AF65-F5344CB8AC3E}">
        <p14:creationId xmlns:p14="http://schemas.microsoft.com/office/powerpoint/2010/main" val="423085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a:spLocks noGrp="1"/>
          </p:cNvSpPr>
          <p:nvPr>
            <p:ph type="body" sz="quarter" idx="10"/>
          </p:nvPr>
        </p:nvSpPr>
        <p:spPr>
          <a:xfrm>
            <a:off x="1002727" y="3429000"/>
            <a:ext cx="7138543" cy="1219200"/>
          </a:xfrm>
        </p:spPr>
        <p:txBody>
          <a:bodyPr/>
          <a:lstStyle/>
          <a:p>
            <a:r>
              <a:rPr lang="en-US" sz="7500" spc="600" dirty="0"/>
              <a:t>DELIVERY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133600"/>
            <a:ext cx="1219202" cy="1217666"/>
          </a:xfrm>
          <a:prstGeom prst="rect">
            <a:avLst/>
          </a:prstGeom>
        </p:spPr>
      </p:pic>
    </p:spTree>
    <p:extLst>
      <p:ext uri="{BB962C8B-B14F-4D97-AF65-F5344CB8AC3E}">
        <p14:creationId xmlns:p14="http://schemas.microsoft.com/office/powerpoint/2010/main" val="1062780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800" dirty="0"/>
              <a:t>Clear, Concise, Conversational</a:t>
            </a:r>
          </a:p>
        </p:txBody>
      </p:sp>
      <p:sp>
        <p:nvSpPr>
          <p:cNvPr id="6" name="Rectangle 3"/>
          <p:cNvSpPr>
            <a:spLocks noGrp="1" noChangeArrowheads="1"/>
          </p:cNvSpPr>
          <p:nvPr>
            <p:ph idx="4294967295"/>
          </p:nvPr>
        </p:nvSpPr>
        <p:spPr>
          <a:xfrm>
            <a:off x="914400" y="1447800"/>
            <a:ext cx="7729537" cy="4648200"/>
          </a:xfrm>
          <a:prstGeom prst="rect">
            <a:avLst/>
          </a:prstGeom>
          <a:noFill/>
        </p:spPr>
        <p:txBody>
          <a:bodyPr/>
          <a:lstStyle/>
          <a:p>
            <a:pPr>
              <a:spcAft>
                <a:spcPts val="3000"/>
              </a:spcAft>
              <a:buClr>
                <a:srgbClr val="E96D1F"/>
              </a:buClr>
              <a:buSzPct val="85000"/>
            </a:pPr>
            <a:r>
              <a:rPr lang="en-US" altLang="en-US" dirty="0"/>
              <a:t>Do not read entire presentation</a:t>
            </a:r>
          </a:p>
          <a:p>
            <a:pPr>
              <a:spcAft>
                <a:spcPts val="3000"/>
              </a:spcAft>
              <a:buClr>
                <a:srgbClr val="E96D1F"/>
              </a:buClr>
              <a:buSzPct val="85000"/>
            </a:pPr>
            <a:r>
              <a:rPr lang="en-US" altLang="en-US" dirty="0"/>
              <a:t>Memorize key parts</a:t>
            </a:r>
          </a:p>
          <a:p>
            <a:pPr>
              <a:spcAft>
                <a:spcPts val="3000"/>
              </a:spcAft>
              <a:buClr>
                <a:srgbClr val="E96D1F"/>
              </a:buClr>
              <a:buSzPct val="85000"/>
            </a:pPr>
            <a:r>
              <a:rPr lang="en-US" altLang="en-US" dirty="0"/>
              <a:t>Make eye contact</a:t>
            </a:r>
          </a:p>
          <a:p>
            <a:pPr>
              <a:spcAft>
                <a:spcPts val="3000"/>
              </a:spcAft>
              <a:buClr>
                <a:srgbClr val="E96D1F"/>
              </a:buClr>
              <a:buSzPct val="85000"/>
            </a:pPr>
            <a:r>
              <a:rPr lang="en-US" altLang="en-US" dirty="0"/>
              <a:t>Write your notes in oral language</a:t>
            </a:r>
          </a:p>
          <a:p>
            <a:pPr>
              <a:spcAft>
                <a:spcPts val="3000"/>
              </a:spcAft>
              <a:buClr>
                <a:srgbClr val="E96D1F"/>
              </a:buClr>
              <a:buSzPct val="85000"/>
            </a:pPr>
            <a:r>
              <a:rPr lang="en-US" altLang="en-US" dirty="0"/>
              <a:t>Focus on clarity–short, simple words</a:t>
            </a:r>
          </a:p>
          <a:p>
            <a:pPr>
              <a:spcAft>
                <a:spcPts val="3000"/>
              </a:spcAft>
              <a:buClr>
                <a:srgbClr val="E96D1F"/>
              </a:buClr>
              <a:buSzPct val="85000"/>
            </a:pPr>
            <a:r>
              <a:rPr lang="en-US" altLang="en-US" dirty="0"/>
              <a:t>Fully describe graphs and tables</a:t>
            </a:r>
          </a:p>
          <a:p>
            <a:pPr marL="0" indent="0">
              <a:spcBef>
                <a:spcPts val="600"/>
              </a:spcBef>
              <a:spcAft>
                <a:spcPts val="1200"/>
              </a:spcAft>
              <a:buNone/>
            </a:pPr>
            <a:endParaRPr lang="en-US" altLang="en-US" dirty="0"/>
          </a:p>
        </p:txBody>
      </p:sp>
    </p:spTree>
    <p:extLst>
      <p:ext uri="{BB962C8B-B14F-4D97-AF65-F5344CB8AC3E}">
        <p14:creationId xmlns:p14="http://schemas.microsoft.com/office/powerpoint/2010/main" val="1548509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noFill/>
        </p:spPr>
        <p:txBody>
          <a:bodyPr/>
          <a:lstStyle/>
          <a:p>
            <a:r>
              <a:rPr lang="en-US" altLang="en-US" dirty="0"/>
              <a:t>Style and Voice</a:t>
            </a:r>
          </a:p>
        </p:txBody>
      </p:sp>
      <p:sp>
        <p:nvSpPr>
          <p:cNvPr id="43011" name="Rectangle 3"/>
          <p:cNvSpPr>
            <a:spLocks noGrp="1" noChangeArrowheads="1"/>
          </p:cNvSpPr>
          <p:nvPr>
            <p:ph idx="1"/>
          </p:nvPr>
        </p:nvSpPr>
        <p:spPr>
          <a:xfrm>
            <a:off x="914400" y="1447800"/>
            <a:ext cx="7729537" cy="4648200"/>
          </a:xfrm>
          <a:noFill/>
        </p:spPr>
        <p:txBody>
          <a:bodyPr/>
          <a:lstStyle/>
          <a:p>
            <a:pPr>
              <a:spcAft>
                <a:spcPts val="3000"/>
              </a:spcAft>
            </a:pPr>
            <a:r>
              <a:rPr lang="en-US" altLang="en-US" sz="2800" dirty="0"/>
              <a:t>Project your voice, speak to the back of the room</a:t>
            </a:r>
          </a:p>
          <a:p>
            <a:pPr>
              <a:spcAft>
                <a:spcPts val="3000"/>
              </a:spcAft>
            </a:pPr>
            <a:r>
              <a:rPr lang="en-US" altLang="en-US" sz="2800" dirty="0"/>
              <a:t>Speak slowly and remember to breathe! </a:t>
            </a:r>
          </a:p>
          <a:p>
            <a:pPr>
              <a:spcAft>
                <a:spcPts val="3000"/>
              </a:spcAft>
            </a:pPr>
            <a:r>
              <a:rPr lang="en-US" altLang="en-US" sz="2800" dirty="0"/>
              <a:t>Vary your voice</a:t>
            </a:r>
          </a:p>
          <a:p>
            <a:pPr>
              <a:spcAft>
                <a:spcPts val="3000"/>
              </a:spcAft>
            </a:pPr>
            <a:r>
              <a:rPr lang="en-US" altLang="en-US" sz="2800" dirty="0"/>
              <a:t>Pause for emphasis</a:t>
            </a:r>
          </a:p>
        </p:txBody>
      </p:sp>
    </p:spTree>
    <p:extLst>
      <p:ext uri="{BB962C8B-B14F-4D97-AF65-F5344CB8AC3E}">
        <p14:creationId xmlns:p14="http://schemas.microsoft.com/office/powerpoint/2010/main" val="1335599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bwMode="auto">
          <a:xfrm>
            <a:off x="3619500" y="1676400"/>
            <a:ext cx="2286000" cy="1828800"/>
          </a:xfrm>
          <a:prstGeom prst="roundRect">
            <a:avLst/>
          </a:prstGeom>
          <a:noFill/>
          <a:ln>
            <a:solidFill>
              <a:srgbClr val="33C9D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21" name="Rounded Rectangle 20"/>
          <p:cNvSpPr/>
          <p:nvPr/>
        </p:nvSpPr>
        <p:spPr bwMode="auto">
          <a:xfrm>
            <a:off x="6324600" y="1696493"/>
            <a:ext cx="2286000" cy="1828800"/>
          </a:xfrm>
          <a:prstGeom prst="roundRect">
            <a:avLst/>
          </a:prstGeom>
          <a:noFill/>
          <a:ln>
            <a:solidFill>
              <a:srgbClr val="33C9D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22" name="Rounded Rectangle 21"/>
          <p:cNvSpPr/>
          <p:nvPr/>
        </p:nvSpPr>
        <p:spPr bwMode="auto">
          <a:xfrm>
            <a:off x="2286000" y="3982531"/>
            <a:ext cx="2286000" cy="1828800"/>
          </a:xfrm>
          <a:prstGeom prst="roundRect">
            <a:avLst/>
          </a:prstGeom>
          <a:noFill/>
          <a:ln>
            <a:solidFill>
              <a:srgbClr val="33C9D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23" name="Rounded Rectangle 22"/>
          <p:cNvSpPr/>
          <p:nvPr/>
        </p:nvSpPr>
        <p:spPr bwMode="auto">
          <a:xfrm>
            <a:off x="5029200" y="3982531"/>
            <a:ext cx="2286000" cy="1828800"/>
          </a:xfrm>
          <a:prstGeom prst="roundRect">
            <a:avLst/>
          </a:prstGeom>
          <a:noFill/>
          <a:ln>
            <a:solidFill>
              <a:srgbClr val="33C9D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10242" name="Rectangle 5"/>
          <p:cNvSpPr>
            <a:spLocks noGrp="1" noChangeArrowheads="1"/>
          </p:cNvSpPr>
          <p:nvPr>
            <p:ph type="title"/>
          </p:nvPr>
        </p:nvSpPr>
        <p:spPr>
          <a:xfrm>
            <a:off x="838200" y="381000"/>
            <a:ext cx="8991600" cy="762000"/>
          </a:xfrm>
        </p:spPr>
        <p:txBody>
          <a:bodyPr/>
          <a:lstStyle/>
          <a:p>
            <a:r>
              <a:rPr lang="en-US" altLang="en-US" sz="3600" dirty="0">
                <a:solidFill>
                  <a:schemeClr val="tx2"/>
                </a:solidFill>
              </a:rPr>
              <a:t>When good content goes bad…</a:t>
            </a:r>
          </a:p>
        </p:txBody>
      </p:sp>
      <p:sp>
        <p:nvSpPr>
          <p:cNvPr id="2" name="Rounded Rectangle 1"/>
          <p:cNvSpPr/>
          <p:nvPr/>
        </p:nvSpPr>
        <p:spPr bwMode="auto">
          <a:xfrm>
            <a:off x="914400" y="1676400"/>
            <a:ext cx="2286000" cy="1828800"/>
          </a:xfrm>
          <a:prstGeom prst="roundRect">
            <a:avLst/>
          </a:prstGeom>
          <a:noFill/>
          <a:ln>
            <a:solidFill>
              <a:srgbClr val="33C9D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3" name="Rectangle 2"/>
          <p:cNvSpPr/>
          <p:nvPr/>
        </p:nvSpPr>
        <p:spPr>
          <a:xfrm>
            <a:off x="914400" y="1964562"/>
            <a:ext cx="2286000" cy="1292662"/>
          </a:xfrm>
          <a:prstGeom prst="rect">
            <a:avLst/>
          </a:prstGeom>
        </p:spPr>
        <p:txBody>
          <a:bodyPr wrap="square">
            <a:spAutoFit/>
          </a:bodyPr>
          <a:lstStyle/>
          <a:p>
            <a:pPr algn="ctr"/>
            <a:r>
              <a:rPr lang="en-US" sz="2600" b="1" dirty="0">
                <a:solidFill>
                  <a:srgbClr val="2375BB"/>
                </a:solidFill>
              </a:rPr>
              <a:t>Failure to motivate the audience</a:t>
            </a:r>
          </a:p>
        </p:txBody>
      </p:sp>
      <p:sp>
        <p:nvSpPr>
          <p:cNvPr id="10" name="Rectangle 9"/>
          <p:cNvSpPr/>
          <p:nvPr/>
        </p:nvSpPr>
        <p:spPr>
          <a:xfrm>
            <a:off x="3771900" y="2164617"/>
            <a:ext cx="1968500" cy="892552"/>
          </a:xfrm>
          <a:prstGeom prst="rect">
            <a:avLst/>
          </a:prstGeom>
          <a:noFill/>
          <a:ln>
            <a:noFill/>
          </a:ln>
        </p:spPr>
        <p:txBody>
          <a:bodyPr wrap="square">
            <a:spAutoFit/>
          </a:bodyPr>
          <a:lstStyle/>
          <a:p>
            <a:pPr algn="ctr"/>
            <a:r>
              <a:rPr lang="en-US" sz="2600" b="1" dirty="0">
                <a:solidFill>
                  <a:srgbClr val="2375BB"/>
                </a:solidFill>
              </a:rPr>
              <a:t>Confusing structure</a:t>
            </a:r>
          </a:p>
        </p:txBody>
      </p:sp>
      <p:sp>
        <p:nvSpPr>
          <p:cNvPr id="13" name="Rectangle 12"/>
          <p:cNvSpPr/>
          <p:nvPr/>
        </p:nvSpPr>
        <p:spPr>
          <a:xfrm>
            <a:off x="6477000" y="1964562"/>
            <a:ext cx="1968500" cy="1292662"/>
          </a:xfrm>
          <a:prstGeom prst="rect">
            <a:avLst/>
          </a:prstGeom>
          <a:noFill/>
          <a:ln>
            <a:noFill/>
          </a:ln>
        </p:spPr>
        <p:txBody>
          <a:bodyPr wrap="square">
            <a:spAutoFit/>
          </a:bodyPr>
          <a:lstStyle/>
          <a:p>
            <a:pPr algn="ctr"/>
            <a:r>
              <a:rPr lang="en-US" sz="2600" b="1" dirty="0">
                <a:solidFill>
                  <a:srgbClr val="2375BB"/>
                </a:solidFill>
              </a:rPr>
              <a:t>Too much or too little detail</a:t>
            </a:r>
          </a:p>
        </p:txBody>
      </p:sp>
      <p:sp>
        <p:nvSpPr>
          <p:cNvPr id="16" name="Rectangle 15"/>
          <p:cNvSpPr/>
          <p:nvPr/>
        </p:nvSpPr>
        <p:spPr>
          <a:xfrm>
            <a:off x="2444750" y="4250562"/>
            <a:ext cx="1968500" cy="1292662"/>
          </a:xfrm>
          <a:prstGeom prst="rect">
            <a:avLst/>
          </a:prstGeom>
          <a:noFill/>
          <a:ln>
            <a:noFill/>
          </a:ln>
        </p:spPr>
        <p:txBody>
          <a:bodyPr wrap="square">
            <a:spAutoFit/>
          </a:bodyPr>
          <a:lstStyle/>
          <a:p>
            <a:pPr algn="ctr"/>
            <a:r>
              <a:rPr lang="en-US" sz="2600" b="1" dirty="0">
                <a:solidFill>
                  <a:srgbClr val="2375BB"/>
                </a:solidFill>
              </a:rPr>
              <a:t>Poorly designed visuals</a:t>
            </a:r>
          </a:p>
        </p:txBody>
      </p:sp>
      <p:sp>
        <p:nvSpPr>
          <p:cNvPr id="19" name="Rectangle 18"/>
          <p:cNvSpPr/>
          <p:nvPr/>
        </p:nvSpPr>
        <p:spPr>
          <a:xfrm>
            <a:off x="5181600" y="4450617"/>
            <a:ext cx="1968500" cy="892552"/>
          </a:xfrm>
          <a:prstGeom prst="rect">
            <a:avLst/>
          </a:prstGeom>
          <a:noFill/>
          <a:ln>
            <a:noFill/>
          </a:ln>
        </p:spPr>
        <p:txBody>
          <a:bodyPr wrap="square">
            <a:spAutoFit/>
          </a:bodyPr>
          <a:lstStyle/>
          <a:p>
            <a:pPr algn="ctr"/>
            <a:r>
              <a:rPr lang="en-US" sz="2600" b="1" dirty="0">
                <a:solidFill>
                  <a:srgbClr val="2375BB"/>
                </a:solidFill>
              </a:rPr>
              <a:t>Lifeless presenters</a:t>
            </a:r>
          </a:p>
        </p:txBody>
      </p:sp>
    </p:spTree>
    <p:extLst>
      <p:ext uri="{BB962C8B-B14F-4D97-AF65-F5344CB8AC3E}">
        <p14:creationId xmlns:p14="http://schemas.microsoft.com/office/powerpoint/2010/main" val="1440185401"/>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sz="3600" dirty="0">
                <a:solidFill>
                  <a:schemeClr val="tx2"/>
                </a:solidFill>
              </a:rPr>
              <a:t>Appearance and Manners</a:t>
            </a:r>
          </a:p>
        </p:txBody>
      </p:sp>
      <p:sp>
        <p:nvSpPr>
          <p:cNvPr id="4" name="Content Placeholder 3"/>
          <p:cNvSpPr>
            <a:spLocks noGrp="1"/>
          </p:cNvSpPr>
          <p:nvPr>
            <p:ph idx="1"/>
          </p:nvPr>
        </p:nvSpPr>
        <p:spPr/>
        <p:txBody>
          <a:bodyPr/>
          <a:lstStyle/>
          <a:p>
            <a:pPr>
              <a:spcBef>
                <a:spcPts val="0"/>
              </a:spcBef>
              <a:spcAft>
                <a:spcPts val="3000"/>
              </a:spcAft>
              <a:buClr>
                <a:srgbClr val="E96D1F"/>
              </a:buClr>
              <a:buSzPct val="85000"/>
            </a:pPr>
            <a:r>
              <a:rPr lang="en-US" dirty="0">
                <a:solidFill>
                  <a:schemeClr val="tx1">
                    <a:lumMod val="85000"/>
                    <a:lumOff val="15000"/>
                  </a:schemeClr>
                </a:solidFill>
              </a:rPr>
              <a:t>Dress appropriately for audience</a:t>
            </a:r>
          </a:p>
          <a:p>
            <a:pPr>
              <a:spcBef>
                <a:spcPts val="0"/>
              </a:spcBef>
              <a:spcAft>
                <a:spcPts val="3000"/>
              </a:spcAft>
              <a:buClr>
                <a:srgbClr val="E96D1F"/>
              </a:buClr>
              <a:buSzPct val="85000"/>
            </a:pPr>
            <a:r>
              <a:rPr lang="en-US" dirty="0">
                <a:solidFill>
                  <a:schemeClr val="tx1">
                    <a:lumMod val="85000"/>
                    <a:lumOff val="15000"/>
                  </a:schemeClr>
                </a:solidFill>
              </a:rPr>
              <a:t>Face your audience, not the screen</a:t>
            </a:r>
          </a:p>
          <a:p>
            <a:pPr>
              <a:spcBef>
                <a:spcPts val="0"/>
              </a:spcBef>
              <a:spcAft>
                <a:spcPts val="3000"/>
              </a:spcAft>
              <a:buClr>
                <a:srgbClr val="E96D1F"/>
              </a:buClr>
              <a:buSzPct val="85000"/>
            </a:pPr>
            <a:r>
              <a:rPr lang="en-US" dirty="0">
                <a:solidFill>
                  <a:schemeClr val="tx1">
                    <a:lumMod val="85000"/>
                    <a:lumOff val="15000"/>
                  </a:schemeClr>
                </a:solidFill>
              </a:rPr>
              <a:t>Avoid distracting gestures</a:t>
            </a:r>
          </a:p>
          <a:p>
            <a:pPr>
              <a:spcBef>
                <a:spcPts val="0"/>
              </a:spcBef>
              <a:spcAft>
                <a:spcPts val="3000"/>
              </a:spcAft>
              <a:buClr>
                <a:srgbClr val="E96D1F"/>
              </a:buClr>
              <a:buSzPct val="85000"/>
            </a:pPr>
            <a:r>
              <a:rPr lang="en-US" dirty="0">
                <a:solidFill>
                  <a:schemeClr val="tx1">
                    <a:lumMod val="85000"/>
                    <a:lumOff val="15000"/>
                  </a:schemeClr>
                </a:solidFill>
              </a:rPr>
              <a:t>Communicate sincerity through facial expressions</a:t>
            </a:r>
          </a:p>
          <a:p>
            <a:pPr>
              <a:spcBef>
                <a:spcPts val="0"/>
              </a:spcBef>
              <a:spcAft>
                <a:spcPts val="3000"/>
              </a:spcAft>
              <a:buClr>
                <a:srgbClr val="E96D1F"/>
              </a:buClr>
              <a:buSzPct val="85000"/>
            </a:pPr>
            <a:r>
              <a:rPr lang="en-US" dirty="0">
                <a:solidFill>
                  <a:schemeClr val="tx1">
                    <a:lumMod val="85000"/>
                    <a:lumOff val="15000"/>
                  </a:schemeClr>
                </a:solidFill>
              </a:rPr>
              <a:t>Use a pointer to help guide the audience</a:t>
            </a:r>
          </a:p>
        </p:txBody>
      </p:sp>
    </p:spTree>
    <p:extLst>
      <p:ext uri="{BB962C8B-B14F-4D97-AF65-F5344CB8AC3E}">
        <p14:creationId xmlns:p14="http://schemas.microsoft.com/office/powerpoint/2010/main" val="2519500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5269" y="381000"/>
            <a:ext cx="7318131" cy="685800"/>
          </a:xfrm>
        </p:spPr>
        <p:txBody>
          <a:bodyPr/>
          <a:lstStyle/>
          <a:p>
            <a:r>
              <a:rPr lang="en-US" sz="3600" dirty="0">
                <a:solidFill>
                  <a:schemeClr val="tx2"/>
                </a:solidFill>
              </a:rPr>
              <a:t>Prepare an Introduction</a:t>
            </a:r>
          </a:p>
        </p:txBody>
      </p:sp>
      <p:sp>
        <p:nvSpPr>
          <p:cNvPr id="47107" name="Content Placeholder 4"/>
          <p:cNvSpPr>
            <a:spLocks noGrp="1"/>
          </p:cNvSpPr>
          <p:nvPr>
            <p:ph idx="1"/>
          </p:nvPr>
        </p:nvSpPr>
        <p:spPr>
          <a:xfrm>
            <a:off x="914400" y="1371600"/>
            <a:ext cx="7729537" cy="4724400"/>
          </a:xfrm>
        </p:spPr>
        <p:txBody>
          <a:bodyPr/>
          <a:lstStyle/>
          <a:p>
            <a:pPr>
              <a:lnSpc>
                <a:spcPct val="150000"/>
              </a:lnSpc>
              <a:spcBef>
                <a:spcPts val="0"/>
              </a:spcBef>
              <a:spcAft>
                <a:spcPts val="1800"/>
              </a:spcAft>
              <a:buClr>
                <a:srgbClr val="E96D1F"/>
              </a:buClr>
              <a:buSzPct val="85000"/>
            </a:pPr>
            <a:r>
              <a:rPr lang="en-US" altLang="en-US" dirty="0">
                <a:solidFill>
                  <a:schemeClr val="tx1">
                    <a:lumMod val="85000"/>
                    <a:lumOff val="15000"/>
                  </a:schemeClr>
                </a:solidFill>
              </a:rPr>
              <a:t>Write your own introduction</a:t>
            </a:r>
          </a:p>
          <a:p>
            <a:pPr>
              <a:lnSpc>
                <a:spcPct val="150000"/>
              </a:lnSpc>
              <a:spcBef>
                <a:spcPts val="0"/>
              </a:spcBef>
              <a:spcAft>
                <a:spcPts val="1800"/>
              </a:spcAft>
              <a:buClr>
                <a:srgbClr val="E96D1F"/>
              </a:buClr>
              <a:buSzPct val="85000"/>
            </a:pPr>
            <a:r>
              <a:rPr lang="en-US" altLang="en-US" dirty="0">
                <a:solidFill>
                  <a:schemeClr val="tx1">
                    <a:lumMod val="85000"/>
                    <a:lumOff val="15000"/>
                  </a:schemeClr>
                </a:solidFill>
              </a:rPr>
              <a:t>Define your credentials</a:t>
            </a:r>
          </a:p>
          <a:p>
            <a:pPr>
              <a:lnSpc>
                <a:spcPct val="150000"/>
              </a:lnSpc>
              <a:spcBef>
                <a:spcPts val="0"/>
              </a:spcBef>
              <a:spcAft>
                <a:spcPts val="1800"/>
              </a:spcAft>
              <a:buClr>
                <a:srgbClr val="E96D1F"/>
              </a:buClr>
              <a:buSzPct val="85000"/>
            </a:pPr>
            <a:r>
              <a:rPr lang="en-US" altLang="en-US" dirty="0">
                <a:solidFill>
                  <a:schemeClr val="tx1">
                    <a:lumMod val="85000"/>
                    <a:lumOff val="15000"/>
                  </a:schemeClr>
                </a:solidFill>
              </a:rPr>
              <a:t>Avoid having to correct or add things later</a:t>
            </a:r>
          </a:p>
        </p:txBody>
      </p:sp>
    </p:spTree>
    <p:extLst>
      <p:ext uri="{BB962C8B-B14F-4D97-AF65-F5344CB8AC3E}">
        <p14:creationId xmlns:p14="http://schemas.microsoft.com/office/powerpoint/2010/main" val="2037606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noFill/>
          <a:ln/>
        </p:spPr>
        <p:txBody>
          <a:bodyPr/>
          <a:lstStyle/>
          <a:p>
            <a:pPr algn="l">
              <a:spcAft>
                <a:spcPct val="200000"/>
              </a:spcAft>
              <a:buFont typeface="Wingdings" pitchFamily="2" charset="2"/>
              <a:buNone/>
            </a:pPr>
            <a:br>
              <a:rPr lang="en-US" sz="2800" b="0" dirty="0">
                <a:latin typeface="Arial" charset="0"/>
              </a:rPr>
            </a:br>
            <a:br>
              <a:rPr lang="en-US" sz="2800" b="0" dirty="0">
                <a:latin typeface="Arial" charset="0"/>
              </a:rPr>
            </a:br>
            <a:br>
              <a:rPr lang="en-US" sz="2800" b="0" dirty="0">
                <a:latin typeface="Arial" charset="0"/>
              </a:rPr>
            </a:br>
            <a:r>
              <a:rPr lang="en-US" sz="2800" b="0" dirty="0">
                <a:latin typeface="Arial" charset="0"/>
              </a:rPr>
              <a:t>   </a:t>
            </a:r>
          </a:p>
        </p:txBody>
      </p:sp>
      <p:sp>
        <p:nvSpPr>
          <p:cNvPr id="2" name="Content Placeholder 1"/>
          <p:cNvSpPr>
            <a:spLocks noGrp="1"/>
          </p:cNvSpPr>
          <p:nvPr>
            <p:ph idx="1"/>
          </p:nvPr>
        </p:nvSpPr>
        <p:spPr>
          <a:xfrm>
            <a:off x="914400" y="1676400"/>
            <a:ext cx="7729537" cy="4648200"/>
          </a:xfrm>
        </p:spPr>
        <p:txBody>
          <a:bodyPr/>
          <a:lstStyle/>
          <a:p>
            <a:r>
              <a:rPr lang="en-US" sz="3200" dirty="0">
                <a:latin typeface="Arial" charset="0"/>
              </a:rPr>
              <a:t>If you want your audience to remember detailed information in your presentation:</a:t>
            </a:r>
          </a:p>
          <a:p>
            <a:pPr lvl="1"/>
            <a:r>
              <a:rPr lang="en-US" sz="2800" dirty="0">
                <a:latin typeface="Arial" charset="0"/>
              </a:rPr>
              <a:t>Distribute it as handouts after the presentation</a:t>
            </a:r>
          </a:p>
          <a:p>
            <a:pPr lvl="1"/>
            <a:r>
              <a:rPr lang="en-US" sz="2800" dirty="0">
                <a:latin typeface="Arial" charset="0"/>
              </a:rPr>
              <a:t>Provide copies of your slides with space for notes</a:t>
            </a:r>
          </a:p>
          <a:p>
            <a:endParaRPr lang="en-US" dirty="0"/>
          </a:p>
        </p:txBody>
      </p:sp>
      <p:sp>
        <p:nvSpPr>
          <p:cNvPr id="27651" name="Rectangle 3"/>
          <p:cNvSpPr>
            <a:spLocks noChangeArrowheads="1"/>
          </p:cNvSpPr>
          <p:nvPr/>
        </p:nvSpPr>
        <p:spPr bwMode="auto">
          <a:xfrm>
            <a:off x="914400" y="304800"/>
            <a:ext cx="754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r>
              <a:rPr lang="en-US" sz="3600" b="1" dirty="0">
                <a:solidFill>
                  <a:schemeClr val="tx2"/>
                </a:solidFill>
                <a:cs typeface="Arial" panose="020B0604020202020204" pitchFamily="34" charset="0"/>
              </a:rPr>
              <a:t> Use Handouts Wisely</a:t>
            </a:r>
          </a:p>
        </p:txBody>
      </p:sp>
    </p:spTree>
    <p:extLst>
      <p:ext uri="{BB962C8B-B14F-4D97-AF65-F5344CB8AC3E}">
        <p14:creationId xmlns:p14="http://schemas.microsoft.com/office/powerpoint/2010/main" val="435315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835270" y="381000"/>
            <a:ext cx="7699130" cy="762000"/>
          </a:xfrm>
          <a:noFill/>
        </p:spPr>
        <p:txBody>
          <a:bodyPr/>
          <a:lstStyle/>
          <a:p>
            <a:r>
              <a:rPr lang="en-US" altLang="en-US" sz="3600" dirty="0">
                <a:solidFill>
                  <a:schemeClr val="tx2"/>
                </a:solidFill>
              </a:rPr>
              <a:t>Channel Nervous Energy</a:t>
            </a:r>
            <a:br>
              <a:rPr lang="en-US" altLang="en-US" dirty="0"/>
            </a:br>
            <a:br>
              <a:rPr lang="en-US" altLang="en-US" dirty="0"/>
            </a:br>
            <a:endParaRPr lang="en-US" altLang="en-US" dirty="0"/>
          </a:p>
        </p:txBody>
      </p:sp>
      <p:sp>
        <p:nvSpPr>
          <p:cNvPr id="20483" name="Rectangle 3"/>
          <p:cNvSpPr>
            <a:spLocks noGrp="1" noChangeArrowheads="1"/>
          </p:cNvSpPr>
          <p:nvPr>
            <p:ph idx="1"/>
          </p:nvPr>
        </p:nvSpPr>
        <p:spPr>
          <a:xfrm>
            <a:off x="914400" y="1447800"/>
            <a:ext cx="8186737" cy="4724400"/>
          </a:xfrm>
          <a:noFill/>
        </p:spPr>
        <p:txBody>
          <a:bodyPr/>
          <a:lstStyle/>
          <a:p>
            <a:pPr>
              <a:spcBef>
                <a:spcPts val="0"/>
              </a:spcBef>
              <a:spcAft>
                <a:spcPts val="2400"/>
              </a:spcAft>
              <a:buClr>
                <a:srgbClr val="E96D1F"/>
              </a:buClr>
              <a:buSzPct val="85000"/>
            </a:pPr>
            <a:r>
              <a:rPr lang="en-US" altLang="en-US" sz="3200" b="1" dirty="0">
                <a:solidFill>
                  <a:schemeClr val="tx1">
                    <a:lumMod val="85000"/>
                    <a:lumOff val="15000"/>
                  </a:schemeClr>
                </a:solidFill>
              </a:rPr>
              <a:t>Prepare</a:t>
            </a:r>
            <a:r>
              <a:rPr lang="en-US" altLang="en-US" dirty="0">
                <a:solidFill>
                  <a:schemeClr val="tx1">
                    <a:lumMod val="85000"/>
                    <a:lumOff val="15000"/>
                  </a:schemeClr>
                </a:solidFill>
              </a:rPr>
              <a:t> </a:t>
            </a:r>
            <a:r>
              <a:rPr lang="en-US" altLang="en-US" sz="2800" dirty="0">
                <a:solidFill>
                  <a:schemeClr val="tx1">
                    <a:lumMod val="85000"/>
                    <a:lumOff val="15000"/>
                  </a:schemeClr>
                </a:solidFill>
              </a:rPr>
              <a:t>(know the room, audience, material)</a:t>
            </a:r>
          </a:p>
          <a:p>
            <a:pPr>
              <a:spcBef>
                <a:spcPts val="0"/>
              </a:spcBef>
              <a:spcAft>
                <a:spcPts val="2400"/>
              </a:spcAft>
              <a:buClr>
                <a:srgbClr val="E96D1F"/>
              </a:buClr>
              <a:buSzPct val="85000"/>
            </a:pPr>
            <a:r>
              <a:rPr lang="en-US" altLang="en-US" sz="3200" b="1" dirty="0">
                <a:solidFill>
                  <a:schemeClr val="tx1">
                    <a:lumMod val="85000"/>
                    <a:lumOff val="15000"/>
                  </a:schemeClr>
                </a:solidFill>
              </a:rPr>
              <a:t>Relax</a:t>
            </a:r>
          </a:p>
          <a:p>
            <a:pPr>
              <a:spcBef>
                <a:spcPts val="0"/>
              </a:spcBef>
              <a:spcAft>
                <a:spcPts val="2400"/>
              </a:spcAft>
              <a:buClr>
                <a:srgbClr val="E96D1F"/>
              </a:buClr>
              <a:buSzPct val="85000"/>
            </a:pPr>
            <a:r>
              <a:rPr lang="en-US" altLang="en-US" sz="2800" dirty="0">
                <a:solidFill>
                  <a:schemeClr val="tx1">
                    <a:lumMod val="85000"/>
                    <a:lumOff val="15000"/>
                  </a:schemeClr>
                </a:solidFill>
              </a:rPr>
              <a:t>Visualize yourself </a:t>
            </a:r>
            <a:r>
              <a:rPr lang="en-US" altLang="en-US" sz="3200" b="1" dirty="0">
                <a:solidFill>
                  <a:schemeClr val="tx1">
                    <a:lumMod val="85000"/>
                    <a:lumOff val="15000"/>
                  </a:schemeClr>
                </a:solidFill>
              </a:rPr>
              <a:t>successfully</a:t>
            </a:r>
            <a:r>
              <a:rPr lang="en-US" altLang="en-US" dirty="0">
                <a:solidFill>
                  <a:schemeClr val="tx1">
                    <a:lumMod val="85000"/>
                    <a:lumOff val="15000"/>
                  </a:schemeClr>
                </a:solidFill>
              </a:rPr>
              <a:t> </a:t>
            </a:r>
            <a:r>
              <a:rPr lang="en-US" altLang="en-US" sz="2800" dirty="0">
                <a:solidFill>
                  <a:schemeClr val="tx1">
                    <a:lumMod val="85000"/>
                    <a:lumOff val="15000"/>
                  </a:schemeClr>
                </a:solidFill>
              </a:rPr>
              <a:t>giving your presentation</a:t>
            </a:r>
          </a:p>
          <a:p>
            <a:pPr>
              <a:spcBef>
                <a:spcPts val="0"/>
              </a:spcBef>
              <a:spcAft>
                <a:spcPts val="2400"/>
              </a:spcAft>
              <a:buClr>
                <a:srgbClr val="E96D1F"/>
              </a:buClr>
              <a:buSzPct val="85000"/>
            </a:pPr>
            <a:r>
              <a:rPr lang="en-US" altLang="en-US" sz="3200" b="1" dirty="0">
                <a:solidFill>
                  <a:schemeClr val="tx1">
                    <a:lumMod val="85000"/>
                    <a:lumOff val="15000"/>
                  </a:schemeClr>
                </a:solidFill>
              </a:rPr>
              <a:t>Don’t apologize</a:t>
            </a:r>
            <a:r>
              <a:rPr lang="en-US" altLang="en-US" sz="3200" dirty="0">
                <a:solidFill>
                  <a:schemeClr val="tx1">
                    <a:lumMod val="85000"/>
                    <a:lumOff val="15000"/>
                  </a:schemeClr>
                </a:solidFill>
              </a:rPr>
              <a:t> </a:t>
            </a:r>
            <a:r>
              <a:rPr lang="en-US" altLang="en-US" sz="2800" dirty="0">
                <a:solidFill>
                  <a:schemeClr val="tx1">
                    <a:lumMod val="85000"/>
                    <a:lumOff val="15000"/>
                  </a:schemeClr>
                </a:solidFill>
              </a:rPr>
              <a:t>for nervousness</a:t>
            </a:r>
          </a:p>
          <a:p>
            <a:pPr>
              <a:spcBef>
                <a:spcPts val="0"/>
              </a:spcBef>
              <a:spcAft>
                <a:spcPts val="2400"/>
              </a:spcAft>
              <a:buClr>
                <a:srgbClr val="E96D1F"/>
              </a:buClr>
              <a:buSzPct val="85000"/>
            </a:pPr>
            <a:r>
              <a:rPr lang="en-US" altLang="en-US" sz="3200" b="1" dirty="0">
                <a:solidFill>
                  <a:schemeClr val="tx1">
                    <a:lumMod val="85000"/>
                    <a:lumOff val="15000"/>
                  </a:schemeClr>
                </a:solidFill>
              </a:rPr>
              <a:t>Practice, practice, practice!</a:t>
            </a:r>
          </a:p>
        </p:txBody>
      </p:sp>
    </p:spTree>
    <p:extLst>
      <p:ext uri="{BB962C8B-B14F-4D97-AF65-F5344CB8AC3E}">
        <p14:creationId xmlns:p14="http://schemas.microsoft.com/office/powerpoint/2010/main" val="2087366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title"/>
          </p:nvPr>
        </p:nvSpPr>
        <p:spPr>
          <a:xfrm>
            <a:off x="838200" y="381000"/>
            <a:ext cx="8915400" cy="990600"/>
          </a:xfrm>
        </p:spPr>
        <p:txBody>
          <a:bodyPr/>
          <a:lstStyle/>
          <a:p>
            <a:r>
              <a:rPr lang="en-US" altLang="en-US" b="1" dirty="0"/>
              <a:t>Six Steps for Powerful Presentations</a:t>
            </a:r>
          </a:p>
        </p:txBody>
      </p:sp>
      <p:sp>
        <p:nvSpPr>
          <p:cNvPr id="5" name="Line 84"/>
          <p:cNvSpPr>
            <a:spLocks noChangeShapeType="1"/>
          </p:cNvSpPr>
          <p:nvPr/>
        </p:nvSpPr>
        <p:spPr bwMode="auto">
          <a:xfrm>
            <a:off x="152400" y="533400"/>
            <a:ext cx="0" cy="6324600"/>
          </a:xfrm>
          <a:prstGeom prst="line">
            <a:avLst/>
          </a:prstGeom>
          <a:noFill/>
          <a:ln w="3175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600200"/>
            <a:ext cx="1273278" cy="1273278"/>
          </a:xfrm>
          <a:prstGeom prst="rect">
            <a:avLst/>
          </a:prstGeom>
        </p:spPr>
      </p:pic>
      <p:sp>
        <p:nvSpPr>
          <p:cNvPr id="8" name="Rectangle 7"/>
          <p:cNvSpPr/>
          <p:nvPr/>
        </p:nvSpPr>
        <p:spPr>
          <a:xfrm>
            <a:off x="1452009" y="2987424"/>
            <a:ext cx="1569660" cy="461665"/>
          </a:xfrm>
          <a:prstGeom prst="rect">
            <a:avLst/>
          </a:prstGeom>
        </p:spPr>
        <p:txBody>
          <a:bodyPr wrap="none">
            <a:spAutoFit/>
          </a:bodyPr>
          <a:lstStyle/>
          <a:p>
            <a:pPr algn="ctr"/>
            <a:r>
              <a:rPr lang="en-US" b="1" dirty="0"/>
              <a:t>Audience</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674" y="1739028"/>
            <a:ext cx="1401794" cy="1036032"/>
          </a:xfrm>
          <a:prstGeom prst="rect">
            <a:avLst/>
          </a:prstGeom>
        </p:spPr>
      </p:pic>
      <p:sp>
        <p:nvSpPr>
          <p:cNvPr id="12" name="Rectangle 11"/>
          <p:cNvSpPr/>
          <p:nvPr/>
        </p:nvSpPr>
        <p:spPr>
          <a:xfrm>
            <a:off x="3954943" y="2981998"/>
            <a:ext cx="1741182" cy="461665"/>
          </a:xfrm>
          <a:prstGeom prst="rect">
            <a:avLst/>
          </a:prstGeom>
        </p:spPr>
        <p:txBody>
          <a:bodyPr wrap="none">
            <a:spAutoFit/>
          </a:bodyPr>
          <a:lstStyle/>
          <a:p>
            <a:pPr algn="ctr"/>
            <a:r>
              <a:rPr lang="en-US" b="1" dirty="0"/>
              <a:t>Objectives</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248" y="1751865"/>
            <a:ext cx="1049146" cy="1036032"/>
          </a:xfrm>
          <a:prstGeom prst="rect">
            <a:avLst/>
          </a:prstGeom>
        </p:spPr>
      </p:pic>
      <p:sp>
        <p:nvSpPr>
          <p:cNvPr id="14" name="Rectangle 13"/>
          <p:cNvSpPr/>
          <p:nvPr/>
        </p:nvSpPr>
        <p:spPr>
          <a:xfrm>
            <a:off x="6629400" y="2992162"/>
            <a:ext cx="1346844" cy="461665"/>
          </a:xfrm>
          <a:prstGeom prst="rect">
            <a:avLst/>
          </a:prstGeom>
        </p:spPr>
        <p:txBody>
          <a:bodyPr wrap="none">
            <a:spAutoFit/>
          </a:bodyPr>
          <a:lstStyle/>
          <a:p>
            <a:pPr algn="ctr"/>
            <a:r>
              <a:rPr lang="en-US" b="1" dirty="0"/>
              <a:t>Content</a:t>
            </a:r>
            <a:endParaRPr lang="en-US"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6143" y="4198513"/>
            <a:ext cx="1170598" cy="845432"/>
          </a:xfrm>
          <a:prstGeom prst="rect">
            <a:avLst/>
          </a:prstGeom>
        </p:spPr>
      </p:pic>
      <p:sp>
        <p:nvSpPr>
          <p:cNvPr id="16" name="Rectangle 15"/>
          <p:cNvSpPr/>
          <p:nvPr/>
        </p:nvSpPr>
        <p:spPr>
          <a:xfrm>
            <a:off x="1158412" y="5197224"/>
            <a:ext cx="2063386" cy="461665"/>
          </a:xfrm>
          <a:prstGeom prst="rect">
            <a:avLst/>
          </a:prstGeom>
        </p:spPr>
        <p:txBody>
          <a:bodyPr wrap="none">
            <a:spAutoFit/>
          </a:bodyPr>
          <a:lstStyle/>
          <a:p>
            <a:pPr algn="ctr"/>
            <a:r>
              <a:rPr lang="en-US" b="1" dirty="0"/>
              <a:t>Organization</a:t>
            </a:r>
            <a:endParaRPr lang="en-US" dirty="0"/>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4820" y="4075872"/>
            <a:ext cx="1097792" cy="1088186"/>
          </a:xfrm>
          <a:prstGeom prst="rect">
            <a:avLst/>
          </a:prstGeom>
        </p:spPr>
      </p:pic>
      <p:sp>
        <p:nvSpPr>
          <p:cNvPr id="19" name="Rectangle 18"/>
          <p:cNvSpPr/>
          <p:nvPr/>
        </p:nvSpPr>
        <p:spPr>
          <a:xfrm>
            <a:off x="4168422" y="5200314"/>
            <a:ext cx="1210589" cy="461665"/>
          </a:xfrm>
          <a:prstGeom prst="rect">
            <a:avLst/>
          </a:prstGeom>
        </p:spPr>
        <p:txBody>
          <a:bodyPr wrap="none">
            <a:spAutoFit/>
          </a:bodyPr>
          <a:lstStyle/>
          <a:p>
            <a:pPr algn="ctr"/>
            <a:r>
              <a:rPr lang="en-US" b="1" dirty="0"/>
              <a:t>Design</a:t>
            </a:r>
            <a:endParaRPr lang="en-US" dirty="0"/>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8511" y="4030342"/>
            <a:ext cx="1135146" cy="1133716"/>
          </a:xfrm>
          <a:prstGeom prst="rect">
            <a:avLst/>
          </a:prstGeom>
        </p:spPr>
      </p:pic>
      <p:sp>
        <p:nvSpPr>
          <p:cNvPr id="21" name="Rectangle 20"/>
          <p:cNvSpPr/>
          <p:nvPr/>
        </p:nvSpPr>
        <p:spPr>
          <a:xfrm>
            <a:off x="6564229" y="5200314"/>
            <a:ext cx="1383712" cy="461665"/>
          </a:xfrm>
          <a:prstGeom prst="rect">
            <a:avLst/>
          </a:prstGeom>
        </p:spPr>
        <p:txBody>
          <a:bodyPr wrap="none">
            <a:spAutoFit/>
          </a:bodyPr>
          <a:lstStyle/>
          <a:p>
            <a:pPr algn="ctr"/>
            <a:r>
              <a:rPr lang="en-US" b="1" dirty="0"/>
              <a:t>Delivery</a:t>
            </a:r>
            <a:endParaRPr lang="en-US" dirty="0"/>
          </a:p>
        </p:txBody>
      </p:sp>
    </p:spTree>
    <p:extLst>
      <p:ext uri="{BB962C8B-B14F-4D97-AF65-F5344CB8AC3E}">
        <p14:creationId xmlns:p14="http://schemas.microsoft.com/office/powerpoint/2010/main" val="1265759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835269" y="381000"/>
            <a:ext cx="7318131" cy="685800"/>
          </a:xfrm>
        </p:spPr>
        <p:txBody>
          <a:bodyPr/>
          <a:lstStyle/>
          <a:p>
            <a:r>
              <a:rPr lang="en-US" altLang="en-US" sz="3600" dirty="0">
                <a:solidFill>
                  <a:schemeClr val="tx2"/>
                </a:solidFill>
              </a:rPr>
              <a:t>Ideal Outcomes </a:t>
            </a:r>
          </a:p>
        </p:txBody>
      </p:sp>
      <p:sp>
        <p:nvSpPr>
          <p:cNvPr id="28675" name="Content Placeholder 2"/>
          <p:cNvSpPr>
            <a:spLocks noGrp="1"/>
          </p:cNvSpPr>
          <p:nvPr>
            <p:ph idx="1"/>
          </p:nvPr>
        </p:nvSpPr>
        <p:spPr>
          <a:xfrm>
            <a:off x="914400" y="1447800"/>
            <a:ext cx="7729537" cy="4724400"/>
          </a:xfrm>
        </p:spPr>
        <p:txBody>
          <a:bodyPr/>
          <a:lstStyle/>
          <a:p>
            <a:pPr>
              <a:spcBef>
                <a:spcPts val="0"/>
              </a:spcBef>
              <a:spcAft>
                <a:spcPts val="2400"/>
              </a:spcAft>
              <a:buClr>
                <a:srgbClr val="E96D1F"/>
              </a:buClr>
              <a:buSzPct val="85000"/>
            </a:pPr>
            <a:r>
              <a:rPr lang="en-US" altLang="en-US" dirty="0">
                <a:solidFill>
                  <a:schemeClr val="tx1">
                    <a:lumMod val="85000"/>
                    <a:lumOff val="15000"/>
                  </a:schemeClr>
                </a:solidFill>
              </a:rPr>
              <a:t>Audience better-informed about your issue</a:t>
            </a:r>
          </a:p>
          <a:p>
            <a:pPr>
              <a:spcBef>
                <a:spcPts val="0"/>
              </a:spcBef>
              <a:spcAft>
                <a:spcPts val="2400"/>
              </a:spcAft>
              <a:buClr>
                <a:srgbClr val="E96D1F"/>
              </a:buClr>
              <a:buSzPct val="85000"/>
            </a:pPr>
            <a:r>
              <a:rPr lang="en-US" altLang="en-US" dirty="0">
                <a:solidFill>
                  <a:schemeClr val="tx1">
                    <a:lumMod val="85000"/>
                    <a:lumOff val="15000"/>
                  </a:schemeClr>
                </a:solidFill>
              </a:rPr>
              <a:t>Audience motivated to share the information</a:t>
            </a:r>
          </a:p>
          <a:p>
            <a:pPr>
              <a:spcBef>
                <a:spcPts val="0"/>
              </a:spcBef>
              <a:spcAft>
                <a:spcPts val="2400"/>
              </a:spcAft>
              <a:buClr>
                <a:srgbClr val="E96D1F"/>
              </a:buClr>
              <a:buSzPct val="85000"/>
            </a:pPr>
            <a:r>
              <a:rPr lang="en-US" altLang="en-US" dirty="0">
                <a:solidFill>
                  <a:schemeClr val="tx1">
                    <a:lumMod val="85000"/>
                    <a:lumOff val="15000"/>
                  </a:schemeClr>
                </a:solidFill>
              </a:rPr>
              <a:t>Audience motivated to take action</a:t>
            </a:r>
          </a:p>
          <a:p>
            <a:pPr>
              <a:spcBef>
                <a:spcPts val="0"/>
              </a:spcBef>
              <a:spcAft>
                <a:spcPts val="2400"/>
              </a:spcAft>
              <a:buClr>
                <a:srgbClr val="E96D1F"/>
              </a:buClr>
              <a:buSzPct val="85000"/>
            </a:pPr>
            <a:r>
              <a:rPr lang="en-US" altLang="en-US" dirty="0">
                <a:solidFill>
                  <a:schemeClr val="tx1">
                    <a:lumMod val="85000"/>
                    <a:lumOff val="15000"/>
                  </a:schemeClr>
                </a:solidFill>
              </a:rPr>
              <a:t>Policy change based on your research</a:t>
            </a:r>
          </a:p>
        </p:txBody>
      </p:sp>
    </p:spTree>
    <p:extLst>
      <p:ext uri="{BB962C8B-B14F-4D97-AF65-F5344CB8AC3E}">
        <p14:creationId xmlns:p14="http://schemas.microsoft.com/office/powerpoint/2010/main" val="1468363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835269" y="381000"/>
            <a:ext cx="7318131" cy="685800"/>
          </a:xfrm>
        </p:spPr>
        <p:txBody>
          <a:bodyPr/>
          <a:lstStyle/>
          <a:p>
            <a:r>
              <a:rPr lang="en-US" altLang="en-US" sz="3600" dirty="0">
                <a:solidFill>
                  <a:schemeClr val="tx2"/>
                </a:solidFill>
              </a:rPr>
              <a:t>Learn More</a:t>
            </a:r>
          </a:p>
        </p:txBody>
      </p:sp>
      <p:sp>
        <p:nvSpPr>
          <p:cNvPr id="53251" name="Content Placeholder 2"/>
          <p:cNvSpPr>
            <a:spLocks noGrp="1"/>
          </p:cNvSpPr>
          <p:nvPr>
            <p:ph idx="1"/>
          </p:nvPr>
        </p:nvSpPr>
        <p:spPr>
          <a:xfrm>
            <a:off x="762000" y="1295400"/>
            <a:ext cx="7729537" cy="4724400"/>
          </a:xfrm>
        </p:spPr>
        <p:txBody>
          <a:bodyPr/>
          <a:lstStyle/>
          <a:p>
            <a:pPr>
              <a:spcBef>
                <a:spcPts val="0"/>
              </a:spcBef>
              <a:spcAft>
                <a:spcPts val="2400"/>
              </a:spcAft>
              <a:buClr>
                <a:srgbClr val="E96D1F"/>
              </a:buClr>
              <a:buSzPct val="85000"/>
            </a:pPr>
            <a:r>
              <a:rPr lang="en-US" altLang="en-US" sz="2000" dirty="0"/>
              <a:t>“Connecting People to Useful Information: Guidelines for Effective Data Presentations,” PRB and MEASURE Evaluation.</a:t>
            </a:r>
          </a:p>
          <a:p>
            <a:pPr>
              <a:spcBef>
                <a:spcPts val="0"/>
              </a:spcBef>
              <a:spcAft>
                <a:spcPts val="2400"/>
              </a:spcAft>
              <a:buClr>
                <a:srgbClr val="E96D1F"/>
              </a:buClr>
              <a:buSzPct val="85000"/>
            </a:pPr>
            <a:r>
              <a:rPr lang="en-US" altLang="en-US" sz="2000" dirty="0"/>
              <a:t>Andy Goodman, “Why Bad Presentations Happen to Good Causes,” Cause Communications, 2006.</a:t>
            </a:r>
          </a:p>
          <a:p>
            <a:pPr>
              <a:spcBef>
                <a:spcPts val="0"/>
              </a:spcBef>
              <a:spcAft>
                <a:spcPts val="2400"/>
              </a:spcAft>
              <a:buClr>
                <a:srgbClr val="E96D1F"/>
              </a:buClr>
              <a:buSzPct val="85000"/>
            </a:pPr>
            <a:r>
              <a:rPr lang="en-US" altLang="en-US" sz="2000" dirty="0"/>
              <a:t>Richard E. Mayer, “Principles for Multimedia Learning,” </a:t>
            </a:r>
            <a:r>
              <a:rPr lang="en-US" altLang="en-US" sz="2000" dirty="0">
                <a:hlinkClick r:id="rId3"/>
              </a:rPr>
              <a:t>http://hilt.harvard.edu/blog/principles-multimedia-learning-richard-e-mayer</a:t>
            </a:r>
            <a:r>
              <a:rPr lang="en-US" altLang="en-US" sz="2000" dirty="0"/>
              <a:t> </a:t>
            </a:r>
          </a:p>
          <a:p>
            <a:pPr>
              <a:spcBef>
                <a:spcPts val="0"/>
              </a:spcBef>
              <a:spcAft>
                <a:spcPts val="2400"/>
              </a:spcAft>
              <a:buClr>
                <a:srgbClr val="E96D1F"/>
              </a:buClr>
              <a:buSzPct val="85000"/>
            </a:pPr>
            <a:r>
              <a:rPr lang="en-US" altLang="en-US" sz="2000" dirty="0"/>
              <a:t>Don McMillan, “Life After Death by PowerPoint,” </a:t>
            </a:r>
            <a:r>
              <a:rPr lang="en-US" altLang="en-US" sz="2000" dirty="0">
                <a:hlinkClick r:id="rId4"/>
              </a:rPr>
              <a:t>www.youtube.com/watch?v=KbSPPFYxx3o</a:t>
            </a:r>
            <a:r>
              <a:rPr lang="en-US" altLang="en-US" sz="2000" dirty="0"/>
              <a:t> </a:t>
            </a:r>
          </a:p>
          <a:p>
            <a:pPr>
              <a:spcBef>
                <a:spcPts val="0"/>
              </a:spcBef>
              <a:spcAft>
                <a:spcPts val="2400"/>
              </a:spcAft>
              <a:buClr>
                <a:srgbClr val="E96D1F"/>
              </a:buClr>
              <a:buSzPct val="85000"/>
            </a:pPr>
            <a:r>
              <a:rPr lang="en-US" altLang="en-US" sz="2000" dirty="0"/>
              <a:t>David JP Phillips, “How to Avoid Death by PowerPoint,” </a:t>
            </a:r>
            <a:r>
              <a:rPr lang="en-US" altLang="en-US" sz="2000" dirty="0">
                <a:hlinkClick r:id="rId5"/>
              </a:rPr>
              <a:t>www.youtube.com/watch?v=Iwpi1Lm6dFo</a:t>
            </a:r>
            <a:r>
              <a:rPr lang="en-US" altLang="en-US" sz="2000" dirty="0"/>
              <a:t> </a:t>
            </a:r>
          </a:p>
        </p:txBody>
      </p:sp>
    </p:spTree>
    <p:extLst>
      <p:ext uri="{BB962C8B-B14F-4D97-AF65-F5344CB8AC3E}">
        <p14:creationId xmlns:p14="http://schemas.microsoft.com/office/powerpoint/2010/main" val="1966251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title"/>
          </p:nvPr>
        </p:nvSpPr>
        <p:spPr>
          <a:xfrm>
            <a:off x="838200" y="381000"/>
            <a:ext cx="8915400" cy="990600"/>
          </a:xfrm>
        </p:spPr>
        <p:txBody>
          <a:bodyPr/>
          <a:lstStyle/>
          <a:p>
            <a:r>
              <a:rPr lang="en-US" altLang="en-US" b="1" dirty="0"/>
              <a:t>Six Steps for Powerful Presentations</a:t>
            </a:r>
          </a:p>
        </p:txBody>
      </p:sp>
      <p:sp>
        <p:nvSpPr>
          <p:cNvPr id="5" name="Line 84"/>
          <p:cNvSpPr>
            <a:spLocks noChangeShapeType="1"/>
          </p:cNvSpPr>
          <p:nvPr/>
        </p:nvSpPr>
        <p:spPr bwMode="auto">
          <a:xfrm>
            <a:off x="152400" y="533400"/>
            <a:ext cx="0" cy="6324600"/>
          </a:xfrm>
          <a:prstGeom prst="line">
            <a:avLst/>
          </a:prstGeom>
          <a:noFill/>
          <a:ln w="3175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600200"/>
            <a:ext cx="1273278" cy="1273278"/>
          </a:xfrm>
          <a:prstGeom prst="rect">
            <a:avLst/>
          </a:prstGeom>
        </p:spPr>
      </p:pic>
      <p:sp>
        <p:nvSpPr>
          <p:cNvPr id="8" name="Rectangle 7"/>
          <p:cNvSpPr/>
          <p:nvPr/>
        </p:nvSpPr>
        <p:spPr>
          <a:xfrm>
            <a:off x="1452009" y="2987424"/>
            <a:ext cx="1569660" cy="461665"/>
          </a:xfrm>
          <a:prstGeom prst="rect">
            <a:avLst/>
          </a:prstGeom>
        </p:spPr>
        <p:txBody>
          <a:bodyPr wrap="none">
            <a:spAutoFit/>
          </a:bodyPr>
          <a:lstStyle/>
          <a:p>
            <a:pPr algn="ctr"/>
            <a:r>
              <a:rPr lang="en-US" b="1" dirty="0"/>
              <a:t>Audience</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674" y="1739028"/>
            <a:ext cx="1401794" cy="1036032"/>
          </a:xfrm>
          <a:prstGeom prst="rect">
            <a:avLst/>
          </a:prstGeom>
        </p:spPr>
      </p:pic>
      <p:sp>
        <p:nvSpPr>
          <p:cNvPr id="12" name="Rectangle 11"/>
          <p:cNvSpPr/>
          <p:nvPr/>
        </p:nvSpPr>
        <p:spPr>
          <a:xfrm>
            <a:off x="3954943" y="2981998"/>
            <a:ext cx="1741182" cy="461665"/>
          </a:xfrm>
          <a:prstGeom prst="rect">
            <a:avLst/>
          </a:prstGeom>
        </p:spPr>
        <p:txBody>
          <a:bodyPr wrap="none">
            <a:spAutoFit/>
          </a:bodyPr>
          <a:lstStyle/>
          <a:p>
            <a:pPr algn="ctr"/>
            <a:r>
              <a:rPr lang="en-US" b="1" dirty="0"/>
              <a:t>Objectives</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248" y="1751865"/>
            <a:ext cx="1049146" cy="1036032"/>
          </a:xfrm>
          <a:prstGeom prst="rect">
            <a:avLst/>
          </a:prstGeom>
        </p:spPr>
      </p:pic>
      <p:sp>
        <p:nvSpPr>
          <p:cNvPr id="14" name="Rectangle 13"/>
          <p:cNvSpPr/>
          <p:nvPr/>
        </p:nvSpPr>
        <p:spPr>
          <a:xfrm>
            <a:off x="6629400" y="2992162"/>
            <a:ext cx="1346844" cy="461665"/>
          </a:xfrm>
          <a:prstGeom prst="rect">
            <a:avLst/>
          </a:prstGeom>
        </p:spPr>
        <p:txBody>
          <a:bodyPr wrap="none">
            <a:spAutoFit/>
          </a:bodyPr>
          <a:lstStyle/>
          <a:p>
            <a:pPr algn="ctr"/>
            <a:r>
              <a:rPr lang="en-US" b="1" dirty="0"/>
              <a:t>Content</a:t>
            </a:r>
            <a:endParaRPr lang="en-US"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6143" y="4198513"/>
            <a:ext cx="1170598" cy="845432"/>
          </a:xfrm>
          <a:prstGeom prst="rect">
            <a:avLst/>
          </a:prstGeom>
        </p:spPr>
      </p:pic>
      <p:sp>
        <p:nvSpPr>
          <p:cNvPr id="16" name="Rectangle 15"/>
          <p:cNvSpPr/>
          <p:nvPr/>
        </p:nvSpPr>
        <p:spPr>
          <a:xfrm>
            <a:off x="1158412" y="5197224"/>
            <a:ext cx="2063386" cy="461665"/>
          </a:xfrm>
          <a:prstGeom prst="rect">
            <a:avLst/>
          </a:prstGeom>
        </p:spPr>
        <p:txBody>
          <a:bodyPr wrap="none">
            <a:spAutoFit/>
          </a:bodyPr>
          <a:lstStyle/>
          <a:p>
            <a:pPr algn="ctr"/>
            <a:r>
              <a:rPr lang="en-US" b="1" dirty="0"/>
              <a:t>Organization</a:t>
            </a:r>
            <a:endParaRPr lang="en-US" dirty="0"/>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4820" y="4075872"/>
            <a:ext cx="1097792" cy="1088186"/>
          </a:xfrm>
          <a:prstGeom prst="rect">
            <a:avLst/>
          </a:prstGeom>
        </p:spPr>
      </p:pic>
      <p:sp>
        <p:nvSpPr>
          <p:cNvPr id="19" name="Rectangle 18"/>
          <p:cNvSpPr/>
          <p:nvPr/>
        </p:nvSpPr>
        <p:spPr>
          <a:xfrm>
            <a:off x="4168422" y="5200314"/>
            <a:ext cx="1210589" cy="461665"/>
          </a:xfrm>
          <a:prstGeom prst="rect">
            <a:avLst/>
          </a:prstGeom>
        </p:spPr>
        <p:txBody>
          <a:bodyPr wrap="none">
            <a:spAutoFit/>
          </a:bodyPr>
          <a:lstStyle/>
          <a:p>
            <a:pPr algn="ctr"/>
            <a:r>
              <a:rPr lang="en-US" b="1" dirty="0"/>
              <a:t>Design</a:t>
            </a:r>
            <a:endParaRPr lang="en-US" dirty="0"/>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8511" y="4030342"/>
            <a:ext cx="1135146" cy="1133716"/>
          </a:xfrm>
          <a:prstGeom prst="rect">
            <a:avLst/>
          </a:prstGeom>
        </p:spPr>
      </p:pic>
      <p:sp>
        <p:nvSpPr>
          <p:cNvPr id="21" name="Rectangle 20"/>
          <p:cNvSpPr/>
          <p:nvPr/>
        </p:nvSpPr>
        <p:spPr>
          <a:xfrm>
            <a:off x="6564229" y="5200314"/>
            <a:ext cx="1383712" cy="461665"/>
          </a:xfrm>
          <a:prstGeom prst="rect">
            <a:avLst/>
          </a:prstGeom>
        </p:spPr>
        <p:txBody>
          <a:bodyPr wrap="none">
            <a:spAutoFit/>
          </a:bodyPr>
          <a:lstStyle/>
          <a:p>
            <a:pPr algn="ctr"/>
            <a:r>
              <a:rPr lang="en-US" b="1" dirty="0"/>
              <a:t>Delivery</a:t>
            </a:r>
            <a:endParaRPr lang="en-US" dirty="0"/>
          </a:p>
        </p:txBody>
      </p:sp>
    </p:spTree>
    <p:extLst>
      <p:ext uri="{BB962C8B-B14F-4D97-AF65-F5344CB8AC3E}">
        <p14:creationId xmlns:p14="http://schemas.microsoft.com/office/powerpoint/2010/main" val="386676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002727" y="3429000"/>
            <a:ext cx="7138543" cy="1219200"/>
          </a:xfrm>
        </p:spPr>
        <p:txBody>
          <a:bodyPr/>
          <a:lstStyle/>
          <a:p>
            <a:r>
              <a:rPr lang="en-US" sz="7500" spc="600" dirty="0"/>
              <a:t>AUDIENCE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399" y="2133600"/>
            <a:ext cx="1219200" cy="1219200"/>
          </a:xfrm>
          <a:prstGeom prst="rect">
            <a:avLst/>
          </a:prstGeom>
        </p:spPr>
      </p:pic>
    </p:spTree>
    <p:extLst>
      <p:ext uri="{BB962C8B-B14F-4D97-AF65-F5344CB8AC3E}">
        <p14:creationId xmlns:p14="http://schemas.microsoft.com/office/powerpoint/2010/main" val="2792183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5269" y="381000"/>
            <a:ext cx="8308731" cy="1447800"/>
          </a:xfrm>
        </p:spPr>
        <p:txBody>
          <a:bodyPr/>
          <a:lstStyle/>
          <a:p>
            <a:r>
              <a:rPr lang="en-US" sz="3600" dirty="0">
                <a:solidFill>
                  <a:schemeClr val="tx2"/>
                </a:solidFill>
              </a:rPr>
              <a:t>Focus on What Your Audience Needs to Know </a:t>
            </a:r>
            <a:br>
              <a:rPr lang="en-US" dirty="0"/>
            </a:br>
            <a:endParaRPr lang="en-US" dirty="0"/>
          </a:p>
        </p:txBody>
      </p:sp>
      <p:sp>
        <p:nvSpPr>
          <p:cNvPr id="2" name="Content Placeholder 1"/>
          <p:cNvSpPr>
            <a:spLocks noGrp="1"/>
          </p:cNvSpPr>
          <p:nvPr>
            <p:ph idx="1"/>
          </p:nvPr>
        </p:nvSpPr>
        <p:spPr>
          <a:xfrm>
            <a:off x="914400" y="1981200"/>
            <a:ext cx="7729537" cy="4267200"/>
          </a:xfrm>
        </p:spPr>
        <p:txBody>
          <a:bodyPr/>
          <a:lstStyle/>
          <a:p>
            <a:pPr>
              <a:spcBef>
                <a:spcPts val="0"/>
              </a:spcBef>
              <a:spcAft>
                <a:spcPts val="1200"/>
              </a:spcAft>
              <a:buClr>
                <a:srgbClr val="E96D1F"/>
              </a:buClr>
            </a:pPr>
            <a:r>
              <a:rPr lang="en-US" dirty="0">
                <a:solidFill>
                  <a:schemeClr val="tx1">
                    <a:lumMod val="85000"/>
                    <a:lumOff val="15000"/>
                  </a:schemeClr>
                </a:solidFill>
              </a:rPr>
              <a:t>Who is your audience?</a:t>
            </a:r>
          </a:p>
          <a:p>
            <a:pPr lvl="1">
              <a:spcBef>
                <a:spcPts val="0"/>
              </a:spcBef>
              <a:spcAft>
                <a:spcPts val="1200"/>
              </a:spcAft>
              <a:buClr>
                <a:srgbClr val="E96D1F"/>
              </a:buClr>
              <a:buFont typeface="Courier New" panose="02070309020205020404" pitchFamily="49" charset="0"/>
              <a:buChar char="o"/>
            </a:pPr>
            <a:r>
              <a:rPr lang="en-US" dirty="0">
                <a:solidFill>
                  <a:schemeClr val="tx1">
                    <a:lumMod val="85000"/>
                    <a:lumOff val="15000"/>
                  </a:schemeClr>
                </a:solidFill>
              </a:rPr>
              <a:t>How much knowledge does your audience have?</a:t>
            </a:r>
          </a:p>
          <a:p>
            <a:pPr lvl="1">
              <a:spcBef>
                <a:spcPts val="0"/>
              </a:spcBef>
              <a:spcAft>
                <a:spcPts val="2400"/>
              </a:spcAft>
              <a:buClr>
                <a:srgbClr val="E96D1F"/>
              </a:buClr>
              <a:buFont typeface="Courier New" panose="02070309020205020404" pitchFamily="49" charset="0"/>
              <a:buChar char="o"/>
            </a:pPr>
            <a:r>
              <a:rPr lang="en-US" dirty="0">
                <a:solidFill>
                  <a:schemeClr val="tx1">
                    <a:lumMod val="85000"/>
                    <a:lumOff val="15000"/>
                  </a:schemeClr>
                </a:solidFill>
              </a:rPr>
              <a:t>What motivates your audience?</a:t>
            </a:r>
          </a:p>
          <a:p>
            <a:pPr>
              <a:spcBef>
                <a:spcPts val="0"/>
              </a:spcBef>
              <a:spcAft>
                <a:spcPts val="2400"/>
              </a:spcAft>
              <a:buClr>
                <a:srgbClr val="E96D1F"/>
              </a:buClr>
            </a:pPr>
            <a:r>
              <a:rPr lang="en-US" dirty="0">
                <a:solidFill>
                  <a:schemeClr val="tx1">
                    <a:lumMod val="85000"/>
                    <a:lumOff val="15000"/>
                  </a:schemeClr>
                </a:solidFill>
              </a:rPr>
              <a:t>What do you hope the audience will do as a result of the presentation?</a:t>
            </a:r>
          </a:p>
          <a:p>
            <a:pPr marL="0" indent="0">
              <a:buNone/>
            </a:pPr>
            <a:endParaRPr lang="en-US" dirty="0"/>
          </a:p>
          <a:p>
            <a:endParaRPr lang="en-US" dirty="0"/>
          </a:p>
        </p:txBody>
      </p:sp>
    </p:spTree>
    <p:extLst>
      <p:ext uri="{BB962C8B-B14F-4D97-AF65-F5344CB8AC3E}">
        <p14:creationId xmlns:p14="http://schemas.microsoft.com/office/powerpoint/2010/main" val="3419041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a:spLocks noGrp="1"/>
          </p:cNvSpPr>
          <p:nvPr>
            <p:ph type="body" sz="quarter" idx="10"/>
          </p:nvPr>
        </p:nvSpPr>
        <p:spPr>
          <a:xfrm>
            <a:off x="1002727" y="3429000"/>
            <a:ext cx="7138543" cy="1219200"/>
          </a:xfrm>
        </p:spPr>
        <p:txBody>
          <a:bodyPr/>
          <a:lstStyle/>
          <a:p>
            <a:r>
              <a:rPr lang="en-US" sz="7500" spc="600" dirty="0"/>
              <a:t>OBJECTIVES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006" y="2209800"/>
            <a:ext cx="1443424" cy="1066800"/>
          </a:xfrm>
          <a:prstGeom prst="rect">
            <a:avLst/>
          </a:prstGeom>
        </p:spPr>
      </p:pic>
    </p:spTree>
    <p:extLst>
      <p:ext uri="{BB962C8B-B14F-4D97-AF65-F5344CB8AC3E}">
        <p14:creationId xmlns:p14="http://schemas.microsoft.com/office/powerpoint/2010/main" val="2766921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Grp="1" noChangeArrowheads="1"/>
          </p:cNvSpPr>
          <p:nvPr>
            <p:ph type="title"/>
          </p:nvPr>
        </p:nvSpPr>
        <p:spPr/>
        <p:txBody>
          <a:bodyPr/>
          <a:lstStyle/>
          <a:p>
            <a:r>
              <a:rPr lang="en-US" altLang="en-US" dirty="0">
                <a:solidFill>
                  <a:srgbClr val="0070C0"/>
                </a:solidFill>
              </a:rPr>
              <a:t>Ask Yourself</a:t>
            </a:r>
          </a:p>
        </p:txBody>
      </p:sp>
      <p:sp>
        <p:nvSpPr>
          <p:cNvPr id="2" name="Content Placeholder 1"/>
          <p:cNvSpPr>
            <a:spLocks noGrp="1"/>
          </p:cNvSpPr>
          <p:nvPr>
            <p:ph idx="1"/>
          </p:nvPr>
        </p:nvSpPr>
        <p:spPr>
          <a:xfrm>
            <a:off x="914400" y="1447800"/>
            <a:ext cx="7729537" cy="4724400"/>
          </a:xfrm>
        </p:spPr>
        <p:txBody>
          <a:bodyPr/>
          <a:lstStyle/>
          <a:p>
            <a:pPr>
              <a:spcAft>
                <a:spcPts val="3000"/>
              </a:spcAft>
              <a:buClr>
                <a:srgbClr val="E96D1F"/>
              </a:buClr>
              <a:buSzPct val="85000"/>
            </a:pPr>
            <a:r>
              <a:rPr lang="en-US" altLang="en-US" sz="3200" b="1" dirty="0"/>
              <a:t>Why</a:t>
            </a:r>
            <a:r>
              <a:rPr lang="en-US" altLang="en-US" sz="2800" dirty="0"/>
              <a:t> </a:t>
            </a:r>
            <a:r>
              <a:rPr lang="en-US" altLang="en-US" sz="2800" dirty="0">
                <a:solidFill>
                  <a:schemeClr val="tx1"/>
                </a:solidFill>
              </a:rPr>
              <a:t>you want to give this presentation?</a:t>
            </a:r>
          </a:p>
          <a:p>
            <a:pPr>
              <a:spcAft>
                <a:spcPts val="3000"/>
              </a:spcAft>
              <a:buClr>
                <a:srgbClr val="E96D1F"/>
              </a:buClr>
              <a:buSzPct val="85000"/>
            </a:pPr>
            <a:r>
              <a:rPr lang="en-US" altLang="en-US" sz="3200" b="1" dirty="0"/>
              <a:t>What </a:t>
            </a:r>
            <a:r>
              <a:rPr lang="en-US" altLang="en-US" sz="2800" dirty="0">
                <a:solidFill>
                  <a:schemeClr val="tx1"/>
                </a:solidFill>
              </a:rPr>
              <a:t>you hope to gain?</a:t>
            </a:r>
          </a:p>
          <a:p>
            <a:pPr>
              <a:spcAft>
                <a:spcPts val="3000"/>
              </a:spcAft>
              <a:buClr>
                <a:srgbClr val="E96D1F"/>
              </a:buClr>
              <a:buSzPct val="85000"/>
            </a:pPr>
            <a:r>
              <a:rPr lang="en-US" altLang="en-US" sz="3200" b="1" dirty="0"/>
              <a:t>How </a:t>
            </a:r>
            <a:r>
              <a:rPr lang="en-US" altLang="en-US" sz="2800" dirty="0">
                <a:solidFill>
                  <a:schemeClr val="tx1"/>
                </a:solidFill>
              </a:rPr>
              <a:t>will you know if you have succeeded?</a:t>
            </a:r>
          </a:p>
          <a:p>
            <a:pPr marL="0" indent="0">
              <a:spcAft>
                <a:spcPts val="3000"/>
              </a:spcAft>
              <a:buNone/>
            </a:pPr>
            <a:endParaRPr lang="en-US" dirty="0"/>
          </a:p>
        </p:txBody>
      </p:sp>
    </p:spTree>
    <p:extLst>
      <p:ext uri="{BB962C8B-B14F-4D97-AF65-F5344CB8AC3E}">
        <p14:creationId xmlns:p14="http://schemas.microsoft.com/office/powerpoint/2010/main" val="2913603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835269" y="381000"/>
            <a:ext cx="7318131" cy="685800"/>
          </a:xfrm>
        </p:spPr>
        <p:txBody>
          <a:bodyPr/>
          <a:lstStyle/>
          <a:p>
            <a:r>
              <a:rPr lang="en-US" altLang="en-US" sz="3600" dirty="0"/>
              <a:t>Possible Outcomes</a:t>
            </a:r>
          </a:p>
        </p:txBody>
      </p:sp>
      <p:sp>
        <p:nvSpPr>
          <p:cNvPr id="18435" name="Rectangle 5"/>
          <p:cNvSpPr>
            <a:spLocks noGrp="1" noChangeArrowheads="1"/>
          </p:cNvSpPr>
          <p:nvPr>
            <p:ph idx="1"/>
          </p:nvPr>
        </p:nvSpPr>
        <p:spPr>
          <a:xfrm>
            <a:off x="914400" y="1447800"/>
            <a:ext cx="7729537" cy="4724400"/>
          </a:xfrm>
        </p:spPr>
        <p:txBody>
          <a:bodyPr/>
          <a:lstStyle/>
          <a:p>
            <a:pPr>
              <a:spcBef>
                <a:spcPts val="0"/>
              </a:spcBef>
              <a:spcAft>
                <a:spcPts val="3000"/>
              </a:spcAft>
              <a:buSzPct val="85000"/>
            </a:pPr>
            <a:r>
              <a:rPr lang="en-US" altLang="en-US" dirty="0">
                <a:solidFill>
                  <a:schemeClr val="tx1"/>
                </a:solidFill>
              </a:rPr>
              <a:t>Audience </a:t>
            </a:r>
            <a:r>
              <a:rPr lang="en-US" altLang="en-US" b="1" dirty="0">
                <a:solidFill>
                  <a:srgbClr val="D05124"/>
                </a:solidFill>
              </a:rPr>
              <a:t>better informed</a:t>
            </a:r>
            <a:r>
              <a:rPr lang="en-US" altLang="en-US" dirty="0">
                <a:solidFill>
                  <a:srgbClr val="D05124"/>
                </a:solidFill>
              </a:rPr>
              <a:t> </a:t>
            </a:r>
            <a:r>
              <a:rPr lang="en-US" altLang="en-US" dirty="0">
                <a:solidFill>
                  <a:schemeClr val="tx1"/>
                </a:solidFill>
              </a:rPr>
              <a:t>about your issue</a:t>
            </a:r>
          </a:p>
          <a:p>
            <a:pPr>
              <a:spcBef>
                <a:spcPts val="0"/>
              </a:spcBef>
              <a:spcAft>
                <a:spcPts val="3000"/>
              </a:spcAft>
              <a:buSzPct val="85000"/>
            </a:pPr>
            <a:r>
              <a:rPr lang="en-US" altLang="en-US" dirty="0">
                <a:solidFill>
                  <a:schemeClr val="tx1"/>
                </a:solidFill>
              </a:rPr>
              <a:t>Audience motivated to </a:t>
            </a:r>
            <a:r>
              <a:rPr lang="en-US" altLang="en-US" b="1" dirty="0">
                <a:solidFill>
                  <a:srgbClr val="D05124"/>
                </a:solidFill>
              </a:rPr>
              <a:t>share the information</a:t>
            </a:r>
            <a:r>
              <a:rPr lang="en-US" altLang="en-US" dirty="0"/>
              <a:t> </a:t>
            </a:r>
            <a:r>
              <a:rPr lang="en-US" altLang="en-US" dirty="0">
                <a:solidFill>
                  <a:schemeClr val="tx1"/>
                </a:solidFill>
              </a:rPr>
              <a:t>with others</a:t>
            </a:r>
          </a:p>
          <a:p>
            <a:pPr>
              <a:spcBef>
                <a:spcPts val="0"/>
              </a:spcBef>
              <a:spcAft>
                <a:spcPts val="3000"/>
              </a:spcAft>
              <a:buSzPct val="85000"/>
            </a:pPr>
            <a:r>
              <a:rPr lang="en-US" altLang="en-US" dirty="0">
                <a:solidFill>
                  <a:schemeClr val="tx1"/>
                </a:solidFill>
              </a:rPr>
              <a:t>Audience motivated to </a:t>
            </a:r>
            <a:r>
              <a:rPr lang="en-US" altLang="en-US" b="1" dirty="0">
                <a:solidFill>
                  <a:srgbClr val="D05124"/>
                </a:solidFill>
              </a:rPr>
              <a:t>take action</a:t>
            </a:r>
          </a:p>
        </p:txBody>
      </p:sp>
    </p:spTree>
    <p:extLst>
      <p:ext uri="{BB962C8B-B14F-4D97-AF65-F5344CB8AC3E}">
        <p14:creationId xmlns:p14="http://schemas.microsoft.com/office/powerpoint/2010/main" val="4102021402"/>
      </p:ext>
    </p:extLst>
  </p:cSld>
  <p:clrMapOvr>
    <a:masterClrMapping/>
  </p:clrMapOvr>
</p:sld>
</file>

<file path=ppt/theme/theme1.xml><?xml version="1.0" encoding="utf-8"?>
<a:theme xmlns:a="http://schemas.openxmlformats.org/drawingml/2006/main" name="Bold Stripes">
  <a:themeElements>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Bold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clrMap bg1="lt1" tx1="dk1" bg2="lt2" tx2="dk2" accent1="accent1" accent2="accent2" accent3="accent3" accent4="accent4" accent5="accent5" accent6="accent6" hlink="hlink" folHlink="folHlink"/>
    </a:extraClrScheme>
    <a:extraClrScheme>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clrMap bg1="dk2" tx1="lt1" bg2="dk1" tx2="lt2" accent1="accent1" accent2="accent2" accent3="accent3" accent4="accent4" accent5="accent5" accent6="accent6" hlink="hlink" folHlink="folHlink"/>
    </a:extraClrScheme>
    <a:extraClrScheme>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clrMap bg1="lt1" tx1="dk1" bg2="lt2" tx2="dk2" accent1="accent1" accent2="accent2" accent3="accent3" accent4="accent4" accent5="accent5" accent6="accent6" hlink="hlink" folHlink="folHlink"/>
    </a:extraClrScheme>
    <a:extraClrScheme>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clrMap bg1="dk2" tx1="lt1" bg2="dk1" tx2="lt2" accent1="accent1" accent2="accent2" accent3="accent3" accent4="accent4" accent5="accent5" accent6="accent6" hlink="hlink" folHlink="folHlink"/>
    </a:extraClrScheme>
    <a:extraClrScheme>
      <a:clrScheme name="Bold Stripes 3">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55A12F"/>
        </a:hlink>
        <a:folHlink>
          <a:srgbClr val="D05124"/>
        </a:folHlink>
      </a:clrScheme>
      <a:clrMap bg1="dk2" tx1="lt1" bg2="dk1" tx2="lt2" accent1="accent1" accent2="accent2" accent3="accent3" accent4="accent4" accent5="accent5" accent6="accent6" hlink="hlink" folHlink="folHlink"/>
    </a:extraClrScheme>
    <a:extraClrScheme>
      <a:clrScheme name="Bold Stripes 4">
        <a:dk1>
          <a:srgbClr val="000000"/>
        </a:dk1>
        <a:lt1>
          <a:srgbClr val="EAEAEA"/>
        </a:lt1>
        <a:dk2>
          <a:srgbClr val="378C20"/>
        </a:dk2>
        <a:lt2>
          <a:srgbClr val="EAEAEA"/>
        </a:lt2>
        <a:accent1>
          <a:srgbClr val="FFFFFF"/>
        </a:accent1>
        <a:accent2>
          <a:srgbClr val="DDDDDD"/>
        </a:accent2>
        <a:accent3>
          <a:srgbClr val="F3F3F3"/>
        </a:accent3>
        <a:accent4>
          <a:srgbClr val="000000"/>
        </a:accent4>
        <a:accent5>
          <a:srgbClr val="FFFFFF"/>
        </a:accent5>
        <a:accent6>
          <a:srgbClr val="C8C8C8"/>
        </a:accent6>
        <a:hlink>
          <a:srgbClr val="389A44"/>
        </a:hlink>
        <a:folHlink>
          <a:srgbClr val="D05124"/>
        </a:folHlink>
      </a:clrScheme>
      <a:clrMap bg1="lt1" tx1="dk1" bg2="lt2" tx2="dk2" accent1="accent1" accent2="accent2" accent3="accent3" accent4="accent4" accent5="accent5" accent6="accent6" hlink="hlink" folHlink="folHlink"/>
    </a:extraClrScheme>
    <a:extraClrScheme>
      <a:clrScheme name="Bold Stripes 5">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368E45"/>
        </a:hlink>
        <a:folHlink>
          <a:srgbClr val="D05124"/>
        </a:folHlink>
      </a:clrScheme>
      <a:clrMap bg1="dk2" tx1="lt1" bg2="dk1" tx2="lt2" accent1="accent1" accent2="accent2" accent3="accent3" accent4="accent4" accent5="accent5" accent6="accent6" hlink="hlink" folHlink="folHlink"/>
    </a:extraClrScheme>
    <a:extraClrScheme>
      <a:clrScheme name="Bold Stripes 6">
        <a:dk1>
          <a:srgbClr val="000000"/>
        </a:dk1>
        <a:lt1>
          <a:srgbClr val="EAEAEA"/>
        </a:lt1>
        <a:dk2>
          <a:srgbClr val="378C20"/>
        </a:dk2>
        <a:lt2>
          <a:srgbClr val="EAEAEA"/>
        </a:lt2>
        <a:accent1>
          <a:srgbClr val="FFFFFF"/>
        </a:accent1>
        <a:accent2>
          <a:srgbClr val="DDDDDD"/>
        </a:accent2>
        <a:accent3>
          <a:srgbClr val="F3F3F3"/>
        </a:accent3>
        <a:accent4>
          <a:srgbClr val="000000"/>
        </a:accent4>
        <a:accent5>
          <a:srgbClr val="FFFFFF"/>
        </a:accent5>
        <a:accent6>
          <a:srgbClr val="C8C8C8"/>
        </a:accent6>
        <a:hlink>
          <a:srgbClr val="389A44"/>
        </a:hlink>
        <a:folHlink>
          <a:srgbClr val="2E73C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old Stripes">
  <a:themeElements>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Bold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clrMap bg1="lt1" tx1="dk1" bg2="lt2" tx2="dk2" accent1="accent1" accent2="accent2" accent3="accent3" accent4="accent4" accent5="accent5" accent6="accent6" hlink="hlink" folHlink="folHlink"/>
    </a:extraClrScheme>
    <a:extraClrScheme>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themeOverride>
</file>

<file path=ppt/theme/themeOverride2.xml><?xml version="1.0" encoding="utf-8"?>
<a:themeOverride xmlns:a="http://schemas.openxmlformats.org/drawingml/2006/main">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themeOverride>
</file>

<file path=docProps/app.xml><?xml version="1.0" encoding="utf-8"?>
<Properties xmlns="http://schemas.openxmlformats.org/officeDocument/2006/extended-properties" xmlns:vt="http://schemas.openxmlformats.org/officeDocument/2006/docPropsVTypes">
  <Template/>
  <TotalTime>4699</TotalTime>
  <Words>7153</Words>
  <Application>Microsoft Office PowerPoint</Application>
  <PresentationFormat>On-screen Show (4:3)</PresentationFormat>
  <Paragraphs>453</Paragraphs>
  <Slides>36</Slides>
  <Notes>36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Arial Black</vt:lpstr>
      <vt:lpstr>Courier New</vt:lpstr>
      <vt:lpstr>Snap ITC</vt:lpstr>
      <vt:lpstr>Wingdings</vt:lpstr>
      <vt:lpstr>ZapfDingbats</vt:lpstr>
      <vt:lpstr>Bold Stripes</vt:lpstr>
      <vt:lpstr>1_Bold Stripes</vt:lpstr>
      <vt:lpstr>Effective Presentations </vt:lpstr>
      <vt:lpstr>PowerPoint Presentation</vt:lpstr>
      <vt:lpstr>When good content goes bad…</vt:lpstr>
      <vt:lpstr>Six Steps for Powerful Presentations</vt:lpstr>
      <vt:lpstr>PowerPoint Presentation</vt:lpstr>
      <vt:lpstr>Focus on What Your Audience Needs to Know  </vt:lpstr>
      <vt:lpstr>PowerPoint Presentation</vt:lpstr>
      <vt:lpstr>Ask Yourself</vt:lpstr>
      <vt:lpstr>Possible Outcomes</vt:lpstr>
      <vt:lpstr>PowerPoint Presentation</vt:lpstr>
      <vt:lpstr>The Audience Learns More When Less Is Presented</vt:lpstr>
      <vt:lpstr>PowerPoint Presentation</vt:lpstr>
      <vt:lpstr>PowerPoint Presentation</vt:lpstr>
      <vt:lpstr>Present a Persuasive Message</vt:lpstr>
      <vt:lpstr>Opener Sets the Tone</vt:lpstr>
      <vt:lpstr>Options for Opening Remarks</vt:lpstr>
      <vt:lpstr>Timing Is Key</vt:lpstr>
      <vt:lpstr>Close Wisely</vt:lpstr>
      <vt:lpstr>Have the Last Word</vt:lpstr>
      <vt:lpstr>PowerPoint Presentation</vt:lpstr>
      <vt:lpstr>Design Thoughtfully</vt:lpstr>
      <vt:lpstr>KEEP A CONSISTENT “LOOK”</vt:lpstr>
      <vt:lpstr>Make It Legible</vt:lpstr>
      <vt:lpstr>Design Charts Carefully</vt:lpstr>
      <vt:lpstr>Remember the KISS Rule</vt:lpstr>
      <vt:lpstr>Telegraphic Titles Help Tell Your Story</vt:lpstr>
      <vt:lpstr>PowerPoint Presentation</vt:lpstr>
      <vt:lpstr>Clear, Concise, Conversational</vt:lpstr>
      <vt:lpstr>Style and Voice</vt:lpstr>
      <vt:lpstr>Appearance and Manners</vt:lpstr>
      <vt:lpstr>Prepare an Introduction</vt:lpstr>
      <vt:lpstr>      </vt:lpstr>
      <vt:lpstr>Channel Nervous Energy  </vt:lpstr>
      <vt:lpstr>Six Steps for Powerful Presentations</vt:lpstr>
      <vt:lpstr>Ideal Outcomes </vt:lpstr>
      <vt:lpstr>Learn More</vt:lpstr>
    </vt:vector>
  </TitlesOfParts>
  <Company>Paul Geary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Geary User</dc:creator>
  <cp:lastModifiedBy>Aderonke Atoyebi</cp:lastModifiedBy>
  <cp:revision>302</cp:revision>
  <cp:lastPrinted>2015-06-23T13:42:17Z</cp:lastPrinted>
  <dcterms:created xsi:type="dcterms:W3CDTF">2011-03-01T20:01:46Z</dcterms:created>
  <dcterms:modified xsi:type="dcterms:W3CDTF">2022-09-19T06:57:13Z</dcterms:modified>
</cp:coreProperties>
</file>