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30" r:id="rId1"/>
  </p:sldMasterIdLst>
  <p:notesMasterIdLst>
    <p:notesMasterId r:id="rId16"/>
  </p:notesMasterIdLst>
  <p:handoutMasterIdLst>
    <p:handoutMasterId r:id="rId17"/>
  </p:handoutMasterIdLst>
  <p:sldIdLst>
    <p:sldId id="329" r:id="rId2"/>
    <p:sldId id="326" r:id="rId3"/>
    <p:sldId id="330" r:id="rId4"/>
    <p:sldId id="327" r:id="rId5"/>
    <p:sldId id="328" r:id="rId6"/>
    <p:sldId id="313" r:id="rId7"/>
    <p:sldId id="315" r:id="rId8"/>
    <p:sldId id="316" r:id="rId9"/>
    <p:sldId id="317" r:id="rId10"/>
    <p:sldId id="318" r:id="rId11"/>
    <p:sldId id="319" r:id="rId12"/>
    <p:sldId id="321" r:id="rId13"/>
    <p:sldId id="322" r:id="rId14"/>
    <p:sldId id="324" r:id="rId1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Introduction" id="{362DD47B-C8F8-4176-85B3-4F493F764A53}">
          <p14:sldIdLst>
            <p14:sldId id="329"/>
          </p14:sldIdLst>
        </p14:section>
        <p14:section name="Policy Brief" id="{E4D6CC99-A189-4EE0-8616-681A835FD117}">
          <p14:sldIdLst>
            <p14:sldId id="326"/>
            <p14:sldId id="330"/>
            <p14:sldId id="327"/>
            <p14:sldId id="328"/>
            <p14:sldId id="313"/>
            <p14:sldId id="315"/>
            <p14:sldId id="316"/>
            <p14:sldId id="317"/>
            <p14:sldId id="318"/>
            <p14:sldId id="319"/>
            <p14:sldId id="321"/>
            <p14:sldId id="322"/>
          </p14:sldIdLst>
        </p14:section>
        <p14:section name="Conclusion" id="{449EE9DE-B9E6-40D3-97A7-DE2229348C46}">
          <p14:sldIdLst>
            <p14:sldId id="32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F2F21"/>
    <a:srgbClr val="C1680F"/>
    <a:srgbClr val="008040"/>
    <a:srgbClr val="7AAD42"/>
    <a:srgbClr val="A2A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15"/>
    <p:restoredTop sz="73560" autoAdjust="0"/>
  </p:normalViewPr>
  <p:slideViewPr>
    <p:cSldViewPr>
      <p:cViewPr varScale="1">
        <p:scale>
          <a:sx n="84" d="100"/>
          <a:sy n="84" d="100"/>
        </p:scale>
        <p:origin x="26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40"/>
    </p:cViewPr>
  </p:sorterViewPr>
  <p:notesViewPr>
    <p:cSldViewPr>
      <p:cViewPr varScale="1">
        <p:scale>
          <a:sx n="82" d="100"/>
          <a:sy n="82" d="100"/>
        </p:scale>
        <p:origin x="-313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02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02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15763883-B85A-40DB-BBC7-195F74C801E3}" type="slidenum">
              <a:rPr lang="en-US"/>
              <a:pPr>
                <a:defRPr/>
              </a:pPr>
              <a:t>‹#›</a:t>
            </a:fld>
            <a:endParaRPr lang="en-US"/>
          </a:p>
        </p:txBody>
      </p:sp>
    </p:spTree>
    <p:extLst>
      <p:ext uri="{BB962C8B-B14F-4D97-AF65-F5344CB8AC3E}">
        <p14:creationId xmlns:p14="http://schemas.microsoft.com/office/powerpoint/2010/main" val="1456861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98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98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BBD720CA-7282-40FF-A765-C66DB5734BA6}" type="slidenum">
              <a:rPr lang="en-US"/>
              <a:pPr>
                <a:defRPr/>
              </a:pPr>
              <a:t>‹#›</a:t>
            </a:fld>
            <a:endParaRPr lang="en-US"/>
          </a:p>
        </p:txBody>
      </p:sp>
    </p:spTree>
    <p:extLst>
      <p:ext uri="{BB962C8B-B14F-4D97-AF65-F5344CB8AC3E}">
        <p14:creationId xmlns:p14="http://schemas.microsoft.com/office/powerpoint/2010/main" val="32588459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focuses on the structure</a:t>
            </a:r>
            <a:r>
              <a:rPr lang="en-US" baseline="0" dirty="0"/>
              <a:t> and content of a policy brief. Can anyone tell me what a policy brief is? </a:t>
            </a:r>
            <a:r>
              <a:rPr lang="en-US" b="1" baseline="0" dirty="0"/>
              <a:t>Generate responses. </a:t>
            </a:r>
          </a:p>
          <a:p>
            <a:endParaRPr lang="en-US" baseline="0" dirty="0"/>
          </a:p>
          <a:p>
            <a:r>
              <a:rPr lang="en-US" baseline="0" dirty="0"/>
              <a:t>Has anyone ever written a policy brief, or contributed to a policy brief? </a:t>
            </a:r>
            <a:r>
              <a:rPr lang="en-US" b="1" baseline="0" dirty="0"/>
              <a:t>Generate responses. </a:t>
            </a:r>
            <a:endParaRPr lang="en-US" b="1" dirty="0"/>
          </a:p>
        </p:txBody>
      </p:sp>
      <p:sp>
        <p:nvSpPr>
          <p:cNvPr id="4" name="Slide Number Placeholder 3"/>
          <p:cNvSpPr>
            <a:spLocks noGrp="1"/>
          </p:cNvSpPr>
          <p:nvPr>
            <p:ph type="sldNum" sz="quarter" idx="10"/>
          </p:nvPr>
        </p:nvSpPr>
        <p:spPr/>
        <p:txBody>
          <a:bodyPr/>
          <a:lstStyle/>
          <a:p>
            <a:pPr>
              <a:defRPr/>
            </a:pPr>
            <a:fld id="{BBD720CA-7282-40FF-A765-C66DB5734BA6}" type="slidenum">
              <a:rPr lang="en-US" smtClean="0"/>
              <a:pPr>
                <a:defRPr/>
              </a:pPr>
              <a:t>1</a:t>
            </a:fld>
            <a:endParaRPr lang="en-US"/>
          </a:p>
        </p:txBody>
      </p:sp>
    </p:spTree>
    <p:extLst>
      <p:ext uri="{BB962C8B-B14F-4D97-AF65-F5344CB8AC3E}">
        <p14:creationId xmlns:p14="http://schemas.microsoft.com/office/powerpoint/2010/main" val="3311953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342FE9DB-860E-46EF-90D7-ADA82EE7AA28}" type="slidenum">
              <a:rPr lang="fr-FR" sz="1200" smtClean="0"/>
              <a:pPr/>
              <a:t>11</a:t>
            </a:fld>
            <a:endParaRPr lang="fr-FR"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400" dirty="0"/>
              <a:t>Research</a:t>
            </a:r>
            <a:r>
              <a:rPr lang="en-US" sz="1400" baseline="0" dirty="0"/>
              <a:t> shows that policymakers consistently find policy briefs useful and valuable – UNLESS they don’t include recommendations. These are critical. </a:t>
            </a:r>
            <a:endParaRPr lang="en-US" sz="1400" dirty="0"/>
          </a:p>
          <a:p>
            <a:pPr eaLnBrk="1" hangingPunct="1"/>
            <a:endParaRPr lang="en-US" sz="1400" dirty="0"/>
          </a:p>
          <a:p>
            <a:pPr eaLnBrk="1" hangingPunct="1"/>
            <a:r>
              <a:rPr lang="en-US" sz="1400" dirty="0"/>
              <a:t>Your recommendations come at the end, but remember that crafting recommendations is actually one of the first steps you take in planning your brief. They must be clearly linked to the evidence you present throughout the brief.</a:t>
            </a:r>
          </a:p>
          <a:p>
            <a:pPr eaLnBrk="1" hangingPunct="1"/>
            <a:endParaRPr lang="en-US" sz="1400" dirty="0"/>
          </a:p>
          <a:p>
            <a:pPr eaLnBrk="1" hangingPunct="1"/>
            <a:r>
              <a:rPr lang="en-US" sz="1400" dirty="0"/>
              <a:t>Familiarity with the literature is again important. If your research findings do not lead to clear policy recommendations, you may need to specify the type of research needed to answer the remaining questions. </a:t>
            </a:r>
          </a:p>
          <a:p>
            <a:pPr eaLnBrk="1" hangingPunct="1"/>
            <a:br>
              <a:rPr lang="en-US" sz="1400" dirty="0"/>
            </a:br>
            <a:r>
              <a:rPr lang="en-US" sz="1400" dirty="0"/>
              <a:t>Write recommendations by starting with an action verb, and the extent that is feasible and realistic for you, make them SMART. Who remembers what SMART stands for? </a:t>
            </a:r>
            <a:r>
              <a:rPr lang="en-US" sz="1400" i="1" dirty="0"/>
              <a:t>(Specific, Measurable, Action-Oriented, Realistic, and </a:t>
            </a:r>
            <a:r>
              <a:rPr lang="en-US" sz="1400" i="1" dirty="0" err="1"/>
              <a:t>Timebound</a:t>
            </a:r>
            <a:r>
              <a:rPr lang="en-US" sz="1400" i="1" dirty="0"/>
              <a:t>)</a:t>
            </a:r>
          </a:p>
          <a:p>
            <a:pPr eaLnBrk="1" hangingPunct="1"/>
            <a:endParaRPr lang="en-US" sz="1400" dirty="0"/>
          </a:p>
          <a:p>
            <a:pPr eaLnBrk="1" hangingPunct="1"/>
            <a:r>
              <a:rPr lang="en-US" sz="1400" dirty="0"/>
              <a:t>Remember that it may not always be feasible for each recommendation to meet all the SMART criteria – but you should think about each of those criteria as you develop the recommendation, and make a careful decision about why it should or should not meet the criteria. </a:t>
            </a:r>
          </a:p>
          <a:p>
            <a:pPr eaLnBrk="1" hangingPunct="1"/>
            <a:endParaRPr lang="en-US" sz="140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dirty="0"/>
              <a:t>[The</a:t>
            </a:r>
            <a:r>
              <a:rPr lang="en-US" sz="1400" baseline="0" dirty="0"/>
              <a:t> concept of SMART Recommendations should have been introduced already in the Strategic Communication II presentation and associated exercises.]</a:t>
            </a:r>
            <a:endParaRPr lang="en-US" sz="1400" dirty="0"/>
          </a:p>
          <a:p>
            <a:pPr eaLnBrk="1" hangingPunct="1"/>
            <a:endParaRPr lang="en-US" dirty="0"/>
          </a:p>
        </p:txBody>
      </p:sp>
    </p:spTree>
    <p:extLst>
      <p:ext uri="{BB962C8B-B14F-4D97-AF65-F5344CB8AC3E}">
        <p14:creationId xmlns:p14="http://schemas.microsoft.com/office/powerpoint/2010/main" val="2908791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46C1C499-AF8F-4FD3-BEAA-A3819848ECF7}" type="slidenum">
              <a:rPr lang="fr-FR" sz="1200" smtClean="0"/>
              <a:pPr/>
              <a:t>12</a:t>
            </a:fld>
            <a:endParaRPr lang="fr-FR"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t>Perhaps your positive note is that you envision a brighter future if the actions you recommend are implemented! </a:t>
            </a:r>
          </a:p>
        </p:txBody>
      </p:sp>
    </p:spTree>
    <p:extLst>
      <p:ext uri="{BB962C8B-B14F-4D97-AF65-F5344CB8AC3E}">
        <p14:creationId xmlns:p14="http://schemas.microsoft.com/office/powerpoint/2010/main" val="231627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After you’ve written your brief, edit carefully, revise, and be critical of your own work. </a:t>
            </a:r>
          </a:p>
          <a:p>
            <a:pPr eaLnBrk="1" hangingPunct="1"/>
            <a:endParaRPr lang="en-US" sz="1400" dirty="0"/>
          </a:p>
          <a:p>
            <a:pPr eaLnBrk="1" hangingPunct="1"/>
            <a:r>
              <a:rPr lang="en-US" sz="1400" dirty="0"/>
              <a:t>We’ve developed a checklist to help you in this – it’s included in your binder, and summarizes most of the writing principles we’ve just reviewed. If you can check every box on this list, you’re doing well. </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7C03B29C-913B-4474-A1DE-4ADEAF1B1805}" type="slidenum">
              <a:rPr lang="fr-FR" sz="1200" smtClean="0"/>
              <a:pPr/>
              <a:t>13</a:t>
            </a:fld>
            <a:endParaRPr lang="fr-FR" sz="1200"/>
          </a:p>
        </p:txBody>
      </p:sp>
    </p:spTree>
    <p:extLst>
      <p:ext uri="{BB962C8B-B14F-4D97-AF65-F5344CB8AC3E}">
        <p14:creationId xmlns:p14="http://schemas.microsoft.com/office/powerpoint/2010/main" val="21688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867FFA8C-E7B5-403C-A2F4-E6D8B027B559}" type="slidenum">
              <a:rPr lang="en-US" sz="1200" smtClean="0"/>
              <a:pPr/>
              <a:t>14</a:t>
            </a:fld>
            <a:endParaRPr lang="en-US" sz="1200"/>
          </a:p>
        </p:txBody>
      </p:sp>
    </p:spTree>
    <p:extLst>
      <p:ext uri="{BB962C8B-B14F-4D97-AF65-F5344CB8AC3E}">
        <p14:creationId xmlns:p14="http://schemas.microsoft.com/office/powerpoint/2010/main" val="24883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A policy brief is a concise overview of a specific issue. The content of the brief examines the context and data surrounding this issue for decisionmakers and policy advocates. In addition, journalists, educators, and students often also use policy briefs to learn about the latest research and debate on a given topic.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And a key feature of policy briefs is that they include recommendations – concrete, specific recommendations for action. We know from multiple sources that policymakers want short summaries of research connected with recommendations – a policy brief provides just that vehicle to communicate evidence to policymakers for action. </a:t>
            </a:r>
          </a:p>
          <a:p>
            <a:endParaRPr lang="en-US" dirty="0"/>
          </a:p>
        </p:txBody>
      </p:sp>
      <p:sp>
        <p:nvSpPr>
          <p:cNvPr id="4" name="Slide Number Placeholder 3"/>
          <p:cNvSpPr>
            <a:spLocks noGrp="1"/>
          </p:cNvSpPr>
          <p:nvPr>
            <p:ph type="sldNum" sz="quarter" idx="10"/>
          </p:nvPr>
        </p:nvSpPr>
        <p:spPr/>
        <p:txBody>
          <a:bodyPr/>
          <a:lstStyle/>
          <a:p>
            <a:pPr>
              <a:defRPr/>
            </a:pPr>
            <a:fld id="{BBD720CA-7282-40FF-A765-C66DB5734BA6}" type="slidenum">
              <a:rPr lang="en-US" smtClean="0"/>
              <a:pPr>
                <a:defRPr/>
              </a:pPr>
              <a:t>2</a:t>
            </a:fld>
            <a:endParaRPr lang="en-US"/>
          </a:p>
        </p:txBody>
      </p:sp>
    </p:spTree>
    <p:extLst>
      <p:ext uri="{BB962C8B-B14F-4D97-AF65-F5344CB8AC3E}">
        <p14:creationId xmlns:p14="http://schemas.microsoft.com/office/powerpoint/2010/main" val="1257402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t>The audience for a policy brief</a:t>
            </a:r>
            <a:r>
              <a:rPr lang="en-US" sz="1200" baseline="0" dirty="0"/>
              <a:t> is specific. Depending on the topic, you may have a very narrow or more broad audience, but it must be clearly defined. For example, if your topic is integration of family planning and maternal/child health services in Uganda, your audience might be narrowly defined as policymakers and leaders in the Ministry of Health. On the other hand, if your topic is population and food security in Africa, your audience may be more broadly defined as national-level policymakers in sub-Saharan African countries. While PRB policy briefs tend to have more broad audiences, most of you will be writing for more narrowly defined audiences. </a:t>
            </a:r>
            <a:endParaRPr lang="en-US" sz="1200" dirty="0"/>
          </a:p>
          <a:p>
            <a:pPr eaLnBrk="1" hangingPunct="1"/>
            <a:endParaRPr lang="en-US" sz="1200" dirty="0"/>
          </a:p>
          <a:p>
            <a:pPr eaLnBrk="1" hangingPunct="1"/>
            <a:r>
              <a:rPr lang="en-US" sz="1200" dirty="0"/>
              <a:t>Length</a:t>
            </a:r>
            <a:r>
              <a:rPr lang="en-US" sz="1200" baseline="0" dirty="0"/>
              <a:t> - </a:t>
            </a:r>
            <a:r>
              <a:rPr lang="en-US" sz="1200" dirty="0"/>
              <a:t>We call these “policy briefs” because they are in fact short, especially compared to your dissertation</a:t>
            </a:r>
            <a:r>
              <a:rPr lang="en-US" sz="1200" baseline="0" dirty="0"/>
              <a:t> or journal articles</a:t>
            </a:r>
            <a:r>
              <a:rPr lang="en-US" sz="1200" dirty="0"/>
              <a:t>. About</a:t>
            </a:r>
            <a:r>
              <a:rPr lang="en-US" sz="1200" baseline="0" dirty="0"/>
              <a:t> 4 pages is generally the best balance of brevity and including sufficient information; some “briefs” do stretch to 6 or 8 pages at most. </a:t>
            </a:r>
            <a:br>
              <a:rPr lang="en-US" sz="1200" dirty="0"/>
            </a:br>
            <a:br>
              <a:rPr lang="en-US" sz="1200" dirty="0"/>
            </a:br>
            <a:r>
              <a:rPr lang="en-US" sz="1200" dirty="0"/>
              <a:t>Research finds that policymakers</a:t>
            </a:r>
            <a:r>
              <a:rPr lang="en-US" sz="1200" baseline="0" dirty="0"/>
              <a:t> generally prefer short, printed materials, so keeping your brief actually BRIEF is important. </a:t>
            </a:r>
            <a:endParaRPr lang="en-US" sz="1200" dirty="0"/>
          </a:p>
          <a:p>
            <a:pPr eaLnBrk="1" hangingPunct="1"/>
            <a:endParaRPr lang="en-US" sz="1200" dirty="0"/>
          </a:p>
          <a:p>
            <a:pPr eaLnBrk="1" hangingPunct="1"/>
            <a:r>
              <a:rPr lang="en-US" sz="1200" dirty="0"/>
              <a:t>Remember – you CAN give your audience additional materials to review if they want more detail. Many policymakers request this – but they ALSO want a</a:t>
            </a:r>
            <a:r>
              <a:rPr lang="en-US" sz="1200" baseline="0" dirty="0"/>
              <a:t> short version that is tailored to a policy audience. </a:t>
            </a:r>
          </a:p>
          <a:p>
            <a:pPr eaLnBrk="1" hangingPunct="1"/>
            <a:endParaRPr lang="en-US" sz="1200" dirty="0"/>
          </a:p>
          <a:p>
            <a:pPr eaLnBrk="1" hangingPunct="1"/>
            <a:r>
              <a:rPr lang="en-US" sz="1200" dirty="0"/>
              <a:t>When it comes to content,</a:t>
            </a:r>
            <a:r>
              <a:rPr lang="en-US" sz="1200" baseline="0" dirty="0"/>
              <a:t> the policy brief is distinctive by urging the audience to ACTION. Policy briefs include specific recommended actions for the audience to take on the given issue. Your implications are the bridge that interpret and contextualize the findings, making the connection to the recommendations. </a:t>
            </a: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BBD720CA-7282-40FF-A765-C66DB5734BA6}" type="slidenum">
              <a:rPr lang="en-US" smtClean="0"/>
              <a:pPr>
                <a:defRPr/>
              </a:pPr>
              <a:t>4</a:t>
            </a:fld>
            <a:endParaRPr lang="en-US"/>
          </a:p>
        </p:txBody>
      </p:sp>
    </p:spTree>
    <p:extLst>
      <p:ext uri="{BB962C8B-B14F-4D97-AF65-F5344CB8AC3E}">
        <p14:creationId xmlns:p14="http://schemas.microsoft.com/office/powerpoint/2010/main" val="1815576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key step in writing a policy brief is step #4.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Before you start writing, you need to know how the brief will end: What is your final recommendation for your audience? Only after you decide what the final recommendations will be will you know what is the right data to include in the brief. So after you’ve completed steps 1-4, and AFTER you’ve drafted your final recommendation, you can begin to</a:t>
            </a:r>
            <a:r>
              <a:rPr lang="en-US" sz="1200" baseline="0" dirty="0"/>
              <a:t> select the appropriate data and information for the brief, and create an outline. </a:t>
            </a: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BBD720CA-7282-40FF-A765-C66DB5734BA6}" type="slidenum">
              <a:rPr lang="en-US" smtClean="0"/>
              <a:pPr>
                <a:defRPr/>
              </a:pPr>
              <a:t>5</a:t>
            </a:fld>
            <a:endParaRPr lang="en-US"/>
          </a:p>
        </p:txBody>
      </p:sp>
    </p:spTree>
    <p:extLst>
      <p:ext uri="{BB962C8B-B14F-4D97-AF65-F5344CB8AC3E}">
        <p14:creationId xmlns:p14="http://schemas.microsoft.com/office/powerpoint/2010/main" val="315949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1017B6AF-DC8C-4DAD-BB83-0A9B88ADB601}" type="slidenum">
              <a:rPr lang="fr-FR" sz="1200" smtClean="0"/>
              <a:pPr/>
              <a:t>6</a:t>
            </a:fld>
            <a:endParaRPr lang="fr-FR"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This is a standard, general</a:t>
            </a:r>
            <a:r>
              <a:rPr lang="en-US" sz="1400" baseline="0" dirty="0"/>
              <a:t> outline for a policy brief</a:t>
            </a:r>
            <a:r>
              <a:rPr lang="en-US" sz="1400" dirty="0"/>
              <a:t>. These headings might be helpful</a:t>
            </a:r>
            <a:r>
              <a:rPr lang="en-US" sz="1400" baseline="0" dirty="0"/>
              <a:t> to you in the process of planning and outlining your brief, but as we mentioned before, you should use descriptive phrases for sections within the final brief. </a:t>
            </a:r>
          </a:p>
          <a:p>
            <a:pPr eaLnBrk="1" hangingPunct="1"/>
            <a:endParaRPr lang="en-US" sz="1400" baseline="0" dirty="0"/>
          </a:p>
          <a:p>
            <a:pPr eaLnBrk="1" hangingPunct="1"/>
            <a:r>
              <a:rPr lang="en-US" sz="1400" baseline="0" dirty="0"/>
              <a:t>[If participants will be assigned to write a policy brief, refer to that assignment and explain that they should use this outline for that assignment.]</a:t>
            </a:r>
            <a:endParaRPr lang="en-US" sz="1400" dirty="0"/>
          </a:p>
        </p:txBody>
      </p:sp>
    </p:spTree>
    <p:extLst>
      <p:ext uri="{BB962C8B-B14F-4D97-AF65-F5344CB8AC3E}">
        <p14:creationId xmlns:p14="http://schemas.microsoft.com/office/powerpoint/2010/main" val="485993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CD1B9ABE-E360-4D38-9AB4-7629D2AAA0E4}" type="slidenum">
              <a:rPr lang="fr-FR" sz="1200" smtClean="0"/>
              <a:pPr/>
              <a:t>7</a:t>
            </a:fld>
            <a:endParaRPr lang="fr-FR"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t>Unlike a journal article, a policy brief usually presents the summary of conclusions and recommendations in the first couple of paragraphs. </a:t>
            </a:r>
          </a:p>
          <a:p>
            <a:pPr eaLnBrk="1" hangingPunct="1"/>
            <a:br>
              <a:rPr lang="en-US" sz="1400"/>
            </a:br>
            <a:r>
              <a:rPr lang="en-US" sz="1400"/>
              <a:t>You </a:t>
            </a:r>
            <a:r>
              <a:rPr lang="en-US" sz="1400" i="1"/>
              <a:t>want</a:t>
            </a:r>
            <a:r>
              <a:rPr lang="en-US" sz="1400"/>
              <a:t> the reader to know up front what the research findings are and the implications- just enough to wet their appetites to read the whole brief. </a:t>
            </a:r>
          </a:p>
          <a:p>
            <a:pPr eaLnBrk="1" hangingPunct="1"/>
            <a:endParaRPr lang="en-US" sz="1400"/>
          </a:p>
          <a:p>
            <a:pPr eaLnBrk="1" hangingPunct="1"/>
            <a:r>
              <a:rPr lang="en-US" sz="1400"/>
              <a:t>A policy brief has to grab the reader’s attention from the get-go. Remember, these are very busy people!</a:t>
            </a:r>
          </a:p>
        </p:txBody>
      </p:sp>
    </p:spTree>
    <p:extLst>
      <p:ext uri="{BB962C8B-B14F-4D97-AF65-F5344CB8AC3E}">
        <p14:creationId xmlns:p14="http://schemas.microsoft.com/office/powerpoint/2010/main" val="2867897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3730EC85-FA14-4F0B-A504-850D4566C84C}" type="slidenum">
              <a:rPr lang="fr-FR" sz="1200" smtClean="0"/>
              <a:pPr/>
              <a:t>8</a:t>
            </a:fld>
            <a:endParaRPr lang="fr-FR"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Once you’ve interested the reader with your summary/overview, move on to the background section- why is this issue important? What has previous research shown?</a:t>
            </a:r>
          </a:p>
          <a:p>
            <a:pPr eaLnBrk="1" hangingPunct="1"/>
            <a:br>
              <a:rPr lang="en-US" sz="1400" dirty="0"/>
            </a:br>
            <a:r>
              <a:rPr lang="en-US" sz="1400" dirty="0"/>
              <a:t>The benefit of writing a policy brief based on your dissertation research is that you have recently done a very thorough literature review and this part should be  relatively easy. </a:t>
            </a:r>
          </a:p>
          <a:p>
            <a:pPr eaLnBrk="1" hangingPunct="1"/>
            <a:endParaRPr lang="en-US" sz="1400" dirty="0"/>
          </a:p>
          <a:p>
            <a:pPr eaLnBrk="1" hangingPunct="1"/>
            <a:r>
              <a:rPr lang="en-US" sz="1400" dirty="0"/>
              <a:t>Be careful here – in most cases, policymakers don’t want to think that this is the only source of data on the topic. Tell them how this new data builds and enhances the knowledge base, so that now we know more than ever before. </a:t>
            </a:r>
          </a:p>
          <a:p>
            <a:pPr eaLnBrk="1" hangingPunct="1"/>
            <a:endParaRPr lang="en-US" sz="1400" dirty="0"/>
          </a:p>
          <a:p>
            <a:pPr eaLnBrk="1" hangingPunct="1"/>
            <a:endParaRPr lang="en-US" sz="1400" dirty="0"/>
          </a:p>
        </p:txBody>
      </p:sp>
    </p:spTree>
    <p:extLst>
      <p:ext uri="{BB962C8B-B14F-4D97-AF65-F5344CB8AC3E}">
        <p14:creationId xmlns:p14="http://schemas.microsoft.com/office/powerpoint/2010/main" val="60099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B334D567-62A7-4A2A-82BF-3C92F8790C02}" type="slidenum">
              <a:rPr lang="fr-FR" sz="1200" smtClean="0"/>
              <a:pPr/>
              <a:t>9</a:t>
            </a:fld>
            <a:endParaRPr lang="fr-FR"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t>Findings are generally divided into subsections with key messages or issue areas defined by sub-headings. </a:t>
            </a:r>
          </a:p>
          <a:p>
            <a:pPr eaLnBrk="1" hangingPunct="1"/>
            <a:br>
              <a:rPr lang="en-US" sz="1400"/>
            </a:br>
            <a:r>
              <a:rPr lang="en-US" sz="1400"/>
              <a:t>Tables, graphs and text boxes provide visual interest but also call attention to key points</a:t>
            </a:r>
            <a:r>
              <a:rPr lang="en-US"/>
              <a:t>. </a:t>
            </a:r>
          </a:p>
        </p:txBody>
      </p:sp>
    </p:spTree>
    <p:extLst>
      <p:ext uri="{BB962C8B-B14F-4D97-AF65-F5344CB8AC3E}">
        <p14:creationId xmlns:p14="http://schemas.microsoft.com/office/powerpoint/2010/main" val="4006410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EFB5D927-1CBD-4681-8E75-C6C2AE624977}" type="slidenum">
              <a:rPr lang="fr-FR" sz="1200" smtClean="0"/>
              <a:pPr/>
              <a:t>10</a:t>
            </a:fld>
            <a:endParaRPr lang="fr-FR"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The policy implications will be very dependent on the specific research. </a:t>
            </a:r>
          </a:p>
          <a:p>
            <a:pPr eaLnBrk="1" hangingPunct="1"/>
            <a:endParaRPr lang="en-US" sz="1400" dirty="0"/>
          </a:p>
          <a:p>
            <a:pPr eaLnBrk="1" hangingPunct="1"/>
            <a:r>
              <a:rPr lang="en-US" sz="1400" dirty="0"/>
              <a:t>Your implications will answer the “So What?” question - What does this research mean?</a:t>
            </a:r>
          </a:p>
          <a:p>
            <a:pPr eaLnBrk="1" hangingPunct="1"/>
            <a:endParaRPr lang="en-US" sz="1400" dirty="0"/>
          </a:p>
          <a:p>
            <a:pPr eaLnBrk="1" hangingPunct="1"/>
            <a:r>
              <a:rPr lang="en-US" sz="1400" dirty="0"/>
              <a:t>Be sure to support your statements with your thorough review of the literature and note whether previous efforts have been made to address the same or similar problem. </a:t>
            </a:r>
          </a:p>
          <a:p>
            <a:pPr eaLnBrk="1" hangingPunct="1"/>
            <a:endParaRPr lang="en-US" sz="1400" dirty="0"/>
          </a:p>
          <a:p>
            <a:pPr eaLnBrk="1" hangingPunct="1"/>
            <a:r>
              <a:rPr lang="en-US" sz="1400" dirty="0"/>
              <a:t>[The</a:t>
            </a:r>
            <a:r>
              <a:rPr lang="en-US" sz="1400" baseline="0" dirty="0"/>
              <a:t> concept of Implications should have been introduced already in the Strategic Communication II presentation and associated exercises.]</a:t>
            </a:r>
            <a:endParaRPr lang="en-US" sz="1400" dirty="0"/>
          </a:p>
        </p:txBody>
      </p:sp>
    </p:spTree>
    <p:extLst>
      <p:ext uri="{BB962C8B-B14F-4D97-AF65-F5344CB8AC3E}">
        <p14:creationId xmlns:p14="http://schemas.microsoft.com/office/powerpoint/2010/main" val="311370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84" descr="titlepagebg_solidblue"/>
          <p:cNvPicPr>
            <a:picLocks noChangeAspect="1" noChangeArrowheads="1"/>
          </p:cNvPicPr>
          <p:nvPr userDrawn="1"/>
        </p:nvPicPr>
        <p:blipFill>
          <a:blip r:embed="rId3"/>
          <a:srcRect/>
          <a:stretch>
            <a:fillRect/>
          </a:stretch>
        </p:blipFill>
        <p:spPr bwMode="auto">
          <a:xfrm>
            <a:off x="0" y="0"/>
            <a:ext cx="9148763" cy="6888163"/>
          </a:xfrm>
          <a:prstGeom prst="rect">
            <a:avLst/>
          </a:prstGeom>
          <a:noFill/>
          <a:ln w="9525">
            <a:noFill/>
            <a:miter lim="800000"/>
            <a:headEnd/>
            <a:tailEnd/>
          </a:ln>
        </p:spPr>
      </p:pic>
      <p:sp>
        <p:nvSpPr>
          <p:cNvPr id="77909" name="Rectangle 85"/>
          <p:cNvSpPr>
            <a:spLocks noGrp="1" noChangeArrowheads="1"/>
          </p:cNvSpPr>
          <p:nvPr>
            <p:ph type="ctrTitle" sz="quarter" hasCustomPrompt="1"/>
          </p:nvPr>
        </p:nvSpPr>
        <p:spPr>
          <a:xfrm>
            <a:off x="838200" y="3378422"/>
            <a:ext cx="6248400" cy="583978"/>
          </a:xfrm>
        </p:spPr>
        <p:txBody>
          <a:bodyPr anchor="b"/>
          <a:lstStyle>
            <a:lvl1pPr>
              <a:defRPr sz="4000" spc="300">
                <a:solidFill>
                  <a:schemeClr val="tx1"/>
                </a:solidFill>
              </a:defRPr>
            </a:lvl1pPr>
          </a:lstStyle>
          <a:p>
            <a:pPr lvl="0"/>
            <a:r>
              <a:rPr lang="en-US" noProof="0" dirty="0"/>
              <a:t>CLICK TO EDIT</a:t>
            </a:r>
          </a:p>
        </p:txBody>
      </p:sp>
      <p:sp>
        <p:nvSpPr>
          <p:cNvPr id="77910" name="Rectangle 86"/>
          <p:cNvSpPr>
            <a:spLocks noGrp="1" noChangeArrowheads="1"/>
          </p:cNvSpPr>
          <p:nvPr>
            <p:ph type="subTitle" sz="quarter" idx="1" hasCustomPrompt="1"/>
          </p:nvPr>
        </p:nvSpPr>
        <p:spPr>
          <a:xfrm>
            <a:off x="838200" y="3886200"/>
            <a:ext cx="7552848" cy="879212"/>
          </a:xfrm>
        </p:spPr>
        <p:txBody>
          <a:bodyPr/>
          <a:lstStyle>
            <a:lvl1pPr marL="0" indent="0">
              <a:buFont typeface="Wingdings" pitchFamily="2" charset="2"/>
              <a:buNone/>
              <a:defRPr sz="6200" b="1" spc="300">
                <a:solidFill>
                  <a:schemeClr val="accent5"/>
                </a:solidFill>
                <a:latin typeface="+mj-lt"/>
              </a:defRPr>
            </a:lvl1pPr>
          </a:lstStyle>
          <a:p>
            <a:pPr lvl="0"/>
            <a:r>
              <a:rPr lang="en-US" noProof="0" dirty="0"/>
              <a:t>CLICK TO EDIT</a:t>
            </a:r>
          </a:p>
        </p:txBody>
      </p:sp>
      <p:sp>
        <p:nvSpPr>
          <p:cNvPr id="10" name="Rectangle 9"/>
          <p:cNvSpPr/>
          <p:nvPr userDrawn="1"/>
        </p:nvSpPr>
        <p:spPr>
          <a:xfrm>
            <a:off x="3962400" y="5996408"/>
            <a:ext cx="4428648" cy="307777"/>
          </a:xfrm>
          <a:prstGeom prst="rect">
            <a:avLst/>
          </a:prstGeom>
        </p:spPr>
        <p:txBody>
          <a:bodyPr wrap="none">
            <a:spAutoFit/>
          </a:bodyPr>
          <a:lstStyle/>
          <a:p>
            <a:r>
              <a:rPr lang="en-US" sz="1400" dirty="0">
                <a:solidFill>
                  <a:schemeClr val="accent1"/>
                </a:solidFill>
              </a:rPr>
              <a:t>POPULATION REFERENCE BUREAU | www.prb.org</a:t>
            </a:r>
          </a:p>
        </p:txBody>
      </p:sp>
      <p:sp>
        <p:nvSpPr>
          <p:cNvPr id="8" name="Text Placeholder 7"/>
          <p:cNvSpPr>
            <a:spLocks noGrp="1"/>
          </p:cNvSpPr>
          <p:nvPr>
            <p:ph type="body" sz="quarter" idx="10" hasCustomPrompt="1"/>
          </p:nvPr>
        </p:nvSpPr>
        <p:spPr>
          <a:xfrm>
            <a:off x="838200" y="5412430"/>
            <a:ext cx="4724400" cy="457200"/>
          </a:xfrm>
        </p:spPr>
        <p:txBody>
          <a:bodyPr/>
          <a:lstStyle>
            <a:lvl1pPr marL="0" indent="0" algn="l">
              <a:buNone/>
              <a:defRPr sz="2400" b="0">
                <a:solidFill>
                  <a:srgbClr val="FFFFFF"/>
                </a:solidFill>
                <a:latin typeface="Arial" panose="020B0604020202020204" pitchFamily="34" charset="0"/>
                <a:cs typeface="Arial" panose="020B0604020202020204" pitchFamily="34" charset="0"/>
              </a:defRPr>
            </a:lvl1pPr>
          </a:lstStyle>
          <a:p>
            <a:pPr lvl="0"/>
            <a:r>
              <a:rPr lang="en-US" dirty="0"/>
              <a:t>PRESENTERS: Your Name</a:t>
            </a:r>
          </a:p>
        </p:txBody>
      </p:sp>
      <p:sp>
        <p:nvSpPr>
          <p:cNvPr id="9" name="Text Placeholder 7"/>
          <p:cNvSpPr>
            <a:spLocks noGrp="1"/>
          </p:cNvSpPr>
          <p:nvPr>
            <p:ph type="body" sz="quarter" idx="11" hasCustomPrompt="1"/>
          </p:nvPr>
        </p:nvSpPr>
        <p:spPr>
          <a:xfrm>
            <a:off x="838200" y="5996408"/>
            <a:ext cx="3048000" cy="371515"/>
          </a:xfrm>
        </p:spPr>
        <p:txBody>
          <a:bodyPr/>
          <a:lstStyle>
            <a:lvl1pPr marL="0" indent="0" algn="l">
              <a:buNone/>
              <a:defRPr sz="1600" b="1">
                <a:solidFill>
                  <a:srgbClr val="FFFFFF"/>
                </a:solidFill>
                <a:latin typeface="Arial" panose="020B0604020202020204" pitchFamily="34" charset="0"/>
                <a:cs typeface="Arial" panose="020B0604020202020204" pitchFamily="34" charset="0"/>
              </a:defRPr>
            </a:lvl1pPr>
          </a:lstStyle>
          <a:p>
            <a:pPr lvl="0"/>
            <a:r>
              <a:rPr lang="en-US" dirty="0"/>
              <a:t>Date</a:t>
            </a:r>
          </a:p>
        </p:txBody>
      </p:sp>
    </p:spTree>
  </p:cSld>
  <p:clrMapOvr>
    <a:overrideClrMapping bg1="dk2" tx1="lt1" bg2="dk1"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Layout-photo">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81"/>
            <a:ext cx="9144000" cy="6858082"/>
          </a:xfrm>
        </p:spPr>
        <p:txBody>
          <a:bodyPr anchor="t"/>
          <a:lstStyle>
            <a:lvl1pPr marL="0" indent="0" algn="ctr">
              <a:buNone/>
              <a:defRPr baseline="0"/>
            </a:lvl1pPr>
          </a:lstStyle>
          <a:p>
            <a:r>
              <a:rPr lang="en-US" dirty="0"/>
              <a:t>(insert picture under gray box layer)</a:t>
            </a: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10"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1"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386" r="3984"/>
          <a:stretch/>
        </p:blipFill>
        <p:spPr>
          <a:xfrm>
            <a:off x="0" y="0"/>
            <a:ext cx="9144000" cy="6878053"/>
          </a:xfrm>
          <a:prstGeom prst="rect">
            <a:avLst/>
          </a:prstGeom>
        </p:spPr>
      </p:pic>
      <p:sp>
        <p:nvSpPr>
          <p:cNvPr id="4" name="Rectangle 3"/>
          <p:cNvSpPr/>
          <p:nvPr userDrawn="1"/>
        </p:nvSpPr>
        <p:spPr bwMode="auto">
          <a:xfrm>
            <a:off x="-8021" y="-10029"/>
            <a:ext cx="9152021" cy="6888081"/>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4"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10"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1"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Layout-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2005"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Layout-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0"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Layout-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4010"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Layout-5">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0596"/>
          <a:stretch/>
        </p:blipFill>
        <p:spPr>
          <a:xfrm>
            <a:off x="-27709" y="0"/>
            <a:ext cx="9220200" cy="6876011"/>
          </a:xfrm>
          <a:prstGeom prst="rect">
            <a:avLst/>
          </a:prstGeom>
        </p:spPr>
      </p:pic>
      <p:sp>
        <p:nvSpPr>
          <p:cNvPr id="4" name="Rectangle 3"/>
          <p:cNvSpPr/>
          <p:nvPr userDrawn="1"/>
        </p:nvSpPr>
        <p:spPr bwMode="auto">
          <a:xfrm>
            <a:off x="-28035" y="-1"/>
            <a:ext cx="9220526" cy="6876011"/>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Layout-6">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622"/>
          <a:stretch/>
        </p:blipFill>
        <p:spPr>
          <a:xfrm>
            <a:off x="0" y="0"/>
            <a:ext cx="9144000" cy="6858000"/>
          </a:xfrm>
          <a:prstGeom prst="rect">
            <a:avLst/>
          </a:prstGeom>
        </p:spPr>
      </p:pic>
      <p:sp>
        <p:nvSpPr>
          <p:cNvPr id="4" name="Rectangle 3"/>
          <p:cNvSpPr/>
          <p:nvPr userDrawn="1"/>
        </p:nvSpPr>
        <p:spPr bwMode="auto">
          <a:xfrm>
            <a:off x="0" y="1"/>
            <a:ext cx="914400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 Box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666" r="4444"/>
          <a:stretch/>
        </p:blipFill>
        <p:spPr>
          <a:xfrm>
            <a:off x="0" y="0"/>
            <a:ext cx="9144000" cy="6858000"/>
          </a:xfrm>
          <a:prstGeom prst="rect">
            <a:avLst/>
          </a:prstGeom>
        </p:spPr>
      </p:pic>
      <p:sp>
        <p:nvSpPr>
          <p:cNvPr id="4" name="Rectangle 3"/>
          <p:cNvSpPr/>
          <p:nvPr userDrawn="1"/>
        </p:nvSpPr>
        <p:spPr bwMode="auto">
          <a:xfrm>
            <a:off x="0" y="-5862"/>
            <a:ext cx="914400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Rectangle 7"/>
          <p:cNvSpPr/>
          <p:nvPr userDrawn="1"/>
        </p:nvSpPr>
        <p:spPr bwMode="auto">
          <a:xfrm>
            <a:off x="914400" y="1600200"/>
            <a:ext cx="5181600" cy="4572000"/>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9" name="Rectangle 8"/>
          <p:cNvSpPr/>
          <p:nvPr userDrawn="1"/>
        </p:nvSpPr>
        <p:spPr bwMode="auto">
          <a:xfrm>
            <a:off x="933450" y="1600200"/>
            <a:ext cx="5162550" cy="45720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20" name="Text Placeholder 19"/>
          <p:cNvSpPr>
            <a:spLocks noGrp="1"/>
          </p:cNvSpPr>
          <p:nvPr>
            <p:ph type="body" sz="quarter" idx="12" hasCustomPrompt="1"/>
          </p:nvPr>
        </p:nvSpPr>
        <p:spPr>
          <a:xfrm>
            <a:off x="1914525" y="609600"/>
            <a:ext cx="3200400" cy="984738"/>
          </a:xfrm>
        </p:spPr>
        <p:txBody>
          <a:bodyPr/>
          <a:lstStyle>
            <a:lvl1pPr marL="0" indent="0" algn="ctr">
              <a:buNone/>
              <a:defRPr sz="6000" b="1" spc="300">
                <a:solidFill>
                  <a:srgbClr val="FFFFFF"/>
                </a:solidFill>
                <a:latin typeface="+mj-lt"/>
              </a:defRPr>
            </a:lvl1pPr>
          </a:lstStyle>
          <a:p>
            <a:pPr lvl="0"/>
            <a:r>
              <a:rPr lang="en-US" dirty="0"/>
              <a:t>TITLE</a:t>
            </a:r>
          </a:p>
        </p:txBody>
      </p:sp>
      <p:sp>
        <p:nvSpPr>
          <p:cNvPr id="26" name="Text Placeholder 19"/>
          <p:cNvSpPr>
            <a:spLocks noGrp="1"/>
          </p:cNvSpPr>
          <p:nvPr>
            <p:ph type="body" sz="quarter" idx="13" hasCustomPrompt="1"/>
          </p:nvPr>
        </p:nvSpPr>
        <p:spPr>
          <a:xfrm>
            <a:off x="1114425" y="1834662"/>
            <a:ext cx="4810125" cy="984738"/>
          </a:xfrm>
        </p:spPr>
        <p:txBody>
          <a:bodyPr/>
          <a:lstStyle>
            <a:lvl1pPr marL="0" indent="0" algn="ctr">
              <a:buNone/>
              <a:defRPr sz="2800" b="1" spc="0">
                <a:solidFill>
                  <a:srgbClr val="FFFFFF"/>
                </a:solidFill>
                <a:latin typeface="+mj-lt"/>
              </a:defRPr>
            </a:lvl1pPr>
          </a:lstStyle>
          <a:p>
            <a:pPr lvl="0"/>
            <a:r>
              <a:rPr lang="en-US" dirty="0"/>
              <a:t>A different more effective way of conveying an idea</a:t>
            </a:r>
          </a:p>
        </p:txBody>
      </p:sp>
      <p:sp>
        <p:nvSpPr>
          <p:cNvPr id="27" name="Text Placeholder 19"/>
          <p:cNvSpPr>
            <a:spLocks noGrp="1"/>
          </p:cNvSpPr>
          <p:nvPr>
            <p:ph type="body" sz="quarter" idx="14" hasCustomPrompt="1"/>
          </p:nvPr>
        </p:nvSpPr>
        <p:spPr>
          <a:xfrm>
            <a:off x="1109662" y="3018692"/>
            <a:ext cx="4810125" cy="2924907"/>
          </a:xfrm>
        </p:spPr>
        <p:txBody>
          <a:bodyPr/>
          <a:lstStyle>
            <a:lvl1pPr marL="342900" indent="-342900" algn="l">
              <a:buClr>
                <a:srgbClr val="6DCBFF"/>
              </a:buClr>
              <a:buSzPct val="100000"/>
              <a:buFont typeface="Wingdings" panose="05000000000000000000" pitchFamily="2" charset="2"/>
              <a:buChar char="§"/>
              <a:defRPr sz="2400" b="0" spc="0">
                <a:solidFill>
                  <a:srgbClr val="FFFFFF"/>
                </a:solidFill>
                <a:latin typeface="+mj-lt"/>
              </a:defRPr>
            </a:lvl1pPr>
          </a:lstStyle>
          <a:p>
            <a:pPr lvl="0"/>
            <a:r>
              <a:rPr lang="en-US" dirty="0"/>
              <a:t>Item one</a:t>
            </a:r>
          </a:p>
        </p:txBody>
      </p:sp>
      <p:pic>
        <p:nvPicPr>
          <p:cNvPr id="10" name="Picture 9" descr="PRB_LOGO_PowerPoint.png"/>
          <p:cNvPicPr>
            <a:picLocks noChangeAspect="1"/>
          </p:cNvPicPr>
          <p:nvPr userDrawn="1"/>
        </p:nvPicPr>
        <p:blipFill>
          <a:blip r:embed="rId4"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 Box Layout-2">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0" y="2931"/>
            <a:ext cx="9144000" cy="6858000"/>
          </a:xfrm>
        </p:spPr>
        <p:txBody>
          <a:bodyPr/>
          <a:lstStyle>
            <a:lvl1pPr marL="0" indent="0" algn="ctr">
              <a:buNone/>
              <a:defRPr/>
            </a:lvl1pPr>
          </a:lstStyle>
          <a:p>
            <a:r>
              <a:rPr lang="en-US" dirty="0"/>
              <a:t>(insert photo under gray box layer)</a:t>
            </a:r>
          </a:p>
        </p:txBody>
      </p:sp>
      <p:sp>
        <p:nvSpPr>
          <p:cNvPr id="9" name="Rectangle 8"/>
          <p:cNvSpPr/>
          <p:nvPr userDrawn="1"/>
        </p:nvSpPr>
        <p:spPr bwMode="auto">
          <a:xfrm>
            <a:off x="933450" y="1600200"/>
            <a:ext cx="5162550" cy="45720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20" name="Text Placeholder 19"/>
          <p:cNvSpPr>
            <a:spLocks noGrp="1"/>
          </p:cNvSpPr>
          <p:nvPr>
            <p:ph type="body" sz="quarter" idx="12" hasCustomPrompt="1"/>
          </p:nvPr>
        </p:nvSpPr>
        <p:spPr>
          <a:xfrm>
            <a:off x="1914525" y="609600"/>
            <a:ext cx="3200400" cy="984738"/>
          </a:xfrm>
        </p:spPr>
        <p:txBody>
          <a:bodyPr/>
          <a:lstStyle>
            <a:lvl1pPr marL="0" indent="0" algn="ctr">
              <a:buNone/>
              <a:defRPr sz="6000" b="1" spc="300">
                <a:solidFill>
                  <a:srgbClr val="FFFFFF"/>
                </a:solidFill>
                <a:latin typeface="+mj-lt"/>
              </a:defRPr>
            </a:lvl1pPr>
          </a:lstStyle>
          <a:p>
            <a:pPr lvl="0"/>
            <a:r>
              <a:rPr lang="en-US" dirty="0"/>
              <a:t>TITLE</a:t>
            </a:r>
          </a:p>
        </p:txBody>
      </p:sp>
      <p:sp>
        <p:nvSpPr>
          <p:cNvPr id="26" name="Text Placeholder 19"/>
          <p:cNvSpPr>
            <a:spLocks noGrp="1"/>
          </p:cNvSpPr>
          <p:nvPr>
            <p:ph type="body" sz="quarter" idx="13" hasCustomPrompt="1"/>
          </p:nvPr>
        </p:nvSpPr>
        <p:spPr>
          <a:xfrm>
            <a:off x="1114425" y="1834662"/>
            <a:ext cx="4810125" cy="984738"/>
          </a:xfrm>
        </p:spPr>
        <p:txBody>
          <a:bodyPr/>
          <a:lstStyle>
            <a:lvl1pPr marL="0" indent="0" algn="ctr">
              <a:buNone/>
              <a:defRPr sz="2800" b="1" spc="0">
                <a:solidFill>
                  <a:srgbClr val="FFFFFF"/>
                </a:solidFill>
                <a:latin typeface="+mj-lt"/>
              </a:defRPr>
            </a:lvl1pPr>
          </a:lstStyle>
          <a:p>
            <a:pPr lvl="0"/>
            <a:r>
              <a:rPr lang="en-US" dirty="0"/>
              <a:t>A different more effective way of conveying an idea</a:t>
            </a:r>
          </a:p>
        </p:txBody>
      </p:sp>
      <p:sp>
        <p:nvSpPr>
          <p:cNvPr id="27" name="Text Placeholder 19"/>
          <p:cNvSpPr>
            <a:spLocks noGrp="1"/>
          </p:cNvSpPr>
          <p:nvPr>
            <p:ph type="body" sz="quarter" idx="14" hasCustomPrompt="1"/>
          </p:nvPr>
        </p:nvSpPr>
        <p:spPr>
          <a:xfrm>
            <a:off x="1109662" y="3018692"/>
            <a:ext cx="4810125" cy="2924907"/>
          </a:xfrm>
        </p:spPr>
        <p:txBody>
          <a:bodyPr/>
          <a:lstStyle>
            <a:lvl1pPr marL="342900" indent="-342900" algn="l">
              <a:buClr>
                <a:srgbClr val="6DCBFF"/>
              </a:buClr>
              <a:buSzPct val="100000"/>
              <a:buFont typeface="Wingdings" panose="05000000000000000000" pitchFamily="2" charset="2"/>
              <a:buChar char="§"/>
              <a:defRPr sz="2400" b="0" spc="0">
                <a:solidFill>
                  <a:srgbClr val="FFFFFF"/>
                </a:solidFill>
                <a:latin typeface="+mj-lt"/>
              </a:defRPr>
            </a:lvl1pPr>
          </a:lstStyle>
          <a:p>
            <a:pPr lvl="0"/>
            <a:r>
              <a:rPr lang="en-US" dirty="0"/>
              <a:t>Item one</a:t>
            </a:r>
          </a:p>
        </p:txBody>
      </p:sp>
      <p:pic>
        <p:nvPicPr>
          <p:cNvPr id="10" name="Picture 9"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E96D1F"/>
                </a:solidFill>
              </a:defRPr>
            </a:lvl1pPr>
          </a:lstStyle>
          <a:p>
            <a:r>
              <a:rPr lang="en-US" dirty="0"/>
              <a:t>TITLE</a:t>
            </a:r>
          </a:p>
        </p:txBody>
      </p:sp>
      <p:sp>
        <p:nvSpPr>
          <p:cNvPr id="3" name="Content Placeholder 2"/>
          <p:cNvSpPr>
            <a:spLocks noGrp="1"/>
          </p:cNvSpPr>
          <p:nvPr>
            <p:ph idx="1"/>
          </p:nvPr>
        </p:nvSpPr>
        <p:spPr>
          <a:xfrm>
            <a:off x="1033463" y="1600200"/>
            <a:ext cx="7729537"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914400" y="838200"/>
            <a:ext cx="7315200" cy="3505200"/>
          </a:xfrm>
        </p:spPr>
        <p:txBody>
          <a:bodyPr/>
          <a:lstStyle>
            <a:lvl1pPr marL="0" indent="0" algn="ctr">
              <a:buNone/>
              <a:defRPr sz="3600">
                <a:solidFill>
                  <a:srgbClr val="FFFFFF"/>
                </a:solidFill>
                <a:latin typeface="Arial Black" panose="020B0A040201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magna </a:t>
            </a:r>
            <a:r>
              <a:rPr lang="en-US" dirty="0" err="1"/>
              <a:t>aliqua</a:t>
            </a:r>
            <a:r>
              <a:rPr lang="en-US" dirty="0"/>
              <a:t>. </a:t>
            </a:r>
            <a:r>
              <a:rPr lang="en-US" dirty="0" err="1"/>
              <a:t>Duis</a:t>
            </a:r>
            <a:r>
              <a:rPr lang="en-US" dirty="0"/>
              <a:t> </a:t>
            </a:r>
            <a:r>
              <a:rPr lang="en-US" dirty="0" err="1"/>
              <a:t>aute</a:t>
            </a:r>
            <a:r>
              <a:rPr lang="en-US" dirty="0"/>
              <a:t> </a:t>
            </a:r>
            <a:r>
              <a:rPr lang="en-US" dirty="0" err="1"/>
              <a:t>irure</a:t>
            </a:r>
            <a:r>
              <a:rPr lang="en-US" dirty="0"/>
              <a:t> dolor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a:t>
            </a:r>
          </a:p>
        </p:txBody>
      </p:sp>
      <p:sp>
        <p:nvSpPr>
          <p:cNvPr id="9" name="Rectangle 8"/>
          <p:cNvSpPr/>
          <p:nvPr userDrawn="1"/>
        </p:nvSpPr>
        <p:spPr bwMode="auto">
          <a:xfrm flipV="1">
            <a:off x="128016" y="5056632"/>
            <a:ext cx="8874839" cy="1682496"/>
          </a:xfrm>
          <a:prstGeom prst="rect">
            <a:avLst/>
          </a:prstGeom>
          <a:solidFill>
            <a:srgbClr val="717073">
              <a:alpha val="8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pic>
        <p:nvPicPr>
          <p:cNvPr id="11" name="Picture 10"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 Layout">
    <p:spTree>
      <p:nvGrpSpPr>
        <p:cNvPr id="1" name=""/>
        <p:cNvGrpSpPr/>
        <p:nvPr/>
      </p:nvGrpSpPr>
      <p:grpSpPr>
        <a:xfrm>
          <a:off x="0" y="0"/>
          <a:ext cx="0" cy="0"/>
          <a:chOff x="0" y="0"/>
          <a:chExt cx="0" cy="0"/>
        </a:xfrm>
      </p:grpSpPr>
      <p:sp>
        <p:nvSpPr>
          <p:cNvPr id="4" name="Rectangle 3"/>
          <p:cNvSpPr/>
          <p:nvPr userDrawn="1"/>
        </p:nvSpPr>
        <p:spPr bwMode="auto">
          <a:xfrm>
            <a:off x="-1" y="0"/>
            <a:ext cx="9144000" cy="6858000"/>
          </a:xfrm>
          <a:prstGeom prst="rect">
            <a:avLst/>
          </a:prstGeom>
          <a:solidFill>
            <a:srgbClr val="1E65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6" name="Picture 5"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546748" y="5928360"/>
            <a:ext cx="1140052" cy="548640"/>
          </a:xfrm>
          <a:prstGeom prst="rect">
            <a:avLst/>
          </a:prstGeom>
        </p:spPr>
      </p:pic>
      <p:sp>
        <p:nvSpPr>
          <p:cNvPr id="7" name="Rectangle 6"/>
          <p:cNvSpPr/>
          <p:nvPr userDrawn="1"/>
        </p:nvSpPr>
        <p:spPr bwMode="auto">
          <a:xfrm>
            <a:off x="685800" y="1600200"/>
            <a:ext cx="77724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Text Placeholder 7"/>
          <p:cNvSpPr>
            <a:spLocks noGrp="1"/>
          </p:cNvSpPr>
          <p:nvPr>
            <p:ph type="body" sz="quarter" idx="11" hasCustomPrompt="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dirty="0"/>
              <a:t>WHAT IS YOUR</a:t>
            </a:r>
          </a:p>
        </p:txBody>
      </p:sp>
      <p:sp>
        <p:nvSpPr>
          <p:cNvPr id="9" name="Text Placeholder 7"/>
          <p:cNvSpPr>
            <a:spLocks noGrp="1"/>
          </p:cNvSpPr>
          <p:nvPr>
            <p:ph type="body" sz="quarter" idx="12" hasCustomPrompt="1"/>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dirty="0"/>
              <a:t>QUESTION?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estion Layout-need photo">
    <p:spTree>
      <p:nvGrpSpPr>
        <p:cNvPr id="1" name=""/>
        <p:cNvGrpSpPr/>
        <p:nvPr/>
      </p:nvGrpSpPr>
      <p:grpSpPr>
        <a:xfrm>
          <a:off x="0" y="0"/>
          <a:ext cx="0" cy="0"/>
          <a:chOff x="0" y="0"/>
          <a:chExt cx="0" cy="0"/>
        </a:xfrm>
      </p:grpSpPr>
      <p:pic>
        <p:nvPicPr>
          <p:cNvPr id="6" name="Picture 5"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546748" y="5928360"/>
            <a:ext cx="1140052" cy="548640"/>
          </a:xfrm>
          <a:prstGeom prst="rect">
            <a:avLst/>
          </a:prstGeom>
        </p:spPr>
      </p:pic>
      <p:sp>
        <p:nvSpPr>
          <p:cNvPr id="7" name="Rectangle 6"/>
          <p:cNvSpPr/>
          <p:nvPr userDrawn="1"/>
        </p:nvSpPr>
        <p:spPr bwMode="auto">
          <a:xfrm>
            <a:off x="685800" y="1600200"/>
            <a:ext cx="77724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Text Placeholder 7"/>
          <p:cNvSpPr>
            <a:spLocks noGrp="1"/>
          </p:cNvSpPr>
          <p:nvPr>
            <p:ph type="body" sz="quarter" idx="11" hasCustomPrompt="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dirty="0"/>
              <a:t>WHAT IS YOUR</a:t>
            </a:r>
          </a:p>
        </p:txBody>
      </p:sp>
      <p:sp>
        <p:nvSpPr>
          <p:cNvPr id="9" name="Text Placeholder 7"/>
          <p:cNvSpPr>
            <a:spLocks noGrp="1"/>
          </p:cNvSpPr>
          <p:nvPr>
            <p:ph type="body" sz="quarter" idx="12" hasCustomPrompt="1"/>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dirty="0"/>
              <a:t>QUESTION?</a:t>
            </a:r>
          </a:p>
        </p:txBody>
      </p:sp>
      <p:sp>
        <p:nvSpPr>
          <p:cNvPr id="3" name="Picture Placeholder 2"/>
          <p:cNvSpPr>
            <a:spLocks noGrp="1"/>
          </p:cNvSpPr>
          <p:nvPr>
            <p:ph type="pic" sz="quarter" idx="13" hasCustomPrompt="1"/>
          </p:nvPr>
        </p:nvSpPr>
        <p:spPr>
          <a:xfrm>
            <a:off x="0" y="0"/>
            <a:ext cx="9144000" cy="6858000"/>
          </a:xfrm>
        </p:spPr>
        <p:txBody>
          <a:bodyPr/>
          <a:lstStyle>
            <a:lvl1pPr marL="0" indent="0" algn="ctr">
              <a:buNone/>
              <a:defRPr/>
            </a:lvl1pPr>
          </a:lstStyle>
          <a:p>
            <a:r>
              <a:rPr lang="en-US" dirty="0"/>
              <a:t>(insert photo behind blue box layer)</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 Layout-Photo">
    <p:spTree>
      <p:nvGrpSpPr>
        <p:cNvPr id="1" name=""/>
        <p:cNvGrpSpPr/>
        <p:nvPr/>
      </p:nvGrpSpPr>
      <p:grpSpPr>
        <a:xfrm>
          <a:off x="0" y="0"/>
          <a:ext cx="0" cy="0"/>
          <a:chOff x="0" y="0"/>
          <a:chExt cx="0" cy="0"/>
        </a:xfrm>
      </p:grpSpPr>
      <p:pic>
        <p:nvPicPr>
          <p:cNvPr id="3" name="Picture 2" descr="US_What_If_Final_Digital (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r="6521" b="2014"/>
          <a:stretch/>
        </p:blipFill>
        <p:spPr>
          <a:xfrm>
            <a:off x="0" y="-1"/>
            <a:ext cx="9144000" cy="6856413"/>
          </a:xfrm>
          <a:prstGeom prst="rect">
            <a:avLst/>
          </a:prstGeom>
        </p:spPr>
      </p:pic>
      <p:sp>
        <p:nvSpPr>
          <p:cNvPr id="4" name="Rectangle 3"/>
          <p:cNvSpPr/>
          <p:nvPr userDrawn="1"/>
        </p:nvSpPr>
        <p:spPr bwMode="auto">
          <a:xfrm>
            <a:off x="0" y="0"/>
            <a:ext cx="9144000" cy="6858000"/>
          </a:xfrm>
          <a:prstGeom prst="rect">
            <a:avLst/>
          </a:prstGeom>
          <a:solidFill>
            <a:srgbClr val="1E65A1">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6" name="Picture 5"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546748" y="5928360"/>
            <a:ext cx="1140052" cy="548640"/>
          </a:xfrm>
          <a:prstGeom prst="rect">
            <a:avLst/>
          </a:prstGeom>
        </p:spPr>
      </p:pic>
      <p:sp>
        <p:nvSpPr>
          <p:cNvPr id="7" name="Rectangle 6"/>
          <p:cNvSpPr/>
          <p:nvPr userDrawn="1"/>
        </p:nvSpPr>
        <p:spPr bwMode="auto">
          <a:xfrm>
            <a:off x="685800" y="1600200"/>
            <a:ext cx="77724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Text Placeholder 7"/>
          <p:cNvSpPr>
            <a:spLocks noGrp="1"/>
          </p:cNvSpPr>
          <p:nvPr>
            <p:ph type="body" sz="quarter" idx="11" hasCustomPrompt="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dirty="0"/>
              <a:t>WHAT IS YOUR</a:t>
            </a:r>
          </a:p>
        </p:txBody>
      </p:sp>
      <p:sp>
        <p:nvSpPr>
          <p:cNvPr id="9" name="Text Placeholder 7"/>
          <p:cNvSpPr>
            <a:spLocks noGrp="1"/>
          </p:cNvSpPr>
          <p:nvPr>
            <p:ph type="body" sz="quarter" idx="12" hasCustomPrompt="1"/>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dirty="0"/>
              <a:t>QUESTION?</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84" descr="titlepagebg_solidblue"/>
          <p:cNvPicPr>
            <a:picLocks noChangeAspect="1" noChangeArrowheads="1"/>
          </p:cNvPicPr>
          <p:nvPr userDrawn="1"/>
        </p:nvPicPr>
        <p:blipFill>
          <a:blip r:embed="rId3"/>
          <a:srcRect/>
          <a:stretch>
            <a:fillRect/>
          </a:stretch>
        </p:blipFill>
        <p:spPr bwMode="auto">
          <a:xfrm>
            <a:off x="0" y="0"/>
            <a:ext cx="9148763" cy="6888163"/>
          </a:xfrm>
          <a:prstGeom prst="rect">
            <a:avLst/>
          </a:prstGeom>
          <a:noFill/>
          <a:ln w="9525">
            <a:noFill/>
            <a:miter lim="800000"/>
            <a:headEnd/>
            <a:tailEnd/>
          </a:ln>
        </p:spPr>
      </p:pic>
      <p:sp>
        <p:nvSpPr>
          <p:cNvPr id="77910" name="Rectangle 86"/>
          <p:cNvSpPr>
            <a:spLocks noGrp="1" noChangeArrowheads="1"/>
          </p:cNvSpPr>
          <p:nvPr>
            <p:ph type="subTitle" sz="quarter" idx="1" hasCustomPrompt="1"/>
          </p:nvPr>
        </p:nvSpPr>
        <p:spPr>
          <a:xfrm>
            <a:off x="838200" y="3886200"/>
            <a:ext cx="7552848" cy="879212"/>
          </a:xfrm>
        </p:spPr>
        <p:txBody>
          <a:bodyPr/>
          <a:lstStyle>
            <a:lvl1pPr marL="0" indent="0">
              <a:buFont typeface="Wingdings" pitchFamily="2" charset="2"/>
              <a:buNone/>
              <a:defRPr sz="6200" b="1" spc="300">
                <a:solidFill>
                  <a:schemeClr val="accent5"/>
                </a:solidFill>
                <a:latin typeface="+mj-lt"/>
              </a:defRPr>
            </a:lvl1pPr>
          </a:lstStyle>
          <a:p>
            <a:pPr lvl="0"/>
            <a:r>
              <a:rPr lang="en-US" noProof="0" dirty="0"/>
              <a:t>THANK YOU</a:t>
            </a:r>
          </a:p>
        </p:txBody>
      </p:sp>
      <p:sp>
        <p:nvSpPr>
          <p:cNvPr id="10" name="Rectangle 9"/>
          <p:cNvSpPr/>
          <p:nvPr userDrawn="1"/>
        </p:nvSpPr>
        <p:spPr>
          <a:xfrm>
            <a:off x="3962400" y="5996408"/>
            <a:ext cx="4428648" cy="307777"/>
          </a:xfrm>
          <a:prstGeom prst="rect">
            <a:avLst/>
          </a:prstGeom>
        </p:spPr>
        <p:txBody>
          <a:bodyPr wrap="none">
            <a:spAutoFit/>
          </a:bodyPr>
          <a:lstStyle/>
          <a:p>
            <a:r>
              <a:rPr lang="en-US" sz="1400" dirty="0">
                <a:solidFill>
                  <a:schemeClr val="accent1"/>
                </a:solidFill>
              </a:rPr>
              <a:t>POPULATION REFERENCE BUREAU | www.prb.org</a:t>
            </a:r>
          </a:p>
        </p:txBody>
      </p:sp>
      <p:sp>
        <p:nvSpPr>
          <p:cNvPr id="8" name="Text Placeholder 7"/>
          <p:cNvSpPr>
            <a:spLocks noGrp="1"/>
          </p:cNvSpPr>
          <p:nvPr>
            <p:ph type="body" sz="quarter" idx="10" hasCustomPrompt="1"/>
          </p:nvPr>
        </p:nvSpPr>
        <p:spPr>
          <a:xfrm>
            <a:off x="838200" y="5412430"/>
            <a:ext cx="4724400" cy="457200"/>
          </a:xfrm>
        </p:spPr>
        <p:txBody>
          <a:bodyPr/>
          <a:lstStyle>
            <a:lvl1pPr marL="0" indent="0" algn="l">
              <a:buNone/>
              <a:defRPr sz="2400" b="0">
                <a:solidFill>
                  <a:srgbClr val="FFFFFF"/>
                </a:solidFill>
                <a:latin typeface="Arial" panose="020B0604020202020204" pitchFamily="34" charset="0"/>
                <a:cs typeface="Arial" panose="020B0604020202020204" pitchFamily="34" charset="0"/>
              </a:defRPr>
            </a:lvl1pPr>
          </a:lstStyle>
          <a:p>
            <a:pPr lvl="0"/>
            <a:r>
              <a:rPr lang="en-US" dirty="0"/>
              <a:t>PRESENTERS: Your Name</a:t>
            </a:r>
          </a:p>
        </p:txBody>
      </p:sp>
      <p:sp>
        <p:nvSpPr>
          <p:cNvPr id="9" name="Text Placeholder 7"/>
          <p:cNvSpPr>
            <a:spLocks noGrp="1"/>
          </p:cNvSpPr>
          <p:nvPr>
            <p:ph type="body" sz="quarter" idx="11" hasCustomPrompt="1"/>
          </p:nvPr>
        </p:nvSpPr>
        <p:spPr>
          <a:xfrm>
            <a:off x="838200" y="5996408"/>
            <a:ext cx="3048000" cy="371515"/>
          </a:xfrm>
        </p:spPr>
        <p:txBody>
          <a:bodyPr/>
          <a:lstStyle>
            <a:lvl1pPr marL="0" indent="0" algn="l">
              <a:buNone/>
              <a:defRPr sz="1600" b="1" baseline="0">
                <a:solidFill>
                  <a:srgbClr val="FFFFFF"/>
                </a:solidFill>
                <a:latin typeface="Arial" panose="020B0604020202020204" pitchFamily="34" charset="0"/>
                <a:cs typeface="Arial" panose="020B0604020202020204" pitchFamily="34" charset="0"/>
              </a:defRPr>
            </a:lvl1pPr>
          </a:lstStyle>
          <a:p>
            <a:pPr lvl="0"/>
            <a:r>
              <a:rPr lang="en-US" dirty="0"/>
              <a:t>E-Mail address</a:t>
            </a:r>
          </a:p>
        </p:txBody>
      </p:sp>
    </p:spTree>
  </p:cSld>
  <p:clrMapOvr>
    <a:overrideClrMapping bg1="dk2" tx1="lt1" bg2="dk1"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85"/>
          <p:cNvSpPr>
            <a:spLocks noGrp="1" noChangeArrowheads="1"/>
          </p:cNvSpPr>
          <p:nvPr>
            <p:ph type="ctrTitle" sz="quarter"/>
          </p:nvPr>
        </p:nvSpPr>
        <p:spPr>
          <a:xfrm>
            <a:off x="685800" y="2098675"/>
            <a:ext cx="6248400" cy="1447800"/>
          </a:xfrm>
        </p:spPr>
        <p:txBody>
          <a:bodyPr anchor="b"/>
          <a:lstStyle>
            <a:lvl1pPr>
              <a:defRPr/>
            </a:lvl1pPr>
          </a:lstStyle>
          <a:p>
            <a:r>
              <a:rPr lang="en-US"/>
              <a:t>Click to edit Master title style</a:t>
            </a:r>
          </a:p>
        </p:txBody>
      </p:sp>
      <p:sp>
        <p:nvSpPr>
          <p:cNvPr id="8" name="Rectangle 86"/>
          <p:cNvSpPr>
            <a:spLocks noGrp="1" noChangeArrowheads="1"/>
          </p:cNvSpPr>
          <p:nvPr>
            <p:ph type="subTitle" sz="quarter" idx="1"/>
          </p:nvPr>
        </p:nvSpPr>
        <p:spPr>
          <a:xfrm>
            <a:off x="685800" y="3775075"/>
            <a:ext cx="6248400" cy="1101725"/>
          </a:xfrm>
        </p:spPr>
        <p:txBody>
          <a:bodyPr/>
          <a:lstStyle>
            <a:lvl1pPr marL="0" indent="0">
              <a:buFont typeface="Wingdings" charset="2"/>
              <a:buNone/>
              <a:defRPr>
                <a:solidFill>
                  <a:srgbClr val="000000"/>
                </a:solidFill>
              </a:defRPr>
            </a:lvl1pPr>
          </a:lstStyle>
          <a:p>
            <a:r>
              <a:rPr lang="en-US"/>
              <a:t>Click to edit Master subtitle style</a:t>
            </a:r>
          </a:p>
        </p:txBody>
      </p:sp>
    </p:spTree>
  </p:cSld>
  <p:clrMapOvr>
    <a:overrideClrMapping bg1="dk2" tx1="lt1" bg2="dk1"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9144000" cy="7062059"/>
          </a:xfrm>
          <a:prstGeom prst="rect">
            <a:avLst/>
          </a:prstGeom>
        </p:spPr>
      </p:pic>
      <p:sp>
        <p:nvSpPr>
          <p:cNvPr id="7" name="Rectangle 85"/>
          <p:cNvSpPr>
            <a:spLocks noGrp="1" noChangeArrowheads="1"/>
          </p:cNvSpPr>
          <p:nvPr>
            <p:ph type="ctrTitle" sz="quarter"/>
          </p:nvPr>
        </p:nvSpPr>
        <p:spPr>
          <a:xfrm>
            <a:off x="685800" y="2098675"/>
            <a:ext cx="6248400" cy="1447800"/>
          </a:xfrm>
        </p:spPr>
        <p:txBody>
          <a:bodyPr anchor="b"/>
          <a:lstStyle>
            <a:lvl1pPr>
              <a:defRPr/>
            </a:lvl1pPr>
          </a:lstStyle>
          <a:p>
            <a:r>
              <a:rPr lang="en-US"/>
              <a:t>Click to edit Master title style</a:t>
            </a:r>
          </a:p>
        </p:txBody>
      </p:sp>
      <p:sp>
        <p:nvSpPr>
          <p:cNvPr id="8" name="Rectangle 86"/>
          <p:cNvSpPr>
            <a:spLocks noGrp="1" noChangeArrowheads="1"/>
          </p:cNvSpPr>
          <p:nvPr>
            <p:ph type="subTitle" sz="quarter" idx="1"/>
          </p:nvPr>
        </p:nvSpPr>
        <p:spPr>
          <a:xfrm>
            <a:off x="685800" y="3775075"/>
            <a:ext cx="6248400" cy="1101725"/>
          </a:xfrm>
        </p:spPr>
        <p:txBody>
          <a:bodyPr/>
          <a:lstStyle>
            <a:lvl1pPr marL="0" indent="0">
              <a:buFont typeface="Wingdings" charset="2"/>
              <a:buNone/>
              <a:defRPr>
                <a:solidFill>
                  <a:srgbClr val="000000"/>
                </a:solidFill>
              </a:defRPr>
            </a:lvl1pPr>
          </a:lstStyle>
          <a:p>
            <a:r>
              <a:rPr lang="en-US"/>
              <a:t>Click to edit Master subtitle style</a:t>
            </a:r>
          </a:p>
        </p:txBody>
      </p:sp>
    </p:spTree>
    <p:extLst>
      <p:ext uri="{BB962C8B-B14F-4D97-AF65-F5344CB8AC3E}">
        <p14:creationId xmlns:p14="http://schemas.microsoft.com/office/powerpoint/2010/main" val="1117711491"/>
      </p:ext>
    </p:extLst>
  </p:cSld>
  <p:clrMapOvr>
    <a:overrideClrMapping bg1="dk2" tx1="lt1" bg2="dk1"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1470" y="533400"/>
            <a:ext cx="7318129" cy="685800"/>
          </a:xfrm>
        </p:spPr>
        <p:txBody>
          <a:bodyPr/>
          <a:lstStyle>
            <a:lvl1pPr>
              <a:defRPr sz="3600">
                <a:solidFill>
                  <a:srgbClr val="265E9E"/>
                </a:solidFill>
              </a:defRPr>
            </a:lvl1pPr>
          </a:lstStyle>
          <a:p>
            <a:r>
              <a:rPr lang="en-US" dirty="0"/>
              <a:t>TITLE STYLE</a:t>
            </a:r>
          </a:p>
        </p:txBody>
      </p:sp>
      <p:sp>
        <p:nvSpPr>
          <p:cNvPr id="5" name="Text Placeholder 4"/>
          <p:cNvSpPr>
            <a:spLocks noGrp="1"/>
          </p:cNvSpPr>
          <p:nvPr>
            <p:ph type="body" sz="quarter" idx="10"/>
          </p:nvPr>
        </p:nvSpPr>
        <p:spPr>
          <a:xfrm>
            <a:off x="911225" y="1600200"/>
            <a:ext cx="7318375" cy="4572000"/>
          </a:xfrm>
        </p:spPr>
        <p:txBody>
          <a:bodyPr/>
          <a:lstStyle>
            <a:lvl1pPr>
              <a:buClr>
                <a:srgbClr val="D6492A"/>
              </a:buClr>
              <a:defRPr>
                <a:solidFill>
                  <a:srgbClr val="000000"/>
                </a:solidFill>
              </a:defRPr>
            </a:lvl1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Layout-no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914400" y="838200"/>
            <a:ext cx="7315200" cy="3505200"/>
          </a:xfrm>
        </p:spPr>
        <p:txBody>
          <a:bodyPr/>
          <a:lstStyle>
            <a:lvl1pPr marL="0" indent="0" algn="ctr">
              <a:buNone/>
              <a:defRPr sz="3600">
                <a:solidFill>
                  <a:srgbClr val="FFFFFF"/>
                </a:solidFill>
                <a:latin typeface="Arial Black" panose="020B0A040201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magna </a:t>
            </a:r>
            <a:r>
              <a:rPr lang="en-US" dirty="0" err="1"/>
              <a:t>aliqua</a:t>
            </a:r>
            <a:r>
              <a:rPr lang="en-US" dirty="0"/>
              <a:t>. </a:t>
            </a:r>
            <a:r>
              <a:rPr lang="en-US" dirty="0" err="1"/>
              <a:t>Duis</a:t>
            </a:r>
            <a:r>
              <a:rPr lang="en-US" dirty="0"/>
              <a:t> </a:t>
            </a:r>
            <a:r>
              <a:rPr lang="en-US" dirty="0" err="1"/>
              <a:t>aute</a:t>
            </a:r>
            <a:r>
              <a:rPr lang="en-US" dirty="0"/>
              <a:t> </a:t>
            </a:r>
            <a:r>
              <a:rPr lang="en-US" dirty="0" err="1"/>
              <a:t>irure</a:t>
            </a:r>
            <a:r>
              <a:rPr lang="en-US" dirty="0"/>
              <a:t> dolor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a:t>
            </a:r>
          </a:p>
        </p:txBody>
      </p:sp>
      <p:pic>
        <p:nvPicPr>
          <p:cNvPr id="11" name="Picture 10"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1470" y="533400"/>
            <a:ext cx="7318129" cy="685800"/>
          </a:xfrm>
        </p:spPr>
        <p:txBody>
          <a:bodyPr/>
          <a:lstStyle>
            <a:lvl1pPr>
              <a:defRPr sz="3600">
                <a:solidFill>
                  <a:srgbClr val="265E9E"/>
                </a:solidFill>
              </a:defRPr>
            </a:lvl1pPr>
          </a:lstStyle>
          <a:p>
            <a:r>
              <a:rPr lang="en-US" dirty="0"/>
              <a:t>TITLE STYLE</a:t>
            </a:r>
          </a:p>
        </p:txBody>
      </p:sp>
      <p:sp>
        <p:nvSpPr>
          <p:cNvPr id="5" name="Text Placeholder 4"/>
          <p:cNvSpPr>
            <a:spLocks noGrp="1"/>
          </p:cNvSpPr>
          <p:nvPr>
            <p:ph type="body" sz="quarter" idx="10"/>
          </p:nvPr>
        </p:nvSpPr>
        <p:spPr>
          <a:xfrm>
            <a:off x="911225" y="1600200"/>
            <a:ext cx="7318375" cy="4572000"/>
          </a:xfrm>
        </p:spPr>
        <p:txBody>
          <a:bodyPr/>
          <a:lstStyle>
            <a:lvl1pPr>
              <a:buClr>
                <a:srgbClr val="D6492A"/>
              </a:buClr>
              <a:defRPr>
                <a:solidFill>
                  <a:srgbClr val="000000"/>
                </a:solidFill>
              </a:defRPr>
            </a:lvl1pPr>
          </a:lstStyle>
          <a:p>
            <a:pPr lvl="0"/>
            <a:r>
              <a:rPr lang="en-US"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 Example Layout">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911471" y="533400"/>
            <a:ext cx="3889130" cy="685800"/>
          </a:xfrm>
        </p:spPr>
        <p:txBody>
          <a:bodyPr/>
          <a:lstStyle/>
          <a:p>
            <a:r>
              <a:rPr lang="en-US" dirty="0"/>
              <a:t>TITLE STYLE</a:t>
            </a:r>
          </a:p>
        </p:txBody>
      </p:sp>
      <p:sp>
        <p:nvSpPr>
          <p:cNvPr id="3" name="Rectangle 2"/>
          <p:cNvSpPr/>
          <p:nvPr userDrawn="1"/>
        </p:nvSpPr>
        <p:spPr bwMode="auto">
          <a:xfrm>
            <a:off x="931069" y="3886200"/>
            <a:ext cx="7298531" cy="2271117"/>
          </a:xfrm>
          <a:prstGeom prst="rect">
            <a:avLst/>
          </a:prstGeom>
          <a:noFill/>
          <a:ln w="9525" cap="flat" cmpd="sng" algn="ctr">
            <a:solidFill>
              <a:srgbClr val="717073"/>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12" name="Text Placeholder 11"/>
          <p:cNvSpPr>
            <a:spLocks noGrp="1"/>
          </p:cNvSpPr>
          <p:nvPr>
            <p:ph type="body" sz="quarter" idx="10"/>
          </p:nvPr>
        </p:nvSpPr>
        <p:spPr>
          <a:xfrm>
            <a:off x="911225" y="1600200"/>
            <a:ext cx="7318375" cy="1600200"/>
          </a:xfrm>
        </p:spPr>
        <p:txBody>
          <a:bodyPr/>
          <a:lstStyle/>
          <a:p>
            <a:pPr lvl="0"/>
            <a:r>
              <a:rPr lang="en-US"/>
              <a:t>Click to edit Master text styles</a:t>
            </a:r>
          </a:p>
          <a:p>
            <a:pPr lvl="1"/>
            <a:r>
              <a:rPr lang="en-US"/>
              <a:t>Second level</a:t>
            </a:r>
          </a:p>
          <a:p>
            <a:pPr lvl="2"/>
            <a:r>
              <a:rPr lang="en-US"/>
              <a:t>Third level</a:t>
            </a:r>
          </a:p>
        </p:txBody>
      </p:sp>
      <p:sp>
        <p:nvSpPr>
          <p:cNvPr id="14" name="Text Placeholder 13"/>
          <p:cNvSpPr>
            <a:spLocks noGrp="1"/>
          </p:cNvSpPr>
          <p:nvPr>
            <p:ph type="body" sz="quarter" idx="11"/>
          </p:nvPr>
        </p:nvSpPr>
        <p:spPr>
          <a:xfrm>
            <a:off x="1066800" y="4019491"/>
            <a:ext cx="7010400" cy="2000310"/>
          </a:xfrm>
        </p:spPr>
        <p:txBody>
          <a:bodyPr/>
          <a:lstStyle>
            <a:lvl1pPr marL="0" indent="0">
              <a:buNone/>
              <a:defRPr sz="2400"/>
            </a:lvl1pPr>
          </a:lstStyle>
          <a:p>
            <a:pPr lvl="0"/>
            <a:r>
              <a:rPr lang="en-US"/>
              <a:t>Click to edit Master text styles</a:t>
            </a:r>
          </a:p>
        </p:txBody>
      </p:sp>
      <p:sp>
        <p:nvSpPr>
          <p:cNvPr id="7" name="Text Placeholder 13"/>
          <p:cNvSpPr>
            <a:spLocks noGrp="1"/>
          </p:cNvSpPr>
          <p:nvPr>
            <p:ph type="body" sz="quarter" idx="12" hasCustomPrompt="1"/>
          </p:nvPr>
        </p:nvSpPr>
        <p:spPr>
          <a:xfrm>
            <a:off x="1066800" y="3454081"/>
            <a:ext cx="1981200" cy="365474"/>
          </a:xfrm>
        </p:spPr>
        <p:txBody>
          <a:bodyPr/>
          <a:lstStyle>
            <a:lvl1pPr marL="0" indent="0">
              <a:buNone/>
              <a:defRPr sz="2000" b="1" spc="300"/>
            </a:lvl1pPr>
          </a:lstStyle>
          <a:p>
            <a:pPr lvl="0"/>
            <a:r>
              <a:rPr lang="en-US" dirty="0"/>
              <a:t>EXAMPLE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Layou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911471" y="533400"/>
            <a:ext cx="3965330" cy="685800"/>
          </a:xfrm>
        </p:spPr>
        <p:txBody>
          <a:bodyPr/>
          <a:lstStyle>
            <a:lvl1pPr>
              <a:defRPr baseline="0"/>
            </a:lvl1pPr>
          </a:lstStyle>
          <a:p>
            <a:r>
              <a:rPr lang="en-US" dirty="0"/>
              <a:t>TITLE STYLE</a:t>
            </a:r>
          </a:p>
        </p:txBody>
      </p:sp>
      <p:sp>
        <p:nvSpPr>
          <p:cNvPr id="11" name="Content Placeholder 2"/>
          <p:cNvSpPr>
            <a:spLocks noGrp="1"/>
          </p:cNvSpPr>
          <p:nvPr>
            <p:ph idx="10" hasCustomPrompt="1"/>
          </p:nvPr>
        </p:nvSpPr>
        <p:spPr>
          <a:xfrm>
            <a:off x="923941" y="1600200"/>
            <a:ext cx="3648060" cy="4724400"/>
          </a:xfrm>
        </p:spPr>
        <p:txBody>
          <a:bodyPr/>
          <a:lstStyle>
            <a:lvl1pPr marL="0" indent="0">
              <a:buNone/>
              <a:defRPr b="1" baseline="0">
                <a:solidFill>
                  <a:srgbClr val="265E9E"/>
                </a:solidFill>
              </a:defRPr>
            </a:lvl1pPr>
            <a:lvl2pPr marL="742950" marR="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sz="3200"/>
            </a:lvl2pPr>
          </a:lstStyle>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p:txBody>
      </p:sp>
      <p:sp>
        <p:nvSpPr>
          <p:cNvPr id="12" name="Content Placeholder 2"/>
          <p:cNvSpPr>
            <a:spLocks noGrp="1"/>
          </p:cNvSpPr>
          <p:nvPr>
            <p:ph idx="11" hasCustomPrompt="1"/>
          </p:nvPr>
        </p:nvSpPr>
        <p:spPr>
          <a:xfrm>
            <a:off x="4572001" y="1600200"/>
            <a:ext cx="3648060" cy="4724400"/>
          </a:xfrm>
        </p:spPr>
        <p:txBody>
          <a:bodyPr/>
          <a:lstStyle>
            <a:lvl1pPr marL="0" indent="0">
              <a:buNone/>
              <a:defRPr b="1" baseline="0">
                <a:solidFill>
                  <a:srgbClr val="265E9E"/>
                </a:solidFill>
              </a:defRPr>
            </a:lvl1pPr>
            <a:lvl2pPr marL="742950" marR="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sz="3200"/>
            </a:lvl2pPr>
          </a:lstStyle>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911225" y="1355725"/>
            <a:ext cx="7318375" cy="4816475"/>
          </a:xfrm>
        </p:spPr>
        <p:txBody>
          <a:bodyPr anchor="b"/>
          <a:lstStyle>
            <a:lvl1pPr marL="0" indent="0" algn="ctr">
              <a:buNone/>
              <a:defRPr/>
            </a:lvl1pPr>
          </a:lstStyle>
          <a:p>
            <a:r>
              <a:rPr lang="en-US" dirty="0"/>
              <a:t>(insert picture)</a:t>
            </a:r>
          </a:p>
        </p:txBody>
      </p:sp>
      <p:sp>
        <p:nvSpPr>
          <p:cNvPr id="12" name="Rectangle 11"/>
          <p:cNvSpPr/>
          <p:nvPr userDrawn="1"/>
        </p:nvSpPr>
        <p:spPr bwMode="auto">
          <a:xfrm>
            <a:off x="911470" y="1355558"/>
            <a:ext cx="5181600" cy="2574758"/>
          </a:xfrm>
          <a:prstGeom prst="rect">
            <a:avLst/>
          </a:prstGeom>
          <a:solidFill>
            <a:schemeClr val="accent1">
              <a:alpha val="8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2" name="Title 1"/>
          <p:cNvSpPr>
            <a:spLocks noGrp="1"/>
          </p:cNvSpPr>
          <p:nvPr>
            <p:ph type="title" hasCustomPrompt="1"/>
          </p:nvPr>
        </p:nvSpPr>
        <p:spPr/>
        <p:txBody>
          <a:bodyPr/>
          <a:lstStyle/>
          <a:p>
            <a:r>
              <a:rPr lang="en-US" dirty="0"/>
              <a:t>TITLE STYLE</a:t>
            </a:r>
          </a:p>
        </p:txBody>
      </p:sp>
      <p:sp>
        <p:nvSpPr>
          <p:cNvPr id="19" name="Content Placeholder 18"/>
          <p:cNvSpPr>
            <a:spLocks noGrp="1"/>
          </p:cNvSpPr>
          <p:nvPr>
            <p:ph sz="quarter" idx="13" hasCustomPrompt="1"/>
          </p:nvPr>
        </p:nvSpPr>
        <p:spPr>
          <a:xfrm>
            <a:off x="911225" y="1355725"/>
            <a:ext cx="4727575" cy="2225675"/>
          </a:xfrm>
          <a:solidFill>
            <a:schemeClr val="accent1">
              <a:alpha val="82000"/>
            </a:schemeClr>
          </a:solidFill>
        </p:spPr>
        <p:txBody>
          <a:bodyPr anchor="b"/>
          <a:lstStyle>
            <a:lvl1pPr marL="0" indent="0" algn="ctr">
              <a:buNone/>
              <a:defRPr>
                <a:solidFill>
                  <a:srgbClr val="FFFFFF"/>
                </a:solidFill>
              </a:defRPr>
            </a:lvl1pPr>
          </a:lstStyle>
          <a:p>
            <a:pPr lvl="0"/>
            <a:r>
              <a:rPr lang="en-US" dirty="0"/>
              <a:t>(white box)</a:t>
            </a:r>
          </a:p>
        </p:txBody>
      </p:sp>
      <p:sp>
        <p:nvSpPr>
          <p:cNvPr id="7" name="Text Placeholder 6"/>
          <p:cNvSpPr>
            <a:spLocks noGrp="1"/>
          </p:cNvSpPr>
          <p:nvPr>
            <p:ph type="body" sz="quarter" idx="10" hasCustomPrompt="1"/>
          </p:nvPr>
        </p:nvSpPr>
        <p:spPr>
          <a:xfrm>
            <a:off x="1066800" y="1524000"/>
            <a:ext cx="4419600" cy="533400"/>
          </a:xfrm>
        </p:spPr>
        <p:txBody>
          <a:bodyPr/>
          <a:lstStyle>
            <a:lvl1pPr marL="0" indent="0">
              <a:buFont typeface="Arial" panose="020B0604020202020204" pitchFamily="34" charset="0"/>
              <a:buNone/>
              <a:defRPr b="1">
                <a:solidFill>
                  <a:srgbClr val="265E9E"/>
                </a:solidFill>
              </a:defRPr>
            </a:lvl1pPr>
            <a:lvl2pPr marL="457200" indent="0">
              <a:buNone/>
              <a:defRPr b="1">
                <a:solidFill>
                  <a:srgbClr val="265E9E"/>
                </a:solidFill>
              </a:defRPr>
            </a:lvl2pPr>
            <a:lvl3pPr marL="914400" indent="0">
              <a:buNone/>
              <a:defRPr b="1">
                <a:solidFill>
                  <a:srgbClr val="265E9E"/>
                </a:solidFill>
              </a:defRPr>
            </a:lvl3pPr>
            <a:lvl4pPr marL="1371600" indent="0">
              <a:buNone/>
              <a:defRPr b="1">
                <a:solidFill>
                  <a:srgbClr val="265E9E"/>
                </a:solidFill>
              </a:defRPr>
            </a:lvl4pPr>
            <a:lvl5pPr marL="1828800" indent="0">
              <a:buNone/>
              <a:defRPr b="1">
                <a:solidFill>
                  <a:srgbClr val="265E9E"/>
                </a:solidFill>
              </a:defRPr>
            </a:lvl5pPr>
          </a:lstStyle>
          <a:p>
            <a:pPr lvl="0"/>
            <a:r>
              <a:rPr lang="en-US" dirty="0"/>
              <a:t>Top of list</a:t>
            </a:r>
          </a:p>
        </p:txBody>
      </p:sp>
      <p:sp>
        <p:nvSpPr>
          <p:cNvPr id="11" name="Text Placeholder 10"/>
          <p:cNvSpPr>
            <a:spLocks noGrp="1"/>
          </p:cNvSpPr>
          <p:nvPr>
            <p:ph type="body" sz="quarter" idx="11" hasCustomPrompt="1"/>
          </p:nvPr>
        </p:nvSpPr>
        <p:spPr>
          <a:xfrm>
            <a:off x="1066800" y="2073442"/>
            <a:ext cx="4419600" cy="1355558"/>
          </a:xfrm>
        </p:spPr>
        <p:txBody>
          <a:bodyPr/>
          <a:lstStyle>
            <a:lvl1pPr>
              <a:defRPr sz="2000"/>
            </a:lvl1pPr>
          </a:lstStyle>
          <a:p>
            <a:pPr lvl="0"/>
            <a:r>
              <a:rPr lang="en-US" dirty="0"/>
              <a:t>Second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Layout-2">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911225" y="1355725"/>
            <a:ext cx="7318375" cy="4816475"/>
          </a:xfrm>
        </p:spPr>
        <p:txBody>
          <a:bodyPr anchor="b"/>
          <a:lstStyle>
            <a:lvl1pPr marL="0" indent="0" algn="ctr">
              <a:buNone/>
              <a:defRPr/>
            </a:lvl1pPr>
          </a:lstStyle>
          <a:p>
            <a:r>
              <a:rPr lang="en-US" dirty="0"/>
              <a:t>(insert picture)</a:t>
            </a:r>
          </a:p>
        </p:txBody>
      </p:sp>
      <p:sp>
        <p:nvSpPr>
          <p:cNvPr id="12" name="Rectangle 11"/>
          <p:cNvSpPr/>
          <p:nvPr userDrawn="1"/>
        </p:nvSpPr>
        <p:spPr bwMode="auto">
          <a:xfrm>
            <a:off x="911470" y="1355558"/>
            <a:ext cx="5181600" cy="2574758"/>
          </a:xfrm>
          <a:prstGeom prst="rect">
            <a:avLst/>
          </a:prstGeom>
          <a:solidFill>
            <a:schemeClr val="accent1">
              <a:alpha val="8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2" name="Title 1"/>
          <p:cNvSpPr>
            <a:spLocks noGrp="1"/>
          </p:cNvSpPr>
          <p:nvPr>
            <p:ph type="title" hasCustomPrompt="1"/>
          </p:nvPr>
        </p:nvSpPr>
        <p:spPr/>
        <p:txBody>
          <a:bodyPr/>
          <a:lstStyle/>
          <a:p>
            <a:r>
              <a:rPr lang="en-US" dirty="0"/>
              <a:t>TITLE STYLE</a:t>
            </a:r>
          </a:p>
        </p:txBody>
      </p:sp>
      <p:sp>
        <p:nvSpPr>
          <p:cNvPr id="19" name="Content Placeholder 18"/>
          <p:cNvSpPr>
            <a:spLocks noGrp="1"/>
          </p:cNvSpPr>
          <p:nvPr>
            <p:ph sz="quarter" idx="13" hasCustomPrompt="1"/>
          </p:nvPr>
        </p:nvSpPr>
        <p:spPr>
          <a:xfrm>
            <a:off x="911225" y="1355725"/>
            <a:ext cx="4727575" cy="2225675"/>
          </a:xfrm>
          <a:solidFill>
            <a:srgbClr val="007BC0"/>
          </a:solidFill>
        </p:spPr>
        <p:txBody>
          <a:bodyPr anchor="b"/>
          <a:lstStyle>
            <a:lvl1pPr marL="0" indent="0" algn="ctr">
              <a:buNone/>
              <a:defRPr>
                <a:solidFill>
                  <a:srgbClr val="007BC0"/>
                </a:solidFill>
              </a:defRPr>
            </a:lvl1pPr>
          </a:lstStyle>
          <a:p>
            <a:pPr lvl="0"/>
            <a:r>
              <a:rPr lang="en-US" dirty="0"/>
              <a:t>(blue box)</a:t>
            </a:r>
          </a:p>
        </p:txBody>
      </p:sp>
      <p:sp>
        <p:nvSpPr>
          <p:cNvPr id="7" name="Text Placeholder 6"/>
          <p:cNvSpPr>
            <a:spLocks noGrp="1"/>
          </p:cNvSpPr>
          <p:nvPr>
            <p:ph type="body" sz="quarter" idx="10" hasCustomPrompt="1"/>
          </p:nvPr>
        </p:nvSpPr>
        <p:spPr>
          <a:xfrm>
            <a:off x="1066800" y="1524000"/>
            <a:ext cx="4419600" cy="533400"/>
          </a:xfrm>
        </p:spPr>
        <p:txBody>
          <a:bodyPr/>
          <a:lstStyle>
            <a:lvl1pPr marL="0" indent="0">
              <a:buFont typeface="Arial" panose="020B0604020202020204" pitchFamily="34" charset="0"/>
              <a:buNone/>
              <a:defRPr b="1">
                <a:solidFill>
                  <a:srgbClr val="FFFFFF"/>
                </a:solidFill>
              </a:defRPr>
            </a:lvl1pPr>
            <a:lvl2pPr marL="457200" indent="0">
              <a:buNone/>
              <a:defRPr b="1">
                <a:solidFill>
                  <a:srgbClr val="265E9E"/>
                </a:solidFill>
              </a:defRPr>
            </a:lvl2pPr>
            <a:lvl3pPr marL="914400" indent="0">
              <a:buNone/>
              <a:defRPr b="1">
                <a:solidFill>
                  <a:srgbClr val="265E9E"/>
                </a:solidFill>
              </a:defRPr>
            </a:lvl3pPr>
            <a:lvl4pPr marL="1371600" indent="0">
              <a:buNone/>
              <a:defRPr b="1">
                <a:solidFill>
                  <a:srgbClr val="265E9E"/>
                </a:solidFill>
              </a:defRPr>
            </a:lvl4pPr>
            <a:lvl5pPr marL="1828800" indent="0">
              <a:buNone/>
              <a:defRPr b="1">
                <a:solidFill>
                  <a:srgbClr val="265E9E"/>
                </a:solidFill>
              </a:defRPr>
            </a:lvl5pPr>
          </a:lstStyle>
          <a:p>
            <a:pPr lvl="0"/>
            <a:r>
              <a:rPr lang="en-US" dirty="0"/>
              <a:t>Top of list</a:t>
            </a:r>
          </a:p>
        </p:txBody>
      </p:sp>
      <p:sp>
        <p:nvSpPr>
          <p:cNvPr id="11" name="Text Placeholder 10"/>
          <p:cNvSpPr>
            <a:spLocks noGrp="1"/>
          </p:cNvSpPr>
          <p:nvPr>
            <p:ph type="body" sz="quarter" idx="11" hasCustomPrompt="1"/>
          </p:nvPr>
        </p:nvSpPr>
        <p:spPr>
          <a:xfrm>
            <a:off x="1066800" y="2073442"/>
            <a:ext cx="4419600" cy="1355558"/>
          </a:xfrm>
        </p:spPr>
        <p:txBody>
          <a:bodyPr/>
          <a:lstStyle>
            <a:lvl1pPr>
              <a:buClr>
                <a:srgbClr val="6DCBFF"/>
              </a:buClr>
              <a:defRPr sz="2000">
                <a:solidFill>
                  <a:srgbClr val="FFFFFF"/>
                </a:solidFill>
              </a:defRPr>
            </a:lvl1pPr>
          </a:lstStyle>
          <a:p>
            <a:pPr lvl="0"/>
            <a:r>
              <a:rPr lang="en-US" dirty="0"/>
              <a:t>Second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911470" y="533400"/>
            <a:ext cx="7318131"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TITLE</a:t>
            </a:r>
            <a:br>
              <a:rPr lang="en-US" dirty="0"/>
            </a:br>
            <a:endParaRPr lang="en-US" dirty="0"/>
          </a:p>
        </p:txBody>
      </p:sp>
      <p:sp>
        <p:nvSpPr>
          <p:cNvPr id="1027" name="Rectangle 66"/>
          <p:cNvSpPr>
            <a:spLocks noGrp="1" noChangeArrowheads="1"/>
          </p:cNvSpPr>
          <p:nvPr>
            <p:ph type="body" idx="1"/>
          </p:nvPr>
        </p:nvSpPr>
        <p:spPr bwMode="auto">
          <a:xfrm>
            <a:off x="914401" y="1600200"/>
            <a:ext cx="7315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8" name="Line 84"/>
          <p:cNvSpPr>
            <a:spLocks noChangeShapeType="1"/>
          </p:cNvSpPr>
          <p:nvPr userDrawn="1"/>
        </p:nvSpPr>
        <p:spPr bwMode="auto">
          <a:xfrm>
            <a:off x="152400" y="533400"/>
            <a:ext cx="0" cy="6324600"/>
          </a:xfrm>
          <a:prstGeom prst="line">
            <a:avLst/>
          </a:prstGeom>
          <a:noFill/>
          <a:ln w="317500">
            <a:solidFill>
              <a:schemeClr val="tx2"/>
            </a:solidFill>
            <a:round/>
            <a:headEnd/>
            <a:tailEnd/>
          </a:ln>
        </p:spPr>
        <p:txBody>
          <a:bodyPr wrap="none" anchor="ctr"/>
          <a:lstStyle/>
          <a:p>
            <a:pPr eaLnBrk="0" hangingPunct="0">
              <a:defRPr/>
            </a:pPr>
            <a:endParaRPr lang="en-US" dirty="0">
              <a:ea typeface="ＭＳ Ｐゴシック" pitchFamily="34" charset="-128"/>
              <a:cs typeface="+mn-cs"/>
            </a:endParaRPr>
          </a:p>
        </p:txBody>
      </p:sp>
      <p:sp>
        <p:nvSpPr>
          <p:cNvPr id="1029" name="Text Box 85"/>
          <p:cNvSpPr txBox="1">
            <a:spLocks noChangeArrowheads="1"/>
          </p:cNvSpPr>
          <p:nvPr userDrawn="1"/>
        </p:nvSpPr>
        <p:spPr bwMode="auto">
          <a:xfrm>
            <a:off x="3886200" y="6507163"/>
            <a:ext cx="4953000" cy="198437"/>
          </a:xfrm>
          <a:prstGeom prst="rect">
            <a:avLst/>
          </a:prstGeom>
          <a:no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0" hangingPunct="0">
              <a:defRPr/>
            </a:pPr>
            <a:r>
              <a:rPr lang="en-US" sz="700" dirty="0">
                <a:cs typeface="+mn-cs"/>
              </a:rPr>
              <a:t>© </a:t>
            </a:r>
            <a:r>
              <a:rPr lang="en-US" sz="700" dirty="0">
                <a:solidFill>
                  <a:srgbClr val="333333"/>
                </a:solidFill>
                <a:cs typeface="+mn-cs"/>
              </a:rPr>
              <a:t>2016 Population Reference Bureau. All rights reserved. www.prb.org</a:t>
            </a:r>
          </a:p>
        </p:txBody>
      </p:sp>
      <p:pic>
        <p:nvPicPr>
          <p:cNvPr id="1030" name="Picture 86" descr="ppt-logo"/>
          <p:cNvPicPr>
            <a:picLocks noChangeAspect="1" noChangeArrowheads="1"/>
          </p:cNvPicPr>
          <p:nvPr userDrawn="1"/>
        </p:nvPicPr>
        <p:blipFill>
          <a:blip r:embed="rId28"/>
          <a:srcRect/>
          <a:stretch>
            <a:fillRect/>
          </a:stretch>
        </p:blipFill>
        <p:spPr bwMode="auto">
          <a:xfrm>
            <a:off x="990600" y="6507163"/>
            <a:ext cx="2311400" cy="152400"/>
          </a:xfrm>
          <a:prstGeom prst="rect">
            <a:avLst/>
          </a:prstGeom>
          <a:noFill/>
          <a:ln w="9525">
            <a:noFill/>
            <a:miter lim="800000"/>
            <a:headEnd/>
            <a:tailEnd/>
          </a:ln>
        </p:spPr>
      </p:pic>
      <p:sp>
        <p:nvSpPr>
          <p:cNvPr id="1031" name="Line 87"/>
          <p:cNvSpPr>
            <a:spLocks noChangeShapeType="1"/>
          </p:cNvSpPr>
          <p:nvPr userDrawn="1"/>
        </p:nvSpPr>
        <p:spPr bwMode="auto">
          <a:xfrm flipH="1">
            <a:off x="990600" y="6477000"/>
            <a:ext cx="7772400" cy="0"/>
          </a:xfrm>
          <a:prstGeom prst="line">
            <a:avLst/>
          </a:prstGeom>
          <a:noFill/>
          <a:ln w="6350">
            <a:solidFill>
              <a:schemeClr val="tx1"/>
            </a:solidFill>
            <a:round/>
            <a:headEnd/>
            <a:tailEnd/>
          </a:ln>
        </p:spPr>
        <p:txBody>
          <a:bodyPr wrap="none" anchor="ctr"/>
          <a:lstStyle/>
          <a:p>
            <a:pPr eaLnBrk="0" hangingPunct="0">
              <a:defRPr/>
            </a:pPr>
            <a:endParaRPr lang="en-US" dirty="0">
              <a:ea typeface="ＭＳ Ｐゴシック" pitchFamily="34" charset="-128"/>
              <a:cs typeface="+mn-cs"/>
            </a:endParaRPr>
          </a:p>
        </p:txBody>
      </p:sp>
    </p:spTree>
    <p:extLst>
      <p:ext uri="{BB962C8B-B14F-4D97-AF65-F5344CB8AC3E}">
        <p14:creationId xmlns:p14="http://schemas.microsoft.com/office/powerpoint/2010/main" val="163180800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29" r:id="rId26"/>
  </p:sldLayoutIdLst>
  <p:txStyles>
    <p:titleStyle>
      <a:lvl1pPr algn="l" rtl="0" eaLnBrk="1" fontAlgn="base" hangingPunct="1">
        <a:spcBef>
          <a:spcPct val="0"/>
        </a:spcBef>
        <a:spcAft>
          <a:spcPct val="0"/>
        </a:spcAft>
        <a:defRPr sz="4400" b="1" baseline="0">
          <a:solidFill>
            <a:srgbClr val="E96D1F"/>
          </a:solidFill>
          <a:latin typeface="+mj-lt"/>
          <a:ea typeface="+mj-ea"/>
          <a:cs typeface="+mj-cs"/>
        </a:defRPr>
      </a:lvl1pPr>
      <a:lvl2pPr algn="l" rtl="0" eaLnBrk="1" fontAlgn="base" hangingPunct="1">
        <a:spcBef>
          <a:spcPct val="0"/>
        </a:spcBef>
        <a:spcAft>
          <a:spcPct val="0"/>
        </a:spcAft>
        <a:defRPr sz="3600">
          <a:solidFill>
            <a:schemeClr val="tx2"/>
          </a:solidFill>
          <a:latin typeface="Arial" charset="0"/>
        </a:defRPr>
      </a:lvl2pPr>
      <a:lvl3pPr algn="l" rtl="0" eaLnBrk="1" fontAlgn="base" hangingPunct="1">
        <a:spcBef>
          <a:spcPct val="0"/>
        </a:spcBef>
        <a:spcAft>
          <a:spcPct val="0"/>
        </a:spcAft>
        <a:defRPr sz="3600">
          <a:solidFill>
            <a:schemeClr val="tx2"/>
          </a:solidFill>
          <a:latin typeface="Arial" charset="0"/>
        </a:defRPr>
      </a:lvl3pPr>
      <a:lvl4pPr algn="l" rtl="0" eaLnBrk="1" fontAlgn="base" hangingPunct="1">
        <a:spcBef>
          <a:spcPct val="0"/>
        </a:spcBef>
        <a:spcAft>
          <a:spcPct val="0"/>
        </a:spcAft>
        <a:defRPr sz="3600">
          <a:solidFill>
            <a:schemeClr val="tx2"/>
          </a:solidFill>
          <a:latin typeface="Arial" charset="0"/>
        </a:defRPr>
      </a:lvl4pPr>
      <a:lvl5pPr algn="l" rtl="0" eaLnBrk="1" fontAlgn="base" hangingPunct="1">
        <a:spcBef>
          <a:spcPct val="0"/>
        </a:spcBef>
        <a:spcAft>
          <a:spcPct val="0"/>
        </a:spcAft>
        <a:defRPr sz="3600">
          <a:solidFill>
            <a:schemeClr val="tx2"/>
          </a:solidFill>
          <a:latin typeface="Arial" charset="0"/>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20000"/>
        </a:spcBef>
        <a:spcAft>
          <a:spcPct val="0"/>
        </a:spcAft>
        <a:buClr>
          <a:srgbClr val="265E9E"/>
        </a:buClr>
        <a:buSzPct val="75000"/>
        <a:buFont typeface="Wingdings" pitchFamily="2" charset="2"/>
        <a:buChar char="n"/>
        <a:defRPr sz="2800">
          <a:solidFill>
            <a:srgbClr val="717073"/>
          </a:solidFill>
          <a:latin typeface="+mn-lt"/>
          <a:ea typeface="+mn-ea"/>
          <a:cs typeface="+mn-cs"/>
        </a:defRPr>
      </a:lvl1pPr>
      <a:lvl2pPr marL="742950" indent="-285750" algn="l" rtl="0" eaLnBrk="1" fontAlgn="base" hangingPunct="1">
        <a:spcBef>
          <a:spcPct val="20000"/>
        </a:spcBef>
        <a:spcAft>
          <a:spcPct val="0"/>
        </a:spcAft>
        <a:buClr>
          <a:srgbClr val="265E9E"/>
        </a:buClr>
        <a:buSzPct val="70000"/>
        <a:buFont typeface="Wingdings" pitchFamily="2" charset="2"/>
        <a:buChar char="n"/>
        <a:defRPr sz="2400">
          <a:solidFill>
            <a:srgbClr val="717073"/>
          </a:solidFill>
          <a:latin typeface="+mn-lt"/>
        </a:defRPr>
      </a:lvl2pPr>
      <a:lvl3pPr marL="1200150" indent="-285750" algn="l" rtl="0" eaLnBrk="1" fontAlgn="base" hangingPunct="1">
        <a:spcBef>
          <a:spcPct val="20000"/>
        </a:spcBef>
        <a:spcAft>
          <a:spcPct val="0"/>
        </a:spcAft>
        <a:buClr>
          <a:srgbClr val="265E9E"/>
        </a:buClr>
        <a:buFont typeface="Wingdings" panose="05000000000000000000" pitchFamily="2" charset="2"/>
        <a:buChar char="§"/>
        <a:defRPr sz="1800">
          <a:solidFill>
            <a:srgbClr val="717073"/>
          </a:solidFill>
          <a:latin typeface="+mn-lt"/>
        </a:defRPr>
      </a:lvl3pPr>
      <a:lvl4pPr marL="1600200" indent="-228600" algn="l" rtl="0" eaLnBrk="1" fontAlgn="base" hangingPunct="1">
        <a:spcBef>
          <a:spcPct val="20000"/>
        </a:spcBef>
        <a:spcAft>
          <a:spcPct val="0"/>
        </a:spcAft>
        <a:buClr>
          <a:srgbClr val="265E9E"/>
        </a:buClr>
        <a:buChar char="•"/>
        <a:defRPr sz="1200">
          <a:solidFill>
            <a:srgbClr val="717073"/>
          </a:solidFill>
          <a:latin typeface="+mn-lt"/>
        </a:defRPr>
      </a:lvl4pPr>
      <a:lvl5pPr marL="2057400" indent="-228600" algn="l" rtl="0" eaLnBrk="1" fontAlgn="base" hangingPunct="1">
        <a:spcBef>
          <a:spcPct val="20000"/>
        </a:spcBef>
        <a:spcAft>
          <a:spcPct val="0"/>
        </a:spcAft>
        <a:buClr>
          <a:srgbClr val="265E9E"/>
        </a:buClr>
        <a:buSzPct val="85000"/>
        <a:buChar char="•"/>
        <a:defRPr sz="2000">
          <a:solidFill>
            <a:srgbClr val="717073"/>
          </a:solidFill>
          <a:latin typeface="+mn-lt"/>
        </a:defRPr>
      </a:lvl5pPr>
      <a:lvl6pPr marL="2514600" indent="-228600" algn="l" rtl="0" eaLnBrk="1" fontAlgn="base" hangingPunct="1">
        <a:spcBef>
          <a:spcPct val="20000"/>
        </a:spcBef>
        <a:spcAft>
          <a:spcPct val="0"/>
        </a:spcAft>
        <a:buClr>
          <a:schemeClr val="tx1"/>
        </a:buClr>
        <a:buSzPct val="85000"/>
        <a:buChar char="•"/>
        <a:defRPr>
          <a:solidFill>
            <a:schemeClr val="tx1"/>
          </a:solidFill>
          <a:latin typeface="+mn-lt"/>
        </a:defRPr>
      </a:lvl6pPr>
      <a:lvl7pPr marL="2971800" indent="-228600" algn="l" rtl="0" eaLnBrk="1" fontAlgn="base" hangingPunct="1">
        <a:spcBef>
          <a:spcPct val="20000"/>
        </a:spcBef>
        <a:spcAft>
          <a:spcPct val="0"/>
        </a:spcAft>
        <a:buClr>
          <a:schemeClr val="tx1"/>
        </a:buClr>
        <a:buSzPct val="85000"/>
        <a:buChar char="•"/>
        <a:defRPr>
          <a:solidFill>
            <a:schemeClr val="tx1"/>
          </a:solidFill>
          <a:latin typeface="+mn-lt"/>
        </a:defRPr>
      </a:lvl7pPr>
      <a:lvl8pPr marL="3429000" indent="-228600" algn="l" rtl="0" eaLnBrk="1" fontAlgn="base" hangingPunct="1">
        <a:spcBef>
          <a:spcPct val="20000"/>
        </a:spcBef>
        <a:spcAft>
          <a:spcPct val="0"/>
        </a:spcAft>
        <a:buClr>
          <a:schemeClr val="tx1"/>
        </a:buClr>
        <a:buSzPct val="85000"/>
        <a:buChar char="•"/>
        <a:defRPr>
          <a:solidFill>
            <a:schemeClr val="tx1"/>
          </a:solidFill>
          <a:latin typeface="+mn-lt"/>
        </a:defRPr>
      </a:lvl8pPr>
      <a:lvl9pPr marL="3886200" indent="-228600" algn="l" rtl="0" eaLnBrk="1" fontAlgn="base" hangingPunct="1">
        <a:spcBef>
          <a:spcPct val="20000"/>
        </a:spcBef>
        <a:spcAft>
          <a:spcPct val="0"/>
        </a:spcAft>
        <a:buClr>
          <a:schemeClr val="tx1"/>
        </a:buClr>
        <a:buSzPct val="85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a:solidFill>
                  <a:schemeClr val="accent5"/>
                </a:solidFill>
              </a:rPr>
              <a:t>Writing A Policy Brief</a:t>
            </a:r>
          </a:p>
        </p:txBody>
      </p:sp>
    </p:spTree>
    <p:extLst>
      <p:ext uri="{BB962C8B-B14F-4D97-AF65-F5344CB8AC3E}">
        <p14:creationId xmlns:p14="http://schemas.microsoft.com/office/powerpoint/2010/main" val="2289285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Policy Implications</a:t>
            </a:r>
          </a:p>
        </p:txBody>
      </p:sp>
      <p:sp>
        <p:nvSpPr>
          <p:cNvPr id="19459" name="Rectangle 3"/>
          <p:cNvSpPr>
            <a:spLocks noGrp="1" noChangeArrowheads="1"/>
          </p:cNvSpPr>
          <p:nvPr>
            <p:ph type="body" sz="quarter" idx="10"/>
          </p:nvPr>
        </p:nvSpPr>
        <p:spPr/>
        <p:txBody>
          <a:bodyPr/>
          <a:lstStyle/>
          <a:p>
            <a:pPr eaLnBrk="1" hangingPunct="1">
              <a:spcBef>
                <a:spcPts val="600"/>
              </a:spcBef>
              <a:spcAft>
                <a:spcPts val="1200"/>
              </a:spcAft>
            </a:pPr>
            <a:r>
              <a:rPr lang="en-US" dirty="0"/>
              <a:t>Explain why the research findings are important for policies:</a:t>
            </a:r>
          </a:p>
          <a:p>
            <a:pPr lvl="1" eaLnBrk="1" hangingPunct="1">
              <a:spcBef>
                <a:spcPts val="600"/>
              </a:spcBef>
              <a:spcAft>
                <a:spcPts val="1200"/>
              </a:spcAft>
              <a:buClr>
                <a:srgbClr val="D6492A"/>
              </a:buClr>
            </a:pPr>
            <a:r>
              <a:rPr lang="en-US" dirty="0">
                <a:solidFill>
                  <a:srgbClr val="000000"/>
                </a:solidFill>
              </a:rPr>
              <a:t>What policy issues arise from the findings?  </a:t>
            </a:r>
          </a:p>
          <a:p>
            <a:pPr lvl="1" eaLnBrk="1" hangingPunct="1">
              <a:spcBef>
                <a:spcPts val="600"/>
              </a:spcBef>
              <a:spcAft>
                <a:spcPts val="1200"/>
              </a:spcAft>
              <a:buClr>
                <a:srgbClr val="D6492A"/>
              </a:buClr>
            </a:pPr>
            <a:r>
              <a:rPr lang="en-US" dirty="0">
                <a:solidFill>
                  <a:srgbClr val="000000"/>
                </a:solidFill>
              </a:rPr>
              <a:t>Are there underlying causes to be addressed?</a:t>
            </a:r>
          </a:p>
          <a:p>
            <a:pPr lvl="1" eaLnBrk="1" hangingPunct="1">
              <a:spcBef>
                <a:spcPts val="600"/>
              </a:spcBef>
              <a:spcAft>
                <a:spcPts val="1200"/>
              </a:spcAft>
              <a:buClr>
                <a:srgbClr val="D6492A"/>
              </a:buClr>
            </a:pPr>
            <a:r>
              <a:rPr lang="en-US" dirty="0">
                <a:solidFill>
                  <a:srgbClr val="000000"/>
                </a:solidFill>
              </a:rPr>
              <a:t>Is the evidence sufficient to support action now?  </a:t>
            </a:r>
          </a:p>
          <a:p>
            <a:pPr eaLnBrk="1" hangingPunct="1">
              <a:spcBef>
                <a:spcPts val="600"/>
              </a:spcBef>
              <a:spcAft>
                <a:spcPts val="1200"/>
              </a:spcAft>
            </a:pPr>
            <a:r>
              <a:rPr lang="en-US" dirty="0"/>
              <a:t>Mention whether solutions have been tried, and whether they have been effective</a:t>
            </a:r>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t>Recommendations</a:t>
            </a:r>
          </a:p>
        </p:txBody>
      </p:sp>
      <p:sp>
        <p:nvSpPr>
          <p:cNvPr id="20483" name="Rectangle 3"/>
          <p:cNvSpPr>
            <a:spLocks noGrp="1" noChangeArrowheads="1"/>
          </p:cNvSpPr>
          <p:nvPr>
            <p:ph type="body" sz="quarter" idx="10"/>
          </p:nvPr>
        </p:nvSpPr>
        <p:spPr/>
        <p:txBody>
          <a:bodyPr/>
          <a:lstStyle/>
          <a:p>
            <a:pPr eaLnBrk="1" hangingPunct="1">
              <a:spcBef>
                <a:spcPts val="600"/>
              </a:spcBef>
              <a:spcAft>
                <a:spcPts val="1200"/>
              </a:spcAft>
            </a:pPr>
            <a:r>
              <a:rPr lang="en-US" dirty="0"/>
              <a:t>Recommendations must flow from evidence presented</a:t>
            </a:r>
          </a:p>
          <a:p>
            <a:pPr eaLnBrk="1" hangingPunct="1">
              <a:spcBef>
                <a:spcPts val="600"/>
              </a:spcBef>
              <a:spcAft>
                <a:spcPts val="1200"/>
              </a:spcAft>
            </a:pPr>
            <a:r>
              <a:rPr lang="en-US" dirty="0"/>
              <a:t>Give </a:t>
            </a:r>
            <a:r>
              <a:rPr lang="en-US" b="1" dirty="0"/>
              <a:t>specific</a:t>
            </a:r>
            <a:r>
              <a:rPr lang="en-US" dirty="0"/>
              <a:t> interventions or actions needed, and </a:t>
            </a:r>
            <a:r>
              <a:rPr lang="en-US" b="1" dirty="0"/>
              <a:t>by whom</a:t>
            </a:r>
          </a:p>
          <a:p>
            <a:pPr eaLnBrk="1" hangingPunct="1">
              <a:spcBef>
                <a:spcPts val="600"/>
              </a:spcBef>
              <a:spcAft>
                <a:spcPts val="1200"/>
              </a:spcAft>
            </a:pPr>
            <a:r>
              <a:rPr lang="en-US" dirty="0"/>
              <a:t>Support recommendations with your findings and other literature/experience on the topic  </a:t>
            </a:r>
          </a:p>
          <a:p>
            <a:pPr eaLnBrk="1" hangingPunct="1">
              <a:spcBef>
                <a:spcPts val="600"/>
              </a:spcBef>
              <a:spcAft>
                <a:spcPts val="1200"/>
              </a:spcAft>
            </a:pPr>
            <a:r>
              <a:rPr lang="en-US" dirty="0"/>
              <a:t>Start with an action verb and make them SMART</a:t>
            </a:r>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sz="quarter" idx="10"/>
          </p:nvPr>
        </p:nvSpPr>
        <p:spPr/>
        <p:txBody>
          <a:bodyPr/>
          <a:lstStyle/>
          <a:p>
            <a:pPr eaLnBrk="1" hangingPunct="1">
              <a:spcBef>
                <a:spcPts val="600"/>
              </a:spcBef>
              <a:spcAft>
                <a:spcPts val="1200"/>
              </a:spcAft>
            </a:pPr>
            <a:r>
              <a:rPr lang="en-US"/>
              <a:t>Conclusions should be brief (because they should have appeared earlier)</a:t>
            </a:r>
          </a:p>
          <a:p>
            <a:pPr eaLnBrk="1" hangingPunct="1">
              <a:spcBef>
                <a:spcPts val="600"/>
              </a:spcBef>
              <a:spcAft>
                <a:spcPts val="1200"/>
              </a:spcAft>
            </a:pPr>
            <a:r>
              <a:rPr lang="en-US"/>
              <a:t>Remind the reader why action is needed, and the consequences of inaction</a:t>
            </a:r>
          </a:p>
          <a:p>
            <a:pPr eaLnBrk="1" hangingPunct="1">
              <a:spcBef>
                <a:spcPts val="600"/>
              </a:spcBef>
              <a:spcAft>
                <a:spcPts val="1200"/>
              </a:spcAft>
            </a:pPr>
            <a:r>
              <a:rPr lang="en-US"/>
              <a:t>Consider adding a positive note that looks toward the future</a:t>
            </a:r>
          </a:p>
        </p:txBody>
      </p:sp>
      <p:sp>
        <p:nvSpPr>
          <p:cNvPr id="21507" name="Rectangle 2"/>
          <p:cNvSpPr txBox="1">
            <a:spLocks noChangeArrowheads="1"/>
          </p:cNvSpPr>
          <p:nvPr/>
        </p:nvSpPr>
        <p:spPr bwMode="auto">
          <a:xfrm>
            <a:off x="1023938" y="533400"/>
            <a:ext cx="77390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r>
              <a:rPr lang="en-US" sz="3600">
                <a:solidFill>
                  <a:schemeClr val="tx2"/>
                </a:solidFill>
              </a:rPr>
              <a:t>Concluding Statements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t>Edit and Critique</a:t>
            </a:r>
          </a:p>
        </p:txBody>
      </p:sp>
      <p:pic>
        <p:nvPicPr>
          <p:cNvPr id="22531" name="Content Placeholder 5" descr="Screen Clipping"/>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2564"/>
          <a:stretch/>
        </p:blipFill>
        <p:spPr>
          <a:xfrm>
            <a:off x="4876800" y="609600"/>
            <a:ext cx="4026148" cy="5432424"/>
          </a:xfrm>
          <a:ln w="12700">
            <a:solidFill>
              <a:schemeClr val="tx1"/>
            </a:solidFill>
            <a:miter lim="800000"/>
            <a:headEnd/>
            <a:tailEnd/>
          </a:ln>
        </p:spPr>
      </p:pic>
      <p:sp>
        <p:nvSpPr>
          <p:cNvPr id="22532" name="Rectangle 3"/>
          <p:cNvSpPr txBox="1">
            <a:spLocks noChangeArrowheads="1"/>
          </p:cNvSpPr>
          <p:nvPr/>
        </p:nvSpPr>
        <p:spPr bwMode="auto">
          <a:xfrm>
            <a:off x="457200" y="1719263"/>
            <a:ext cx="4267200" cy="475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spcBef>
                <a:spcPts val="600"/>
              </a:spcBef>
              <a:spcAft>
                <a:spcPts val="1200"/>
              </a:spcAft>
              <a:buClr>
                <a:schemeClr val="tx2"/>
              </a:buClr>
              <a:buSzPct val="70000"/>
              <a:buFont typeface="Wingdings" pitchFamily="2" charset="2"/>
              <a:buChar char="l"/>
            </a:pPr>
            <a:r>
              <a:rPr lang="en-US" sz="3000" dirty="0"/>
              <a:t>All good writing is improved with revision</a:t>
            </a:r>
            <a:endParaRPr lang="en-US" sz="3000" b="1" dirty="0"/>
          </a:p>
          <a:p>
            <a:pPr>
              <a:spcBef>
                <a:spcPts val="600"/>
              </a:spcBef>
              <a:spcAft>
                <a:spcPts val="1200"/>
              </a:spcAft>
              <a:buClr>
                <a:schemeClr val="tx2"/>
              </a:buClr>
              <a:buSzPct val="70000"/>
              <a:buFont typeface="Wingdings" pitchFamily="2" charset="2"/>
              <a:buChar char="l"/>
            </a:pPr>
            <a:r>
              <a:rPr lang="en-US" sz="3000" dirty="0"/>
              <a:t>Use PRB’s Policy Brief Checklist to critique your brief</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t>Learn More</a:t>
            </a:r>
          </a:p>
        </p:txBody>
      </p:sp>
      <p:sp>
        <p:nvSpPr>
          <p:cNvPr id="24579" name="Content Placeholder 2"/>
          <p:cNvSpPr>
            <a:spLocks noGrp="1"/>
          </p:cNvSpPr>
          <p:nvPr>
            <p:ph type="body" sz="quarter" idx="10"/>
          </p:nvPr>
        </p:nvSpPr>
        <p:spPr/>
        <p:txBody>
          <a:bodyPr/>
          <a:lstStyle/>
          <a:p>
            <a:pPr eaLnBrk="1" hangingPunct="1"/>
            <a:r>
              <a:rPr lang="en-US" sz="1800" dirty="0"/>
              <a:t>P. Feldman, P. </a:t>
            </a:r>
            <a:r>
              <a:rPr lang="en-US" sz="1800" dirty="0" err="1"/>
              <a:t>Nadash</a:t>
            </a:r>
            <a:r>
              <a:rPr lang="en-US" sz="1800" dirty="0"/>
              <a:t>, and M. </a:t>
            </a:r>
            <a:r>
              <a:rPr lang="en-US" sz="1800" dirty="0" err="1"/>
              <a:t>Gursen</a:t>
            </a:r>
            <a:r>
              <a:rPr lang="en-US" sz="1800" dirty="0"/>
              <a:t>, “Improving Communication Between Researchers and Policymakers in Long-Term Care, or Researchers Are From Mars; Policymakers Are From Venus,” </a:t>
            </a:r>
            <a:r>
              <a:rPr lang="en-US" sz="1800" i="1" dirty="0"/>
              <a:t>The Gerontologist</a:t>
            </a:r>
            <a:r>
              <a:rPr lang="en-US" sz="1800" dirty="0"/>
              <a:t> 41 (2001):312-321. </a:t>
            </a:r>
          </a:p>
          <a:p>
            <a:pPr eaLnBrk="1" hangingPunct="1"/>
            <a:r>
              <a:rPr lang="en-US" sz="1800" dirty="0"/>
              <a:t>M. </a:t>
            </a:r>
            <a:r>
              <a:rPr lang="en-US" sz="1800" dirty="0" err="1"/>
              <a:t>Hennink</a:t>
            </a:r>
            <a:r>
              <a:rPr lang="en-US" sz="1800" dirty="0"/>
              <a:t> &amp; R. Stephenson, “Using Research to Inform Health Policy: Barriers and Strategies in Developing Countries,” </a:t>
            </a:r>
            <a:r>
              <a:rPr lang="en-US" sz="1800" i="1" dirty="0"/>
              <a:t>Journal of Health Communication</a:t>
            </a:r>
            <a:r>
              <a:rPr lang="en-US" sz="1800" dirty="0"/>
              <a:t> 10, no. 2 (2005): 163-80. </a:t>
            </a:r>
          </a:p>
          <a:p>
            <a:pPr eaLnBrk="1" hangingPunct="1"/>
            <a:r>
              <a:rPr lang="en-US" sz="1800" dirty="0"/>
              <a:t>K. Moat et al., “Evidence Briefs and Deliberative Dialogues: Perceptions and Intentions to Act on What Was Learnt,”</a:t>
            </a:r>
            <a:r>
              <a:rPr lang="en-US" sz="1800" i="1" dirty="0"/>
              <a:t> Bulletin of the World Health Organization </a:t>
            </a:r>
            <a:r>
              <a:rPr lang="en-US" sz="1800" dirty="0"/>
              <a:t>92</a:t>
            </a:r>
            <a:r>
              <a:rPr lang="en-US" sz="1800" i="1" dirty="0"/>
              <a:t> (</a:t>
            </a:r>
            <a:r>
              <a:rPr lang="en-US" sz="1800" dirty="0"/>
              <a:t>2014):20-8.</a:t>
            </a:r>
          </a:p>
          <a:p>
            <a:pPr eaLnBrk="1" hangingPunct="1"/>
            <a:r>
              <a:rPr lang="en-US" sz="1800" dirty="0"/>
              <a:t>E. Smith et al., “An Assessment of Family Planning </a:t>
            </a:r>
            <a:r>
              <a:rPr lang="en-US" sz="1800" dirty="0" err="1"/>
              <a:t>Decisionmakers</a:t>
            </a:r>
            <a:r>
              <a:rPr lang="en-US" sz="1800" dirty="0"/>
              <a:t>’ and Advocates’ Needs and Strategies in Three East African Countries,” </a:t>
            </a:r>
            <a:r>
              <a:rPr lang="en-US" sz="1800" i="1" dirty="0"/>
              <a:t>International Perspectives on Sexual and </a:t>
            </a:r>
            <a:r>
              <a:rPr lang="en-US" sz="1800" i="1"/>
              <a:t>Reproductive Health</a:t>
            </a:r>
            <a:r>
              <a:rPr lang="en-US" sz="1800"/>
              <a:t> </a:t>
            </a:r>
            <a:r>
              <a:rPr lang="en-US" sz="1800" dirty="0"/>
              <a:t>42, no. 3 (2015):136-44.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Policy Brief?</a:t>
            </a:r>
          </a:p>
        </p:txBody>
      </p:sp>
      <p:sp>
        <p:nvSpPr>
          <p:cNvPr id="3" name="Content Placeholder 2"/>
          <p:cNvSpPr>
            <a:spLocks noGrp="1"/>
          </p:cNvSpPr>
          <p:nvPr>
            <p:ph type="body" sz="quarter" idx="10"/>
          </p:nvPr>
        </p:nvSpPr>
        <p:spPr>
          <a:xfrm>
            <a:off x="911225" y="1600200"/>
            <a:ext cx="4041775" cy="4572000"/>
          </a:xfrm>
        </p:spPr>
        <p:txBody>
          <a:bodyPr/>
          <a:lstStyle/>
          <a:p>
            <a:r>
              <a:rPr lang="en-US" dirty="0"/>
              <a:t>Concise overview of a specific issue</a:t>
            </a:r>
          </a:p>
          <a:p>
            <a:r>
              <a:rPr lang="en-US" dirty="0"/>
              <a:t>Examines the context surrounding this issue for </a:t>
            </a:r>
            <a:r>
              <a:rPr lang="en-US" dirty="0" err="1"/>
              <a:t>decisionmakers</a:t>
            </a:r>
            <a:r>
              <a:rPr lang="en-US" dirty="0"/>
              <a:t> and policy advocates </a:t>
            </a:r>
          </a:p>
          <a:p>
            <a:r>
              <a:rPr lang="en-US" dirty="0"/>
              <a:t>Recommendations for policy action</a:t>
            </a:r>
          </a:p>
        </p:txBody>
      </p:sp>
      <p:pic>
        <p:nvPicPr>
          <p:cNvPr id="4" name="Picture 3" descr="Text&#10;&#10;Description automatically generated">
            <a:extLst>
              <a:ext uri="{FF2B5EF4-FFF2-40B4-BE49-F238E27FC236}">
                <a16:creationId xmlns:a16="http://schemas.microsoft.com/office/drawing/2014/main" id="{5D9A2697-E54C-C16B-4701-2636FF8632A9}"/>
              </a:ext>
            </a:extLst>
          </p:cNvPr>
          <p:cNvPicPr>
            <a:picLocks noChangeAspect="1"/>
          </p:cNvPicPr>
          <p:nvPr/>
        </p:nvPicPr>
        <p:blipFill>
          <a:blip r:embed="rId3"/>
          <a:stretch>
            <a:fillRect/>
          </a:stretch>
        </p:blipFill>
        <p:spPr>
          <a:xfrm>
            <a:off x="5486400" y="1219200"/>
            <a:ext cx="3276599" cy="4759167"/>
          </a:xfrm>
          <a:prstGeom prst="rect">
            <a:avLst/>
          </a:prstGeom>
          <a:ln>
            <a:solidFill>
              <a:schemeClr val="tx1"/>
            </a:solidFill>
          </a:ln>
        </p:spPr>
      </p:pic>
    </p:spTree>
    <p:extLst>
      <p:ext uri="{BB962C8B-B14F-4D97-AF65-F5344CB8AC3E}">
        <p14:creationId xmlns:p14="http://schemas.microsoft.com/office/powerpoint/2010/main" val="3139273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0C98-5BCB-DC63-3532-42DAE7AAF253}"/>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422A16D2-7765-55F0-8918-F267B3D2FD3A}"/>
              </a:ext>
            </a:extLst>
          </p:cNvPr>
          <p:cNvSpPr txBox="1"/>
          <p:nvPr/>
        </p:nvSpPr>
        <p:spPr>
          <a:xfrm>
            <a:off x="1065212" y="6139934"/>
            <a:ext cx="7010400" cy="307777"/>
          </a:xfrm>
          <a:prstGeom prst="rect">
            <a:avLst/>
          </a:prstGeom>
          <a:noFill/>
        </p:spPr>
        <p:txBody>
          <a:bodyPr wrap="square" rtlCol="0">
            <a:spAutoFit/>
          </a:bodyPr>
          <a:lstStyle/>
          <a:p>
            <a:r>
              <a:rPr lang="en-US" sz="1400" dirty="0"/>
              <a:t>file:///Users/</a:t>
            </a:r>
            <a:r>
              <a:rPr lang="en-US" sz="1400" dirty="0" err="1"/>
              <a:t>crimunit</a:t>
            </a:r>
            <a:r>
              <a:rPr lang="en-US" sz="1400" dirty="0"/>
              <a:t>/Downloads/WHO_NMH_NHD_14.2_eng.pdf</a:t>
            </a:r>
          </a:p>
        </p:txBody>
      </p:sp>
      <p:pic>
        <p:nvPicPr>
          <p:cNvPr id="8" name="Picture 7" descr="Graphical user interface, text, application&#10;&#10;Description automatically generated">
            <a:extLst>
              <a:ext uri="{FF2B5EF4-FFF2-40B4-BE49-F238E27FC236}">
                <a16:creationId xmlns:a16="http://schemas.microsoft.com/office/drawing/2014/main" id="{93075976-A05A-59B9-06FB-16C2087FFAB6}"/>
              </a:ext>
            </a:extLst>
          </p:cNvPr>
          <p:cNvPicPr>
            <a:picLocks noChangeAspect="1"/>
          </p:cNvPicPr>
          <p:nvPr/>
        </p:nvPicPr>
        <p:blipFill>
          <a:blip r:embed="rId2"/>
          <a:stretch>
            <a:fillRect/>
          </a:stretch>
        </p:blipFill>
        <p:spPr>
          <a:xfrm>
            <a:off x="2147129" y="1481024"/>
            <a:ext cx="4846565" cy="4397085"/>
          </a:xfrm>
          <a:prstGeom prst="rect">
            <a:avLst/>
          </a:prstGeom>
        </p:spPr>
      </p:pic>
    </p:spTree>
    <p:extLst>
      <p:ext uri="{BB962C8B-B14F-4D97-AF65-F5344CB8AC3E}">
        <p14:creationId xmlns:p14="http://schemas.microsoft.com/office/powerpoint/2010/main" val="81749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Brief</a:t>
            </a:r>
          </a:p>
        </p:txBody>
      </p:sp>
      <p:sp>
        <p:nvSpPr>
          <p:cNvPr id="3" name="Content Placeholder 2"/>
          <p:cNvSpPr>
            <a:spLocks noGrp="1"/>
          </p:cNvSpPr>
          <p:nvPr>
            <p:ph type="body" sz="quarter" idx="10"/>
          </p:nvPr>
        </p:nvSpPr>
        <p:spPr/>
        <p:txBody>
          <a:bodyPr/>
          <a:lstStyle/>
          <a:p>
            <a:r>
              <a:rPr lang="en-US" dirty="0"/>
              <a:t>Audience: Specific</a:t>
            </a:r>
          </a:p>
          <a:p>
            <a:pPr lvl="1">
              <a:buClr>
                <a:srgbClr val="D6492A"/>
              </a:buClr>
            </a:pPr>
            <a:r>
              <a:rPr lang="en-US" dirty="0">
                <a:solidFill>
                  <a:srgbClr val="000000"/>
                </a:solidFill>
              </a:rPr>
              <a:t>May be narrow or broad</a:t>
            </a:r>
          </a:p>
          <a:p>
            <a:pPr eaLnBrk="1" hangingPunct="1"/>
            <a:r>
              <a:rPr lang="en-US" dirty="0"/>
              <a:t>Length: 4 pages or less (single-spaced)</a:t>
            </a:r>
          </a:p>
          <a:p>
            <a:pPr lvl="1" eaLnBrk="1" hangingPunct="1">
              <a:buClr>
                <a:srgbClr val="D6492A"/>
              </a:buClr>
            </a:pPr>
            <a:r>
              <a:rPr lang="en-US" dirty="0">
                <a:solidFill>
                  <a:srgbClr val="000000"/>
                </a:solidFill>
              </a:rPr>
              <a:t> Approximately 1,500-2,000 words</a:t>
            </a:r>
          </a:p>
          <a:p>
            <a:pPr lvl="1" eaLnBrk="1" hangingPunct="1">
              <a:buClr>
                <a:srgbClr val="D6492A"/>
              </a:buClr>
            </a:pPr>
            <a:r>
              <a:rPr lang="en-US" dirty="0">
                <a:solidFill>
                  <a:srgbClr val="000000"/>
                </a:solidFill>
              </a:rPr>
              <a:t>Some can be 6 or 8 pages</a:t>
            </a:r>
          </a:p>
          <a:p>
            <a:r>
              <a:rPr lang="en-US" dirty="0"/>
              <a:t>Content: Include implications and recommended actions</a:t>
            </a:r>
          </a:p>
        </p:txBody>
      </p:sp>
    </p:spTree>
    <p:extLst>
      <p:ext uri="{BB962C8B-B14F-4D97-AF65-F5344CB8AC3E}">
        <p14:creationId xmlns:p14="http://schemas.microsoft.com/office/powerpoint/2010/main" val="702247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Brief: Process</a:t>
            </a:r>
          </a:p>
        </p:txBody>
      </p:sp>
      <p:sp>
        <p:nvSpPr>
          <p:cNvPr id="4" name="Rectangle 3"/>
          <p:cNvSpPr>
            <a:spLocks noGrp="1" noChangeArrowheads="1"/>
          </p:cNvSpPr>
          <p:nvPr>
            <p:ph type="body" sz="quarter" idx="10"/>
          </p:nvPr>
        </p:nvSpPr>
        <p:spPr/>
        <p:txBody>
          <a:bodyPr/>
          <a:lstStyle/>
          <a:p>
            <a:pPr marL="514350" indent="-514350" eaLnBrk="1" hangingPunct="1">
              <a:lnSpc>
                <a:spcPct val="80000"/>
              </a:lnSpc>
              <a:spcBef>
                <a:spcPts val="600"/>
              </a:spcBef>
              <a:spcAft>
                <a:spcPts val="600"/>
              </a:spcAft>
              <a:buFont typeface="+mj-lt"/>
              <a:buAutoNum type="arabicPeriod"/>
              <a:defRPr/>
            </a:pPr>
            <a:r>
              <a:rPr lang="en-US" dirty="0"/>
              <a:t>Identify your audience(s) </a:t>
            </a:r>
          </a:p>
          <a:p>
            <a:pPr marL="514350" indent="-514350" eaLnBrk="1" hangingPunct="1">
              <a:lnSpc>
                <a:spcPct val="80000"/>
              </a:lnSpc>
              <a:spcBef>
                <a:spcPts val="600"/>
              </a:spcBef>
              <a:spcAft>
                <a:spcPts val="600"/>
              </a:spcAft>
              <a:buFont typeface="+mj-lt"/>
              <a:buAutoNum type="arabicPeriod"/>
              <a:defRPr/>
            </a:pPr>
            <a:r>
              <a:rPr lang="en-US" dirty="0"/>
              <a:t>Decide on your objective: What do you want your audience to know and do?</a:t>
            </a:r>
          </a:p>
          <a:p>
            <a:pPr marL="514350" indent="-514350" eaLnBrk="1" hangingPunct="1">
              <a:lnSpc>
                <a:spcPct val="80000"/>
              </a:lnSpc>
              <a:spcBef>
                <a:spcPts val="600"/>
              </a:spcBef>
              <a:spcAft>
                <a:spcPts val="600"/>
              </a:spcAft>
              <a:buFont typeface="+mj-lt"/>
              <a:buAutoNum type="arabicPeriod"/>
              <a:defRPr/>
            </a:pPr>
            <a:r>
              <a:rPr lang="en-US" dirty="0"/>
              <a:t>Identify 2-3 main messages</a:t>
            </a:r>
          </a:p>
          <a:p>
            <a:pPr marL="514350" indent="-514350" eaLnBrk="1" hangingPunct="1">
              <a:lnSpc>
                <a:spcPct val="80000"/>
              </a:lnSpc>
              <a:spcBef>
                <a:spcPts val="600"/>
              </a:spcBef>
              <a:spcAft>
                <a:spcPts val="600"/>
              </a:spcAft>
              <a:buFont typeface="+mj-lt"/>
              <a:buAutoNum type="arabicPeriod"/>
              <a:defRPr/>
            </a:pPr>
            <a:r>
              <a:rPr lang="en-US" dirty="0"/>
              <a:t>Write 2-3 recommendations</a:t>
            </a:r>
          </a:p>
          <a:p>
            <a:pPr marL="514350" indent="-514350" eaLnBrk="1" hangingPunct="1">
              <a:lnSpc>
                <a:spcPct val="80000"/>
              </a:lnSpc>
              <a:spcBef>
                <a:spcPts val="600"/>
              </a:spcBef>
              <a:spcAft>
                <a:spcPts val="600"/>
              </a:spcAft>
              <a:buFont typeface="+mj-lt"/>
              <a:buAutoNum type="arabicPeriod"/>
              <a:defRPr/>
            </a:pPr>
            <a:r>
              <a:rPr lang="en-US" dirty="0"/>
              <a:t>Select only the information you need to get these messages across</a:t>
            </a:r>
          </a:p>
          <a:p>
            <a:pPr marL="514350" indent="-514350" eaLnBrk="1" hangingPunct="1">
              <a:lnSpc>
                <a:spcPct val="80000"/>
              </a:lnSpc>
              <a:spcBef>
                <a:spcPts val="600"/>
              </a:spcBef>
              <a:spcAft>
                <a:spcPts val="600"/>
              </a:spcAft>
              <a:buFont typeface="+mj-lt"/>
              <a:buAutoNum type="arabicPeriod"/>
              <a:defRPr/>
            </a:pPr>
            <a:r>
              <a:rPr lang="en-US" dirty="0"/>
              <a:t>Create an outline that best conveys your messages</a:t>
            </a:r>
            <a:endParaRPr lang="fr-FR" dirty="0"/>
          </a:p>
        </p:txBody>
      </p:sp>
    </p:spTree>
    <p:extLst>
      <p:ext uri="{BB962C8B-B14F-4D97-AF65-F5344CB8AC3E}">
        <p14:creationId xmlns:p14="http://schemas.microsoft.com/office/powerpoint/2010/main" val="1346561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dirty="0"/>
              <a:t>Policy Brief: Suggested Outline</a:t>
            </a:r>
          </a:p>
        </p:txBody>
      </p:sp>
      <p:sp>
        <p:nvSpPr>
          <p:cNvPr id="14339" name="Rectangle 3"/>
          <p:cNvSpPr>
            <a:spLocks noGrp="1" noChangeArrowheads="1"/>
          </p:cNvSpPr>
          <p:nvPr>
            <p:ph type="body" sz="quarter" idx="10"/>
          </p:nvPr>
        </p:nvSpPr>
        <p:spPr/>
        <p:txBody>
          <a:bodyPr/>
          <a:lstStyle/>
          <a:p>
            <a:pPr eaLnBrk="1" hangingPunct="1"/>
            <a:r>
              <a:rPr lang="en-US" dirty="0"/>
              <a:t>Introduction </a:t>
            </a:r>
          </a:p>
          <a:p>
            <a:pPr lvl="1" eaLnBrk="1" hangingPunct="1">
              <a:buClr>
                <a:srgbClr val="D6492A"/>
              </a:buClr>
            </a:pPr>
            <a:r>
              <a:rPr lang="en-US" dirty="0">
                <a:solidFill>
                  <a:srgbClr val="000000"/>
                </a:solidFill>
              </a:rPr>
              <a:t>Summary/Overview</a:t>
            </a:r>
          </a:p>
          <a:p>
            <a:pPr lvl="1" eaLnBrk="1" hangingPunct="1">
              <a:buClr>
                <a:srgbClr val="D6492A"/>
              </a:buClr>
            </a:pPr>
            <a:r>
              <a:rPr lang="en-US" dirty="0">
                <a:solidFill>
                  <a:srgbClr val="000000"/>
                </a:solidFill>
              </a:rPr>
              <a:t>Background</a:t>
            </a:r>
          </a:p>
          <a:p>
            <a:pPr eaLnBrk="1" hangingPunct="1"/>
            <a:r>
              <a:rPr lang="en-US" dirty="0"/>
              <a:t>Key Messages</a:t>
            </a:r>
          </a:p>
          <a:p>
            <a:pPr lvl="1" eaLnBrk="1" hangingPunct="1">
              <a:buClr>
                <a:srgbClr val="D6492A"/>
              </a:buClr>
            </a:pPr>
            <a:r>
              <a:rPr lang="en-US" dirty="0">
                <a:solidFill>
                  <a:srgbClr val="000000"/>
                </a:solidFill>
              </a:rPr>
              <a:t>Research findings</a:t>
            </a:r>
          </a:p>
          <a:p>
            <a:pPr lvl="1" eaLnBrk="1" hangingPunct="1">
              <a:buClr>
                <a:srgbClr val="D6492A"/>
              </a:buClr>
            </a:pPr>
            <a:r>
              <a:rPr lang="en-US" dirty="0">
                <a:solidFill>
                  <a:srgbClr val="000000"/>
                </a:solidFill>
              </a:rPr>
              <a:t>Implications</a:t>
            </a:r>
          </a:p>
          <a:p>
            <a:pPr eaLnBrk="1" hangingPunct="1"/>
            <a:r>
              <a:rPr lang="en-US" dirty="0"/>
              <a:t>Recommendations</a:t>
            </a:r>
          </a:p>
          <a:p>
            <a:pPr eaLnBrk="1" hangingPunct="1"/>
            <a:r>
              <a:rPr lang="en-US" dirty="0"/>
              <a:t>Conclusion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t>Summary/Overview</a:t>
            </a:r>
          </a:p>
        </p:txBody>
      </p:sp>
      <p:sp>
        <p:nvSpPr>
          <p:cNvPr id="16387" name="Rectangle 3"/>
          <p:cNvSpPr>
            <a:spLocks noGrp="1" noChangeArrowheads="1"/>
          </p:cNvSpPr>
          <p:nvPr>
            <p:ph type="body" sz="quarter" idx="10"/>
          </p:nvPr>
        </p:nvSpPr>
        <p:spPr/>
        <p:txBody>
          <a:bodyPr/>
          <a:lstStyle/>
          <a:p>
            <a:pPr eaLnBrk="1" hangingPunct="1">
              <a:lnSpc>
                <a:spcPct val="90000"/>
              </a:lnSpc>
              <a:spcAft>
                <a:spcPts val="1200"/>
              </a:spcAft>
            </a:pPr>
            <a:r>
              <a:rPr lang="en-US" dirty="0"/>
              <a:t>Summarize the contents, including conclusions and recommendations, in one or two short paragraphs </a:t>
            </a:r>
          </a:p>
          <a:p>
            <a:pPr lvl="1" eaLnBrk="1" hangingPunct="1">
              <a:lnSpc>
                <a:spcPct val="90000"/>
              </a:lnSpc>
              <a:spcAft>
                <a:spcPts val="1200"/>
              </a:spcAft>
              <a:buClr>
                <a:srgbClr val="D6492A"/>
              </a:buClr>
            </a:pPr>
            <a:r>
              <a:rPr lang="en-US" dirty="0">
                <a:solidFill>
                  <a:srgbClr val="000000"/>
                </a:solidFill>
              </a:rPr>
              <a:t>State why it is an important issue</a:t>
            </a:r>
          </a:p>
          <a:p>
            <a:pPr lvl="1" eaLnBrk="1" hangingPunct="1">
              <a:lnSpc>
                <a:spcPct val="90000"/>
              </a:lnSpc>
              <a:spcAft>
                <a:spcPts val="1200"/>
              </a:spcAft>
              <a:buClr>
                <a:srgbClr val="D6492A"/>
              </a:buClr>
            </a:pPr>
            <a:r>
              <a:rPr lang="en-US" dirty="0">
                <a:solidFill>
                  <a:srgbClr val="000000"/>
                </a:solidFill>
              </a:rPr>
              <a:t>Give highlights of findings</a:t>
            </a:r>
          </a:p>
          <a:p>
            <a:pPr lvl="1" eaLnBrk="1" hangingPunct="1">
              <a:lnSpc>
                <a:spcPct val="90000"/>
              </a:lnSpc>
              <a:spcAft>
                <a:spcPts val="1200"/>
              </a:spcAft>
              <a:buClr>
                <a:srgbClr val="D6492A"/>
              </a:buClr>
            </a:pPr>
            <a:r>
              <a:rPr lang="en-US" dirty="0">
                <a:solidFill>
                  <a:srgbClr val="000000"/>
                </a:solidFill>
              </a:rPr>
              <a:t>Indicate whether actions are recommended</a:t>
            </a:r>
            <a:endParaRPr lang="fr-FR" dirty="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Background</a:t>
            </a:r>
          </a:p>
        </p:txBody>
      </p:sp>
      <p:sp>
        <p:nvSpPr>
          <p:cNvPr id="17411" name="Rectangle 3"/>
          <p:cNvSpPr>
            <a:spLocks noGrp="1" noChangeArrowheads="1"/>
          </p:cNvSpPr>
          <p:nvPr>
            <p:ph type="body" sz="quarter" idx="10"/>
          </p:nvPr>
        </p:nvSpPr>
        <p:spPr/>
        <p:txBody>
          <a:bodyPr/>
          <a:lstStyle/>
          <a:p>
            <a:pPr eaLnBrk="1" hangingPunct="1">
              <a:spcBef>
                <a:spcPts val="600"/>
              </a:spcBef>
              <a:spcAft>
                <a:spcPts val="1200"/>
              </a:spcAft>
            </a:pPr>
            <a:r>
              <a:rPr lang="en-US" dirty="0"/>
              <a:t>Explain why this issue is important </a:t>
            </a:r>
          </a:p>
          <a:p>
            <a:pPr eaLnBrk="1" hangingPunct="1">
              <a:spcBef>
                <a:spcPts val="600"/>
              </a:spcBef>
              <a:spcAft>
                <a:spcPts val="1200"/>
              </a:spcAft>
            </a:pPr>
            <a:r>
              <a:rPr lang="en-US" dirty="0"/>
              <a:t>Include background information/data on the country, area, issue or program presented </a:t>
            </a:r>
          </a:p>
          <a:p>
            <a:pPr eaLnBrk="1" hangingPunct="1">
              <a:spcBef>
                <a:spcPts val="600"/>
              </a:spcBef>
              <a:spcAft>
                <a:spcPts val="1200"/>
              </a:spcAft>
            </a:pPr>
            <a:r>
              <a:rPr lang="en-US" dirty="0"/>
              <a:t>State what previous research has shown or what previous policies/programs have achieved (or not)</a:t>
            </a:r>
            <a:endParaRPr lang="fr-F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t>Key Findings</a:t>
            </a:r>
          </a:p>
        </p:txBody>
      </p:sp>
      <p:sp>
        <p:nvSpPr>
          <p:cNvPr id="18435" name="Rectangle 3"/>
          <p:cNvSpPr>
            <a:spLocks noGrp="1" noChangeArrowheads="1"/>
          </p:cNvSpPr>
          <p:nvPr>
            <p:ph type="body" sz="quarter" idx="10"/>
          </p:nvPr>
        </p:nvSpPr>
        <p:spPr/>
        <p:txBody>
          <a:bodyPr/>
          <a:lstStyle/>
          <a:p>
            <a:pPr eaLnBrk="1" hangingPunct="1">
              <a:lnSpc>
                <a:spcPct val="90000"/>
              </a:lnSpc>
            </a:pPr>
            <a:r>
              <a:rPr lang="en-US" dirty="0"/>
              <a:t>Divide your findings into issue areas, presented in subsections </a:t>
            </a:r>
          </a:p>
          <a:p>
            <a:pPr eaLnBrk="1" hangingPunct="1">
              <a:lnSpc>
                <a:spcPct val="90000"/>
              </a:lnSpc>
            </a:pPr>
            <a:endParaRPr lang="en-US" dirty="0"/>
          </a:p>
          <a:p>
            <a:pPr eaLnBrk="1" hangingPunct="1">
              <a:lnSpc>
                <a:spcPct val="90000"/>
              </a:lnSpc>
            </a:pPr>
            <a:r>
              <a:rPr lang="en-US" dirty="0"/>
              <a:t>Include tables or graphs to support your principal findings (embed in text)</a:t>
            </a:r>
          </a:p>
          <a:p>
            <a:pPr eaLnBrk="1" hangingPunct="1">
              <a:lnSpc>
                <a:spcPct val="90000"/>
              </a:lnSpc>
            </a:pPr>
            <a:endParaRPr lang="en-US" dirty="0"/>
          </a:p>
          <a:p>
            <a:pPr eaLnBrk="1" hangingPunct="1">
              <a:lnSpc>
                <a:spcPct val="90000"/>
              </a:lnSpc>
            </a:pPr>
            <a:r>
              <a:rPr lang="en-US" dirty="0"/>
              <a:t>Number your figures and refer to them in the text (see Figure 1) </a:t>
            </a:r>
            <a:endParaRPr lang="fr-FR" dirty="0"/>
          </a:p>
        </p:txBody>
      </p:sp>
    </p:spTree>
  </p:cSld>
  <p:clrMapOvr>
    <a:masterClrMapping/>
  </p:clrMapOvr>
</p:sld>
</file>

<file path=ppt/theme/theme1.xml><?xml version="1.0" encoding="utf-8"?>
<a:theme xmlns:a="http://schemas.openxmlformats.org/drawingml/2006/main" name="1_Bold Stripes">
  <a:themeElements>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Bold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clrMap bg1="lt1" tx1="dk1" bg2="lt2" tx2="dk2" accent1="accent1" accent2="accent2" accent3="accent3" accent4="accent4" accent5="accent5" accent6="accent6" hlink="hlink" folHlink="folHlink"/>
    </a:extraClrScheme>
    <a:extraClrScheme>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B Powerpoint Template-Jan2016.potx" id="{528D6FA2-2F9C-4CEF-B67A-28624A4A9F34}" vid="{945E555C-1F66-4FA7-A3D1-CF2D931008E8}"/>
    </a:ext>
  </a:extLst>
</a:theme>
</file>

<file path=ppt/theme/theme2.xml><?xml version="1.0" encoding="utf-8"?>
<a:theme xmlns:a="http://schemas.openxmlformats.org/drawingml/2006/main" name="Office Theme">
  <a:themeElements>
    <a:clrScheme name="">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themeOverride>
</file>

<file path=ppt/theme/themeOverride2.xml><?xml version="1.0" encoding="utf-8"?>
<a:themeOverride xmlns:a="http://schemas.openxmlformats.org/drawingml/2006/main">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themeOverride>
</file>

<file path=ppt/theme/themeOverride3.xml><?xml version="1.0" encoding="utf-8"?>
<a:themeOverride xmlns:a="http://schemas.openxmlformats.org/drawingml/2006/main">
  <a:clrScheme name="Custom 3">
    <a:dk1>
      <a:srgbClr val="000000"/>
    </a:dk1>
    <a:lt1>
      <a:srgbClr val="EAEAEA"/>
    </a:lt1>
    <a:dk2>
      <a:srgbClr val="AF2F21"/>
    </a:dk2>
    <a:lt2>
      <a:srgbClr val="EAEAEA"/>
    </a:lt2>
    <a:accent1>
      <a:srgbClr val="FFFFFF"/>
    </a:accent1>
    <a:accent2>
      <a:srgbClr val="DDDDDD"/>
    </a:accent2>
    <a:accent3>
      <a:srgbClr val="F3F3F3"/>
    </a:accent3>
    <a:accent4>
      <a:srgbClr val="000000"/>
    </a:accent4>
    <a:accent5>
      <a:srgbClr val="FFFFFF"/>
    </a:accent5>
    <a:accent6>
      <a:srgbClr val="C8C8C8"/>
    </a:accent6>
    <a:hlink>
      <a:srgbClr val="AF2F21"/>
    </a:hlink>
    <a:folHlink>
      <a:srgbClr val="714831"/>
    </a:folHlink>
  </a:clrScheme>
</a:themeOverride>
</file>

<file path=ppt/theme/themeOverride4.xml><?xml version="1.0" encoding="utf-8"?>
<a:themeOverride xmlns:a="http://schemas.openxmlformats.org/drawingml/2006/main">
  <a:clrScheme name="Custom 3">
    <a:dk1>
      <a:srgbClr val="000000"/>
    </a:dk1>
    <a:lt1>
      <a:srgbClr val="EAEAEA"/>
    </a:lt1>
    <a:dk2>
      <a:srgbClr val="AF2F21"/>
    </a:dk2>
    <a:lt2>
      <a:srgbClr val="EAEAEA"/>
    </a:lt2>
    <a:accent1>
      <a:srgbClr val="FFFFFF"/>
    </a:accent1>
    <a:accent2>
      <a:srgbClr val="DDDDDD"/>
    </a:accent2>
    <a:accent3>
      <a:srgbClr val="F3F3F3"/>
    </a:accent3>
    <a:accent4>
      <a:srgbClr val="000000"/>
    </a:accent4>
    <a:accent5>
      <a:srgbClr val="FFFFFF"/>
    </a:accent5>
    <a:accent6>
      <a:srgbClr val="C8C8C8"/>
    </a:accent6>
    <a:hlink>
      <a:srgbClr val="AF2F21"/>
    </a:hlink>
    <a:folHlink>
      <a:srgbClr val="714831"/>
    </a:folHlink>
  </a:clrScheme>
</a:themeOverride>
</file>

<file path=docProps/app.xml><?xml version="1.0" encoding="utf-8"?>
<Properties xmlns="http://schemas.openxmlformats.org/officeDocument/2006/extended-properties" xmlns:vt="http://schemas.openxmlformats.org/officeDocument/2006/docPropsVTypes">
  <Template/>
  <TotalTime>3055</TotalTime>
  <Words>1785</Words>
  <Application>Microsoft Macintosh PowerPoint</Application>
  <PresentationFormat>On-screen Show (4:3)</PresentationFormat>
  <Paragraphs>130</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Arial Black</vt:lpstr>
      <vt:lpstr>Wingdings</vt:lpstr>
      <vt:lpstr>1_Bold Stripes</vt:lpstr>
      <vt:lpstr>Writing A Policy Brief</vt:lpstr>
      <vt:lpstr>What Is a Policy Brief?</vt:lpstr>
      <vt:lpstr>PowerPoint Presentation</vt:lpstr>
      <vt:lpstr>Policy Brief</vt:lpstr>
      <vt:lpstr>Policy Brief: Process</vt:lpstr>
      <vt:lpstr>Policy Brief: Suggested Outline</vt:lpstr>
      <vt:lpstr>Summary/Overview</vt:lpstr>
      <vt:lpstr>Background</vt:lpstr>
      <vt:lpstr>Key Findings</vt:lpstr>
      <vt:lpstr>Policy Implications</vt:lpstr>
      <vt:lpstr>Recommendations</vt:lpstr>
      <vt:lpstr>PowerPoint Presentation</vt:lpstr>
      <vt:lpstr>Edit and Critique</vt:lpstr>
      <vt:lpstr>Learn More</vt:lpstr>
    </vt:vector>
  </TitlesOfParts>
  <Company>Paul Geary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Geary User</dc:creator>
  <cp:lastModifiedBy>Daisy Olumide</cp:lastModifiedBy>
  <cp:revision>127</cp:revision>
  <dcterms:created xsi:type="dcterms:W3CDTF">2011-03-01T20:01:46Z</dcterms:created>
  <dcterms:modified xsi:type="dcterms:W3CDTF">2022-09-19T03:56:56Z</dcterms:modified>
</cp:coreProperties>
</file>