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4"/>
  </p:notesMasterIdLst>
  <p:sldIdLst>
    <p:sldId id="390" r:id="rId4"/>
    <p:sldId id="310" r:id="rId5"/>
    <p:sldId id="272" r:id="rId6"/>
    <p:sldId id="273" r:id="rId7"/>
    <p:sldId id="263" r:id="rId8"/>
    <p:sldId id="304" r:id="rId9"/>
    <p:sldId id="305" r:id="rId10"/>
    <p:sldId id="306" r:id="rId11"/>
    <p:sldId id="309" r:id="rId12"/>
    <p:sldId id="392" r:id="rId13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4" autoAdjust="0"/>
    <p:restoredTop sz="85644" autoAdjust="0"/>
  </p:normalViewPr>
  <p:slideViewPr>
    <p:cSldViewPr snapToGrid="0">
      <p:cViewPr varScale="1">
        <p:scale>
          <a:sx n="71" d="100"/>
          <a:sy n="71" d="100"/>
        </p:scale>
        <p:origin x="6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ECKER\Documents\Nigeria\Presentations\NSN%20Conference,%2023.09.2022\AFS%20Graph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ECKER\Documents\Modeling%20Dietary%20Change\Presentations\GAUG%20Seminar,%209.09.2021\Reference%20Diet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ECKER\Documents\Nigeria\Presentations\NSN%20Conference,%2023.09.2022\SimRes_NG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ECKER\Documents\Nigeria\Presentations\NSN%20Conference,%2023.09.2022\SimRes_NG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Sheet1!$M$5</c:f>
          <c:strCache>
            <c:ptCount val="1"/>
            <c:pt idx="0">
              <c:v>Agri-food system: Share of GDP (%)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Sheet1!$N$6</c:f>
              <c:strCache>
                <c:ptCount val="1"/>
                <c:pt idx="0">
                  <c:v>Primary agriculture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6.9444444444444448E-2"/>
                  <c:y val="-2.77777777777777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E4-479C-880C-241FD5EA5B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Sheet1!$M$7:$M$12</c:f>
              <c:strCache>
                <c:ptCount val="6"/>
                <c:pt idx="0">
                  <c:v>NGA</c:v>
                </c:pt>
                <c:pt idx="1">
                  <c:v>SSA</c:v>
                </c:pt>
                <c:pt idx="2">
                  <c:v>LIC</c:v>
                </c:pt>
                <c:pt idx="3">
                  <c:v>LMIC</c:v>
                </c:pt>
                <c:pt idx="4">
                  <c:v>UMIC</c:v>
                </c:pt>
                <c:pt idx="5">
                  <c:v>HIC</c:v>
                </c:pt>
              </c:strCache>
            </c:strRef>
          </c:cat>
          <c:val>
            <c:numRef>
              <c:f>Sheet1!$N$7:$N$12</c:f>
              <c:numCache>
                <c:formatCode>#,##0</c:formatCode>
                <c:ptCount val="6"/>
                <c:pt idx="0">
                  <c:v>22.12331464015697</c:v>
                </c:pt>
                <c:pt idx="1">
                  <c:v>17.572228854415993</c:v>
                </c:pt>
                <c:pt idx="2">
                  <c:v>26.35673854674091</c:v>
                </c:pt>
                <c:pt idx="3">
                  <c:v>16.863984622794085</c:v>
                </c:pt>
                <c:pt idx="4">
                  <c:v>7.1282430210273358</c:v>
                </c:pt>
                <c:pt idx="5">
                  <c:v>1.2221989729756881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E4-479C-880C-241FD5EA5B67}"/>
            </c:ext>
          </c:extLst>
        </c:ser>
        <c:ser>
          <c:idx val="1"/>
          <c:order val="1"/>
          <c:tx>
            <c:strRef>
              <c:f>Sheet1!$O$6</c:f>
              <c:strCache>
                <c:ptCount val="1"/>
                <c:pt idx="0">
                  <c:v>Off-farm components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Sheet1!$M$7:$M$12</c:f>
              <c:strCache>
                <c:ptCount val="6"/>
                <c:pt idx="0">
                  <c:v>NGA</c:v>
                </c:pt>
                <c:pt idx="1">
                  <c:v>SSA</c:v>
                </c:pt>
                <c:pt idx="2">
                  <c:v>LIC</c:v>
                </c:pt>
                <c:pt idx="3">
                  <c:v>LMIC</c:v>
                </c:pt>
                <c:pt idx="4">
                  <c:v>UMIC</c:v>
                </c:pt>
                <c:pt idx="5">
                  <c:v>HIC</c:v>
                </c:pt>
              </c:strCache>
            </c:strRef>
          </c:cat>
          <c:val>
            <c:numRef>
              <c:f>Sheet1!$O$7:$O$12</c:f>
              <c:numCache>
                <c:formatCode>#,##0</c:formatCode>
                <c:ptCount val="6"/>
                <c:pt idx="0">
                  <c:v>10.943637111552015</c:v>
                </c:pt>
                <c:pt idx="1">
                  <c:v>13.648024037611091</c:v>
                </c:pt>
                <c:pt idx="2">
                  <c:v>15.858407612181292</c:v>
                </c:pt>
                <c:pt idx="3">
                  <c:v>12.137412786962134</c:v>
                </c:pt>
                <c:pt idx="4">
                  <c:v>12.336392678726208</c:v>
                </c:pt>
                <c:pt idx="5">
                  <c:v>6.6015017775176243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E4-479C-880C-241FD5EA5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24915800"/>
        <c:axId val="624914816"/>
      </c:barChart>
      <c:catAx>
        <c:axId val="62491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914816"/>
        <c:crosses val="autoZero"/>
        <c:auto val="1"/>
        <c:lblAlgn val="ctr"/>
        <c:lblOffset val="100"/>
        <c:noMultiLvlLbl val="0"/>
      </c:catAx>
      <c:valAx>
        <c:axId val="624914816"/>
        <c:scaling>
          <c:orientation val="minMax"/>
          <c:max val="43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624915800"/>
        <c:crosses val="autoZero"/>
        <c:crossBetween val="between"/>
        <c:majorUnit val="10"/>
        <c:minorUnit val="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883095085217347"/>
          <c:y val="0.12373600174978128"/>
          <c:w val="0.43117569531276395"/>
          <c:h val="0.852527996500437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'Ref. diet'!$A$2</c:f>
              <c:strCache>
                <c:ptCount val="1"/>
                <c:pt idx="0">
                  <c:v>Starchy staples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'Ref. diet'!$B$1</c:f>
              <c:strCache>
                <c:ptCount val="1"/>
                <c:pt idx="0">
                  <c:v>EAT-diet reference intakes (kcal/day) per AE</c:v>
                </c:pt>
              </c:strCache>
            </c:strRef>
          </c:cat>
          <c:val>
            <c:numRef>
              <c:f>'Ref. diet'!$B$2</c:f>
              <c:numCache>
                <c:formatCode>#,##0</c:formatCode>
                <c:ptCount val="1"/>
                <c:pt idx="0">
                  <c:v>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E-4223-9969-2BBC6E402577}"/>
            </c:ext>
          </c:extLst>
        </c:ser>
        <c:ser>
          <c:idx val="1"/>
          <c:order val="1"/>
          <c:tx>
            <c:strRef>
              <c:f>'Ref. diet'!$A$3</c:f>
              <c:strCache>
                <c:ptCount val="1"/>
                <c:pt idx="0">
                  <c:v>Vegetables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'Ref. diet'!$B$1</c:f>
              <c:strCache>
                <c:ptCount val="1"/>
                <c:pt idx="0">
                  <c:v>EAT-diet reference intakes (kcal/day) per AE</c:v>
                </c:pt>
              </c:strCache>
            </c:strRef>
          </c:cat>
          <c:val>
            <c:numRef>
              <c:f>'Ref. diet'!$B$3</c:f>
              <c:numCache>
                <c:formatCode>#,##0</c:formatCode>
                <c:ptCount val="1"/>
                <c:pt idx="0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E-4223-9969-2BBC6E402577}"/>
            </c:ext>
          </c:extLst>
        </c:ser>
        <c:ser>
          <c:idx val="2"/>
          <c:order val="2"/>
          <c:tx>
            <c:strRef>
              <c:f>'Ref. diet'!$A$4</c:f>
              <c:strCache>
                <c:ptCount val="1"/>
                <c:pt idx="0">
                  <c:v>Fruits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'Ref. diet'!$B$1</c:f>
              <c:strCache>
                <c:ptCount val="1"/>
                <c:pt idx="0">
                  <c:v>EAT-diet reference intakes (kcal/day) per AE</c:v>
                </c:pt>
              </c:strCache>
            </c:strRef>
          </c:cat>
          <c:val>
            <c:numRef>
              <c:f>'Ref. diet'!$B$4</c:f>
              <c:numCache>
                <c:formatCode>#,##0</c:formatCode>
                <c:ptCount val="1"/>
                <c:pt idx="0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E-4223-9969-2BBC6E402577}"/>
            </c:ext>
          </c:extLst>
        </c:ser>
        <c:ser>
          <c:idx val="3"/>
          <c:order val="3"/>
          <c:tx>
            <c:strRef>
              <c:f>'Ref. diet'!$A$5</c:f>
              <c:strCache>
                <c:ptCount val="1"/>
                <c:pt idx="0">
                  <c:v>Dairy foods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'Ref. diet'!$B$1</c:f>
              <c:strCache>
                <c:ptCount val="1"/>
                <c:pt idx="0">
                  <c:v>EAT-diet reference intakes (kcal/day) per AE</c:v>
                </c:pt>
              </c:strCache>
            </c:strRef>
          </c:cat>
          <c:val>
            <c:numRef>
              <c:f>'Ref. diet'!$B$5</c:f>
              <c:numCache>
                <c:formatCode>#,##0</c:formatCode>
                <c:ptCount val="1"/>
                <c:pt idx="0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E-4223-9969-2BBC6E402577}"/>
            </c:ext>
          </c:extLst>
        </c:ser>
        <c:ser>
          <c:idx val="4"/>
          <c:order val="4"/>
          <c:tx>
            <c:strRef>
              <c:f>'Ref. diet'!$A$6</c:f>
              <c:strCache>
                <c:ptCount val="1"/>
                <c:pt idx="0">
                  <c:v>Protein foods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'Ref. diet'!$B$1</c:f>
              <c:strCache>
                <c:ptCount val="1"/>
                <c:pt idx="0">
                  <c:v>EAT-diet reference intakes (kcal/day) per AE</c:v>
                </c:pt>
              </c:strCache>
            </c:strRef>
          </c:cat>
          <c:val>
            <c:numRef>
              <c:f>'Ref. diet'!$B$6</c:f>
              <c:numCache>
                <c:formatCode>#,##0</c:formatCode>
                <c:ptCount val="1"/>
                <c:pt idx="0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E-4223-9969-2BBC6E402577}"/>
            </c:ext>
          </c:extLst>
        </c:ser>
        <c:ser>
          <c:idx val="5"/>
          <c:order val="5"/>
          <c:tx>
            <c:strRef>
              <c:f>'Ref. diet'!$A$7</c:f>
              <c:strCache>
                <c:ptCount val="1"/>
                <c:pt idx="0">
                  <c:v>Oils &amp; fats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'Ref. diet'!$B$1</c:f>
              <c:strCache>
                <c:ptCount val="1"/>
                <c:pt idx="0">
                  <c:v>EAT-diet reference intakes (kcal/day) per AE</c:v>
                </c:pt>
              </c:strCache>
            </c:strRef>
          </c:cat>
          <c:val>
            <c:numRef>
              <c:f>'Ref. diet'!$B$7</c:f>
              <c:numCache>
                <c:formatCode>#,##0</c:formatCode>
                <c:ptCount val="1"/>
                <c:pt idx="0">
                  <c:v>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3E-4223-9969-2BBC6E402577}"/>
            </c:ext>
          </c:extLst>
        </c:ser>
        <c:ser>
          <c:idx val="6"/>
          <c:order val="6"/>
          <c:tx>
            <c:strRef>
              <c:f>'Ref. diet'!$A$8</c:f>
              <c:strCache>
                <c:ptCount val="1"/>
                <c:pt idx="0">
                  <c:v>Discretionary foods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'Ref. diet'!$B$1</c:f>
              <c:strCache>
                <c:ptCount val="1"/>
                <c:pt idx="0">
                  <c:v>EAT-diet reference intakes (kcal/day) per AE</c:v>
                </c:pt>
              </c:strCache>
            </c:strRef>
          </c:cat>
          <c:val>
            <c:numRef>
              <c:f>'Ref. diet'!$B$8</c:f>
              <c:numCache>
                <c:formatCode>#,##0</c:formatCode>
                <c:ptCount val="1"/>
                <c:pt idx="0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3E-4223-9969-2BBC6E402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19776592"/>
        <c:axId val="619775280"/>
      </c:barChart>
      <c:catAx>
        <c:axId val="619776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9775280"/>
        <c:crosses val="autoZero"/>
        <c:auto val="1"/>
        <c:lblAlgn val="ctr"/>
        <c:lblOffset val="100"/>
        <c:noMultiLvlLbl val="0"/>
      </c:catAx>
      <c:valAx>
        <c:axId val="619775280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77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21802842553334678"/>
          <c:w val="0.38913358486439192"/>
          <c:h val="0.40002713002220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08176862507568E-2"/>
          <c:y val="2.3736001749781278E-2"/>
          <c:w val="0.92535735917625683"/>
          <c:h val="0.69087489063867014"/>
        </c:manualLayout>
      </c:layout>
      <c:barChart>
        <c:barDir val="col"/>
        <c:grouping val="stacked"/>
        <c:varyColors val="0"/>
        <c:ser>
          <c:idx val="0"/>
          <c:order val="4"/>
          <c:tx>
            <c:strRef>
              <c:f>Summary!$A$13</c:f>
              <c:strCache>
                <c:ptCount val="1"/>
                <c:pt idx="0">
                  <c:v>Income effect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Summary!$B$8:$L$8</c:f>
              <c:strCache>
                <c:ptCount val="11"/>
                <c:pt idx="0">
                  <c:v>Dairy</c:v>
                </c:pt>
                <c:pt idx="1">
                  <c:v>Pulses</c:v>
                </c:pt>
                <c:pt idx="2">
                  <c:v>Fruits</c:v>
                </c:pt>
                <c:pt idx="3">
                  <c:v>Red meat</c:v>
                </c:pt>
                <c:pt idx="4">
                  <c:v>Vegetables</c:v>
                </c:pt>
                <c:pt idx="5">
                  <c:v>Poultry</c:v>
                </c:pt>
                <c:pt idx="6">
                  <c:v>Millet &amp; sorghum</c:v>
                </c:pt>
                <c:pt idx="7">
                  <c:v>Maize</c:v>
                </c:pt>
                <c:pt idx="8">
                  <c:v>Rice</c:v>
                </c:pt>
                <c:pt idx="9">
                  <c:v>Roots &amp; tubers</c:v>
                </c:pt>
                <c:pt idx="10">
                  <c:v>Fish</c:v>
                </c:pt>
              </c:strCache>
            </c:strRef>
          </c:cat>
          <c:val>
            <c:numRef>
              <c:f>Summary!$B$13:$L$13</c:f>
              <c:numCache>
                <c:formatCode>0.00%</c:formatCode>
                <c:ptCount val="11"/>
                <c:pt idx="0">
                  <c:v>-7.6308283988529531E-4</c:v>
                </c:pt>
                <c:pt idx="1">
                  <c:v>-9.7689972330824233E-4</c:v>
                </c:pt>
                <c:pt idx="2">
                  <c:v>-4.1632885331188067E-4</c:v>
                </c:pt>
                <c:pt idx="3">
                  <c:v>-6.8959383364689897E-4</c:v>
                </c:pt>
                <c:pt idx="4">
                  <c:v>-7.033259246552896E-4</c:v>
                </c:pt>
                <c:pt idx="5">
                  <c:v>-5.9152061283017409E-4</c:v>
                </c:pt>
                <c:pt idx="6">
                  <c:v>-9.7773789093106157E-4</c:v>
                </c:pt>
                <c:pt idx="7">
                  <c:v>-8.5290166050838397E-4</c:v>
                </c:pt>
                <c:pt idx="8">
                  <c:v>-7.3142247914843666E-4</c:v>
                </c:pt>
                <c:pt idx="9">
                  <c:v>-6.7979338026478802E-4</c:v>
                </c:pt>
                <c:pt idx="10">
                  <c:v>-3.5613324444937287E-4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0-4864-9CD3-348D23B3EC9B}"/>
            </c:ext>
          </c:extLst>
        </c:ser>
        <c:ser>
          <c:idx val="5"/>
          <c:order val="5"/>
          <c:tx>
            <c:strRef>
              <c:f>Summary!$A$14</c:f>
              <c:strCache>
                <c:ptCount val="1"/>
                <c:pt idx="0">
                  <c:v>Price effect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Summary!$B$8:$L$8</c:f>
              <c:strCache>
                <c:ptCount val="11"/>
                <c:pt idx="0">
                  <c:v>Dairy</c:v>
                </c:pt>
                <c:pt idx="1">
                  <c:v>Pulses</c:v>
                </c:pt>
                <c:pt idx="2">
                  <c:v>Fruits</c:v>
                </c:pt>
                <c:pt idx="3">
                  <c:v>Red meat</c:v>
                </c:pt>
                <c:pt idx="4">
                  <c:v>Vegetables</c:v>
                </c:pt>
                <c:pt idx="5">
                  <c:v>Poultry</c:v>
                </c:pt>
                <c:pt idx="6">
                  <c:v>Millet &amp; sorghum</c:v>
                </c:pt>
                <c:pt idx="7">
                  <c:v>Maize</c:v>
                </c:pt>
                <c:pt idx="8">
                  <c:v>Rice</c:v>
                </c:pt>
                <c:pt idx="9">
                  <c:v>Roots &amp; tubers</c:v>
                </c:pt>
                <c:pt idx="10">
                  <c:v>Fish</c:v>
                </c:pt>
              </c:strCache>
            </c:strRef>
          </c:cat>
          <c:val>
            <c:numRef>
              <c:f>Summary!$B$14:$L$14</c:f>
              <c:numCache>
                <c:formatCode>0.00%</c:formatCode>
                <c:ptCount val="11"/>
                <c:pt idx="0">
                  <c:v>-1.0018609446316998E-2</c:v>
                </c:pt>
                <c:pt idx="1">
                  <c:v>-6.2640674968513013E-3</c:v>
                </c:pt>
                <c:pt idx="2">
                  <c:v>-3.2407589054709372E-3</c:v>
                </c:pt>
                <c:pt idx="3">
                  <c:v>-2.5019156809613272E-3</c:v>
                </c:pt>
                <c:pt idx="4">
                  <c:v>-2.383262791051039E-3</c:v>
                </c:pt>
                <c:pt idx="5">
                  <c:v>-1.3080868918641376E-3</c:v>
                </c:pt>
                <c:pt idx="6">
                  <c:v>-7.1349231197944828E-4</c:v>
                </c:pt>
                <c:pt idx="7">
                  <c:v>-8.3803731859838685E-4</c:v>
                </c:pt>
                <c:pt idx="8">
                  <c:v>-9.2433819391339784E-4</c:v>
                </c:pt>
                <c:pt idx="9">
                  <c:v>-4.5993364389886228E-4</c:v>
                </c:pt>
                <c:pt idx="10">
                  <c:v>-4.5658970649998983E-4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60-4864-9CD3-348D23B3E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71825192"/>
        <c:axId val="471824536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Summary!$A$9</c15:sqref>
                        </c15:formulaRef>
                      </c:ext>
                    </c:extLst>
                    <c:strCache>
                      <c:ptCount val="1"/>
                      <c:pt idx="0">
                        <c:v>Combined effect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Summary!$B$8:$L$8</c15:sqref>
                        </c15:formulaRef>
                      </c:ext>
                    </c:extLst>
                    <c:strCache>
                      <c:ptCount val="11"/>
                      <c:pt idx="0">
                        <c:v>Dairy</c:v>
                      </c:pt>
                      <c:pt idx="1">
                        <c:v>Pulses</c:v>
                      </c:pt>
                      <c:pt idx="2">
                        <c:v>Fruits</c:v>
                      </c:pt>
                      <c:pt idx="3">
                        <c:v>Red meat</c:v>
                      </c:pt>
                      <c:pt idx="4">
                        <c:v>Vegetables</c:v>
                      </c:pt>
                      <c:pt idx="5">
                        <c:v>Poultry</c:v>
                      </c:pt>
                      <c:pt idx="6">
                        <c:v>Millet &amp; sorghum</c:v>
                      </c:pt>
                      <c:pt idx="7">
                        <c:v>Maize</c:v>
                      </c:pt>
                      <c:pt idx="8">
                        <c:v>Rice</c:v>
                      </c:pt>
                      <c:pt idx="9">
                        <c:v>Roots &amp; tubers</c:v>
                      </c:pt>
                      <c:pt idx="10">
                        <c:v>Fish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Summary!$B$9:$L$9</c15:sqref>
                        </c15:formulaRef>
                      </c:ext>
                    </c:extLst>
                    <c:numCache>
                      <c:formatCode>0.00%</c:formatCode>
                      <c:ptCount val="11"/>
                      <c:pt idx="0">
                        <c:v>-1.0781692286202293E-2</c:v>
                      </c:pt>
                      <c:pt idx="1">
                        <c:v>-7.2409672201595443E-3</c:v>
                      </c:pt>
                      <c:pt idx="2">
                        <c:v>-3.6570877587828177E-3</c:v>
                      </c:pt>
                      <c:pt idx="3">
                        <c:v>-3.1915095146082262E-3</c:v>
                      </c:pt>
                      <c:pt idx="4">
                        <c:v>-3.0865887157063288E-3</c:v>
                      </c:pt>
                      <c:pt idx="5">
                        <c:v>-1.8996075046943117E-3</c:v>
                      </c:pt>
                      <c:pt idx="6">
                        <c:v>-1.6912302029105097E-3</c:v>
                      </c:pt>
                      <c:pt idx="7">
                        <c:v>-1.6909389791067708E-3</c:v>
                      </c:pt>
                      <c:pt idx="8">
                        <c:v>-1.6557606730618346E-3</c:v>
                      </c:pt>
                      <c:pt idx="9">
                        <c:v>-1.1397270241636503E-3</c:v>
                      </c:pt>
                      <c:pt idx="10">
                        <c:v>-8.1272295094936275E-4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860-4864-9CD3-348D23B3EC9B}"/>
                  </c:ext>
                </c:extLst>
              </c15:ser>
            </c15:filteredBarSeries>
            <c15:filteredBar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Summary!$A$10</c15:sqref>
                        </c15:formulaRef>
                      </c:ext>
                    </c:extLst>
                    <c:strCache>
                      <c:ptCount val="1"/>
                      <c:pt idx="0">
                        <c:v>Income effect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Summary!$B$8:$L$8</c15:sqref>
                        </c15:formulaRef>
                      </c:ext>
                    </c:extLst>
                    <c:strCache>
                      <c:ptCount val="11"/>
                      <c:pt idx="0">
                        <c:v>Dairy</c:v>
                      </c:pt>
                      <c:pt idx="1">
                        <c:v>Pulses</c:v>
                      </c:pt>
                      <c:pt idx="2">
                        <c:v>Fruits</c:v>
                      </c:pt>
                      <c:pt idx="3">
                        <c:v>Red meat</c:v>
                      </c:pt>
                      <c:pt idx="4">
                        <c:v>Vegetables</c:v>
                      </c:pt>
                      <c:pt idx="5">
                        <c:v>Poultry</c:v>
                      </c:pt>
                      <c:pt idx="6">
                        <c:v>Millet &amp; sorghum</c:v>
                      </c:pt>
                      <c:pt idx="7">
                        <c:v>Maize</c:v>
                      </c:pt>
                      <c:pt idx="8">
                        <c:v>Rice</c:v>
                      </c:pt>
                      <c:pt idx="9">
                        <c:v>Roots &amp; tubers</c:v>
                      </c:pt>
                      <c:pt idx="10">
                        <c:v>Fish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Summary!$B$10:$L$10</c15:sqref>
                        </c15:formulaRef>
                      </c:ext>
                    </c:extLst>
                    <c:numCache>
                      <c:formatCode>0.00%</c:formatCode>
                      <c:ptCount val="11"/>
                      <c:pt idx="0">
                        <c:v>-8.085845902773281E-4</c:v>
                      </c:pt>
                      <c:pt idx="1">
                        <c:v>-9.6028095986611106E-4</c:v>
                      </c:pt>
                      <c:pt idx="2">
                        <c:v>-4.0228585369428416E-4</c:v>
                      </c:pt>
                      <c:pt idx="3">
                        <c:v>-6.7306669449340717E-4</c:v>
                      </c:pt>
                      <c:pt idx="4">
                        <c:v>-6.570912918985039E-4</c:v>
                      </c:pt>
                      <c:pt idx="5">
                        <c:v>-5.7608726357738504E-4</c:v>
                      </c:pt>
                      <c:pt idx="6">
                        <c:v>-1.307076744030744E-3</c:v>
                      </c:pt>
                      <c:pt idx="7">
                        <c:v>-1.0236233713417642E-3</c:v>
                      </c:pt>
                      <c:pt idx="8">
                        <c:v>-8.6646346167118526E-4</c:v>
                      </c:pt>
                      <c:pt idx="9">
                        <c:v>-7.6551783817879748E-4</c:v>
                      </c:pt>
                      <c:pt idx="10">
                        <c:v>-3.3986852390877065E-4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8860-4864-9CD3-348D23B3EC9B}"/>
                  </c:ext>
                </c:extLst>
              </c15:ser>
            </c15:filteredBarSeries>
            <c15:filteredBar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Summary!$A$11</c15:sqref>
                        </c15:formulaRef>
                      </c:ext>
                    </c:extLst>
                    <c:strCache>
                      <c:ptCount val="1"/>
                      <c:pt idx="0">
                        <c:v>Own-price effect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Summary!$B$8:$L$8</c15:sqref>
                        </c15:formulaRef>
                      </c:ext>
                    </c:extLst>
                    <c:strCache>
                      <c:ptCount val="11"/>
                      <c:pt idx="0">
                        <c:v>Dairy</c:v>
                      </c:pt>
                      <c:pt idx="1">
                        <c:v>Pulses</c:v>
                      </c:pt>
                      <c:pt idx="2">
                        <c:v>Fruits</c:v>
                      </c:pt>
                      <c:pt idx="3">
                        <c:v>Red meat</c:v>
                      </c:pt>
                      <c:pt idx="4">
                        <c:v>Vegetables</c:v>
                      </c:pt>
                      <c:pt idx="5">
                        <c:v>Poultry</c:v>
                      </c:pt>
                      <c:pt idx="6">
                        <c:v>Millet &amp; sorghum</c:v>
                      </c:pt>
                      <c:pt idx="7">
                        <c:v>Maize</c:v>
                      </c:pt>
                      <c:pt idx="8">
                        <c:v>Rice</c:v>
                      </c:pt>
                      <c:pt idx="9">
                        <c:v>Roots &amp; tubers</c:v>
                      </c:pt>
                      <c:pt idx="10">
                        <c:v>Fish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Summary!$B$11:$L$11</c15:sqref>
                        </c15:formulaRef>
                      </c:ext>
                    </c:extLst>
                    <c:numCache>
                      <c:formatCode>0.00%</c:formatCode>
                      <c:ptCount val="11"/>
                      <c:pt idx="0">
                        <c:v>-1.0616007582501141E-2</c:v>
                      </c:pt>
                      <c:pt idx="1">
                        <c:v>-6.1575048134643318E-3</c:v>
                      </c:pt>
                      <c:pt idx="2">
                        <c:v>-3.1314463375136103E-3</c:v>
                      </c:pt>
                      <c:pt idx="3">
                        <c:v>-2.4419535603737996E-3</c:v>
                      </c:pt>
                      <c:pt idx="4">
                        <c:v>-2.2265939181367322E-3</c:v>
                      </c:pt>
                      <c:pt idx="5">
                        <c:v>-1.2739576300645483E-3</c:v>
                      </c:pt>
                      <c:pt idx="6">
                        <c:v>-9.5382332697058203E-4</c:v>
                      </c:pt>
                      <c:pt idx="7">
                        <c:v>-1.0057836971059109E-3</c:v>
                      </c:pt>
                      <c:pt idx="8">
                        <c:v>-1.0949967960863782E-3</c:v>
                      </c:pt>
                      <c:pt idx="9">
                        <c:v>-5.1793297640823077E-4</c:v>
                      </c:pt>
                      <c:pt idx="10">
                        <c:v>-4.3573710682365263E-4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8860-4864-9CD3-348D23B3EC9B}"/>
                  </c:ext>
                </c:extLst>
              </c15:ser>
            </c15:filteredBarSeries>
            <c15:filteredBar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Summary!$A$12</c15:sqref>
                        </c15:formulaRef>
                      </c:ext>
                    </c:extLst>
                    <c:strCache>
                      <c:ptCount val="1"/>
                      <c:pt idx="0">
                        <c:v>SUM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Summary!$B$8:$L$8</c15:sqref>
                        </c15:formulaRef>
                      </c:ext>
                    </c:extLst>
                    <c:strCache>
                      <c:ptCount val="11"/>
                      <c:pt idx="0">
                        <c:v>Dairy</c:v>
                      </c:pt>
                      <c:pt idx="1">
                        <c:v>Pulses</c:v>
                      </c:pt>
                      <c:pt idx="2">
                        <c:v>Fruits</c:v>
                      </c:pt>
                      <c:pt idx="3">
                        <c:v>Red meat</c:v>
                      </c:pt>
                      <c:pt idx="4">
                        <c:v>Vegetables</c:v>
                      </c:pt>
                      <c:pt idx="5">
                        <c:v>Poultry</c:v>
                      </c:pt>
                      <c:pt idx="6">
                        <c:v>Millet &amp; sorghum</c:v>
                      </c:pt>
                      <c:pt idx="7">
                        <c:v>Maize</c:v>
                      </c:pt>
                      <c:pt idx="8">
                        <c:v>Rice</c:v>
                      </c:pt>
                      <c:pt idx="9">
                        <c:v>Roots &amp; tubers</c:v>
                      </c:pt>
                      <c:pt idx="10">
                        <c:v>Fish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Summary!$B$12:$L$12</c15:sqref>
                        </c15:formulaRef>
                      </c:ext>
                    </c:extLst>
                    <c:numCache>
                      <c:formatCode>0.00%</c:formatCode>
                      <c:ptCount val="11"/>
                      <c:pt idx="0">
                        <c:v>-1.1424592172778469E-2</c:v>
                      </c:pt>
                      <c:pt idx="1">
                        <c:v>-7.1177857733304428E-3</c:v>
                      </c:pt>
                      <c:pt idx="2">
                        <c:v>-3.5337321912078945E-3</c:v>
                      </c:pt>
                      <c:pt idx="3">
                        <c:v>-3.1150202548672068E-3</c:v>
                      </c:pt>
                      <c:pt idx="4">
                        <c:v>-2.8836852100352361E-3</c:v>
                      </c:pt>
                      <c:pt idx="5">
                        <c:v>-1.8500448936419334E-3</c:v>
                      </c:pt>
                      <c:pt idx="6">
                        <c:v>-2.2609000710013261E-3</c:v>
                      </c:pt>
                      <c:pt idx="7">
                        <c:v>-2.029407068447675E-3</c:v>
                      </c:pt>
                      <c:pt idx="8">
                        <c:v>-1.9614602577575635E-3</c:v>
                      </c:pt>
                      <c:pt idx="9">
                        <c:v>-1.2834508145870283E-3</c:v>
                      </c:pt>
                      <c:pt idx="10">
                        <c:v>-7.7560563073242328E-4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8860-4864-9CD3-348D23B3EC9B}"/>
                  </c:ext>
                </c:extLst>
              </c15:ser>
            </c15:filteredBarSeries>
          </c:ext>
        </c:extLst>
      </c:barChart>
      <c:catAx>
        <c:axId val="47182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824536"/>
        <c:crosses val="autoZero"/>
        <c:auto val="1"/>
        <c:lblAlgn val="ctr"/>
        <c:lblOffset val="100"/>
        <c:noMultiLvlLbl val="0"/>
      </c:catAx>
      <c:valAx>
        <c:axId val="47182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out"/>
        <c:minorTickMark val="out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825192"/>
        <c:crosses val="autoZero"/>
        <c:crossBetween val="between"/>
        <c:majorUnit val="2.0000000000000005E-3"/>
        <c:minorUnit val="1.0000000000000002E-3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9932378244386119"/>
          <c:y val="0.5055859580052493"/>
          <c:w val="0.49170184456109656"/>
          <c:h val="7.002017108972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08176862507568E-2"/>
          <c:y val="2.3736001749781278E-2"/>
          <c:w val="0.92535735917625683"/>
          <c:h val="0.71865266841644793"/>
        </c:manualLayout>
      </c:layout>
      <c:barChart>
        <c:barDir val="col"/>
        <c:grouping val="stacked"/>
        <c:varyColors val="0"/>
        <c:ser>
          <c:idx val="0"/>
          <c:order val="4"/>
          <c:tx>
            <c:strRef>
              <c:f>Summary!$A$22</c:f>
              <c:strCache>
                <c:ptCount val="1"/>
                <c:pt idx="0">
                  <c:v>Income effect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Summary!$B$17:$L$17</c:f>
              <c:strCache>
                <c:ptCount val="11"/>
                <c:pt idx="0">
                  <c:v>Dairy</c:v>
                </c:pt>
                <c:pt idx="1">
                  <c:v>Pulses</c:v>
                </c:pt>
                <c:pt idx="2">
                  <c:v>Fruits</c:v>
                </c:pt>
                <c:pt idx="3">
                  <c:v>Red meat</c:v>
                </c:pt>
                <c:pt idx="4">
                  <c:v>Vegetables</c:v>
                </c:pt>
                <c:pt idx="5">
                  <c:v>Poultry</c:v>
                </c:pt>
                <c:pt idx="6">
                  <c:v>Millet &amp; sorghum</c:v>
                </c:pt>
                <c:pt idx="7">
                  <c:v>Maize</c:v>
                </c:pt>
                <c:pt idx="8">
                  <c:v>Rice</c:v>
                </c:pt>
                <c:pt idx="9">
                  <c:v>Roots &amp; tubers</c:v>
                </c:pt>
                <c:pt idx="10">
                  <c:v>Fish</c:v>
                </c:pt>
              </c:strCache>
            </c:strRef>
          </c:cat>
          <c:val>
            <c:numRef>
              <c:f>Summary!$B$22:$L$22</c:f>
              <c:numCache>
                <c:formatCode>0.00%</c:formatCode>
                <c:ptCount val="11"/>
                <c:pt idx="0">
                  <c:v>7.8979306667112024E-4</c:v>
                </c:pt>
                <c:pt idx="1">
                  <c:v>1.0088227629592797E-3</c:v>
                </c:pt>
                <c:pt idx="2">
                  <c:v>4.5550930300013962E-4</c:v>
                </c:pt>
                <c:pt idx="3">
                  <c:v>7.2766359207409865E-4</c:v>
                </c:pt>
                <c:pt idx="4">
                  <c:v>7.1538949460065436E-4</c:v>
                </c:pt>
                <c:pt idx="5">
                  <c:v>6.8431946242736405E-4</c:v>
                </c:pt>
                <c:pt idx="6">
                  <c:v>1.3077565450034148E-3</c:v>
                </c:pt>
                <c:pt idx="7">
                  <c:v>1.0584926720137063E-3</c:v>
                </c:pt>
                <c:pt idx="8">
                  <c:v>8.9028861009133957E-4</c:v>
                </c:pt>
                <c:pt idx="9">
                  <c:v>8.7789140514349688E-4</c:v>
                </c:pt>
                <c:pt idx="10">
                  <c:v>3.6361301015663691E-4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6F-4C34-BB1E-B5C078E18597}"/>
            </c:ext>
          </c:extLst>
        </c:ser>
        <c:ser>
          <c:idx val="5"/>
          <c:order val="5"/>
          <c:tx>
            <c:strRef>
              <c:f>Summary!$A$23</c:f>
              <c:strCache>
                <c:ptCount val="1"/>
                <c:pt idx="0">
                  <c:v>Price effect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Summary!$B$17:$L$17</c:f>
              <c:strCache>
                <c:ptCount val="11"/>
                <c:pt idx="0">
                  <c:v>Dairy</c:v>
                </c:pt>
                <c:pt idx="1">
                  <c:v>Pulses</c:v>
                </c:pt>
                <c:pt idx="2">
                  <c:v>Fruits</c:v>
                </c:pt>
                <c:pt idx="3">
                  <c:v>Red meat</c:v>
                </c:pt>
                <c:pt idx="4">
                  <c:v>Vegetables</c:v>
                </c:pt>
                <c:pt idx="5">
                  <c:v>Poultry</c:v>
                </c:pt>
                <c:pt idx="6">
                  <c:v>Millet &amp; sorghum</c:v>
                </c:pt>
                <c:pt idx="7">
                  <c:v>Maize</c:v>
                </c:pt>
                <c:pt idx="8">
                  <c:v>Rice</c:v>
                </c:pt>
                <c:pt idx="9">
                  <c:v>Roots &amp; tubers</c:v>
                </c:pt>
                <c:pt idx="10">
                  <c:v>Fish</c:v>
                </c:pt>
              </c:strCache>
            </c:strRef>
          </c:cat>
          <c:val>
            <c:numRef>
              <c:f>Summary!$B$23:$L$23</c:f>
              <c:numCache>
                <c:formatCode>0.00%</c:formatCode>
                <c:ptCount val="11"/>
                <c:pt idx="0">
                  <c:v>6.1549023432601359E-3</c:v>
                </c:pt>
                <c:pt idx="1">
                  <c:v>7.2838436386510252E-3</c:v>
                </c:pt>
                <c:pt idx="2">
                  <c:v>1.0269296959630253E-3</c:v>
                </c:pt>
                <c:pt idx="3">
                  <c:v>1.369551841335695E-3</c:v>
                </c:pt>
                <c:pt idx="4">
                  <c:v>1.1464321961491221E-3</c:v>
                </c:pt>
                <c:pt idx="5">
                  <c:v>4.0865654952176758E-4</c:v>
                </c:pt>
                <c:pt idx="6">
                  <c:v>1.9601613596129285E-2</c:v>
                </c:pt>
                <c:pt idx="7">
                  <c:v>1.0266401342935366E-2</c:v>
                </c:pt>
                <c:pt idx="8">
                  <c:v>5.6369414060520751E-3</c:v>
                </c:pt>
                <c:pt idx="9">
                  <c:v>2.1784126259432016E-3</c:v>
                </c:pt>
                <c:pt idx="10">
                  <c:v>8.1397158034291059E-4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6F-4C34-BB1E-B5C078E18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71825192"/>
        <c:axId val="471824536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Summary!$A$18</c15:sqref>
                        </c15:formulaRef>
                      </c:ext>
                    </c:extLst>
                    <c:strCache>
                      <c:ptCount val="1"/>
                      <c:pt idx="0">
                        <c:v>Combined effect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Summary!$B$17:$L$17</c15:sqref>
                        </c15:formulaRef>
                      </c:ext>
                    </c:extLst>
                    <c:strCache>
                      <c:ptCount val="11"/>
                      <c:pt idx="0">
                        <c:v>Dairy</c:v>
                      </c:pt>
                      <c:pt idx="1">
                        <c:v>Pulses</c:v>
                      </c:pt>
                      <c:pt idx="2">
                        <c:v>Fruits</c:v>
                      </c:pt>
                      <c:pt idx="3">
                        <c:v>Red meat</c:v>
                      </c:pt>
                      <c:pt idx="4">
                        <c:v>Vegetables</c:v>
                      </c:pt>
                      <c:pt idx="5">
                        <c:v>Poultry</c:v>
                      </c:pt>
                      <c:pt idx="6">
                        <c:v>Millet &amp; sorghum</c:v>
                      </c:pt>
                      <c:pt idx="7">
                        <c:v>Maize</c:v>
                      </c:pt>
                      <c:pt idx="8">
                        <c:v>Rice</c:v>
                      </c:pt>
                      <c:pt idx="9">
                        <c:v>Roots &amp; tubers</c:v>
                      </c:pt>
                      <c:pt idx="10">
                        <c:v>Fish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Summary!$B$18:$L$18</c15:sqref>
                        </c15:formulaRef>
                      </c:ext>
                    </c:extLst>
                    <c:numCache>
                      <c:formatCode>0.00%</c:formatCode>
                      <c:ptCount val="11"/>
                      <c:pt idx="0">
                        <c:v>6.9446954099312563E-3</c:v>
                      </c:pt>
                      <c:pt idx="1">
                        <c:v>8.2926664016103047E-3</c:v>
                      </c:pt>
                      <c:pt idx="2">
                        <c:v>1.4824389989631648E-3</c:v>
                      </c:pt>
                      <c:pt idx="3">
                        <c:v>2.0972154334097937E-3</c:v>
                      </c:pt>
                      <c:pt idx="4">
                        <c:v>1.8618216907497764E-3</c:v>
                      </c:pt>
                      <c:pt idx="5">
                        <c:v>1.0929760119491316E-3</c:v>
                      </c:pt>
                      <c:pt idx="6">
                        <c:v>2.0909370141132699E-2</c:v>
                      </c:pt>
                      <c:pt idx="7">
                        <c:v>1.1324894014949072E-2</c:v>
                      </c:pt>
                      <c:pt idx="8">
                        <c:v>6.5272300161434149E-3</c:v>
                      </c:pt>
                      <c:pt idx="9">
                        <c:v>3.0563040310866985E-3</c:v>
                      </c:pt>
                      <c:pt idx="10">
                        <c:v>1.1775845904995474E-3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2E6F-4C34-BB1E-B5C078E18597}"/>
                  </c:ext>
                </c:extLst>
              </c15:ser>
            </c15:filteredBarSeries>
            <c15:filteredBar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Summary!$A$19</c15:sqref>
                        </c15:formulaRef>
                      </c:ext>
                    </c:extLst>
                    <c:strCache>
                      <c:ptCount val="1"/>
                      <c:pt idx="0">
                        <c:v>Income effect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Summary!$B$17:$L$17</c15:sqref>
                        </c15:formulaRef>
                      </c:ext>
                    </c:extLst>
                    <c:strCache>
                      <c:ptCount val="11"/>
                      <c:pt idx="0">
                        <c:v>Dairy</c:v>
                      </c:pt>
                      <c:pt idx="1">
                        <c:v>Pulses</c:v>
                      </c:pt>
                      <c:pt idx="2">
                        <c:v>Fruits</c:v>
                      </c:pt>
                      <c:pt idx="3">
                        <c:v>Red meat</c:v>
                      </c:pt>
                      <c:pt idx="4">
                        <c:v>Vegetables</c:v>
                      </c:pt>
                      <c:pt idx="5">
                        <c:v>Poultry</c:v>
                      </c:pt>
                      <c:pt idx="6">
                        <c:v>Millet &amp; sorghum</c:v>
                      </c:pt>
                      <c:pt idx="7">
                        <c:v>Maize</c:v>
                      </c:pt>
                      <c:pt idx="8">
                        <c:v>Rice</c:v>
                      </c:pt>
                      <c:pt idx="9">
                        <c:v>Roots &amp; tubers</c:v>
                      </c:pt>
                      <c:pt idx="10">
                        <c:v>Fish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Summary!$B$19:$L$19</c15:sqref>
                        </c15:formulaRef>
                      </c:ext>
                    </c:extLst>
                    <c:numCache>
                      <c:formatCode>0.00%</c:formatCode>
                      <c:ptCount val="11"/>
                      <c:pt idx="0">
                        <c:v>9.2191614654635323E-4</c:v>
                      </c:pt>
                      <c:pt idx="1">
                        <c:v>1.1750024963939065E-3</c:v>
                      </c:pt>
                      <c:pt idx="2">
                        <c:v>5.046092822422743E-4</c:v>
                      </c:pt>
                      <c:pt idx="3">
                        <c:v>7.977596024306699E-4</c:v>
                      </c:pt>
                      <c:pt idx="4">
                        <c:v>7.7675701840762557E-4</c:v>
                      </c:pt>
                      <c:pt idx="5">
                        <c:v>6.993606517085027E-4</c:v>
                      </c:pt>
                      <c:pt idx="6">
                        <c:v>1.5485221496758239E-3</c:v>
                      </c:pt>
                      <c:pt idx="7">
                        <c:v>1.2425517592427049E-3</c:v>
                      </c:pt>
                      <c:pt idx="8">
                        <c:v>1.0327267118053207E-3</c:v>
                      </c:pt>
                      <c:pt idx="9">
                        <c:v>9.776778826358079E-4</c:v>
                      </c:pt>
                      <c:pt idx="10">
                        <c:v>4.0264740338469274E-4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2E6F-4C34-BB1E-B5C078E18597}"/>
                  </c:ext>
                </c:extLst>
              </c15:ser>
            </c15:filteredBarSeries>
            <c15:filteredBar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Summary!$A$20</c15:sqref>
                        </c15:formulaRef>
                      </c:ext>
                    </c:extLst>
                    <c:strCache>
                      <c:ptCount val="1"/>
                      <c:pt idx="0">
                        <c:v>Own-price effect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Summary!$B$17:$L$17</c15:sqref>
                        </c15:formulaRef>
                      </c:ext>
                    </c:extLst>
                    <c:strCache>
                      <c:ptCount val="11"/>
                      <c:pt idx="0">
                        <c:v>Dairy</c:v>
                      </c:pt>
                      <c:pt idx="1">
                        <c:v>Pulses</c:v>
                      </c:pt>
                      <c:pt idx="2">
                        <c:v>Fruits</c:v>
                      </c:pt>
                      <c:pt idx="3">
                        <c:v>Red meat</c:v>
                      </c:pt>
                      <c:pt idx="4">
                        <c:v>Vegetables</c:v>
                      </c:pt>
                      <c:pt idx="5">
                        <c:v>Poultry</c:v>
                      </c:pt>
                      <c:pt idx="6">
                        <c:v>Millet &amp; sorghum</c:v>
                      </c:pt>
                      <c:pt idx="7">
                        <c:v>Maize</c:v>
                      </c:pt>
                      <c:pt idx="8">
                        <c:v>Rice</c:v>
                      </c:pt>
                      <c:pt idx="9">
                        <c:v>Roots &amp; tubers</c:v>
                      </c:pt>
                      <c:pt idx="10">
                        <c:v>Fish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Summary!$B$20:$L$20</c15:sqref>
                        </c15:formulaRef>
                      </c:ext>
                    </c:extLst>
                    <c:numCache>
                      <c:formatCode>0.00%</c:formatCode>
                      <c:ptCount val="11"/>
                      <c:pt idx="0">
                        <c:v>7.1845450284642176E-3</c:v>
                      </c:pt>
                      <c:pt idx="1">
                        <c:v>8.483684917707679E-3</c:v>
                      </c:pt>
                      <c:pt idx="2">
                        <c:v>1.1376238715217202E-3</c:v>
                      </c:pt>
                      <c:pt idx="3">
                        <c:v>1.5014811024665065E-3</c:v>
                      </c:pt>
                      <c:pt idx="4">
                        <c:v>1.2447754142439482E-3</c:v>
                      </c:pt>
                      <c:pt idx="5">
                        <c:v>4.1763872940969726E-4</c:v>
                      </c:pt>
                      <c:pt idx="6">
                        <c:v>2.3210384944327478E-2</c:v>
                      </c:pt>
                      <c:pt idx="7">
                        <c:v>1.2051604500471047E-2</c:v>
                      </c:pt>
                      <c:pt idx="8">
                        <c:v>6.5388008977382839E-3</c:v>
                      </c:pt>
                      <c:pt idx="9">
                        <c:v>2.4260242567144541E-3</c:v>
                      </c:pt>
                      <c:pt idx="10">
                        <c:v>9.0135263067958604E-4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2E6F-4C34-BB1E-B5C078E18597}"/>
                  </c:ext>
                </c:extLst>
              </c15:ser>
            </c15:filteredBarSeries>
            <c15:filteredBar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Summary!$A$21</c15:sqref>
                        </c15:formulaRef>
                      </c:ext>
                    </c:extLst>
                    <c:strCache>
                      <c:ptCount val="1"/>
                      <c:pt idx="0">
                        <c:v>SUM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Summary!$B$17:$L$17</c15:sqref>
                        </c15:formulaRef>
                      </c:ext>
                    </c:extLst>
                    <c:strCache>
                      <c:ptCount val="11"/>
                      <c:pt idx="0">
                        <c:v>Dairy</c:v>
                      </c:pt>
                      <c:pt idx="1">
                        <c:v>Pulses</c:v>
                      </c:pt>
                      <c:pt idx="2">
                        <c:v>Fruits</c:v>
                      </c:pt>
                      <c:pt idx="3">
                        <c:v>Red meat</c:v>
                      </c:pt>
                      <c:pt idx="4">
                        <c:v>Vegetables</c:v>
                      </c:pt>
                      <c:pt idx="5">
                        <c:v>Poultry</c:v>
                      </c:pt>
                      <c:pt idx="6">
                        <c:v>Millet &amp; sorghum</c:v>
                      </c:pt>
                      <c:pt idx="7">
                        <c:v>Maize</c:v>
                      </c:pt>
                      <c:pt idx="8">
                        <c:v>Rice</c:v>
                      </c:pt>
                      <c:pt idx="9">
                        <c:v>Roots &amp; tubers</c:v>
                      </c:pt>
                      <c:pt idx="10">
                        <c:v>Fish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Summary!$B$21:$L$21</c15:sqref>
                        </c15:formulaRef>
                      </c:ext>
                    </c:extLst>
                    <c:numCache>
                      <c:formatCode>0.00%</c:formatCode>
                      <c:ptCount val="11"/>
                      <c:pt idx="0">
                        <c:v>8.1064611750105708E-3</c:v>
                      </c:pt>
                      <c:pt idx="1">
                        <c:v>9.6586874141015855E-3</c:v>
                      </c:pt>
                      <c:pt idx="2">
                        <c:v>1.6422331537639945E-3</c:v>
                      </c:pt>
                      <c:pt idx="3">
                        <c:v>2.2992407048971764E-3</c:v>
                      </c:pt>
                      <c:pt idx="4">
                        <c:v>2.0215324326515738E-3</c:v>
                      </c:pt>
                      <c:pt idx="5">
                        <c:v>1.1169993811182E-3</c:v>
                      </c:pt>
                      <c:pt idx="6">
                        <c:v>2.4758907094003302E-2</c:v>
                      </c:pt>
                      <c:pt idx="7">
                        <c:v>1.3294156259713752E-2</c:v>
                      </c:pt>
                      <c:pt idx="8">
                        <c:v>7.5715276095436046E-3</c:v>
                      </c:pt>
                      <c:pt idx="9">
                        <c:v>3.403702139350262E-3</c:v>
                      </c:pt>
                      <c:pt idx="10">
                        <c:v>1.3040000340642788E-3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E6F-4C34-BB1E-B5C078E18597}"/>
                  </c:ext>
                </c:extLst>
              </c15:ser>
            </c15:filteredBarSeries>
          </c:ext>
        </c:extLst>
      </c:barChart>
      <c:catAx>
        <c:axId val="47182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824536"/>
        <c:crosses val="autoZero"/>
        <c:auto val="1"/>
        <c:lblAlgn val="ctr"/>
        <c:lblOffset val="100"/>
        <c:noMultiLvlLbl val="0"/>
      </c:catAx>
      <c:valAx>
        <c:axId val="47182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out"/>
        <c:minorTickMark val="out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825192"/>
        <c:crosses val="autoZero"/>
        <c:crossBetween val="between"/>
        <c:majorUnit val="5.000000000000001E-3"/>
        <c:minorUnit val="1.0000000000000002E-3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691637503645376"/>
          <c:y val="0.19324015748031498"/>
          <c:w val="0.44077591863517063"/>
          <c:h val="7.002017108972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0.34375</cdr:x>
      <cdr:y>0.18049</cdr:y>
    </cdr:from>
    <cdr:to>
      <cdr:x>0.34375</cdr:x>
      <cdr:y>0.91126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D7237556-5723-4467-9A71-DF69850E2B64}"/>
            </a:ext>
          </a:extLst>
        </cdr:cNvPr>
        <cdr:cNvCxnSpPr/>
      </cdr:nvCxnSpPr>
      <cdr:spPr>
        <a:xfrm xmlns:a="http://schemas.openxmlformats.org/drawingml/2006/main">
          <a:off x="1823085" y="858199"/>
          <a:ext cx="0" cy="347472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50000"/>
              <a:lumOff val="50000"/>
            </a:schemeClr>
          </a:solidFill>
          <a:prstDash val="sys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0.51502</cdr:x>
      <cdr:y>0.01923</cdr:y>
    </cdr:from>
    <cdr:to>
      <cdr:x>1</cdr:x>
      <cdr:y>0.1234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9547FE-4852-4DBE-A571-AC939C4F3BC0}"/>
            </a:ext>
          </a:extLst>
        </cdr:cNvPr>
        <cdr:cNvSpPr txBox="1"/>
      </cdr:nvSpPr>
      <cdr:spPr>
        <a:xfrm xmlns:a="http://schemas.openxmlformats.org/drawingml/2006/main">
          <a:off x="2260485" y="91440"/>
          <a:ext cx="2128635" cy="495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91440" tIns="0" rIns="91440" bIns="0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EAT-diet</a:t>
          </a:r>
          <a:r>
            <a:rPr lang="en-US" sz="1400" b="1" baseline="0" dirty="0"/>
            <a:t> reference intakes </a:t>
          </a:r>
          <a:r>
            <a:rPr lang="en-US" sz="1400" baseline="0" dirty="0"/>
            <a:t>(kcal/d) per AE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BE5FB5D-AF6C-46F9-9B17-0205BB505C2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E2AE189-49F6-4F30-B3ED-4FE5EA94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96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B379CDE0-1FE0-42FB-B0C3-4B70476B28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56E96DD-A574-4F03-A635-266C0ECAA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9730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E189-49F6-4F30-B3ED-4FE5EA94FF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5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E189-49F6-4F30-B3ED-4FE5EA94FF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09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E189-49F6-4F30-B3ED-4FE5EA94FF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9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78B9-355D-4013-9000-1B407B8974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86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E189-49F6-4F30-B3ED-4FE5EA94FF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0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E189-49F6-4F30-B3ED-4FE5EA94FF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00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E189-49F6-4F30-B3ED-4FE5EA94FF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55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E189-49F6-4F30-B3ED-4FE5EA94FF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1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1B023-9420-4D87-9E73-E59120C21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200" y="1338263"/>
            <a:ext cx="11430000" cy="1828800"/>
          </a:xfrm>
        </p:spPr>
        <p:txBody>
          <a:bodyPr anchor="b">
            <a:normAutofit/>
          </a:bodyPr>
          <a:lstStyle>
            <a:lvl1pPr algn="ctr">
              <a:defRPr sz="52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78D43-1EC5-4516-86AA-A3A86C3BD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200" y="3429000"/>
            <a:ext cx="11430000" cy="292608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13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58ADE-30F2-4D82-8A23-64625C30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1486"/>
            <a:ext cx="11430000" cy="9144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36517-EDAF-4FCB-8344-759EABD0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07" y="1485900"/>
            <a:ext cx="11430000" cy="5010614"/>
          </a:xfrm>
        </p:spPr>
        <p:txBody>
          <a:bodyPr/>
          <a:lstStyle>
            <a:lvl1pPr marL="228600" indent="-228600">
              <a:spcBef>
                <a:spcPts val="12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68325" indent="-222250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chemeClr val="tx1">
                  <a:lumMod val="85000"/>
                  <a:lumOff val="15000"/>
                </a:schemeClr>
              </a:buClr>
              <a:buSzPct val="100000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7404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9DA974-0FC4-4FE2-8732-47A099C0A60D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4310" y="6225448"/>
            <a:ext cx="1643380" cy="3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3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rizontal_RGB_600.jpg">
            <a:extLst>
              <a:ext uri="{FF2B5EF4-FFF2-40B4-BE49-F238E27FC236}">
                <a16:creationId xmlns:a16="http://schemas.microsoft.com/office/drawing/2014/main" id="{1956361C-F7CB-4AA0-8513-3575B6CB2B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231" y="5942146"/>
            <a:ext cx="2372451" cy="9158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CABEC7-AFE4-4981-9BD4-5F8939A5359A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3603" y="6117842"/>
            <a:ext cx="1089498" cy="5644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5D9E49-5BF3-4734-AA8D-2F94B3A40099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4310" y="6225447"/>
            <a:ext cx="1643380" cy="3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5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49ED97-3C0A-4BD6-9EED-1B71857DF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07" y="361486"/>
            <a:ext cx="11430000" cy="9144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75E52-3C99-46A3-8172-C66B372DC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07" y="1469570"/>
            <a:ext cx="11430000" cy="50269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8201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>
              <a:lumMod val="85000"/>
              <a:lumOff val="15000"/>
            </a:schemeClr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200"/>
        </a:spcBef>
        <a:buClr>
          <a:schemeClr val="tx1">
            <a:lumMod val="85000"/>
            <a:lumOff val="15000"/>
          </a:schemeClr>
        </a:buClr>
        <a:buSzPct val="100000"/>
        <a:buFont typeface="Arial" panose="020B0604020202020204" pitchFamily="34" charset="0"/>
        <a:buChar char="•"/>
        <a:defRPr sz="2400" b="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2250" algn="l" defTabSz="914400" rtl="0" eaLnBrk="1" latinLnBrk="0" hangingPunct="1">
        <a:lnSpc>
          <a:spcPct val="100000"/>
        </a:lnSpc>
        <a:spcBef>
          <a:spcPts val="600"/>
        </a:spcBef>
        <a:buClr>
          <a:schemeClr val="tx1">
            <a:lumMod val="85000"/>
            <a:lumOff val="15000"/>
          </a:schemeClr>
        </a:buClr>
        <a:buSzPct val="100000"/>
        <a:buFont typeface="Wingdings" panose="05000000000000000000" pitchFamily="2" charset="2"/>
        <a:buChar char="§"/>
        <a:defRPr sz="2000" b="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68325" indent="0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SzPct val="100000"/>
        <a:buFont typeface="Wingdings" panose="05000000000000000000" pitchFamily="2" charset="2"/>
        <a:buNone/>
        <a:defRPr sz="1800" b="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SzPct val="80000"/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SzPct val="80000"/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orizontal_RGB_600.jpg">
            <a:extLst>
              <a:ext uri="{FF2B5EF4-FFF2-40B4-BE49-F238E27FC236}">
                <a16:creationId xmlns:a16="http://schemas.microsoft.com/office/drawing/2014/main" id="{EA52C987-D234-41EF-BA44-D26A0D7F88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231" y="5942146"/>
            <a:ext cx="2372451" cy="91585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80E30CE-D5A1-4385-A040-D7A88D880E3B}"/>
              </a:ext>
            </a:extLst>
          </p:cNvPr>
          <p:cNvSpPr/>
          <p:nvPr userDrawn="1"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E23CCE-0F15-40DB-837E-3CDE4C5E5D2A}"/>
              </a:ext>
            </a:extLst>
          </p:cNvPr>
          <p:cNvSpPr/>
          <p:nvPr userDrawn="1"/>
        </p:nvSpPr>
        <p:spPr>
          <a:xfrm>
            <a:off x="0" y="1"/>
            <a:ext cx="12192000" cy="1058863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7" descr="horizontal RGB white.eps">
            <a:extLst>
              <a:ext uri="{FF2B5EF4-FFF2-40B4-BE49-F238E27FC236}">
                <a16:creationId xmlns:a16="http://schemas.microsoft.com/office/drawing/2014/main" id="{5526EBE3-1611-4F0E-A211-83614562F5B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501" y="225746"/>
            <a:ext cx="3401400" cy="5778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B0F5DDC-9D5E-47E5-8C4C-52FBB6AB27BB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3342" y="6120952"/>
            <a:ext cx="1089498" cy="5644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906BA4-0BAE-4763-9C9E-5489956C49FC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4310" y="6225448"/>
            <a:ext cx="1643380" cy="3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9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897880"/>
          </a:xfrm>
          <a:prstGeom prst="rect">
            <a:avLst/>
          </a:prstGeom>
          <a:solidFill>
            <a:srgbClr val="4799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9F52D6DE-3797-4ED1-A023-C31A9FC99427}"/>
              </a:ext>
            </a:extLst>
          </p:cNvPr>
          <p:cNvSpPr txBox="1">
            <a:spLocks/>
          </p:cNvSpPr>
          <p:nvPr userDrawn="1"/>
        </p:nvSpPr>
        <p:spPr>
          <a:xfrm>
            <a:off x="2022180" y="5290353"/>
            <a:ext cx="8214013" cy="516066"/>
          </a:xfrm>
          <a:prstGeom prst="rect">
            <a:avLst/>
          </a:prstGeom>
        </p:spPr>
        <p:txBody>
          <a:bodyPr anchor="t"/>
          <a:lstStyle/>
          <a:p>
            <a:pPr marL="231775" lvl="2" indent="-231775" algn="ctr">
              <a:lnSpc>
                <a:spcPts val="2000"/>
              </a:lnSpc>
            </a:pPr>
            <a:r>
              <a:rPr lang="en-US" sz="2000" dirty="0" err="1">
                <a:solidFill>
                  <a:schemeClr val="bg1"/>
                </a:solidFill>
                <a:latin typeface="Gill Sans MT"/>
                <a:cs typeface="Gill Sans MT"/>
              </a:rPr>
              <a:t>www.feedthefuture.gov</a:t>
            </a:r>
            <a:endParaRPr lang="en-US" sz="2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pic>
        <p:nvPicPr>
          <p:cNvPr id="11" name="Picture 10" descr="vertical RGB white.eps">
            <a:extLst>
              <a:ext uri="{FF2B5EF4-FFF2-40B4-BE49-F238E27FC236}">
                <a16:creationId xmlns:a16="http://schemas.microsoft.com/office/drawing/2014/main" id="{6493547B-4642-4A56-A0AB-68A87B82E3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0996" y="1613915"/>
            <a:ext cx="4945209" cy="2302837"/>
          </a:xfrm>
          <a:prstGeom prst="rect">
            <a:avLst/>
          </a:prstGeom>
        </p:spPr>
      </p:pic>
      <p:pic>
        <p:nvPicPr>
          <p:cNvPr id="5" name="Picture 4" descr="Horizontal_RGB_600.jpg">
            <a:extLst>
              <a:ext uri="{FF2B5EF4-FFF2-40B4-BE49-F238E27FC236}">
                <a16:creationId xmlns:a16="http://schemas.microsoft.com/office/drawing/2014/main" id="{D554868E-BF69-4F3F-8317-E0115084979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231" y="5942146"/>
            <a:ext cx="2372451" cy="9158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7F4773-18B2-4FA6-ACF1-6FE87D34ACA1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3603" y="6117842"/>
            <a:ext cx="1089498" cy="5644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B59F35-B5B5-4720-9F5C-33ABC64B9F9F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4310" y="6225447"/>
            <a:ext cx="1643380" cy="3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1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FAE4DB-0F0E-4167-8230-8D751D00DDA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3252" y="5124659"/>
            <a:ext cx="10915649" cy="813917"/>
          </a:xfrm>
          <a:prstGeom prst="rect">
            <a:avLst/>
          </a:prstGeom>
        </p:spPr>
        <p:txBody>
          <a:bodyPr anchor="ctr" anchorCtr="0"/>
          <a:lstStyle/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Nigeria Society of Nutrition Conference</a:t>
            </a:r>
          </a:p>
          <a:p>
            <a:pPr marL="0" indent="0">
              <a:buNone/>
            </a:pPr>
            <a:r>
              <a:rPr lang="en-US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Abeokuta, Nigeria  |  19-23 September 2022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712C668-949F-484B-90A7-D7FF4EA50B1C}"/>
              </a:ext>
            </a:extLst>
          </p:cNvPr>
          <p:cNvSpPr txBox="1">
            <a:spLocks/>
          </p:cNvSpPr>
          <p:nvPr/>
        </p:nvSpPr>
        <p:spPr>
          <a:xfrm>
            <a:off x="603252" y="1488559"/>
            <a:ext cx="11004548" cy="206293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Sustainable Dietary Change through Agri-Food System Transformation: A Simulation Analysis of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Agricultural Value Chain Growth in Nigeria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602988B-82CD-481C-8B28-E97B57A1E89C}"/>
              </a:ext>
            </a:extLst>
          </p:cNvPr>
          <p:cNvSpPr txBox="1">
            <a:spLocks/>
          </p:cNvSpPr>
          <p:nvPr/>
        </p:nvSpPr>
        <p:spPr>
          <a:xfrm>
            <a:off x="603252" y="3708874"/>
            <a:ext cx="10915649" cy="133795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Olivier Ecker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International Food Policy Research Institute, Washington, DC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2448ED85-D865-41D5-A240-6935B265773E}"/>
              </a:ext>
            </a:extLst>
          </p:cNvPr>
          <p:cNvSpPr txBox="1">
            <a:spLocks/>
          </p:cNvSpPr>
          <p:nvPr/>
        </p:nvSpPr>
        <p:spPr>
          <a:xfrm>
            <a:off x="9254533" y="105507"/>
            <a:ext cx="2353268" cy="813917"/>
          </a:xfrm>
          <a:prstGeom prst="rect">
            <a:avLst/>
          </a:prstGeom>
        </p:spPr>
        <p:txBody>
          <a:bodyPr anchor="ctr" anchorCtr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Nigeria Agriculture Policy Activity (NAPA)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00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7F677-2916-44D3-82BD-0986A597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Nigeria’s nutrition problem and food system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26E3F-5747-4B9F-A44F-E917C4C2F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07" y="1485898"/>
            <a:ext cx="11417892" cy="4730387"/>
          </a:xfrm>
        </p:spPr>
        <p:txBody>
          <a:bodyPr>
            <a:normAutofit/>
          </a:bodyPr>
          <a:lstStyle/>
          <a:p>
            <a:r>
              <a:rPr lang="en-US" sz="2000" dirty="0"/>
              <a:t>Nigeria faces a growing burden of multiple forms of malnutrition:</a:t>
            </a:r>
            <a:r>
              <a:rPr lang="en-US" sz="2000" baseline="30000" dirty="0"/>
              <a:t>1</a:t>
            </a:r>
          </a:p>
          <a:p>
            <a:pPr lvl="1"/>
            <a:r>
              <a:rPr lang="en-US" sz="1600" dirty="0"/>
              <a:t>Progress in reducing chronic child undernutrition and micronutrient</a:t>
            </a:r>
            <a:br>
              <a:rPr lang="en-US" sz="1600" dirty="0"/>
            </a:br>
            <a:r>
              <a:rPr lang="en-US" sz="1600" dirty="0"/>
              <a:t>deficiencies has slowed, while overweight/obesity among adults has </a:t>
            </a:r>
            <a:br>
              <a:rPr lang="en-US" sz="1600" dirty="0"/>
            </a:br>
            <a:r>
              <a:rPr lang="en-US" sz="1600" dirty="0"/>
              <a:t>increased steadily.</a:t>
            </a:r>
            <a:endParaRPr lang="en-US" sz="1600" baseline="30000" dirty="0"/>
          </a:p>
          <a:p>
            <a:pPr lvl="1"/>
            <a:r>
              <a:rPr lang="en-US" sz="1600" dirty="0"/>
              <a:t>Poor-quality diets are at the root of all forms of malnutrition and </a:t>
            </a:r>
            <a:br>
              <a:rPr lang="en-US" sz="1600" dirty="0"/>
            </a:br>
            <a:r>
              <a:rPr lang="en-US" sz="1600" dirty="0"/>
              <a:t>affect human wellbeing beyond nutritional health.</a:t>
            </a:r>
          </a:p>
          <a:p>
            <a:r>
              <a:rPr lang="en-US" sz="2000" dirty="0"/>
              <a:t>Providing a growing population with healthy diets from a</a:t>
            </a:r>
            <a:br>
              <a:rPr lang="en-US" sz="2000" dirty="0"/>
            </a:br>
            <a:r>
              <a:rPr lang="en-US" sz="2000" dirty="0"/>
              <a:t>sustainable agri-food system is an immediate challenge </a:t>
            </a:r>
            <a:br>
              <a:rPr lang="en-US" sz="2000" dirty="0"/>
            </a:br>
            <a:r>
              <a:rPr lang="en-US" sz="2000" dirty="0"/>
              <a:t>for Nigeria.</a:t>
            </a:r>
            <a:r>
              <a:rPr lang="en-US" sz="2000" baseline="30000" dirty="0"/>
              <a:t>2</a:t>
            </a:r>
          </a:p>
          <a:p>
            <a:r>
              <a:rPr lang="en-US" sz="2000" dirty="0"/>
              <a:t>Broad consensus:</a:t>
            </a:r>
          </a:p>
          <a:p>
            <a:pPr lvl="1"/>
            <a:r>
              <a:rPr lang="en-US" sz="1600" dirty="0"/>
              <a:t>Nigeria’s current agri-food system does not support consumer food choices for healthy diets and environmental sustainability.</a:t>
            </a:r>
          </a:p>
          <a:p>
            <a:pPr lvl="1"/>
            <a:r>
              <a:rPr lang="en-US" sz="1600" dirty="0"/>
              <a:t>Agri-food system transformation is urgently needed.</a:t>
            </a:r>
          </a:p>
          <a:p>
            <a:r>
              <a:rPr lang="en-US" sz="2000" dirty="0"/>
              <a:t>Knowledge gap: </a:t>
            </a:r>
            <a:r>
              <a:rPr lang="en-US" sz="2000" u="sng" dirty="0"/>
              <a:t>How</a:t>
            </a:r>
            <a:r>
              <a:rPr lang="en-US" sz="2000" dirty="0"/>
              <a:t> to transform agri-food systems; which interventions are effective in improving diet quality esp. at large scale?</a:t>
            </a:r>
            <a:endParaRPr lang="en-US" sz="2000" baseline="30000" dirty="0"/>
          </a:p>
          <a:p>
            <a:pPr marL="346075" lvl="1" indent="0">
              <a:buNone/>
            </a:pPr>
            <a:endParaRPr lang="en-US" sz="1600" baseline="30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E9C8021-3F04-4DB7-8230-6E1F04E662F6}"/>
              </a:ext>
            </a:extLst>
          </p:cNvPr>
          <p:cNvSpPr txBox="1">
            <a:spLocks/>
          </p:cNvSpPr>
          <p:nvPr/>
        </p:nvSpPr>
        <p:spPr>
          <a:xfrm>
            <a:off x="393107" y="6255522"/>
            <a:ext cx="11417892" cy="43583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aseline="30000" dirty="0"/>
              <a:t>1</a:t>
            </a:r>
            <a:r>
              <a:rPr lang="en-US" sz="800" dirty="0"/>
              <a:t> Ecker et al. (2020). Poor dietary quality is Nigeria’s key nutrition problem. </a:t>
            </a:r>
            <a:r>
              <a:rPr lang="en-US" sz="800" dirty="0" err="1"/>
              <a:t>FtF</a:t>
            </a:r>
            <a:r>
              <a:rPr lang="en-US" sz="800" dirty="0"/>
              <a:t> Innovation Lab for Food Security Policy Research Brief 119. Michigan State University, East Lansing, MI.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aseline="30000" dirty="0"/>
              <a:t>2</a:t>
            </a:r>
            <a:r>
              <a:rPr lang="en-US" sz="800" dirty="0"/>
              <a:t> Ecker et al. (2021). Transforming Nigeria’s </a:t>
            </a:r>
            <a:r>
              <a:rPr lang="en-US" sz="800" dirty="0" err="1"/>
              <a:t>agrifood</a:t>
            </a:r>
            <a:r>
              <a:rPr lang="en-US" sz="800" dirty="0"/>
              <a:t> system: Wealthier, but also healthier. IFPRI Policy Brief, Nov. 2021. IFPRI, Washington, DC.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aseline="30000" dirty="0"/>
              <a:t>3</a:t>
            </a:r>
            <a:r>
              <a:rPr lang="en-US" sz="800" dirty="0"/>
              <a:t> Based on data from the DHS Program </a:t>
            </a:r>
            <a:r>
              <a:rPr lang="en-US" sz="800" dirty="0" err="1"/>
              <a:t>STATcompiler</a:t>
            </a:r>
            <a:r>
              <a:rPr lang="en-US" sz="800" dirty="0"/>
              <a:t>: https://www.statcompiler.com/en/.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9F214C-5D82-4B9B-BD4A-A505F12B7C3A}"/>
              </a:ext>
            </a:extLst>
          </p:cNvPr>
          <p:cNvCxnSpPr/>
          <p:nvPr/>
        </p:nvCxnSpPr>
        <p:spPr>
          <a:xfrm>
            <a:off x="380999" y="6235905"/>
            <a:ext cx="1143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24E21891-F0B8-4FDF-AFB5-3BBD4F223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853" y="1932818"/>
            <a:ext cx="4889146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8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180C551-D0C3-4842-B3AB-58077C9D20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013096"/>
              </p:ext>
            </p:extLst>
          </p:nvPr>
        </p:nvGraphicFramePr>
        <p:xfrm>
          <a:off x="5398093" y="1485900"/>
          <a:ext cx="64008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667F677-2916-44D3-82BD-0986A597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Agriculture in the national agri-food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26E3F-5747-4B9F-A44F-E917C4C2F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07" y="1485900"/>
            <a:ext cx="4778333" cy="4754880"/>
          </a:xfrm>
        </p:spPr>
        <p:txBody>
          <a:bodyPr>
            <a:normAutofit/>
          </a:bodyPr>
          <a:lstStyle/>
          <a:p>
            <a:r>
              <a:rPr lang="en-US" sz="2000" dirty="0"/>
              <a:t>In Nigeria (and other developing countries), agriculture and agricultural policy have a particular role to play for agri-food system transformation because of the sector’s size in the economy and importance for food security.</a:t>
            </a:r>
          </a:p>
          <a:p>
            <a:r>
              <a:rPr lang="en-US" sz="2000" dirty="0"/>
              <a:t>Agricultural value chains are a practical way of framing entry points into an agri-food system for policy and analytical purposes.</a:t>
            </a:r>
          </a:p>
          <a:p>
            <a:endParaRPr lang="en-US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E9C8021-3F04-4DB7-8230-6E1F04E662F6}"/>
              </a:ext>
            </a:extLst>
          </p:cNvPr>
          <p:cNvSpPr txBox="1">
            <a:spLocks/>
          </p:cNvSpPr>
          <p:nvPr/>
        </p:nvSpPr>
        <p:spPr>
          <a:xfrm>
            <a:off x="393107" y="6486257"/>
            <a:ext cx="11417892" cy="2074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aseline="30000" dirty="0"/>
              <a:t>1</a:t>
            </a:r>
            <a:r>
              <a:rPr lang="en-US" sz="800" dirty="0"/>
              <a:t> Thurlow et al. (forthcoming). Measuring agri-food systems: New indicators and estimates. IFPRI Discussion Paper. IFPRI, Washington, DC.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9F214C-5D82-4B9B-BD4A-A505F12B7C3A}"/>
              </a:ext>
            </a:extLst>
          </p:cNvPr>
          <p:cNvCxnSpPr/>
          <p:nvPr/>
        </p:nvCxnSpPr>
        <p:spPr>
          <a:xfrm>
            <a:off x="376205" y="6486257"/>
            <a:ext cx="1143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E90713C-692E-4CD2-8D28-F3C6B5D0EA72}"/>
              </a:ext>
            </a:extLst>
          </p:cNvPr>
          <p:cNvSpPr txBox="1"/>
          <p:nvPr/>
        </p:nvSpPr>
        <p:spPr>
          <a:xfrm>
            <a:off x="9854940" y="1521363"/>
            <a:ext cx="1471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8CD70A-BCCE-4FB9-B987-C51FD331EA96}"/>
              </a:ext>
            </a:extLst>
          </p:cNvPr>
          <p:cNvSpPr txBox="1"/>
          <p:nvPr/>
        </p:nvSpPr>
        <p:spPr>
          <a:xfrm>
            <a:off x="8840396" y="2166472"/>
            <a:ext cx="219456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/>
              <a:t>Incl. (domestic) ag. inputs, ag. trade &amp; transport, food processing, food services</a:t>
            </a:r>
          </a:p>
        </p:txBody>
      </p:sp>
    </p:spTree>
    <p:extLst>
      <p:ext uri="{BB962C8B-B14F-4D97-AF65-F5344CB8AC3E}">
        <p14:creationId xmlns:p14="http://schemas.microsoft.com/office/powerpoint/2010/main" val="236709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CC13-56CA-4170-897C-A6226981D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1486"/>
            <a:ext cx="11442107" cy="914400"/>
          </a:xfrm>
        </p:spPr>
        <p:txBody>
          <a:bodyPr/>
          <a:lstStyle/>
          <a:p>
            <a:r>
              <a:rPr lang="en-US" dirty="0"/>
              <a:t>Research objective and relevance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1BA08-3C45-4C25-8C4A-366ED4D27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07" y="1496060"/>
            <a:ext cx="11430000" cy="5010614"/>
          </a:xfrm>
        </p:spPr>
        <p:txBody>
          <a:bodyPr>
            <a:normAutofit/>
          </a:bodyPr>
          <a:lstStyle/>
          <a:p>
            <a:r>
              <a:rPr lang="en-US" sz="2000" dirty="0"/>
              <a:t>Question: </a:t>
            </a:r>
            <a:r>
              <a:rPr lang="en-US" sz="2000" i="1" dirty="0"/>
              <a:t>How does agricultural growth, driven by different value chains, affect dietary outcomes in Nigeria?</a:t>
            </a:r>
          </a:p>
          <a:p>
            <a:r>
              <a:rPr lang="en-US" sz="2000" dirty="0"/>
              <a:t>Methods: Modeling framework combining an economy-wide model with a household-level food demand system model and a </a:t>
            </a:r>
            <a:r>
              <a:rPr lang="en-US" sz="2000" u="sng" dirty="0"/>
              <a:t>microsimulation model</a:t>
            </a:r>
            <a:r>
              <a:rPr lang="en-US" sz="2000" dirty="0"/>
              <a:t> for </a:t>
            </a:r>
            <a:r>
              <a:rPr lang="en-US" sz="2000" i="1" dirty="0"/>
              <a:t>ex-ante</a:t>
            </a:r>
            <a:r>
              <a:rPr lang="en-US" sz="2000" dirty="0"/>
              <a:t> analysis.</a:t>
            </a:r>
          </a:p>
          <a:p>
            <a:r>
              <a:rPr lang="en-US" sz="2000" dirty="0"/>
              <a:t>Innovations:</a:t>
            </a:r>
          </a:p>
          <a:p>
            <a:pPr marL="688975" lvl="1" indent="-342900">
              <a:buFont typeface="+mj-lt"/>
              <a:buAutoNum type="arabicPeriod"/>
            </a:pPr>
            <a:r>
              <a:rPr lang="en-US" dirty="0"/>
              <a:t>Modeling framework, developed for impact assessments of agricultural and social protection policies and economic shocks.</a:t>
            </a:r>
          </a:p>
          <a:p>
            <a:pPr marL="688975" lvl="1" indent="-342900">
              <a:buFont typeface="+mj-lt"/>
              <a:buAutoNum type="arabicPeriod"/>
            </a:pPr>
            <a:r>
              <a:rPr lang="en-US" dirty="0"/>
              <a:t>New quantitative measure of diet quality: “Reference Diet Deprivation (</a:t>
            </a:r>
            <a:r>
              <a:rPr lang="en-US" dirty="0" err="1"/>
              <a:t>ReDD</a:t>
            </a:r>
            <a:r>
              <a:rPr lang="en-US" dirty="0"/>
              <a:t>) index.”</a:t>
            </a:r>
          </a:p>
          <a:p>
            <a:r>
              <a:rPr lang="en-US" sz="2000" dirty="0"/>
              <a:t>Contribution: Quantitative evidence to inform food system policymaking—esp. for prioritizing policy options.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Add-on analysis: Ranking of agricultural value chains by their simulated impacts across key development outcomes.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Healthy diets are only one goal of agri-food system transformation; others include poverty reduction and environmental sustainability.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Relative effectiveness of different agricultural value chain (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AgVC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) growth scenarios may vary across outcome indicators.</a:t>
            </a:r>
          </a:p>
          <a:p>
            <a:pPr marL="0" indent="0">
              <a:buNone/>
            </a:pP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1D9DE0-6067-45A3-AE0D-C0069F6996EF}"/>
              </a:ext>
            </a:extLst>
          </p:cNvPr>
          <p:cNvSpPr/>
          <p:nvPr/>
        </p:nvSpPr>
        <p:spPr>
          <a:xfrm>
            <a:off x="11202179" y="2506579"/>
            <a:ext cx="73152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6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3D3D-2DD5-4289-9B42-A54E28479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50519"/>
            <a:ext cx="11430000" cy="661035"/>
          </a:xfrm>
        </p:spPr>
        <p:txBody>
          <a:bodyPr vert="horz"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sz="4400" b="1" dirty="0"/>
              <a:t>Modeling dietary change</a:t>
            </a:r>
            <a:endParaRPr lang="en-US" sz="44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209831D-15C7-4130-839A-BC1F931E2D25}"/>
              </a:ext>
            </a:extLst>
          </p:cNvPr>
          <p:cNvSpPr/>
          <p:nvPr/>
        </p:nvSpPr>
        <p:spPr>
          <a:xfrm>
            <a:off x="6373831" y="2484225"/>
            <a:ext cx="1920240" cy="685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Observed HH calorie consumption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by food item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0B57771-3C59-40E7-B7E5-87D33D77E013}"/>
              </a:ext>
            </a:extLst>
          </p:cNvPr>
          <p:cNvSpPr/>
          <p:nvPr/>
        </p:nvSpPr>
        <p:spPr>
          <a:xfrm>
            <a:off x="6373831" y="4067879"/>
            <a:ext cx="1920240" cy="685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Predicted HH calorie consumption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by food item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56EC465-4649-427A-84FE-84A96598B17F}"/>
              </a:ext>
            </a:extLst>
          </p:cNvPr>
          <p:cNvSpPr/>
          <p:nvPr/>
        </p:nvSpPr>
        <p:spPr>
          <a:xfrm>
            <a:off x="4038600" y="3278856"/>
            <a:ext cx="2194560" cy="685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Income &amp; price elasticities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for food groups by rural/urban HH groups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2ACA557-10FA-4D21-8011-474B173A8FA5}"/>
              </a:ext>
            </a:extLst>
          </p:cNvPr>
          <p:cNvSpPr/>
          <p:nvPr/>
        </p:nvSpPr>
        <p:spPr>
          <a:xfrm>
            <a:off x="2209800" y="4076153"/>
            <a:ext cx="1828800" cy="685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Food price changes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for primary &amp; processed food commodities 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2ECEA0E-61B6-46B6-A5D1-9DA9487D69E3}"/>
              </a:ext>
            </a:extLst>
          </p:cNvPr>
          <p:cNvSpPr/>
          <p:nvPr/>
        </p:nvSpPr>
        <p:spPr>
          <a:xfrm>
            <a:off x="2209800" y="2475953"/>
            <a:ext cx="1828800" cy="685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HH income changes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for HH groups in rural/urban areas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CADD7D4-A4CD-4BD1-B217-82746D30CF4F}"/>
              </a:ext>
            </a:extLst>
          </p:cNvPr>
          <p:cNvSpPr/>
          <p:nvPr/>
        </p:nvSpPr>
        <p:spPr>
          <a:xfrm>
            <a:off x="381000" y="3183627"/>
            <a:ext cx="2194560" cy="914400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0" tIns="0" rIns="0" bIns="0" rtlCol="0" anchor="ctr" anchorCtr="1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Economy-wide model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(SAM-based) *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Simulation of economic effects</a:t>
            </a:r>
            <a:b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under a scenario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2BDEF81-8950-434B-9654-0621D1B2A7DD}"/>
              </a:ext>
            </a:extLst>
          </p:cNvPr>
          <p:cNvSpPr/>
          <p:nvPr/>
        </p:nvSpPr>
        <p:spPr>
          <a:xfrm>
            <a:off x="4038600" y="1827205"/>
            <a:ext cx="2194560" cy="9144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0" rtlCol="0" anchor="ctr" anchorCtr="1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Food demand system model</a:t>
            </a:r>
            <a:r>
              <a:rPr kumimoji="0" lang="en-US" sz="1200" i="0" u="none" strike="noStrike" kern="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‡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Estimation for rural/urban areas, based on HH survey data</a:t>
            </a:r>
            <a:endParaRPr lang="en-US" sz="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04C75A6-7259-4EC3-801D-99F3F4DE20C1}"/>
              </a:ext>
            </a:extLst>
          </p:cNvPr>
          <p:cNvSpPr/>
          <p:nvPr/>
        </p:nvSpPr>
        <p:spPr>
          <a:xfrm>
            <a:off x="6233159" y="1213757"/>
            <a:ext cx="2194560" cy="9144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1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Food consumption analysis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based on HH survey data &amp; using food composition tables</a:t>
            </a:r>
            <a:endParaRPr lang="en-US" sz="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loud 30">
            <a:extLst>
              <a:ext uri="{FF2B5EF4-FFF2-40B4-BE49-F238E27FC236}">
                <a16:creationId xmlns:a16="http://schemas.microsoft.com/office/drawing/2014/main" id="{AC391A6B-1960-4F26-B25B-D02D4B43E907}"/>
              </a:ext>
            </a:extLst>
          </p:cNvPr>
          <p:cNvSpPr/>
          <p:nvPr/>
        </p:nvSpPr>
        <p:spPr>
          <a:xfrm>
            <a:off x="9738358" y="2484225"/>
            <a:ext cx="1645920" cy="68580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Observed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ReDD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034C9B6-A5E0-4DC9-849B-779539062BFB}"/>
              </a:ext>
            </a:extLst>
          </p:cNvPr>
          <p:cNvSpPr/>
          <p:nvPr/>
        </p:nvSpPr>
        <p:spPr>
          <a:xfrm>
            <a:off x="8168638" y="3247935"/>
            <a:ext cx="1828800" cy="685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Healthy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reference caloric intake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by main food group of EAT diet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644BFA78-A02A-4E3E-BD25-ED80E35BAF90}"/>
              </a:ext>
            </a:extLst>
          </p:cNvPr>
          <p:cNvCxnSpPr>
            <a:cxnSpLocks/>
            <a:stCxn id="27" idx="0"/>
            <a:endCxn id="26" idx="1"/>
          </p:cNvCxnSpPr>
          <p:nvPr/>
        </p:nvCxnSpPr>
        <p:spPr>
          <a:xfrm rot="5400000" flipH="1" flipV="1">
            <a:off x="1661653" y="2635480"/>
            <a:ext cx="364774" cy="731520"/>
          </a:xfrm>
          <a:prstGeom prst="bentConnector2">
            <a:avLst/>
          </a:prstGeom>
          <a:ln w="254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31A63710-D6E6-49DE-94AE-45A78F830DB9}"/>
              </a:ext>
            </a:extLst>
          </p:cNvPr>
          <p:cNvCxnSpPr>
            <a:stCxn id="27" idx="4"/>
            <a:endCxn id="25" idx="1"/>
          </p:cNvCxnSpPr>
          <p:nvPr/>
        </p:nvCxnSpPr>
        <p:spPr>
          <a:xfrm rot="16200000" flipH="1">
            <a:off x="1683527" y="3892780"/>
            <a:ext cx="321026" cy="731520"/>
          </a:xfrm>
          <a:prstGeom prst="bentConnector2">
            <a:avLst/>
          </a:prstGeom>
          <a:ln w="254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FBCB07-0C97-4D15-A989-E2D61153ACD1}"/>
              </a:ext>
            </a:extLst>
          </p:cNvPr>
          <p:cNvCxnSpPr>
            <a:stCxn id="20" idx="2"/>
            <a:endCxn id="22" idx="0"/>
          </p:cNvCxnSpPr>
          <p:nvPr/>
        </p:nvCxnSpPr>
        <p:spPr>
          <a:xfrm>
            <a:off x="7333951" y="3170025"/>
            <a:ext cx="0" cy="89785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E00ED912-30F4-4A81-932E-1519E5CE8C9A}"/>
              </a:ext>
            </a:extLst>
          </p:cNvPr>
          <p:cNvCxnSpPr>
            <a:stCxn id="26" idx="2"/>
            <a:endCxn id="24" idx="1"/>
          </p:cNvCxnSpPr>
          <p:nvPr/>
        </p:nvCxnSpPr>
        <p:spPr>
          <a:xfrm rot="16200000" flipH="1">
            <a:off x="3351399" y="2934554"/>
            <a:ext cx="460003" cy="914400"/>
          </a:xfrm>
          <a:prstGeom prst="bentConnector2">
            <a:avLst/>
          </a:prstGeom>
          <a:ln w="254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5069FF67-19EB-400E-9F1F-FB47B33385C1}"/>
              </a:ext>
            </a:extLst>
          </p:cNvPr>
          <p:cNvCxnSpPr>
            <a:stCxn id="25" idx="0"/>
            <a:endCxn id="24" idx="1"/>
          </p:cNvCxnSpPr>
          <p:nvPr/>
        </p:nvCxnSpPr>
        <p:spPr>
          <a:xfrm rot="5400000" flipH="1" flipV="1">
            <a:off x="3354202" y="3391755"/>
            <a:ext cx="454397" cy="914400"/>
          </a:xfrm>
          <a:prstGeom prst="bentConnector2">
            <a:avLst/>
          </a:prstGeom>
          <a:ln w="254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662BD26-CE8E-4B8C-B628-6F05917D2DCF}"/>
              </a:ext>
            </a:extLst>
          </p:cNvPr>
          <p:cNvCxnSpPr>
            <a:stCxn id="24" idx="3"/>
          </p:cNvCxnSpPr>
          <p:nvPr/>
        </p:nvCxnSpPr>
        <p:spPr>
          <a:xfrm>
            <a:off x="6233160" y="3621756"/>
            <a:ext cx="1097280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E655FFB-A4DF-467E-B685-0410C2B0C9E3}"/>
              </a:ext>
            </a:extLst>
          </p:cNvPr>
          <p:cNvCxnSpPr>
            <a:stCxn id="28" idx="4"/>
            <a:endCxn id="24" idx="0"/>
          </p:cNvCxnSpPr>
          <p:nvPr/>
        </p:nvCxnSpPr>
        <p:spPr>
          <a:xfrm>
            <a:off x="5135880" y="2741605"/>
            <a:ext cx="0" cy="537251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loud 70">
            <a:extLst>
              <a:ext uri="{FF2B5EF4-FFF2-40B4-BE49-F238E27FC236}">
                <a16:creationId xmlns:a16="http://schemas.microsoft.com/office/drawing/2014/main" id="{F0AFAE2E-C816-4102-AFDA-62318B9BE2C5}"/>
              </a:ext>
            </a:extLst>
          </p:cNvPr>
          <p:cNvSpPr/>
          <p:nvPr/>
        </p:nvSpPr>
        <p:spPr>
          <a:xfrm>
            <a:off x="9738358" y="4067879"/>
            <a:ext cx="1645920" cy="685800"/>
          </a:xfrm>
          <a:prstGeom prst="cloud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Predicted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ReDD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B352A541-41B8-46DB-A3BC-A274313DD9C4}"/>
              </a:ext>
            </a:extLst>
          </p:cNvPr>
          <p:cNvCxnSpPr>
            <a:cxnSpLocks/>
            <a:stCxn id="30" idx="4"/>
            <a:endCxn id="20" idx="0"/>
          </p:cNvCxnSpPr>
          <p:nvPr/>
        </p:nvCxnSpPr>
        <p:spPr>
          <a:xfrm>
            <a:off x="7330439" y="2128157"/>
            <a:ext cx="3512" cy="356068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D75F7F67-4195-4EDC-956C-AED065F95511}"/>
              </a:ext>
            </a:extLst>
          </p:cNvPr>
          <p:cNvCxnSpPr>
            <a:cxnSpLocks/>
            <a:stCxn id="20" idx="3"/>
            <a:endCxn id="31" idx="2"/>
          </p:cNvCxnSpPr>
          <p:nvPr/>
        </p:nvCxnSpPr>
        <p:spPr>
          <a:xfrm>
            <a:off x="8294071" y="2827125"/>
            <a:ext cx="1449392" cy="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66132BA-FD1D-4FF8-9D02-EA7A70773D4A}"/>
              </a:ext>
            </a:extLst>
          </p:cNvPr>
          <p:cNvCxnSpPr>
            <a:cxnSpLocks/>
            <a:stCxn id="22" idx="3"/>
            <a:endCxn id="71" idx="2"/>
          </p:cNvCxnSpPr>
          <p:nvPr/>
        </p:nvCxnSpPr>
        <p:spPr>
          <a:xfrm>
            <a:off x="8294071" y="4410779"/>
            <a:ext cx="1449392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FD0187A-1A43-42DA-AC98-4320AB7FFA4B}"/>
              </a:ext>
            </a:extLst>
          </p:cNvPr>
          <p:cNvCxnSpPr>
            <a:stCxn id="32" idx="0"/>
          </p:cNvCxnSpPr>
          <p:nvPr/>
        </p:nvCxnSpPr>
        <p:spPr>
          <a:xfrm flipV="1">
            <a:off x="9083038" y="2825765"/>
            <a:ext cx="0" cy="42217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39BAA72-ECDE-4CED-97CA-302C92EC6B27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9083038" y="3933735"/>
            <a:ext cx="0" cy="47568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DE910BA6-635F-4F73-8A3B-0995F5F3031C}"/>
              </a:ext>
            </a:extLst>
          </p:cNvPr>
          <p:cNvSpPr/>
          <p:nvPr/>
        </p:nvSpPr>
        <p:spPr>
          <a:xfrm>
            <a:off x="8535404" y="2535912"/>
            <a:ext cx="10972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en-US" sz="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Aggregation to main food groups</a:t>
            </a:r>
          </a:p>
        </p:txBody>
      </p:sp>
      <p:sp>
        <p:nvSpPr>
          <p:cNvPr id="112" name="Content Placeholder 2">
            <a:extLst>
              <a:ext uri="{FF2B5EF4-FFF2-40B4-BE49-F238E27FC236}">
                <a16:creationId xmlns:a16="http://schemas.microsoft.com/office/drawing/2014/main" id="{100D465B-1907-48B7-9FB0-08FBEA3DD13E}"/>
              </a:ext>
            </a:extLst>
          </p:cNvPr>
          <p:cNvSpPr txBox="1">
            <a:spLocks/>
          </p:cNvSpPr>
          <p:nvPr/>
        </p:nvSpPr>
        <p:spPr>
          <a:xfrm>
            <a:off x="381000" y="5307053"/>
            <a:ext cx="4023360" cy="640080"/>
          </a:xfrm>
          <a:prstGeom prst="rect">
            <a:avLst/>
          </a:prstGeo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-90488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en-US" sz="8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	Here: IFPRI’s RIAPA model—a  country-level CGE model (</a:t>
            </a:r>
            <a:r>
              <a:rPr kumimoji="0" lang="en-US" sz="800" i="0" u="none" strike="noStrike" kern="0" cap="none" spc="0" normalizeH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Diao</a:t>
            </a:r>
            <a:r>
              <a:rPr kumimoji="0" lang="en-US" sz="800" i="0" u="none" strike="noStrike" kern="0" cap="none" spc="0" normalizeH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Thurlow, 2012).</a:t>
            </a:r>
          </a:p>
          <a:p>
            <a:pPr marL="90488" indent="-90488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en-US" sz="800" i="0" u="none" strike="noStrike" kern="0" cap="none" spc="0" normalizeH="0" baseline="3000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‡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Food demand system model nests a censored QUAIDS (Ecker &amp; Qaim, 2011). Elasticities are available from the </a:t>
            </a:r>
            <a:r>
              <a:rPr lang="en-US" sz="8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dataset (Ecker &amp; Comstock, 2021).</a:t>
            </a:r>
            <a:r>
              <a:rPr lang="en-US" sz="8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3" name="Content Placeholder 2">
            <a:extLst>
              <a:ext uri="{FF2B5EF4-FFF2-40B4-BE49-F238E27FC236}">
                <a16:creationId xmlns:a16="http://schemas.microsoft.com/office/drawing/2014/main" id="{3B1B8ACF-96F0-452A-ADE5-3F3478ED0CC5}"/>
              </a:ext>
            </a:extLst>
          </p:cNvPr>
          <p:cNvSpPr txBox="1">
            <a:spLocks/>
          </p:cNvSpPr>
          <p:nvPr/>
        </p:nvSpPr>
        <p:spPr>
          <a:xfrm>
            <a:off x="381000" y="6288479"/>
            <a:ext cx="11430000" cy="472231"/>
          </a:xfrm>
          <a:prstGeom prst="rect">
            <a:avLst/>
          </a:prstGeom>
        </p:spPr>
        <p:txBody>
          <a:bodyPr vert="horz" lIns="9144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dirty="0" err="1"/>
              <a:t>Diao</a:t>
            </a:r>
            <a:r>
              <a:rPr lang="en-US" sz="800" dirty="0"/>
              <a:t> &amp; Thurlow (2012). A recursive dynamic computable general equilibrium model. In </a:t>
            </a:r>
            <a:r>
              <a:rPr lang="en-US" sz="800" dirty="0" err="1"/>
              <a:t>Diao</a:t>
            </a:r>
            <a:r>
              <a:rPr lang="en-US" sz="800" dirty="0"/>
              <a:t> et al. (eds.). Strategies and priorities for African agriculture: economywide perspectives from country studies. IFPRI, Washington DC.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dirty="0"/>
              <a:t>Ecker &amp; Comstock (2021). Income and price elasticities of food demand (E-</a:t>
            </a:r>
            <a:r>
              <a:rPr lang="en-US" sz="800" dirty="0" err="1"/>
              <a:t>FooD</a:t>
            </a:r>
            <a:r>
              <a:rPr lang="en-US" sz="800" dirty="0"/>
              <a:t>) dataset: Documentation of estimation methodology. IFPRI Data Paper. IFPRI, Washington, DC.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dirty="0"/>
              <a:t>Ecker &amp; Qaim (2011). Analyzing nutritional impacts of policies: An empirical study for Malawi. </a:t>
            </a:r>
            <a:r>
              <a:rPr lang="en-US" sz="800" i="1" dirty="0"/>
              <a:t>World Development 39</a:t>
            </a:r>
            <a:r>
              <a:rPr lang="en-US" sz="800" dirty="0"/>
              <a:t>, 412-428. 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CE3287E-3319-41B8-B9FA-E088EAD3C160}"/>
              </a:ext>
            </a:extLst>
          </p:cNvPr>
          <p:cNvCxnSpPr/>
          <p:nvPr/>
        </p:nvCxnSpPr>
        <p:spPr>
          <a:xfrm>
            <a:off x="370840" y="6268159"/>
            <a:ext cx="1143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9E4479DD-0647-4E7A-9E8B-885A885CCA6D}"/>
              </a:ext>
            </a:extLst>
          </p:cNvPr>
          <p:cNvSpPr/>
          <p:nvPr/>
        </p:nvSpPr>
        <p:spPr>
          <a:xfrm>
            <a:off x="8537077" y="4426676"/>
            <a:ext cx="10972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pPr algn="ctr"/>
            <a:r>
              <a:rPr lang="en-US" sz="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Aggregation to main food groups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3EF04D-8B93-452E-904E-D8978C9A8AE6}"/>
              </a:ext>
            </a:extLst>
          </p:cNvPr>
          <p:cNvSpPr txBox="1"/>
          <p:nvPr/>
        </p:nvSpPr>
        <p:spPr>
          <a:xfrm>
            <a:off x="1405817" y="1941273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Microsimulation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DACACC6E-314F-4002-B8E2-EE8007485220}"/>
              </a:ext>
            </a:extLst>
          </p:cNvPr>
          <p:cNvSpPr txBox="1">
            <a:spLocks/>
          </p:cNvSpPr>
          <p:nvPr/>
        </p:nvSpPr>
        <p:spPr>
          <a:xfrm>
            <a:off x="9738358" y="5325973"/>
            <a:ext cx="1645920" cy="64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91440" rIns="91440" bIns="9144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68325" indent="-2222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§"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5683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None/>
              <a:defRPr sz="1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%-change</a:t>
            </a:r>
            <a:b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baseline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95633C43-D8DC-48E2-A395-1A509D1F21BE}"/>
              </a:ext>
            </a:extLst>
          </p:cNvPr>
          <p:cNvSpPr/>
          <p:nvPr/>
        </p:nvSpPr>
        <p:spPr>
          <a:xfrm>
            <a:off x="5971539" y="5506156"/>
            <a:ext cx="3657600" cy="274320"/>
          </a:xfrm>
          <a:prstGeom prst="rightArrow">
            <a:avLst/>
          </a:prstGeom>
          <a:gradFill>
            <a:gsLst>
              <a:gs pos="70000">
                <a:schemeClr val="accent2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0000">
                <a:schemeClr val="accent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EBF71162-1C5C-4659-BB20-0EEF10C62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40" y="5169895"/>
            <a:ext cx="5486400" cy="914395"/>
          </a:xfrm>
          <a:solidFill>
            <a:schemeClr val="tx2">
              <a:lumMod val="20000"/>
              <a:lumOff val="80000"/>
            </a:schemeClr>
          </a:solidFill>
          <a:ln w="12700">
            <a:noFill/>
          </a:ln>
          <a:effectLst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tIns="91440" rIns="91440" bIns="91440" anchor="ctr" anchorCtr="0"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 scenario: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Business-as-usual GDP growth rates to 2025 (from 2017).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AgVC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growth scenarios: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Increase of TFP growth for food products of a specific value chain to generate 1% additional GDP growth above baseline growth by 2025.</a:t>
            </a:r>
          </a:p>
        </p:txBody>
      </p:sp>
    </p:spTree>
    <p:extLst>
      <p:ext uri="{BB962C8B-B14F-4D97-AF65-F5344CB8AC3E}">
        <p14:creationId xmlns:p14="http://schemas.microsoft.com/office/powerpoint/2010/main" val="282980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34BD1-CCE0-4B15-9377-F5A3AF44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 Diet Deprivation (</a:t>
            </a:r>
            <a:r>
              <a:rPr lang="en-US" b="1" dirty="0" err="1"/>
              <a:t>ReDD</a:t>
            </a:r>
            <a:r>
              <a:rPr lang="en-US" b="1" dirty="0"/>
              <a:t>) index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D054554-C281-41F7-A1C9-0CE8D8021EBF}"/>
              </a:ext>
            </a:extLst>
          </p:cNvPr>
          <p:cNvSpPr txBox="1">
            <a:spLocks/>
          </p:cNvSpPr>
          <p:nvPr/>
        </p:nvSpPr>
        <p:spPr>
          <a:xfrm>
            <a:off x="381000" y="6419103"/>
            <a:ext cx="11430000" cy="3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aseline="30000" dirty="0"/>
              <a:t>1</a:t>
            </a:r>
            <a:r>
              <a:rPr lang="en-US" sz="800" dirty="0"/>
              <a:t> </a:t>
            </a:r>
            <a:r>
              <a:rPr lang="en-US" sz="800" dirty="0" err="1"/>
              <a:t>Alkire</a:t>
            </a:r>
            <a:r>
              <a:rPr lang="en-US" sz="800" dirty="0"/>
              <a:t> &amp; Foster (2011). Counting and multidimensional poverty measurement. </a:t>
            </a:r>
            <a:r>
              <a:rPr lang="en-US" sz="800" i="1" dirty="0"/>
              <a:t>Journal of Public Economics 95</a:t>
            </a:r>
            <a:r>
              <a:rPr lang="en-US" sz="800" dirty="0"/>
              <a:t>, 476-487.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aseline="30000" dirty="0"/>
              <a:t>2</a:t>
            </a:r>
            <a:r>
              <a:rPr lang="en-US" sz="800" dirty="0"/>
              <a:t> Willett et al. (2019). Food in the Anthropocene: The EAT–</a:t>
            </a:r>
            <a:r>
              <a:rPr lang="en-US" sz="800" i="1" dirty="0"/>
              <a:t>Lancet</a:t>
            </a:r>
            <a:r>
              <a:rPr lang="en-US" sz="800" dirty="0"/>
              <a:t> Commission on healthy diets from sustainable food systems</a:t>
            </a:r>
            <a:r>
              <a:rPr lang="en-US" sz="800" i="1" dirty="0"/>
              <a:t>. Lancet 393</a:t>
            </a:r>
            <a:r>
              <a:rPr lang="en-US" sz="800" dirty="0"/>
              <a:t>, 447-492.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03CE6C4-2695-4DA4-9E21-F7C4746E3DD7}"/>
              </a:ext>
            </a:extLst>
          </p:cNvPr>
          <p:cNvCxnSpPr/>
          <p:nvPr/>
        </p:nvCxnSpPr>
        <p:spPr>
          <a:xfrm>
            <a:off x="370840" y="6398783"/>
            <a:ext cx="1143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50C8233-C7A9-4F51-BD56-74554D4DBA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872701"/>
              </p:ext>
            </p:extLst>
          </p:nvPr>
        </p:nvGraphicFramePr>
        <p:xfrm>
          <a:off x="7421880" y="1485733"/>
          <a:ext cx="438912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B56B46-9E34-4C0A-8B51-C10B9B41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485732"/>
            <a:ext cx="8417561" cy="95231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dirty="0" err="1"/>
              <a:t>ReDD</a:t>
            </a:r>
            <a:r>
              <a:rPr lang="en-US" sz="2000" dirty="0"/>
              <a:t> relates people’s dietary patterns to a reference diet to construct a population-level </a:t>
            </a:r>
            <a:r>
              <a:rPr lang="en-US" sz="2000" b="1" i="1" dirty="0"/>
              <a:t>gap</a:t>
            </a:r>
            <a:r>
              <a:rPr lang="en-US" sz="2000" i="1" dirty="0"/>
              <a:t> measure of diet quality</a:t>
            </a:r>
            <a:r>
              <a:rPr lang="en-US" sz="2000" dirty="0"/>
              <a:t>.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Approach is adapted from the Multidimensional Poverty Index (MPI).</a:t>
            </a:r>
            <a:r>
              <a:rPr lang="en-US" sz="1600" baseline="30000" dirty="0">
                <a:sym typeface="Wingdings" panose="05000000000000000000" pitchFamily="2" charset="2"/>
              </a:rPr>
              <a:t>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12FEB7F-5800-4B67-9989-7391B3BCEB54}"/>
              </a:ext>
            </a:extLst>
          </p:cNvPr>
          <p:cNvSpPr txBox="1">
            <a:spLocks/>
          </p:cNvSpPr>
          <p:nvPr/>
        </p:nvSpPr>
        <p:spPr>
          <a:xfrm>
            <a:off x="370841" y="2559675"/>
            <a:ext cx="7040880" cy="1828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000" dirty="0"/>
              <a:t>Default: Healthy reference diet of the EAT-</a:t>
            </a:r>
            <a:r>
              <a:rPr lang="en-US" sz="2000" i="1" dirty="0"/>
              <a:t>Lancet</a:t>
            </a:r>
            <a:r>
              <a:rPr lang="en-US" sz="2000" dirty="0"/>
              <a:t> Report.</a:t>
            </a:r>
            <a:r>
              <a:rPr lang="en-US" sz="2000" baseline="30000" dirty="0"/>
              <a:t>2</a:t>
            </a:r>
          </a:p>
          <a:p>
            <a:pPr marL="461963"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International reference diet that meets most people’s nutritional requirements and reduces the incidence of NCDs and overall mortality.</a:t>
            </a:r>
          </a:p>
          <a:p>
            <a:pPr marL="461963"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EAT-diet consists of a balanced mix of plant-based and animal-source food categories, belonging to 6 required food groups plus discretionary foods.</a:t>
            </a:r>
          </a:p>
          <a:p>
            <a:pPr marL="461963"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Reference intakes are expressed in calories by food group / category.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F01AAB-0045-4617-986B-6455BBABA5FA}"/>
              </a:ext>
            </a:extLst>
          </p:cNvPr>
          <p:cNvSpPr txBox="1">
            <a:spLocks/>
          </p:cNvSpPr>
          <p:nvPr/>
        </p:nvSpPr>
        <p:spPr>
          <a:xfrm>
            <a:off x="380999" y="4510105"/>
            <a:ext cx="8417561" cy="176704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68325" indent="-2222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§"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5683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None/>
              <a:defRPr sz="1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endParaRPr lang="en-US" sz="400" dirty="0"/>
          </a:p>
          <a:p>
            <a:pPr>
              <a:spcBef>
                <a:spcPts val="0"/>
              </a:spcBef>
            </a:pPr>
            <a:r>
              <a:rPr lang="en-US" sz="2000" dirty="0"/>
              <a:t>Observed dietary patterns: Reported food item quantities are converted to</a:t>
            </a:r>
            <a:br>
              <a:rPr lang="en-US" sz="2000" dirty="0"/>
            </a:br>
            <a:r>
              <a:rPr lang="en-US" sz="2000" dirty="0"/>
              <a:t>calorie consumption amounts and aggregated by food group.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Data: Nigeria General Household Survey – Panel  (consumption module: ≈120 food items)</a:t>
            </a:r>
            <a:endParaRPr lang="en-US" sz="1600" baseline="30000" dirty="0">
              <a:sym typeface="Wingdings" panose="05000000000000000000" pitchFamily="2" charset="2"/>
            </a:endParaRPr>
          </a:p>
          <a:p>
            <a:r>
              <a:rPr lang="en-US" sz="2000" dirty="0" err="1">
                <a:sym typeface="Wingdings" panose="05000000000000000000" pitchFamily="2" charset="2"/>
              </a:rPr>
              <a:t>ReDD</a:t>
            </a:r>
            <a:r>
              <a:rPr lang="en-US" sz="2000" dirty="0">
                <a:sym typeface="Wingdings" panose="05000000000000000000" pitchFamily="2" charset="2"/>
              </a:rPr>
              <a:t> is based on the required food groups—the “dimensions” of deprivation.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847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D8FB3D0-B642-4FC6-B35D-AF6E6CA5F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07" y="1385421"/>
            <a:ext cx="11430000" cy="457200"/>
          </a:xfrm>
        </p:spPr>
        <p:txBody>
          <a:bodyPr>
            <a:normAutofit/>
          </a:bodyPr>
          <a:lstStyle/>
          <a:p>
            <a:r>
              <a:rPr lang="en-US" sz="2000" dirty="0" err="1"/>
              <a:t>ReDD</a:t>
            </a:r>
            <a:r>
              <a:rPr lang="en-US" sz="2000" dirty="0"/>
              <a:t> index is a composite of 3 indicators:</a:t>
            </a:r>
            <a:r>
              <a:rPr lang="en-US" sz="2000" baseline="30000" dirty="0"/>
              <a:t>1</a:t>
            </a:r>
            <a:r>
              <a:rPr lang="en-US" sz="2000" dirty="0"/>
              <a:t>				      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All estimates for observed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</a:rPr>
              <a:t>ReDD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 (before COVID).</a:t>
            </a:r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A088A-58FA-4EC1-9B1E-4CB0C5979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ReDD</a:t>
            </a:r>
            <a:r>
              <a:rPr lang="en-US" dirty="0"/>
              <a:t> methodology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6637727-850F-446D-93F0-2AFDB7D57613}"/>
              </a:ext>
            </a:extLst>
          </p:cNvPr>
          <p:cNvGrpSpPr/>
          <p:nvPr/>
        </p:nvGrpSpPr>
        <p:grpSpPr>
          <a:xfrm>
            <a:off x="643213" y="1859801"/>
            <a:ext cx="11155680" cy="2170140"/>
            <a:chOff x="424178" y="4443788"/>
            <a:chExt cx="11096377" cy="14020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21DD058-A285-4A39-A149-7B7205425593}"/>
                </a:ext>
              </a:extLst>
            </p:cNvPr>
            <p:cNvSpPr/>
            <p:nvPr/>
          </p:nvSpPr>
          <p:spPr>
            <a:xfrm>
              <a:off x="424178" y="4443788"/>
              <a:ext cx="2411097" cy="1402080"/>
            </a:xfrm>
            <a:prstGeom prst="rect">
              <a:avLst/>
            </a:prstGeom>
            <a:solidFill>
              <a:schemeClr val="accent6"/>
            </a:solidFill>
            <a:ln w="6350" cap="flat" cmpd="sng" algn="ctr">
              <a:noFill/>
              <a:prstDash val="solid"/>
              <a:miter lim="800000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H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= headcount rate</a:t>
              </a:r>
              <a:b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</a:b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(share of population deprived in at least one food group)</a:t>
              </a: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endParaRPr>
            </a:p>
            <a:p>
              <a:pPr marL="0" lvl="1" algn="ctr">
                <a:defRPr/>
              </a:pPr>
              <a:r>
                <a:rPr lang="en-US" sz="1400" kern="0" dirty="0"/>
                <a:t>Nigeria (nat.):</a:t>
              </a:r>
            </a:p>
            <a:p>
              <a:pPr marL="0" lvl="1" algn="ctr">
                <a:defRPr/>
              </a:pPr>
              <a:r>
                <a:rPr lang="en-US" sz="1400" b="1" kern="0" dirty="0"/>
                <a:t>H = 0.998</a:t>
              </a: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(Nearly all people are “deprived”)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66380DD-886E-4AC7-B861-3629DB9007B5}"/>
                </a:ext>
              </a:extLst>
            </p:cNvPr>
            <p:cNvSpPr/>
            <p:nvPr/>
          </p:nvSpPr>
          <p:spPr>
            <a:xfrm>
              <a:off x="2933698" y="4443788"/>
              <a:ext cx="2411097" cy="1402080"/>
            </a:xfrm>
            <a:prstGeom prst="rect">
              <a:avLst/>
            </a:prstGeom>
            <a:solidFill>
              <a:schemeClr val="accent6"/>
            </a:solidFill>
            <a:ln w="6350" cap="flat" cmpd="sng" algn="ctr">
              <a:noFill/>
              <a:prstDash val="solid"/>
              <a:miter lim="800000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= avg. deprivation share</a:t>
              </a:r>
              <a:b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</a:b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of the deprived persons </a:t>
              </a: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endParaRPr>
            </a:p>
            <a:p>
              <a:pPr marL="0" lvl="1" algn="ctr">
                <a:defRPr/>
              </a:pPr>
              <a:r>
                <a:rPr lang="en-US" sz="1400" kern="0" dirty="0"/>
                <a:t>Nigeria (nat.):</a:t>
              </a:r>
            </a:p>
            <a:p>
              <a:pPr marL="0" lvl="1" algn="ctr">
                <a:defRPr/>
              </a:pPr>
              <a:r>
                <a:rPr lang="en-US" sz="1400" b="1" kern="0" dirty="0"/>
                <a:t>A = 0.778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(i.e., in about 4.7 out of 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</a:b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6 food groups)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9DB4E21-7678-4680-A315-4702AFFACC88}"/>
                </a:ext>
              </a:extLst>
            </p:cNvPr>
            <p:cNvSpPr/>
            <p:nvPr/>
          </p:nvSpPr>
          <p:spPr>
            <a:xfrm>
              <a:off x="5443218" y="4443788"/>
              <a:ext cx="2411097" cy="1402080"/>
            </a:xfrm>
            <a:prstGeom prst="rect">
              <a:avLst/>
            </a:prstGeom>
            <a:solidFill>
              <a:schemeClr val="accent6"/>
            </a:solidFill>
            <a:ln w="6350" cap="flat" cmpd="sng" algn="ctr">
              <a:noFill/>
              <a:prstDash val="solid"/>
              <a:miter lim="800000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G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= avg. deprivation gap across all food groups *</a:t>
              </a: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endParaRPr>
            </a:p>
            <a:p>
              <a:pPr algn="ctr">
                <a:defRPr/>
              </a:pPr>
              <a:r>
                <a:rPr lang="en-US" sz="1400" kern="0" dirty="0"/>
                <a:t>Nigeria (nat.):</a:t>
              </a:r>
            </a:p>
            <a:p>
              <a:pPr algn="ctr">
                <a:defRPr/>
              </a:pPr>
              <a:r>
                <a:rPr lang="en-US" sz="1400" b="1" kern="0" dirty="0"/>
                <a:t>G = 0.665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lang="en-US" sz="1200" kern="0" dirty="0"/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/>
                <a:t>* Food group </a:t>
              </a: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uLnTx/>
                  <a:uFillTx/>
                  <a:ea typeface="+mn-ea"/>
                  <a:cs typeface="+mn-cs"/>
                </a:rPr>
                <a:t>gap = reference intake – consumption amounts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33C763-78FA-46AC-A772-C07CD8B8A73C}"/>
                </a:ext>
              </a:extLst>
            </p:cNvPr>
            <p:cNvSpPr/>
            <p:nvPr/>
          </p:nvSpPr>
          <p:spPr>
            <a:xfrm>
              <a:off x="8633970" y="4443788"/>
              <a:ext cx="2886585" cy="14020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 cap="flat" cmpd="sng" algn="ctr">
              <a:noFill/>
              <a:prstDash val="solid"/>
              <a:miter lim="800000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>
                      <a:lumMod val="95000"/>
                    </a:srgbClr>
                  </a:solidFill>
                  <a:uLnTx/>
                  <a:uFillTx/>
                  <a:ea typeface="+mn-ea"/>
                  <a:cs typeface="+mn-cs"/>
                </a:rPr>
                <a:t>ReDD</a:t>
              </a:r>
              <a:r>
                <a:rPr lang="en-US" sz="2400" b="1" kern="0" dirty="0">
                  <a:solidFill>
                    <a:srgbClr val="FFFFFF">
                      <a:lumMod val="9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= adjusted deprivation gap measure; reflects </a:t>
              </a:r>
              <a:r>
                <a:rPr kumimoji="0" lang="en-US" sz="1400" i="0" u="sng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incidence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, </a:t>
              </a:r>
              <a:r>
                <a:rPr kumimoji="0" lang="en-US" sz="1400" b="0" i="0" u="sng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breadth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, and </a:t>
              </a:r>
              <a:r>
                <a:rPr kumimoji="0" lang="en-US" sz="1400" b="0" i="0" u="sng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depth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 of diet deprivation.</a:t>
              </a: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228600" lvl="0" algn="ctr" defTabSz="685800">
                <a:defRPr/>
              </a:pPr>
              <a:r>
                <a:rPr lang="en-US" sz="1400" kern="0" dirty="0">
                  <a:solidFill>
                    <a:srgbClr val="FFFFFF">
                      <a:lumMod val="95000"/>
                    </a:srgbClr>
                  </a:solidFill>
                </a:rPr>
                <a:t>Nigeria (nat.)</a:t>
              </a: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9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:</a:t>
              </a:r>
            </a:p>
            <a:p>
              <a:pPr marL="228600" marR="0" lvl="0" algn="ctr" defTabSz="685800" eaLnBrk="1" fontAlgn="auto" latinLnBrk="0" hangingPunct="1"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 err="1">
                  <a:solidFill>
                    <a:srgbClr val="FFFFFF">
                      <a:lumMod val="95000"/>
                    </a:srgbClr>
                  </a:solidFill>
                </a:rPr>
                <a:t>ReDD</a:t>
              </a:r>
              <a:r>
                <a:rPr lang="en-US" sz="1400" b="1" kern="0" dirty="0">
                  <a:solidFill>
                    <a:srgbClr val="FFFFFF">
                      <a:lumMod val="95000"/>
                    </a:srgbClr>
                  </a:solidFill>
                </a:rPr>
                <a:t> = 0.517 </a:t>
              </a:r>
              <a:r>
                <a:rPr lang="en-US" sz="1400" kern="0" dirty="0">
                  <a:solidFill>
                    <a:srgbClr val="FFFFFF">
                      <a:lumMod val="95000"/>
                    </a:srgbClr>
                  </a:solidFill>
                </a:rPr>
                <a:t>= H*A*G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(compare M</a:t>
              </a:r>
              <a:r>
                <a:rPr kumimoji="0" lang="en-US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1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85000"/>
                    </a:srgbClr>
                  </a:solidFill>
                  <a:effectLst/>
                  <a:uLnTx/>
                  <a:uFillTx/>
                  <a:ea typeface="+mn-ea"/>
                  <a:cs typeface="+mn-cs"/>
                </a:rPr>
                <a:t> in MPI)</a:t>
              </a: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302AB855-864B-447C-AAA2-B5239BFF592A}"/>
                </a:ext>
              </a:extLst>
            </p:cNvPr>
            <p:cNvSpPr/>
            <p:nvPr/>
          </p:nvSpPr>
          <p:spPr>
            <a:xfrm>
              <a:off x="7935178" y="4968240"/>
              <a:ext cx="650240" cy="386080"/>
            </a:xfrm>
            <a:prstGeom prst="rightArrow">
              <a:avLst/>
            </a:prstGeom>
            <a:gradFill>
              <a:gsLst>
                <a:gs pos="2000">
                  <a:schemeClr val="accent6"/>
                </a:gs>
                <a:gs pos="70000">
                  <a:schemeClr val="accent6">
                    <a:lumMod val="50000"/>
                  </a:schemeClr>
                </a:gs>
              </a:gsLst>
              <a:lin ang="0" scaled="0"/>
            </a:gradFill>
            <a:ln w="6350" cap="flat" cmpd="sng" algn="ctr">
              <a:noFill/>
              <a:prstDash val="solid"/>
              <a:miter lim="800000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C9628C7-670D-431E-8718-C76CE9FB5B4D}"/>
              </a:ext>
            </a:extLst>
          </p:cNvPr>
          <p:cNvSpPr txBox="1"/>
          <p:nvPr/>
        </p:nvSpPr>
        <p:spPr>
          <a:xfrm>
            <a:off x="643213" y="5047569"/>
            <a:ext cx="4034753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/>
              <a:t>Share of deprived population (%) by food group:</a:t>
            </a:r>
          </a:p>
        </p:txBody>
      </p:sp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063AC4EC-2736-46AB-BD34-672946F253B7}"/>
              </a:ext>
            </a:extLst>
          </p:cNvPr>
          <p:cNvSpPr txBox="1">
            <a:spLocks/>
          </p:cNvSpPr>
          <p:nvPr/>
        </p:nvSpPr>
        <p:spPr>
          <a:xfrm>
            <a:off x="393107" y="4331408"/>
            <a:ext cx="11405786" cy="7784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68325" indent="-2222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§"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5683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None/>
              <a:defRPr sz="1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Default: Equal dimensional weights, but relative importance of food group deprivations can be changed (e.g., higher weights for starchy staples in the context of severe food crises).</a:t>
            </a:r>
          </a:p>
        </p:txBody>
      </p:sp>
      <p:graphicFrame>
        <p:nvGraphicFramePr>
          <p:cNvPr id="13" name="Table 18">
            <a:extLst>
              <a:ext uri="{FF2B5EF4-FFF2-40B4-BE49-F238E27FC236}">
                <a16:creationId xmlns:a16="http://schemas.microsoft.com/office/drawing/2014/main" id="{83AE854D-863B-4101-BC2D-01E474ABD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298533"/>
              </p:ext>
            </p:extLst>
          </p:nvPr>
        </p:nvGraphicFramePr>
        <p:xfrm>
          <a:off x="643213" y="5365848"/>
          <a:ext cx="8898820" cy="62085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71260">
                  <a:extLst>
                    <a:ext uri="{9D8B030D-6E8A-4147-A177-3AD203B41FA5}">
                      <a16:colId xmlns:a16="http://schemas.microsoft.com/office/drawing/2014/main" val="673488674"/>
                    </a:ext>
                  </a:extLst>
                </a:gridCol>
                <a:gridCol w="1271260">
                  <a:extLst>
                    <a:ext uri="{9D8B030D-6E8A-4147-A177-3AD203B41FA5}">
                      <a16:colId xmlns:a16="http://schemas.microsoft.com/office/drawing/2014/main" val="1563489790"/>
                    </a:ext>
                  </a:extLst>
                </a:gridCol>
                <a:gridCol w="1271260">
                  <a:extLst>
                    <a:ext uri="{9D8B030D-6E8A-4147-A177-3AD203B41FA5}">
                      <a16:colId xmlns:a16="http://schemas.microsoft.com/office/drawing/2014/main" val="3413452466"/>
                    </a:ext>
                  </a:extLst>
                </a:gridCol>
                <a:gridCol w="1271260">
                  <a:extLst>
                    <a:ext uri="{9D8B030D-6E8A-4147-A177-3AD203B41FA5}">
                      <a16:colId xmlns:a16="http://schemas.microsoft.com/office/drawing/2014/main" val="3930170105"/>
                    </a:ext>
                  </a:extLst>
                </a:gridCol>
                <a:gridCol w="1271260">
                  <a:extLst>
                    <a:ext uri="{9D8B030D-6E8A-4147-A177-3AD203B41FA5}">
                      <a16:colId xmlns:a16="http://schemas.microsoft.com/office/drawing/2014/main" val="4241103516"/>
                    </a:ext>
                  </a:extLst>
                </a:gridCol>
                <a:gridCol w="1271260">
                  <a:extLst>
                    <a:ext uri="{9D8B030D-6E8A-4147-A177-3AD203B41FA5}">
                      <a16:colId xmlns:a16="http://schemas.microsoft.com/office/drawing/2014/main" val="3695795844"/>
                    </a:ext>
                  </a:extLst>
                </a:gridCol>
                <a:gridCol w="1271260">
                  <a:extLst>
                    <a:ext uri="{9D8B030D-6E8A-4147-A177-3AD203B41FA5}">
                      <a16:colId xmlns:a16="http://schemas.microsoft.com/office/drawing/2014/main" val="432239991"/>
                    </a:ext>
                  </a:extLst>
                </a:gridCol>
              </a:tblGrid>
              <a:tr h="310426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Starchy staples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Vegetables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Fruits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Dairy foods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Protein foods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Oils &amp; fats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8514418"/>
                  </a:ext>
                </a:extLst>
              </a:tr>
              <a:tr h="31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Nigeria (nat.)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8532565"/>
                  </a:ext>
                </a:extLst>
              </a:tr>
            </a:tbl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75F1D9D-E77B-4DB1-9FC7-3336EB177E05}"/>
              </a:ext>
            </a:extLst>
          </p:cNvPr>
          <p:cNvSpPr txBox="1">
            <a:spLocks/>
          </p:cNvSpPr>
          <p:nvPr/>
        </p:nvSpPr>
        <p:spPr>
          <a:xfrm>
            <a:off x="381000" y="6527963"/>
            <a:ext cx="11430000" cy="274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aseline="30000" dirty="0"/>
              <a:t>1</a:t>
            </a:r>
            <a:r>
              <a:rPr lang="en-US" sz="800" dirty="0"/>
              <a:t> Pauw et al. (2021). Costing healthy diets and measuring deprivation: New indicators and modeling analysis. IFPRI Discussion Paper 2073. IFPRI, Washington, DC.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54FE779-DD20-4FEE-ABBE-136AB06A4A7C}"/>
              </a:ext>
            </a:extLst>
          </p:cNvPr>
          <p:cNvCxnSpPr/>
          <p:nvPr/>
        </p:nvCxnSpPr>
        <p:spPr>
          <a:xfrm>
            <a:off x="370840" y="6507643"/>
            <a:ext cx="1143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5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23CA9-1052-4016-8EFD-0F03B8EF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AE558-B5BB-421D-862B-F6FF68EF0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07" y="1485900"/>
            <a:ext cx="11430000" cy="365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err="1"/>
              <a:t>AgVC</a:t>
            </a:r>
            <a:r>
              <a:rPr lang="en-US" sz="1600" b="1" dirty="0"/>
              <a:t> growth scenarios: Estimated %-change from baseline in Nigeria at the national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06DD576-833D-42DA-ACD8-E366E475AC5D}"/>
              </a:ext>
            </a:extLst>
          </p:cNvPr>
          <p:cNvSpPr txBox="1">
            <a:spLocks/>
          </p:cNvSpPr>
          <p:nvPr/>
        </p:nvSpPr>
        <p:spPr>
          <a:xfrm>
            <a:off x="393107" y="1881804"/>
            <a:ext cx="5486400" cy="3657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68325" indent="-2222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§"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5683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None/>
              <a:defRPr sz="1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i="1" dirty="0" err="1"/>
              <a:t>ReDD</a:t>
            </a:r>
            <a:r>
              <a:rPr lang="en-US" sz="1600" b="1" i="1" dirty="0"/>
              <a:t> index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11CBE5D-CE8E-467B-B84F-C88E6C61EF1D}"/>
              </a:ext>
            </a:extLst>
          </p:cNvPr>
          <p:cNvSpPr txBox="1">
            <a:spLocks/>
          </p:cNvSpPr>
          <p:nvPr/>
        </p:nvSpPr>
        <p:spPr>
          <a:xfrm>
            <a:off x="6348813" y="1881804"/>
            <a:ext cx="5486400" cy="3657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68325" indent="-2222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§"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56832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None/>
              <a:defRPr sz="1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i="1" dirty="0"/>
              <a:t>Total calorie consumption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B265E13-ADB5-4E99-977C-F7451C0755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54980"/>
              </p:ext>
            </p:extLst>
          </p:nvPr>
        </p:nvGraphicFramePr>
        <p:xfrm>
          <a:off x="368893" y="2146083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BD30079-AE2C-4C25-BE5E-DC8301395A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958187"/>
              </p:ext>
            </p:extLst>
          </p:nvPr>
        </p:nvGraphicFramePr>
        <p:xfrm>
          <a:off x="6348813" y="2146083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159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36E5D-4BE6-407E-95CF-1E47ACE8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B9F7A-D8D1-49CF-A00A-2AD5670BD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modeling framework provides a novel, first-cut tool to evaluate </a:t>
            </a:r>
            <a:r>
              <a:rPr lang="en-US" sz="2000" i="1" dirty="0"/>
              <a:t>ex-ante</a:t>
            </a:r>
            <a:r>
              <a:rPr lang="en-US" sz="2000" dirty="0"/>
              <a:t> the likely effectiveness of different agri-food systems-related policies on various development outcomes.</a:t>
            </a:r>
          </a:p>
          <a:p>
            <a:r>
              <a:rPr lang="en-US" sz="2000" dirty="0"/>
              <a:t>The analysis shows that the patterns of agricultural growth matter for diet quality and other outcomes.</a:t>
            </a:r>
          </a:p>
          <a:p>
            <a:r>
              <a:rPr lang="en-US" sz="2000" dirty="0"/>
              <a:t>In Nigeria, agricultural growth driven by dairy and pulse value chain growth has the greatest potential to promote healthy diets. However, increasing food consumption is associated with greater water use.</a:t>
            </a:r>
          </a:p>
          <a:p>
            <a:r>
              <a:rPr lang="en-US" sz="2000" dirty="0"/>
              <a:t>Limitation: The analysis does not (yet) incorporate the costs for achieving the simulated growth patterns, requiring cost-effectiveness assessments.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Growing a small sector (e.g., dairy) to generate 1% additional GDP growth likely requires more investments than growing a large sector (e.g., maize).</a:t>
            </a:r>
          </a:p>
          <a:p>
            <a:r>
              <a:rPr lang="en-US" sz="2000" dirty="0"/>
              <a:t>More in-depth analysis is needed to better understand which transformation paths face what kind of constraints, and which value chains are more promising for public and private investments.</a:t>
            </a:r>
          </a:p>
          <a:p>
            <a:r>
              <a:rPr lang="en-US" sz="2000" dirty="0"/>
              <a:t>Complementary to agri-food systems transformation, changes in food environments and consumer behavior at large scale are necessary—but are also hard to achieve.</a:t>
            </a:r>
          </a:p>
        </p:txBody>
      </p:sp>
    </p:spTree>
    <p:extLst>
      <p:ext uri="{BB962C8B-B14F-4D97-AF65-F5344CB8AC3E}">
        <p14:creationId xmlns:p14="http://schemas.microsoft.com/office/powerpoint/2010/main" val="34190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31500</TotalTime>
  <Words>1545</Words>
  <Application>Microsoft Office PowerPoint</Application>
  <PresentationFormat>Widescreen</PresentationFormat>
  <Paragraphs>146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Candara</vt:lpstr>
      <vt:lpstr>Gill Sans MT</vt:lpstr>
      <vt:lpstr>Wingdings</vt:lpstr>
      <vt:lpstr>Office Theme</vt:lpstr>
      <vt:lpstr>Title Slide</vt:lpstr>
      <vt:lpstr>Closing Slides</vt:lpstr>
      <vt:lpstr>PowerPoint Presentation</vt:lpstr>
      <vt:lpstr>Nigeria’s nutrition problem and food system challenge</vt:lpstr>
      <vt:lpstr>Agriculture in the national agri-food system</vt:lpstr>
      <vt:lpstr>Research objective and relevance</vt:lpstr>
      <vt:lpstr>Modeling dietary change</vt:lpstr>
      <vt:lpstr>Reference Diet Deprivation (ReDD) index</vt:lpstr>
      <vt:lpstr>ReDD methodology</vt:lpstr>
      <vt:lpstr>Simulation results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Ecker, Olivier (IFPRI)</dc:creator>
  <cp:lastModifiedBy>Ecker, Olivier (IFPRI)</cp:lastModifiedBy>
  <cp:revision>667</cp:revision>
  <cp:lastPrinted>2022-05-25T17:24:56Z</cp:lastPrinted>
  <dcterms:created xsi:type="dcterms:W3CDTF">2018-10-29T20:06:42Z</dcterms:created>
  <dcterms:modified xsi:type="dcterms:W3CDTF">2022-09-21T08:24:44Z</dcterms:modified>
</cp:coreProperties>
</file>