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28" r:id="rId1"/>
  </p:sldMasterIdLst>
  <p:notesMasterIdLst>
    <p:notesMasterId r:id="rId15"/>
  </p:notesMasterIdLst>
  <p:handoutMasterIdLst>
    <p:handoutMasterId r:id="rId16"/>
  </p:handoutMasterIdLst>
  <p:sldIdLst>
    <p:sldId id="263" r:id="rId2"/>
    <p:sldId id="302" r:id="rId3"/>
    <p:sldId id="303" r:id="rId4"/>
    <p:sldId id="304" r:id="rId5"/>
    <p:sldId id="305" r:id="rId6"/>
    <p:sldId id="308" r:id="rId7"/>
    <p:sldId id="314" r:id="rId8"/>
    <p:sldId id="309" r:id="rId9"/>
    <p:sldId id="310" r:id="rId10"/>
    <p:sldId id="311" r:id="rId11"/>
    <p:sldId id="312" r:id="rId12"/>
    <p:sldId id="323" r:id="rId13"/>
    <p:sldId id="324" r:id="rId1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Yeakey" initials="MY" lastIdx="2" clrIdx="0">
    <p:extLst>
      <p:ext uri="{19B8F6BF-5375-455C-9EA6-DF929625EA0E}">
        <p15:presenceInfo xmlns:p15="http://schemas.microsoft.com/office/powerpoint/2012/main" userId="S::myeakey@prb.org::6237c1ee-23fd-4789-8bb9-d1b8bf18a9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A2A2"/>
    <a:srgbClr val="000000"/>
    <a:srgbClr val="265E9E"/>
    <a:srgbClr val="AF2F21"/>
    <a:srgbClr val="C1680F"/>
    <a:srgbClr val="008040"/>
    <a:srgbClr val="7AAD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9744"/>
    <p:restoredTop sz="82420" autoAdjust="0"/>
  </p:normalViewPr>
  <p:slideViewPr>
    <p:cSldViewPr>
      <p:cViewPr varScale="1">
        <p:scale>
          <a:sx n="57" d="100"/>
          <a:sy n="57" d="100"/>
        </p:scale>
        <p:origin x="220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40"/>
    </p:cViewPr>
  </p:sorterViewPr>
  <p:notesViewPr>
    <p:cSldViewPr>
      <p:cViewPr varScale="1">
        <p:scale>
          <a:sx n="82" d="100"/>
          <a:sy n="82" d="100"/>
        </p:scale>
        <p:origin x="-313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02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02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15763883-B85A-40DB-BBC7-195F74C801E3}" type="slidenum">
              <a:rPr lang="en-US"/>
              <a:pPr>
                <a:defRPr/>
              </a:pPr>
              <a:t>‹#›</a:t>
            </a:fld>
            <a:endParaRPr lang="en-US"/>
          </a:p>
        </p:txBody>
      </p:sp>
    </p:spTree>
    <p:extLst>
      <p:ext uri="{BB962C8B-B14F-4D97-AF65-F5344CB8AC3E}">
        <p14:creationId xmlns:p14="http://schemas.microsoft.com/office/powerpoint/2010/main" val="1456861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98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798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BBD720CA-7282-40FF-A765-C66DB5734BA6}" type="slidenum">
              <a:rPr lang="en-US"/>
              <a:pPr>
                <a:defRPr/>
              </a:pPr>
              <a:t>‹#›</a:t>
            </a:fld>
            <a:endParaRPr lang="en-US"/>
          </a:p>
        </p:txBody>
      </p:sp>
    </p:spTree>
    <p:extLst>
      <p:ext uri="{BB962C8B-B14F-4D97-AF65-F5344CB8AC3E}">
        <p14:creationId xmlns:p14="http://schemas.microsoft.com/office/powerpoint/2010/main" val="32588459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presentation focuses on the basic principles of writing for policy</a:t>
            </a:r>
            <a:r>
              <a:rPr lang="en-US" baseline="0" dirty="0"/>
              <a:t> and non-technical audiences. Regardless of what you are writing – a policy brief, a factsheet, a blog, a presentation, or even a Tweet – these principles will apply. </a:t>
            </a:r>
            <a:endParaRPr lang="en-US" dirty="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9FCB7DC5-134F-4A44-85C1-7DBC6E18115D}" type="slidenum">
              <a:rPr lang="en-US" sz="1200" smtClean="0"/>
              <a:pPr/>
              <a:t>1</a:t>
            </a:fld>
            <a:endParaRPr lang="en-US" sz="1200"/>
          </a:p>
        </p:txBody>
      </p:sp>
    </p:spTree>
    <p:extLst>
      <p:ext uri="{BB962C8B-B14F-4D97-AF65-F5344CB8AC3E}">
        <p14:creationId xmlns:p14="http://schemas.microsoft.com/office/powerpoint/2010/main" val="3730877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0E3AD0F7-7878-4B7B-9D9E-76D6B799068C}" type="slidenum">
              <a:rPr lang="fr-FR" sz="1200" smtClean="0"/>
              <a:pPr/>
              <a:t>10</a:t>
            </a:fld>
            <a:endParaRPr lang="fr-FR"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609600" y="4343400"/>
            <a:ext cx="55626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Both in the writing itself and in the graphs and figures, there are some other</a:t>
            </a:r>
            <a:r>
              <a:rPr lang="en-US" sz="1400" baseline="0" dirty="0"/>
              <a:t> key elements about using data. </a:t>
            </a:r>
          </a:p>
          <a:p>
            <a:pPr eaLnBrk="1" hangingPunct="1"/>
            <a:endParaRPr lang="en-US" sz="1400" dirty="0"/>
          </a:p>
          <a:p>
            <a:pPr eaLnBrk="1" hangingPunct="1"/>
            <a:r>
              <a:rPr lang="en-US" sz="1400" dirty="0"/>
              <a:t>Avoid using regression coefficients (instead, discuss strong, weak, positive or negative associations).</a:t>
            </a:r>
          </a:p>
          <a:p>
            <a:pPr eaLnBrk="1" hangingPunct="1"/>
            <a:r>
              <a:rPr lang="en-US" sz="1400" dirty="0"/>
              <a:t>Convert odds ratios to whole numbers or percentages.</a:t>
            </a:r>
          </a:p>
          <a:p>
            <a:pPr eaLnBrk="1" hangingPunct="1"/>
            <a:r>
              <a:rPr lang="en-US" sz="1400" dirty="0"/>
              <a:t>Label clearly what the x and y-axes represent on graphs. </a:t>
            </a:r>
          </a:p>
          <a:p>
            <a:pPr eaLnBrk="1" hangingPunct="1"/>
            <a:r>
              <a:rPr lang="en-US" sz="1400" dirty="0"/>
              <a:t>Select the data necessary for your figure – chances are, you won’t want to show all of the data you generated; select just the numbers needed to show a trend or relationship, being careful not to distort the findings. And DON’T use STATA, SPSS, or other statistical output tables – recreate them to be simple, clear, and so that formatting is consistent throughout the brief.</a:t>
            </a:r>
          </a:p>
          <a:p>
            <a:pPr eaLnBrk="1" hangingPunct="1"/>
            <a:r>
              <a:rPr lang="en-US" sz="1400" dirty="0"/>
              <a:t>Avoid decimals; use round numbers whenever appropriate (e.g., literacy rates, contraceptive prevalence rates, etc., but not the total fertility rate, which is a single digit and needs one decimal place).</a:t>
            </a:r>
          </a:p>
          <a:p>
            <a:pPr eaLnBrk="1" hangingPunct="1"/>
            <a:r>
              <a:rPr lang="en-US" sz="1400" dirty="0"/>
              <a:t>If you have qualitative findings, some representative quotes are generally good to provide some detail missing from quantitative findings, and quotes can illustrate key points supported by the data.</a:t>
            </a:r>
            <a:endParaRPr lang="fr-FR" sz="1400" dirty="0"/>
          </a:p>
          <a:p>
            <a:pPr eaLnBrk="1" hangingPunct="1"/>
            <a:endParaRPr lang="fr-FR" sz="1400" dirty="0"/>
          </a:p>
        </p:txBody>
      </p:sp>
    </p:spTree>
    <p:extLst>
      <p:ext uri="{BB962C8B-B14F-4D97-AF65-F5344CB8AC3E}">
        <p14:creationId xmlns:p14="http://schemas.microsoft.com/office/powerpoint/2010/main" val="2415128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E971392C-2E19-4DF4-973D-1B2BA8917E35}" type="slidenum">
              <a:rPr lang="fr-FR" sz="1200" smtClean="0"/>
              <a:pPr/>
              <a:t>11</a:t>
            </a:fld>
            <a:endParaRPr lang="fr-FR"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762000" y="4343400"/>
            <a:ext cx="5334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It’s always useful to ask one or more persons to read your writing.  If you have time, ask several people to review it.  Ask your reviewers, who are your “test audiences,” what the key messages are. If they answer differently than what you expected, revisit your draft and ask yourself and your reviewers how you can make your arguments and recommendations more clear and persuasive. </a:t>
            </a:r>
          </a:p>
          <a:p>
            <a:pPr eaLnBrk="1" hangingPunct="1"/>
            <a:endParaRPr lang="en-US" sz="1400" dirty="0"/>
          </a:p>
          <a:p>
            <a:pPr eaLnBrk="1" hangingPunct="1"/>
            <a:r>
              <a:rPr lang="en-US" sz="1400" dirty="0"/>
              <a:t>(Also, do your reviewers the favor of re-reading it and correcting errors before you pass it on to them!)</a:t>
            </a:r>
          </a:p>
          <a:p>
            <a:pPr eaLnBrk="1" hangingPunct="1"/>
            <a:br>
              <a:rPr lang="en-US" sz="1400" dirty="0"/>
            </a:br>
            <a:r>
              <a:rPr lang="en-US" sz="1400" dirty="0"/>
              <a:t>At PRB, we have briefs reviewed by both internal and external reviewers to make sure we are accurate, up to date and comprehensible in the policy implications and recommendations sections of our briefs. Listing those who reviewed your brief in the acknowledgements lends some credibility to your brief. </a:t>
            </a:r>
            <a:endParaRPr lang="fr-FR" sz="1400" dirty="0"/>
          </a:p>
          <a:p>
            <a:pPr eaLnBrk="1" hangingPunct="1"/>
            <a:endParaRPr lang="fr-FR" sz="1400" dirty="0"/>
          </a:p>
        </p:txBody>
      </p:sp>
    </p:spTree>
    <p:extLst>
      <p:ext uri="{BB962C8B-B14F-4D97-AF65-F5344CB8AC3E}">
        <p14:creationId xmlns:p14="http://schemas.microsoft.com/office/powerpoint/2010/main" val="4074824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B4F0F6CA-E823-46AE-A698-B80C9D0DBBDF}" type="slidenum">
              <a:rPr lang="fr-FR" sz="1200" smtClean="0"/>
              <a:pPr/>
              <a:t>12</a:t>
            </a:fld>
            <a:endParaRPr lang="fr-FR"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So, if Researchers are indeed from Mars and Policy Makers from Venus (or vice versa), it is important to get on the same planet or page with them if you want results. </a:t>
            </a:r>
          </a:p>
          <a:p>
            <a:pPr eaLnBrk="1" hangingPunct="1"/>
            <a:endParaRPr lang="en-US" sz="1400" dirty="0"/>
          </a:p>
          <a:p>
            <a:pPr eaLnBrk="1" hangingPunct="1"/>
            <a:r>
              <a:rPr lang="en-US" sz="1400" dirty="0"/>
              <a:t>The evidence suggests that policy makers do not read academic journals. Even if they seek out research findings, the research needs to be expressed in their native tongue. </a:t>
            </a:r>
          </a:p>
          <a:p>
            <a:pPr eaLnBrk="1" hangingPunct="1"/>
            <a:endParaRPr lang="en-US" sz="1400" dirty="0"/>
          </a:p>
          <a:p>
            <a:pPr eaLnBrk="1" hangingPunct="1"/>
            <a:r>
              <a:rPr lang="en-US" sz="1400" dirty="0"/>
              <a:t>We hope you will come away from this course with both the tools and the desire to inform policy makers about your research and what you’d like to see come from it. </a:t>
            </a:r>
          </a:p>
          <a:p>
            <a:pPr eaLnBrk="1" hangingPunct="1"/>
            <a:endParaRPr lang="en-US" sz="1400" dirty="0"/>
          </a:p>
          <a:p>
            <a:pPr eaLnBrk="1" hangingPunct="1"/>
            <a:endParaRPr lang="en-US" sz="1400" dirty="0"/>
          </a:p>
        </p:txBody>
      </p:sp>
    </p:spTree>
    <p:extLst>
      <p:ext uri="{BB962C8B-B14F-4D97-AF65-F5344CB8AC3E}">
        <p14:creationId xmlns:p14="http://schemas.microsoft.com/office/powerpoint/2010/main" val="3134890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867FFA8C-E7B5-403C-A2F4-E6D8B027B559}" type="slidenum">
              <a:rPr lang="en-US" sz="1200" smtClean="0"/>
              <a:pPr/>
              <a:t>13</a:t>
            </a:fld>
            <a:endParaRPr lang="en-US" sz="1200"/>
          </a:p>
        </p:txBody>
      </p:sp>
    </p:spTree>
    <p:extLst>
      <p:ext uri="{BB962C8B-B14F-4D97-AF65-F5344CB8AC3E}">
        <p14:creationId xmlns:p14="http://schemas.microsoft.com/office/powerpoint/2010/main" val="3026699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812BC2FD-22DD-465B-986F-0E5E5DEACFE5}" type="slidenum">
              <a:rPr lang="fr-FR" sz="1200" smtClean="0"/>
              <a:pPr/>
              <a:t>2</a:t>
            </a:fld>
            <a:endParaRPr lang="fr-FR"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As</a:t>
            </a:r>
            <a:r>
              <a:rPr lang="en-US" sz="1400" baseline="0" dirty="0"/>
              <a:t> a first principle, forget everything you learned about writing in university!</a:t>
            </a:r>
          </a:p>
          <a:p>
            <a:pPr eaLnBrk="1" hangingPunct="1"/>
            <a:endParaRPr lang="en-US" sz="1400" baseline="0" dirty="0"/>
          </a:p>
          <a:p>
            <a:pPr eaLnBrk="1" hangingPunct="1"/>
            <a:r>
              <a:rPr lang="en-US" sz="1400" dirty="0"/>
              <a:t>Well, maybe not quite </a:t>
            </a:r>
            <a:r>
              <a:rPr lang="en-US" sz="1400" i="1" dirty="0"/>
              <a:t>everything</a:t>
            </a:r>
            <a:r>
              <a:rPr lang="en-US" sz="1400" dirty="0"/>
              <a:t> you learned in University. You probably learned a lot of useful skills about writing, and a lot about writing for technical audiences within your field. But policy writing is quite different from academic writing, and requires you to make</a:t>
            </a:r>
            <a:r>
              <a:rPr lang="en-US" sz="1400" baseline="0" dirty="0"/>
              <a:t> a shift from how you wrote in an academic environment. </a:t>
            </a:r>
          </a:p>
          <a:p>
            <a:pPr eaLnBrk="1" hangingPunct="1"/>
            <a:endParaRPr lang="en-US" sz="1400" baseline="0" dirty="0"/>
          </a:p>
          <a:p>
            <a:pPr eaLnBrk="1" hangingPunct="1"/>
            <a:r>
              <a:rPr lang="en-US" sz="1400" baseline="0" dirty="0"/>
              <a:t>What are some ways that you think policy writing might be different from typical academic writing? [Generate responses]</a:t>
            </a:r>
          </a:p>
          <a:p>
            <a:pPr eaLnBrk="1" hangingPunct="1"/>
            <a:endParaRPr lang="en-US" sz="1400" baseline="0" dirty="0"/>
          </a:p>
          <a:p>
            <a:pPr eaLnBrk="1" hangingPunct="1"/>
            <a:r>
              <a:rPr lang="en-US" sz="1400" dirty="0"/>
              <a:t>[Click] Read slide bullet points. </a:t>
            </a:r>
          </a:p>
          <a:p>
            <a:pPr eaLnBrk="1" hangingPunct="1"/>
            <a:endParaRPr lang="en-US" sz="1400" dirty="0"/>
          </a:p>
          <a:p>
            <a:pPr eaLnBrk="1" hangingPunct="1"/>
            <a:endParaRPr lang="en-US" sz="1400" dirty="0"/>
          </a:p>
          <a:p>
            <a:pPr eaLnBrk="1" hangingPunct="1"/>
            <a:endParaRPr lang="en-US" sz="1400" dirty="0"/>
          </a:p>
        </p:txBody>
      </p:sp>
    </p:spTree>
    <p:extLst>
      <p:ext uri="{BB962C8B-B14F-4D97-AF65-F5344CB8AC3E}">
        <p14:creationId xmlns:p14="http://schemas.microsoft.com/office/powerpoint/2010/main" val="408383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E45718A8-D1E1-48D4-823A-C67C6F7E8AEC}" type="slidenum">
              <a:rPr lang="fr-FR" sz="1200" smtClean="0"/>
              <a:pPr/>
              <a:t>3</a:t>
            </a:fld>
            <a:endParaRPr lang="fr-FR"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This is a quote from an older paper, but still relevant. </a:t>
            </a:r>
          </a:p>
          <a:p>
            <a:pPr eaLnBrk="1" hangingPunct="1"/>
            <a:endParaRPr lang="en-US" sz="1400" dirty="0"/>
          </a:p>
          <a:p>
            <a:pPr eaLnBrk="1" hangingPunct="1"/>
            <a:r>
              <a:rPr lang="en-US" sz="1400" dirty="0"/>
              <a:t>Researchers, or</a:t>
            </a:r>
            <a:r>
              <a:rPr lang="en-US" sz="1400" baseline="0" dirty="0"/>
              <a:t> technical experts,</a:t>
            </a:r>
            <a:r>
              <a:rPr lang="en-US" sz="1400" dirty="0"/>
              <a:t> and policy makers do </a:t>
            </a:r>
            <a:r>
              <a:rPr lang="en-US" sz="1400" i="1" dirty="0"/>
              <a:t>not</a:t>
            </a:r>
            <a:r>
              <a:rPr lang="en-US" sz="1400" dirty="0"/>
              <a:t> speak the same language.</a:t>
            </a:r>
          </a:p>
          <a:p>
            <a:pPr eaLnBrk="1" hangingPunct="1"/>
            <a:endParaRPr lang="en-US" sz="1400" dirty="0"/>
          </a:p>
          <a:p>
            <a:pPr eaLnBrk="1" hangingPunct="1"/>
            <a:r>
              <a:rPr lang="en-US" sz="1400" dirty="0"/>
              <a:t>In the end, it is </a:t>
            </a:r>
            <a:r>
              <a:rPr lang="en-US" sz="1400" i="1" dirty="0"/>
              <a:t>you </a:t>
            </a:r>
            <a:r>
              <a:rPr lang="en-US" sz="1400" dirty="0"/>
              <a:t>as social scientists,</a:t>
            </a:r>
            <a:r>
              <a:rPr lang="en-US" sz="1400" baseline="0" dirty="0"/>
              <a:t> </a:t>
            </a:r>
            <a:r>
              <a:rPr lang="en-US" sz="1400" dirty="0"/>
              <a:t>public health specialists, and subject matter experts who are responsible for, and must take the initiative, to convey the findings of your research to policy makers in a format that </a:t>
            </a:r>
            <a:r>
              <a:rPr lang="en-US" sz="1400" i="1" dirty="0"/>
              <a:t>they</a:t>
            </a:r>
            <a:r>
              <a:rPr lang="en-US" sz="1400" dirty="0"/>
              <a:t> can understand and can use to influence and change policy. </a:t>
            </a:r>
          </a:p>
        </p:txBody>
      </p:sp>
    </p:spTree>
    <p:extLst>
      <p:ext uri="{BB962C8B-B14F-4D97-AF65-F5344CB8AC3E}">
        <p14:creationId xmlns:p14="http://schemas.microsoft.com/office/powerpoint/2010/main" val="3008349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2EC6472B-FE19-414C-8CAA-59F37D5F82FC}" type="slidenum">
              <a:rPr lang="fr-FR" sz="1200" smtClean="0"/>
              <a:pPr/>
              <a:t>4</a:t>
            </a:fld>
            <a:endParaRPr lang="fr-FR"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It is true that poorly translated information is not used. Much useful dissertation research never has the policy impact it might have had.</a:t>
            </a:r>
          </a:p>
          <a:p>
            <a:pPr eaLnBrk="1" hangingPunct="1"/>
            <a:endParaRPr lang="en-US" sz="1400" dirty="0"/>
          </a:p>
          <a:p>
            <a:pPr eaLnBrk="1" hangingPunct="1"/>
            <a:r>
              <a:rPr lang="en-US" sz="1400" dirty="0"/>
              <a:t>One can learn how to translate research to a policy communication.</a:t>
            </a:r>
          </a:p>
          <a:p>
            <a:pPr eaLnBrk="1" hangingPunct="1"/>
            <a:endParaRPr lang="en-US" sz="1400" dirty="0"/>
          </a:p>
          <a:p>
            <a:pPr eaLnBrk="1" hangingPunct="1"/>
            <a:r>
              <a:rPr lang="en-US" sz="1400" dirty="0"/>
              <a:t>Policy makers and increasingly the general public have information overload. They will not be reading your journal articles, much less your dissertation. </a:t>
            </a:r>
          </a:p>
          <a:p>
            <a:pPr eaLnBrk="1" hangingPunct="1"/>
            <a:endParaRPr lang="en-US" sz="1400" dirty="0"/>
          </a:p>
          <a:p>
            <a:pPr eaLnBrk="1" hangingPunct="1"/>
            <a:r>
              <a:rPr lang="en-US" sz="1400" dirty="0"/>
              <a:t>Research into what policymakers</a:t>
            </a:r>
            <a:r>
              <a:rPr lang="en-US" sz="1400" baseline="0" dirty="0"/>
              <a:t> want consistently finds that they prefer information that is: [read final four bullets].</a:t>
            </a:r>
            <a:endParaRPr lang="en-US" sz="1400" dirty="0"/>
          </a:p>
          <a:p>
            <a:pPr eaLnBrk="1" hangingPunct="1"/>
            <a:endParaRPr lang="en-US" sz="1400" dirty="0"/>
          </a:p>
          <a:p>
            <a:pPr eaLnBrk="1" hangingPunct="1"/>
            <a:endParaRPr lang="en-US" sz="1400" dirty="0"/>
          </a:p>
        </p:txBody>
      </p:sp>
    </p:spTree>
    <p:extLst>
      <p:ext uri="{BB962C8B-B14F-4D97-AF65-F5344CB8AC3E}">
        <p14:creationId xmlns:p14="http://schemas.microsoft.com/office/powerpoint/2010/main" val="2468553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F1331BF0-3DF4-4F75-BFE1-84B370A7B01F}" type="slidenum">
              <a:rPr lang="fr-FR" sz="1200" smtClean="0"/>
              <a:pPr/>
              <a:t>5</a:t>
            </a:fld>
            <a:endParaRPr lang="fr-FR"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If you have invested in conducting research that has relevance to policy makers or the public, you need to think about what you want to convey, to which audiences.</a:t>
            </a:r>
          </a:p>
          <a:p>
            <a:pPr eaLnBrk="1" hangingPunct="1"/>
            <a:endParaRPr lang="en-US" sz="1400" dirty="0"/>
          </a:p>
          <a:p>
            <a:pPr eaLnBrk="1" hangingPunct="1"/>
            <a:r>
              <a:rPr lang="en-US" sz="1400" dirty="0"/>
              <a:t>These steps should look similar to some of the things you learned about in the sessions on Strategic</a:t>
            </a:r>
            <a:r>
              <a:rPr lang="en-US" sz="1400" baseline="0" dirty="0"/>
              <a:t> Communication</a:t>
            </a:r>
            <a:r>
              <a:rPr lang="en-US" sz="1400" dirty="0"/>
              <a:t>. In order to write successfully, you MUST complete steps 1-3 first. </a:t>
            </a:r>
          </a:p>
          <a:p>
            <a:pPr eaLnBrk="1" hangingPunct="1"/>
            <a:endParaRPr lang="en-US" sz="1400" dirty="0"/>
          </a:p>
          <a:p>
            <a:pPr eaLnBrk="1" hangingPunct="1"/>
            <a:r>
              <a:rPr lang="en-US" sz="1400" dirty="0"/>
              <a:t>And then these bottom two bullets are essential parts of the process – you won’t be able to include</a:t>
            </a:r>
            <a:r>
              <a:rPr lang="en-US" sz="1400" baseline="0" dirty="0"/>
              <a:t> ALL of the information that you want to. So the process of paring down the information and selecting only what you need starts at the beginning, and will likely continue until your final draft. </a:t>
            </a:r>
            <a:br>
              <a:rPr lang="en-US" sz="1400" dirty="0"/>
            </a:br>
            <a:endParaRPr lang="en-US" sz="1400" dirty="0"/>
          </a:p>
          <a:p>
            <a:pPr eaLnBrk="1" hangingPunct="1"/>
            <a:r>
              <a:rPr lang="en-US" sz="1400" dirty="0"/>
              <a:t>At PRB, we follow these strategies. After we develop a draft outline, we share it with donors, experts, and other key stakeholders and get their buy-in before we proceed. </a:t>
            </a:r>
          </a:p>
          <a:p>
            <a:pPr eaLnBrk="1" hangingPunct="1"/>
            <a:endParaRPr lang="en-US" sz="1400" dirty="0"/>
          </a:p>
        </p:txBody>
      </p:sp>
    </p:spTree>
    <p:extLst>
      <p:ext uri="{BB962C8B-B14F-4D97-AF65-F5344CB8AC3E}">
        <p14:creationId xmlns:p14="http://schemas.microsoft.com/office/powerpoint/2010/main" val="1817851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6E0B0285-EF3A-4266-8A9B-B5710819EC1F}" type="slidenum">
              <a:rPr lang="fr-FR" sz="1200" smtClean="0"/>
              <a:pPr/>
              <a:t>6</a:t>
            </a:fld>
            <a:endParaRPr lang="fr-FR"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685800" y="4191000"/>
            <a:ext cx="5486400"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spcAft>
                <a:spcPts val="1200"/>
              </a:spcAft>
            </a:pPr>
            <a:r>
              <a:rPr lang="en-US" sz="1400" dirty="0"/>
              <a:t>Use non-technical language. What do we mean by technical language? Can anyone give an example of a technical, or jargon, term you use frequently in your research that you suspect you would need to define or say differently for a policy audience? [Generate Responses]</a:t>
            </a:r>
          </a:p>
          <a:p>
            <a:pPr eaLnBrk="1" hangingPunct="1">
              <a:lnSpc>
                <a:spcPct val="90000"/>
              </a:lnSpc>
              <a:spcBef>
                <a:spcPct val="0"/>
              </a:spcBef>
              <a:spcAft>
                <a:spcPts val="1200"/>
              </a:spcAft>
            </a:pPr>
            <a:endParaRPr lang="en-US" sz="1400" dirty="0"/>
          </a:p>
          <a:p>
            <a:pPr eaLnBrk="1" hangingPunct="1">
              <a:lnSpc>
                <a:spcPct val="90000"/>
              </a:lnSpc>
              <a:spcBef>
                <a:spcPct val="0"/>
              </a:spcBef>
              <a:spcAft>
                <a:spcPts val="1200"/>
              </a:spcAft>
            </a:pPr>
            <a:r>
              <a:rPr lang="en-US" sz="1400" dirty="0"/>
              <a:t>Assume that you are explaining your findings to a professional who does not work in your field. If you need to use specialized terms to convey the information, make sure to define them the first time they appear in the text.</a:t>
            </a:r>
          </a:p>
          <a:p>
            <a:pPr eaLnBrk="1" hangingPunct="1">
              <a:lnSpc>
                <a:spcPct val="90000"/>
              </a:lnSpc>
              <a:spcBef>
                <a:spcPct val="0"/>
              </a:spcBef>
              <a:spcAft>
                <a:spcPts val="1200"/>
              </a:spcAft>
            </a:pPr>
            <a:endParaRPr lang="en-US" sz="1400" dirty="0"/>
          </a:p>
          <a:p>
            <a:pPr eaLnBrk="1" hangingPunct="1">
              <a:lnSpc>
                <a:spcPct val="90000"/>
              </a:lnSpc>
              <a:spcBef>
                <a:spcPct val="0"/>
              </a:spcBef>
              <a:spcAft>
                <a:spcPts val="1200"/>
              </a:spcAft>
            </a:pPr>
            <a:r>
              <a:rPr lang="en-US" sz="1400" dirty="0"/>
              <a:t>Try to write in a conversational style, as a newspaper article would be written. Avoid passive voice (sentences lacking a subject, or agent) and other abstract language. For policymakers, you want to the information to be as concrete as possible. [If relevant,</a:t>
            </a:r>
            <a:r>
              <a:rPr lang="en-US" sz="1400" baseline="0" dirty="0"/>
              <a:t> refer to the session on Conversational Writing and writing exercises the group will complete.]</a:t>
            </a:r>
            <a:endParaRPr lang="en-US" sz="1400" dirty="0"/>
          </a:p>
          <a:p>
            <a:pPr eaLnBrk="1" hangingPunct="1">
              <a:lnSpc>
                <a:spcPct val="90000"/>
              </a:lnSpc>
              <a:spcBef>
                <a:spcPct val="0"/>
              </a:spcBef>
              <a:spcAft>
                <a:spcPts val="1200"/>
              </a:spcAft>
            </a:pPr>
            <a:endParaRPr lang="en-US" sz="1400" dirty="0"/>
          </a:p>
          <a:p>
            <a:pPr eaLnBrk="1" hangingPunct="1">
              <a:lnSpc>
                <a:spcPct val="90000"/>
              </a:lnSpc>
              <a:spcBef>
                <a:spcPct val="0"/>
              </a:spcBef>
              <a:spcAft>
                <a:spcPts val="1200"/>
              </a:spcAft>
            </a:pPr>
            <a:r>
              <a:rPr lang="en-US" sz="1400" dirty="0"/>
              <a:t>Use subheadings and bulleted text to break up the information and allow for quick scanning. A busy reader should be able to glance through the brief quickly to see what is relevant for her/him. Also, use the sub-headings to convey part of your message. Instead of “Findings on child marriage”, try “Child marriage is not declining”. </a:t>
            </a:r>
          </a:p>
          <a:p>
            <a:pPr eaLnBrk="1" hangingPunct="1">
              <a:lnSpc>
                <a:spcPct val="90000"/>
              </a:lnSpc>
              <a:spcBef>
                <a:spcPct val="0"/>
              </a:spcBef>
              <a:spcAft>
                <a:spcPts val="1200"/>
              </a:spcAft>
            </a:pPr>
            <a:endParaRPr lang="en-US" sz="1400" dirty="0"/>
          </a:p>
          <a:p>
            <a:pPr eaLnBrk="1" hangingPunct="1">
              <a:lnSpc>
                <a:spcPct val="90000"/>
              </a:lnSpc>
              <a:spcBef>
                <a:spcPct val="0"/>
              </a:spcBef>
              <a:spcAft>
                <a:spcPts val="1200"/>
              </a:spcAft>
            </a:pPr>
            <a:r>
              <a:rPr lang="en-US" sz="1400" dirty="0"/>
              <a:t>Spell out acronyms the first time and use the abbreviation thereafter. (Exception: HIV/AIDS does not need to be spelled out.) Try to avoid having so many acronyms that the reader cannot remember them. </a:t>
            </a:r>
          </a:p>
          <a:p>
            <a:pPr eaLnBrk="1" hangingPunct="1">
              <a:lnSpc>
                <a:spcPct val="90000"/>
              </a:lnSpc>
              <a:spcBef>
                <a:spcPct val="0"/>
              </a:spcBef>
              <a:spcAft>
                <a:spcPts val="1200"/>
              </a:spcAft>
            </a:pPr>
            <a:endParaRPr lang="en-US" sz="1400" dirty="0"/>
          </a:p>
          <a:p>
            <a:pPr eaLnBrk="1" hangingPunct="1">
              <a:lnSpc>
                <a:spcPct val="90000"/>
              </a:lnSpc>
              <a:spcBef>
                <a:spcPct val="0"/>
              </a:spcBef>
              <a:spcAft>
                <a:spcPts val="1200"/>
              </a:spcAft>
            </a:pPr>
            <a:r>
              <a:rPr lang="en-US" sz="1400" dirty="0"/>
              <a:t>You must always reference</a:t>
            </a:r>
            <a:r>
              <a:rPr lang="en-US" sz="1400" baseline="0" dirty="0"/>
              <a:t> data sources, as you would in a research paper. </a:t>
            </a:r>
            <a:r>
              <a:rPr lang="en-US" sz="1400" dirty="0"/>
              <a:t>Insert citations as numbered endnotes in your text, so that your</a:t>
            </a:r>
            <a:r>
              <a:rPr lang="en-US" dirty="0"/>
              <a:t> </a:t>
            </a:r>
            <a:r>
              <a:rPr lang="en-US" sz="1400" dirty="0"/>
              <a:t>list of references appears at the end of the document and does not disrupt the flow of reading. </a:t>
            </a:r>
            <a:endParaRPr lang="fr-FR" sz="1400" dirty="0"/>
          </a:p>
          <a:p>
            <a:pPr eaLnBrk="1" hangingPunct="1">
              <a:lnSpc>
                <a:spcPct val="90000"/>
              </a:lnSpc>
              <a:spcBef>
                <a:spcPct val="0"/>
              </a:spcBef>
              <a:spcAft>
                <a:spcPts val="1200"/>
              </a:spcAft>
            </a:pPr>
            <a:endParaRPr lang="fr-FR" sz="1400" dirty="0"/>
          </a:p>
        </p:txBody>
      </p:sp>
    </p:spTree>
    <p:extLst>
      <p:ext uri="{BB962C8B-B14F-4D97-AF65-F5344CB8AC3E}">
        <p14:creationId xmlns:p14="http://schemas.microsoft.com/office/powerpoint/2010/main" val="848104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3DFEDEB3-AB6A-433E-A59C-11401212B705}" type="slidenum">
              <a:rPr lang="fr-FR" sz="1200" smtClean="0"/>
              <a:pPr/>
              <a:t>7</a:t>
            </a:fld>
            <a:endParaRPr lang="fr-FR"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Headings like ‘background’ and ‘findings’ are dull. After you’ve written a draft, you can create new headings and subheadings to replace those in the original outline, emphasizing the main points of each section. </a:t>
            </a:r>
          </a:p>
          <a:p>
            <a:pPr eaLnBrk="1" hangingPunct="1"/>
            <a:endParaRPr lang="en-US" sz="1400" dirty="0"/>
          </a:p>
          <a:p>
            <a:pPr eaLnBrk="1" hangingPunct="1"/>
            <a:r>
              <a:rPr lang="en-US" sz="1400" dirty="0"/>
              <a:t>Busy readers tend NOT to read documents through from the beginning to the end – they skip around for the pieces of most interest or relevance. Descriptive sub-headings help them to find interesting parts to read. If you get them to start reading – even if it’s in the middle of your brief – they might continue to the end. This</a:t>
            </a:r>
            <a:r>
              <a:rPr lang="en-US" sz="1400" baseline="0" dirty="0"/>
              <a:t> is particularly true for writing for the web, where experts estimate that the average viewer won’t read more than 25% of the content on the page. A descriptive heading will help them decide which parts to read, and might help draw them in to read even more. </a:t>
            </a:r>
          </a:p>
        </p:txBody>
      </p:sp>
    </p:spTree>
    <p:extLst>
      <p:ext uri="{BB962C8B-B14F-4D97-AF65-F5344CB8AC3E}">
        <p14:creationId xmlns:p14="http://schemas.microsoft.com/office/powerpoint/2010/main" val="799206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34BBF638-0FCC-4BCD-98C2-C2E515F87BB3}" type="slidenum">
              <a:rPr lang="fr-FR" sz="1200" smtClean="0"/>
              <a:pPr/>
              <a:t>8</a:t>
            </a:fld>
            <a:endParaRPr lang="fr-FR"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We like to include visuals in all of our written products. If you are sharing quantitative</a:t>
            </a:r>
            <a:r>
              <a:rPr lang="en-US" sz="1400" baseline="0" dirty="0"/>
              <a:t> data in the writing, usually you would want to include a graph or table. If you are sharing qualitative data, or for some reason the content does not lend itself well to a graph, you might at least try to include a photograph or map to give some context to the written content. </a:t>
            </a:r>
            <a:endParaRPr lang="en-US" sz="1400" dirty="0"/>
          </a:p>
          <a:p>
            <a:pPr eaLnBrk="1" hangingPunct="1"/>
            <a:endParaRPr lang="en-US" sz="1400" dirty="0"/>
          </a:p>
          <a:p>
            <a:pPr eaLnBrk="1" hangingPunct="1"/>
            <a:r>
              <a:rPr lang="en-US" sz="1400" dirty="0"/>
              <a:t>Graphs are visually better than tables but are not always feasible.</a:t>
            </a:r>
          </a:p>
          <a:p>
            <a:pPr eaLnBrk="1" hangingPunct="1"/>
            <a:r>
              <a:rPr lang="en-US" sz="1400" dirty="0"/>
              <a:t>Tables are useful for summarizing data and displaying clear differences that might not stand out in a paragraph form.</a:t>
            </a:r>
          </a:p>
          <a:p>
            <a:pPr eaLnBrk="1" hangingPunct="1"/>
            <a:endParaRPr lang="en-US" sz="1400" dirty="0"/>
          </a:p>
          <a:p>
            <a:pPr eaLnBrk="1" hangingPunct="1"/>
            <a:r>
              <a:rPr lang="en-US" sz="1400" dirty="0"/>
              <a:t>Similar to the sub-headings you use to break up text, titles and headings for graphics, whether they are photos, graphs, or tables, should be non-technical and convey the key findings </a:t>
            </a:r>
          </a:p>
          <a:p>
            <a:pPr eaLnBrk="1" hangingPunct="1"/>
            <a:r>
              <a:rPr lang="en-US" sz="1400" dirty="0"/>
              <a:t>And no matter what it</a:t>
            </a:r>
            <a:r>
              <a:rPr lang="en-US" sz="1400" baseline="0" dirty="0"/>
              <a:t> is, </a:t>
            </a:r>
            <a:r>
              <a:rPr lang="en-US" sz="1400" dirty="0"/>
              <a:t>ALWAYS include a caption that describes the image or conveys part of your message.</a:t>
            </a:r>
          </a:p>
        </p:txBody>
      </p:sp>
    </p:spTree>
    <p:extLst>
      <p:ext uri="{BB962C8B-B14F-4D97-AF65-F5344CB8AC3E}">
        <p14:creationId xmlns:p14="http://schemas.microsoft.com/office/powerpoint/2010/main" val="102313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07E0E366-C3EF-47B9-925C-DD921B39A6F0}" type="slidenum">
              <a:rPr lang="fr-FR" sz="1200" smtClean="0"/>
              <a:pPr/>
              <a:t>9</a:t>
            </a:fld>
            <a:endParaRPr lang="fr-FR"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dirty="0"/>
              <a:t>In writing for policy audiences, you have an opportunity to set the direction of discussion and decision-making, but at the same time, you have an obligation not to misrepresent the facts by selectively choosing only the data that supports your arguments. </a:t>
            </a:r>
          </a:p>
          <a:p>
            <a:pPr eaLnBrk="1" hangingPunct="1"/>
            <a:endParaRPr lang="en-US" sz="1400" dirty="0"/>
          </a:p>
          <a:p>
            <a:pPr eaLnBrk="1" hangingPunct="1"/>
            <a:r>
              <a:rPr lang="en-US" sz="1400" dirty="0"/>
              <a:t>Simplify as much as possible, while retaining fairness and accuracy.</a:t>
            </a:r>
          </a:p>
          <a:p>
            <a:pPr eaLnBrk="1" hangingPunct="1"/>
            <a:r>
              <a:rPr lang="en-US" sz="1400" dirty="0"/>
              <a:t> </a:t>
            </a:r>
          </a:p>
        </p:txBody>
      </p:sp>
    </p:spTree>
    <p:extLst>
      <p:ext uri="{BB962C8B-B14F-4D97-AF65-F5344CB8AC3E}">
        <p14:creationId xmlns:p14="http://schemas.microsoft.com/office/powerpoint/2010/main" val="538863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84" descr="titlepagebg_solidblue"/>
          <p:cNvPicPr>
            <a:picLocks noChangeAspect="1" noChangeArrowheads="1"/>
          </p:cNvPicPr>
          <p:nvPr userDrawn="1"/>
        </p:nvPicPr>
        <p:blipFill>
          <a:blip r:embed="rId3"/>
          <a:srcRect/>
          <a:stretch>
            <a:fillRect/>
          </a:stretch>
        </p:blipFill>
        <p:spPr bwMode="auto">
          <a:xfrm>
            <a:off x="0" y="0"/>
            <a:ext cx="9148763" cy="6888163"/>
          </a:xfrm>
          <a:prstGeom prst="rect">
            <a:avLst/>
          </a:prstGeom>
          <a:noFill/>
          <a:ln w="9525">
            <a:noFill/>
            <a:miter lim="800000"/>
            <a:headEnd/>
            <a:tailEnd/>
          </a:ln>
        </p:spPr>
      </p:pic>
      <p:sp>
        <p:nvSpPr>
          <p:cNvPr id="77909" name="Rectangle 85"/>
          <p:cNvSpPr>
            <a:spLocks noGrp="1" noChangeArrowheads="1"/>
          </p:cNvSpPr>
          <p:nvPr>
            <p:ph type="ctrTitle" sz="quarter" hasCustomPrompt="1"/>
          </p:nvPr>
        </p:nvSpPr>
        <p:spPr>
          <a:xfrm>
            <a:off x="838200" y="3378422"/>
            <a:ext cx="6248400" cy="583978"/>
          </a:xfrm>
        </p:spPr>
        <p:txBody>
          <a:bodyPr anchor="b"/>
          <a:lstStyle>
            <a:lvl1pPr>
              <a:defRPr sz="4000" spc="300">
                <a:solidFill>
                  <a:schemeClr val="tx1"/>
                </a:solidFill>
              </a:defRPr>
            </a:lvl1pPr>
          </a:lstStyle>
          <a:p>
            <a:pPr lvl="0"/>
            <a:r>
              <a:rPr lang="en-US" noProof="0" dirty="0"/>
              <a:t>CLICK TO EDIT</a:t>
            </a:r>
          </a:p>
        </p:txBody>
      </p:sp>
      <p:sp>
        <p:nvSpPr>
          <p:cNvPr id="77910" name="Rectangle 86"/>
          <p:cNvSpPr>
            <a:spLocks noGrp="1" noChangeArrowheads="1"/>
          </p:cNvSpPr>
          <p:nvPr>
            <p:ph type="subTitle" sz="quarter" idx="1" hasCustomPrompt="1"/>
          </p:nvPr>
        </p:nvSpPr>
        <p:spPr>
          <a:xfrm>
            <a:off x="838200" y="3886200"/>
            <a:ext cx="7552848" cy="879212"/>
          </a:xfrm>
        </p:spPr>
        <p:txBody>
          <a:bodyPr/>
          <a:lstStyle>
            <a:lvl1pPr marL="0" indent="0">
              <a:buFont typeface="Wingdings" pitchFamily="2" charset="2"/>
              <a:buNone/>
              <a:defRPr sz="6200" b="1" spc="300">
                <a:solidFill>
                  <a:schemeClr val="accent5"/>
                </a:solidFill>
                <a:latin typeface="+mj-lt"/>
              </a:defRPr>
            </a:lvl1pPr>
          </a:lstStyle>
          <a:p>
            <a:pPr lvl="0"/>
            <a:r>
              <a:rPr lang="en-US" noProof="0" dirty="0"/>
              <a:t>CLICK TO EDIT</a:t>
            </a:r>
          </a:p>
        </p:txBody>
      </p:sp>
      <p:sp>
        <p:nvSpPr>
          <p:cNvPr id="10" name="Rectangle 9"/>
          <p:cNvSpPr/>
          <p:nvPr userDrawn="1"/>
        </p:nvSpPr>
        <p:spPr>
          <a:xfrm>
            <a:off x="3962400" y="5996408"/>
            <a:ext cx="4428648" cy="307777"/>
          </a:xfrm>
          <a:prstGeom prst="rect">
            <a:avLst/>
          </a:prstGeom>
        </p:spPr>
        <p:txBody>
          <a:bodyPr wrap="none">
            <a:spAutoFit/>
          </a:bodyPr>
          <a:lstStyle/>
          <a:p>
            <a:r>
              <a:rPr lang="en-US" sz="1400" dirty="0">
                <a:solidFill>
                  <a:schemeClr val="accent1"/>
                </a:solidFill>
              </a:rPr>
              <a:t>POPULATION REFERENCE BUREAU | www.prb.org</a:t>
            </a:r>
          </a:p>
        </p:txBody>
      </p:sp>
      <p:sp>
        <p:nvSpPr>
          <p:cNvPr id="8" name="Text Placeholder 7"/>
          <p:cNvSpPr>
            <a:spLocks noGrp="1"/>
          </p:cNvSpPr>
          <p:nvPr>
            <p:ph type="body" sz="quarter" idx="10" hasCustomPrompt="1"/>
          </p:nvPr>
        </p:nvSpPr>
        <p:spPr>
          <a:xfrm>
            <a:off x="838200" y="5412430"/>
            <a:ext cx="4724400" cy="457200"/>
          </a:xfrm>
        </p:spPr>
        <p:txBody>
          <a:bodyPr/>
          <a:lstStyle>
            <a:lvl1pPr marL="0" indent="0" algn="l">
              <a:buNone/>
              <a:defRPr sz="2400" b="0">
                <a:solidFill>
                  <a:srgbClr val="FFFFFF"/>
                </a:solidFill>
                <a:latin typeface="Arial" panose="020B0604020202020204" pitchFamily="34" charset="0"/>
                <a:cs typeface="Arial" panose="020B0604020202020204" pitchFamily="34" charset="0"/>
              </a:defRPr>
            </a:lvl1pPr>
          </a:lstStyle>
          <a:p>
            <a:pPr lvl="0"/>
            <a:r>
              <a:rPr lang="en-US" dirty="0"/>
              <a:t>PRESENTERS: Your Name</a:t>
            </a:r>
          </a:p>
        </p:txBody>
      </p:sp>
      <p:sp>
        <p:nvSpPr>
          <p:cNvPr id="9" name="Text Placeholder 7"/>
          <p:cNvSpPr>
            <a:spLocks noGrp="1"/>
          </p:cNvSpPr>
          <p:nvPr>
            <p:ph type="body" sz="quarter" idx="11" hasCustomPrompt="1"/>
          </p:nvPr>
        </p:nvSpPr>
        <p:spPr>
          <a:xfrm>
            <a:off x="838200" y="5996408"/>
            <a:ext cx="3048000" cy="371515"/>
          </a:xfrm>
        </p:spPr>
        <p:txBody>
          <a:bodyPr/>
          <a:lstStyle>
            <a:lvl1pPr marL="0" indent="0" algn="l">
              <a:buNone/>
              <a:defRPr sz="1600" b="1">
                <a:solidFill>
                  <a:srgbClr val="FFFFFF"/>
                </a:solidFill>
                <a:latin typeface="Arial" panose="020B0604020202020204" pitchFamily="34" charset="0"/>
                <a:cs typeface="Arial" panose="020B0604020202020204" pitchFamily="34" charset="0"/>
              </a:defRPr>
            </a:lvl1pPr>
          </a:lstStyle>
          <a:p>
            <a:pPr lvl="0"/>
            <a:r>
              <a:rPr lang="en-US" dirty="0"/>
              <a:t>Date</a:t>
            </a:r>
          </a:p>
        </p:txBody>
      </p:sp>
    </p:spTree>
  </p:cSld>
  <p:clrMapOvr>
    <a:overrideClrMapping bg1="dk2" tx1="lt1" bg2="dk1"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Layout-photo">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81"/>
            <a:ext cx="9144000" cy="6858082"/>
          </a:xfrm>
        </p:spPr>
        <p:txBody>
          <a:bodyPr anchor="t"/>
          <a:lstStyle>
            <a:lvl1pPr marL="0" indent="0" algn="ctr">
              <a:buNone/>
              <a:defRPr baseline="0"/>
            </a:lvl1pPr>
          </a:lstStyle>
          <a:p>
            <a:r>
              <a:rPr lang="en-US" dirty="0"/>
              <a:t>(insert picture under gray box layer)</a:t>
            </a: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10"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1"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386" r="3984"/>
          <a:stretch/>
        </p:blipFill>
        <p:spPr>
          <a:xfrm>
            <a:off x="0" y="0"/>
            <a:ext cx="9144000" cy="6878053"/>
          </a:xfrm>
          <a:prstGeom prst="rect">
            <a:avLst/>
          </a:prstGeom>
        </p:spPr>
      </p:pic>
      <p:sp>
        <p:nvSpPr>
          <p:cNvPr id="4" name="Rectangle 3"/>
          <p:cNvSpPr/>
          <p:nvPr userDrawn="1"/>
        </p:nvSpPr>
        <p:spPr bwMode="auto">
          <a:xfrm>
            <a:off x="-8021" y="-10029"/>
            <a:ext cx="9152021" cy="6888081"/>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4"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10"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1"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Layout-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bwMode="auto">
          <a:xfrm>
            <a:off x="-2005" y="0"/>
            <a:ext cx="914801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Layout-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bwMode="auto">
          <a:xfrm>
            <a:off x="0" y="0"/>
            <a:ext cx="914801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Layout-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userDrawn="1"/>
        </p:nvSpPr>
        <p:spPr bwMode="auto">
          <a:xfrm>
            <a:off x="-4010" y="0"/>
            <a:ext cx="914801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Layout-5">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0596"/>
          <a:stretch/>
        </p:blipFill>
        <p:spPr>
          <a:xfrm>
            <a:off x="-27709" y="0"/>
            <a:ext cx="9220200" cy="6876011"/>
          </a:xfrm>
          <a:prstGeom prst="rect">
            <a:avLst/>
          </a:prstGeom>
        </p:spPr>
      </p:pic>
      <p:sp>
        <p:nvSpPr>
          <p:cNvPr id="4" name="Rectangle 3"/>
          <p:cNvSpPr/>
          <p:nvPr userDrawn="1"/>
        </p:nvSpPr>
        <p:spPr bwMode="auto">
          <a:xfrm>
            <a:off x="-28035" y="-1"/>
            <a:ext cx="9220526" cy="6876011"/>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Layout-6">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622"/>
          <a:stretch/>
        </p:blipFill>
        <p:spPr>
          <a:xfrm>
            <a:off x="0" y="0"/>
            <a:ext cx="9144000" cy="6858000"/>
          </a:xfrm>
          <a:prstGeom prst="rect">
            <a:avLst/>
          </a:prstGeom>
        </p:spPr>
      </p:pic>
      <p:sp>
        <p:nvSpPr>
          <p:cNvPr id="4" name="Rectangle 3"/>
          <p:cNvSpPr/>
          <p:nvPr userDrawn="1"/>
        </p:nvSpPr>
        <p:spPr bwMode="auto">
          <a:xfrm>
            <a:off x="0" y="1"/>
            <a:ext cx="914400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userDrawn="1"/>
        </p:nvSpPr>
        <p:spPr bwMode="auto">
          <a:xfrm>
            <a:off x="914400" y="1586031"/>
            <a:ext cx="7315200" cy="3685939"/>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5" name="Rectangle 4"/>
          <p:cNvSpPr/>
          <p:nvPr userDrawn="1"/>
        </p:nvSpPr>
        <p:spPr bwMode="auto">
          <a:xfrm>
            <a:off x="914400" y="1600200"/>
            <a:ext cx="73152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8" name="Picture 7"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
        <p:nvSpPr>
          <p:cNvPr id="9" name="Text Placeholder 7"/>
          <p:cNvSpPr>
            <a:spLocks noGrp="1"/>
          </p:cNvSpPr>
          <p:nvPr>
            <p:ph type="body" sz="quarter" idx="10" hasCustomPrompt="1"/>
          </p:nvPr>
        </p:nvSpPr>
        <p:spPr>
          <a:xfrm>
            <a:off x="1002729" y="2286000"/>
            <a:ext cx="7138543" cy="818930"/>
          </a:xfrm>
        </p:spPr>
        <p:txBody>
          <a:bodyPr/>
          <a:lstStyle>
            <a:lvl1pPr marL="0" indent="0" algn="ctr">
              <a:buNone/>
              <a:defRPr sz="5400" b="1" spc="2000" baseline="0">
                <a:solidFill>
                  <a:srgbClr val="FFFFFF"/>
                </a:solidFill>
                <a:latin typeface="Arial" panose="020B0604020202020204" pitchFamily="34" charset="0"/>
                <a:cs typeface="Arial" panose="020B0604020202020204" pitchFamily="34" charset="0"/>
              </a:defRPr>
            </a:lvl1pPr>
          </a:lstStyle>
          <a:p>
            <a:pPr lvl="0"/>
            <a:r>
              <a:rPr lang="en-US" dirty="0"/>
              <a:t>SECTION</a:t>
            </a:r>
          </a:p>
        </p:txBody>
      </p:sp>
      <p:sp>
        <p:nvSpPr>
          <p:cNvPr id="10" name="Text Placeholder 7"/>
          <p:cNvSpPr>
            <a:spLocks noGrp="1"/>
          </p:cNvSpPr>
          <p:nvPr>
            <p:ph type="body" sz="quarter" idx="11" hasCustomPrompt="1"/>
          </p:nvPr>
        </p:nvSpPr>
        <p:spPr>
          <a:xfrm>
            <a:off x="1002729" y="3048000"/>
            <a:ext cx="7138543" cy="1600200"/>
          </a:xfrm>
        </p:spPr>
        <p:txBody>
          <a:bodyPr/>
          <a:lstStyle>
            <a:lvl1pPr marL="0" indent="0" algn="ctr">
              <a:buNone/>
              <a:defRPr sz="11000" b="1" spc="600" baseline="0">
                <a:solidFill>
                  <a:srgbClr val="FFFFFF"/>
                </a:solidFill>
                <a:latin typeface="Arial" panose="020B0604020202020204" pitchFamily="34" charset="0"/>
                <a:cs typeface="Arial" panose="020B0604020202020204" pitchFamily="34" charset="0"/>
              </a:defRPr>
            </a:lvl1pPr>
          </a:lstStyle>
          <a:p>
            <a:pPr lvl="0"/>
            <a:r>
              <a:rPr lang="en-US" dirty="0"/>
              <a:t>DIVIDER</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w Box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666" r="4444"/>
          <a:stretch/>
        </p:blipFill>
        <p:spPr>
          <a:xfrm>
            <a:off x="0" y="0"/>
            <a:ext cx="9144000" cy="6858000"/>
          </a:xfrm>
          <a:prstGeom prst="rect">
            <a:avLst/>
          </a:prstGeom>
        </p:spPr>
      </p:pic>
      <p:sp>
        <p:nvSpPr>
          <p:cNvPr id="4" name="Rectangle 3"/>
          <p:cNvSpPr/>
          <p:nvPr userDrawn="1"/>
        </p:nvSpPr>
        <p:spPr bwMode="auto">
          <a:xfrm>
            <a:off x="0" y="-5862"/>
            <a:ext cx="9144000" cy="6858000"/>
          </a:xfrm>
          <a:prstGeom prst="rect">
            <a:avLst/>
          </a:prstGeom>
          <a:solidFill>
            <a:srgbClr val="605F61">
              <a:alpha val="6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Rectangle 7"/>
          <p:cNvSpPr/>
          <p:nvPr userDrawn="1"/>
        </p:nvSpPr>
        <p:spPr bwMode="auto">
          <a:xfrm>
            <a:off x="914400" y="1600200"/>
            <a:ext cx="5181600" cy="4572000"/>
          </a:xfrm>
          <a:prstGeom prst="rect">
            <a:avLst/>
          </a:prstGeom>
          <a:solidFill>
            <a:srgbClr val="007BC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9" name="Rectangle 8"/>
          <p:cNvSpPr/>
          <p:nvPr userDrawn="1"/>
        </p:nvSpPr>
        <p:spPr bwMode="auto">
          <a:xfrm>
            <a:off x="933450" y="1600200"/>
            <a:ext cx="5162550" cy="45720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20" name="Text Placeholder 19"/>
          <p:cNvSpPr>
            <a:spLocks noGrp="1"/>
          </p:cNvSpPr>
          <p:nvPr>
            <p:ph type="body" sz="quarter" idx="12" hasCustomPrompt="1"/>
          </p:nvPr>
        </p:nvSpPr>
        <p:spPr>
          <a:xfrm>
            <a:off x="1914525" y="609600"/>
            <a:ext cx="3200400" cy="984738"/>
          </a:xfrm>
        </p:spPr>
        <p:txBody>
          <a:bodyPr/>
          <a:lstStyle>
            <a:lvl1pPr marL="0" indent="0" algn="ctr">
              <a:buNone/>
              <a:defRPr sz="6000" b="1" spc="300">
                <a:solidFill>
                  <a:srgbClr val="FFFFFF"/>
                </a:solidFill>
                <a:latin typeface="+mj-lt"/>
              </a:defRPr>
            </a:lvl1pPr>
          </a:lstStyle>
          <a:p>
            <a:pPr lvl="0"/>
            <a:r>
              <a:rPr lang="en-US" dirty="0"/>
              <a:t>TITLE</a:t>
            </a:r>
          </a:p>
        </p:txBody>
      </p:sp>
      <p:sp>
        <p:nvSpPr>
          <p:cNvPr id="26" name="Text Placeholder 19"/>
          <p:cNvSpPr>
            <a:spLocks noGrp="1"/>
          </p:cNvSpPr>
          <p:nvPr>
            <p:ph type="body" sz="quarter" idx="13" hasCustomPrompt="1"/>
          </p:nvPr>
        </p:nvSpPr>
        <p:spPr>
          <a:xfrm>
            <a:off x="1114425" y="1834662"/>
            <a:ext cx="4810125" cy="984738"/>
          </a:xfrm>
        </p:spPr>
        <p:txBody>
          <a:bodyPr/>
          <a:lstStyle>
            <a:lvl1pPr marL="0" indent="0" algn="ctr">
              <a:buNone/>
              <a:defRPr sz="2800" b="1" spc="0">
                <a:solidFill>
                  <a:srgbClr val="FFFFFF"/>
                </a:solidFill>
                <a:latin typeface="+mj-lt"/>
              </a:defRPr>
            </a:lvl1pPr>
          </a:lstStyle>
          <a:p>
            <a:pPr lvl="0"/>
            <a:r>
              <a:rPr lang="en-US" dirty="0"/>
              <a:t>A different more effective way of conveying an idea</a:t>
            </a:r>
          </a:p>
        </p:txBody>
      </p:sp>
      <p:sp>
        <p:nvSpPr>
          <p:cNvPr id="27" name="Text Placeholder 19"/>
          <p:cNvSpPr>
            <a:spLocks noGrp="1"/>
          </p:cNvSpPr>
          <p:nvPr>
            <p:ph type="body" sz="quarter" idx="14" hasCustomPrompt="1"/>
          </p:nvPr>
        </p:nvSpPr>
        <p:spPr>
          <a:xfrm>
            <a:off x="1109662" y="3018692"/>
            <a:ext cx="4810125" cy="2924907"/>
          </a:xfrm>
        </p:spPr>
        <p:txBody>
          <a:bodyPr/>
          <a:lstStyle>
            <a:lvl1pPr marL="342900" indent="-342900" algn="l">
              <a:buClr>
                <a:srgbClr val="6DCBFF"/>
              </a:buClr>
              <a:buSzPct val="100000"/>
              <a:buFont typeface="Wingdings" panose="05000000000000000000" pitchFamily="2" charset="2"/>
              <a:buChar char="§"/>
              <a:defRPr sz="2400" b="0" spc="0">
                <a:solidFill>
                  <a:srgbClr val="FFFFFF"/>
                </a:solidFill>
                <a:latin typeface="+mj-lt"/>
              </a:defRPr>
            </a:lvl1pPr>
          </a:lstStyle>
          <a:p>
            <a:pPr lvl="0"/>
            <a:r>
              <a:rPr lang="en-US" dirty="0"/>
              <a:t>Item one</a:t>
            </a:r>
          </a:p>
        </p:txBody>
      </p:sp>
      <p:pic>
        <p:nvPicPr>
          <p:cNvPr id="10" name="Picture 9" descr="PRB_LOGO_PowerPoint.png"/>
          <p:cNvPicPr>
            <a:picLocks noChangeAspect="1"/>
          </p:cNvPicPr>
          <p:nvPr userDrawn="1"/>
        </p:nvPicPr>
        <p:blipFill>
          <a:blip r:embed="rId4"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w Box Layout-2">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0" y="2931"/>
            <a:ext cx="9144000" cy="6858000"/>
          </a:xfrm>
        </p:spPr>
        <p:txBody>
          <a:bodyPr/>
          <a:lstStyle>
            <a:lvl1pPr marL="0" indent="0" algn="ctr">
              <a:buNone/>
              <a:defRPr/>
            </a:lvl1pPr>
          </a:lstStyle>
          <a:p>
            <a:r>
              <a:rPr lang="en-US" dirty="0"/>
              <a:t>(insert photo under gray box layer)</a:t>
            </a:r>
          </a:p>
        </p:txBody>
      </p:sp>
      <p:sp>
        <p:nvSpPr>
          <p:cNvPr id="9" name="Rectangle 8"/>
          <p:cNvSpPr/>
          <p:nvPr userDrawn="1"/>
        </p:nvSpPr>
        <p:spPr bwMode="auto">
          <a:xfrm>
            <a:off x="933450" y="1600200"/>
            <a:ext cx="5162550" cy="45720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20" name="Text Placeholder 19"/>
          <p:cNvSpPr>
            <a:spLocks noGrp="1"/>
          </p:cNvSpPr>
          <p:nvPr>
            <p:ph type="body" sz="quarter" idx="12" hasCustomPrompt="1"/>
          </p:nvPr>
        </p:nvSpPr>
        <p:spPr>
          <a:xfrm>
            <a:off x="1914525" y="609600"/>
            <a:ext cx="3200400" cy="984738"/>
          </a:xfrm>
        </p:spPr>
        <p:txBody>
          <a:bodyPr/>
          <a:lstStyle>
            <a:lvl1pPr marL="0" indent="0" algn="ctr">
              <a:buNone/>
              <a:defRPr sz="6000" b="1" spc="300">
                <a:solidFill>
                  <a:srgbClr val="FFFFFF"/>
                </a:solidFill>
                <a:latin typeface="+mj-lt"/>
              </a:defRPr>
            </a:lvl1pPr>
          </a:lstStyle>
          <a:p>
            <a:pPr lvl="0"/>
            <a:r>
              <a:rPr lang="en-US" dirty="0"/>
              <a:t>TITLE</a:t>
            </a:r>
          </a:p>
        </p:txBody>
      </p:sp>
      <p:sp>
        <p:nvSpPr>
          <p:cNvPr id="26" name="Text Placeholder 19"/>
          <p:cNvSpPr>
            <a:spLocks noGrp="1"/>
          </p:cNvSpPr>
          <p:nvPr>
            <p:ph type="body" sz="quarter" idx="13" hasCustomPrompt="1"/>
          </p:nvPr>
        </p:nvSpPr>
        <p:spPr>
          <a:xfrm>
            <a:off x="1114425" y="1834662"/>
            <a:ext cx="4810125" cy="984738"/>
          </a:xfrm>
        </p:spPr>
        <p:txBody>
          <a:bodyPr/>
          <a:lstStyle>
            <a:lvl1pPr marL="0" indent="0" algn="ctr">
              <a:buNone/>
              <a:defRPr sz="2800" b="1" spc="0">
                <a:solidFill>
                  <a:srgbClr val="FFFFFF"/>
                </a:solidFill>
                <a:latin typeface="+mj-lt"/>
              </a:defRPr>
            </a:lvl1pPr>
          </a:lstStyle>
          <a:p>
            <a:pPr lvl="0"/>
            <a:r>
              <a:rPr lang="en-US" dirty="0"/>
              <a:t>A different more effective way of conveying an idea</a:t>
            </a:r>
          </a:p>
        </p:txBody>
      </p:sp>
      <p:sp>
        <p:nvSpPr>
          <p:cNvPr id="27" name="Text Placeholder 19"/>
          <p:cNvSpPr>
            <a:spLocks noGrp="1"/>
          </p:cNvSpPr>
          <p:nvPr>
            <p:ph type="body" sz="quarter" idx="14" hasCustomPrompt="1"/>
          </p:nvPr>
        </p:nvSpPr>
        <p:spPr>
          <a:xfrm>
            <a:off x="1109662" y="3018692"/>
            <a:ext cx="4810125" cy="2924907"/>
          </a:xfrm>
        </p:spPr>
        <p:txBody>
          <a:bodyPr/>
          <a:lstStyle>
            <a:lvl1pPr marL="342900" indent="-342900" algn="l">
              <a:buClr>
                <a:srgbClr val="6DCBFF"/>
              </a:buClr>
              <a:buSzPct val="100000"/>
              <a:buFont typeface="Wingdings" panose="05000000000000000000" pitchFamily="2" charset="2"/>
              <a:buChar char="§"/>
              <a:defRPr sz="2400" b="0" spc="0">
                <a:solidFill>
                  <a:srgbClr val="FFFFFF"/>
                </a:solidFill>
                <a:latin typeface="+mj-lt"/>
              </a:defRPr>
            </a:lvl1pPr>
          </a:lstStyle>
          <a:p>
            <a:pPr lvl="0"/>
            <a:r>
              <a:rPr lang="en-US" dirty="0"/>
              <a:t>Item one</a:t>
            </a:r>
          </a:p>
        </p:txBody>
      </p:sp>
      <p:pic>
        <p:nvPicPr>
          <p:cNvPr id="10" name="Picture 9"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E96D1F"/>
                </a:solidFill>
              </a:defRPr>
            </a:lvl1pPr>
          </a:lstStyle>
          <a:p>
            <a:r>
              <a:rPr lang="en-US" dirty="0"/>
              <a:t>TITLE</a:t>
            </a:r>
          </a:p>
        </p:txBody>
      </p:sp>
      <p:sp>
        <p:nvSpPr>
          <p:cNvPr id="3" name="Content Placeholder 2"/>
          <p:cNvSpPr>
            <a:spLocks noGrp="1"/>
          </p:cNvSpPr>
          <p:nvPr>
            <p:ph idx="1"/>
          </p:nvPr>
        </p:nvSpPr>
        <p:spPr>
          <a:xfrm>
            <a:off x="1033463" y="1600200"/>
            <a:ext cx="7729537"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914400" y="838200"/>
            <a:ext cx="7315200" cy="3505200"/>
          </a:xfrm>
        </p:spPr>
        <p:txBody>
          <a:bodyPr/>
          <a:lstStyle>
            <a:lvl1pPr marL="0" indent="0" algn="ctr">
              <a:buNone/>
              <a:defRPr sz="3600">
                <a:solidFill>
                  <a:srgbClr val="FFFFFF"/>
                </a:solidFill>
                <a:latin typeface="Arial Black" panose="020B0A040201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magna </a:t>
            </a:r>
            <a:r>
              <a:rPr lang="en-US" dirty="0" err="1"/>
              <a:t>aliqua</a:t>
            </a:r>
            <a:r>
              <a:rPr lang="en-US" dirty="0"/>
              <a:t>. </a:t>
            </a:r>
            <a:r>
              <a:rPr lang="en-US" dirty="0" err="1"/>
              <a:t>Duis</a:t>
            </a:r>
            <a:r>
              <a:rPr lang="en-US" dirty="0"/>
              <a:t> </a:t>
            </a:r>
            <a:r>
              <a:rPr lang="en-US" dirty="0" err="1"/>
              <a:t>aute</a:t>
            </a:r>
            <a:r>
              <a:rPr lang="en-US" dirty="0"/>
              <a:t> </a:t>
            </a:r>
            <a:r>
              <a:rPr lang="en-US" dirty="0" err="1"/>
              <a:t>irure</a:t>
            </a:r>
            <a:r>
              <a:rPr lang="en-US" dirty="0"/>
              <a:t> dolor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a:t>
            </a:r>
          </a:p>
        </p:txBody>
      </p:sp>
      <p:sp>
        <p:nvSpPr>
          <p:cNvPr id="9" name="Rectangle 8"/>
          <p:cNvSpPr/>
          <p:nvPr userDrawn="1"/>
        </p:nvSpPr>
        <p:spPr bwMode="auto">
          <a:xfrm flipV="1">
            <a:off x="128016" y="5056632"/>
            <a:ext cx="8874839" cy="1682496"/>
          </a:xfrm>
          <a:prstGeom prst="rect">
            <a:avLst/>
          </a:prstGeom>
          <a:solidFill>
            <a:srgbClr val="717073">
              <a:alpha val="8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pic>
        <p:nvPicPr>
          <p:cNvPr id="11" name="Picture 10"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 Layout">
    <p:spTree>
      <p:nvGrpSpPr>
        <p:cNvPr id="1" name=""/>
        <p:cNvGrpSpPr/>
        <p:nvPr/>
      </p:nvGrpSpPr>
      <p:grpSpPr>
        <a:xfrm>
          <a:off x="0" y="0"/>
          <a:ext cx="0" cy="0"/>
          <a:chOff x="0" y="0"/>
          <a:chExt cx="0" cy="0"/>
        </a:xfrm>
      </p:grpSpPr>
      <p:sp>
        <p:nvSpPr>
          <p:cNvPr id="4" name="Rectangle 3"/>
          <p:cNvSpPr/>
          <p:nvPr userDrawn="1"/>
        </p:nvSpPr>
        <p:spPr bwMode="auto">
          <a:xfrm>
            <a:off x="-1" y="0"/>
            <a:ext cx="9144000" cy="6858000"/>
          </a:xfrm>
          <a:prstGeom prst="rect">
            <a:avLst/>
          </a:prstGeom>
          <a:solidFill>
            <a:srgbClr val="1E65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6" name="Picture 5"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546748" y="5928360"/>
            <a:ext cx="1140052" cy="548640"/>
          </a:xfrm>
          <a:prstGeom prst="rect">
            <a:avLst/>
          </a:prstGeom>
        </p:spPr>
      </p:pic>
      <p:sp>
        <p:nvSpPr>
          <p:cNvPr id="7" name="Rectangle 6"/>
          <p:cNvSpPr/>
          <p:nvPr userDrawn="1"/>
        </p:nvSpPr>
        <p:spPr bwMode="auto">
          <a:xfrm>
            <a:off x="685800" y="1600200"/>
            <a:ext cx="77724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Text Placeholder 7"/>
          <p:cNvSpPr>
            <a:spLocks noGrp="1"/>
          </p:cNvSpPr>
          <p:nvPr>
            <p:ph type="body" sz="quarter" idx="11" hasCustomPrompt="1"/>
          </p:nvPr>
        </p:nvSpPr>
        <p:spPr>
          <a:xfrm>
            <a:off x="1002728" y="2514600"/>
            <a:ext cx="7138543" cy="990600"/>
          </a:xfrm>
        </p:spPr>
        <p:txBody>
          <a:bodyPr/>
          <a:lstStyle>
            <a:lvl1pPr marL="0" indent="0" algn="ctr">
              <a:buNone/>
              <a:defRPr sz="5000" b="0" spc="300" baseline="0">
                <a:solidFill>
                  <a:srgbClr val="FFFFFF"/>
                </a:solidFill>
                <a:latin typeface="Arial" panose="020B0604020202020204" pitchFamily="34" charset="0"/>
                <a:cs typeface="Arial" panose="020B0604020202020204" pitchFamily="34" charset="0"/>
              </a:defRPr>
            </a:lvl1pPr>
          </a:lstStyle>
          <a:p>
            <a:pPr lvl="0"/>
            <a:r>
              <a:rPr lang="en-US" dirty="0"/>
              <a:t>WHAT IS YOUR</a:t>
            </a:r>
          </a:p>
        </p:txBody>
      </p:sp>
      <p:sp>
        <p:nvSpPr>
          <p:cNvPr id="9" name="Text Placeholder 7"/>
          <p:cNvSpPr>
            <a:spLocks noGrp="1"/>
          </p:cNvSpPr>
          <p:nvPr>
            <p:ph type="body" sz="quarter" idx="12" hasCustomPrompt="1"/>
          </p:nvPr>
        </p:nvSpPr>
        <p:spPr>
          <a:xfrm>
            <a:off x="1002728" y="3505200"/>
            <a:ext cx="7138543" cy="990600"/>
          </a:xfrm>
        </p:spPr>
        <p:txBody>
          <a:bodyPr/>
          <a:lstStyle>
            <a:lvl1pPr marL="0" indent="0" algn="ctr">
              <a:buNone/>
              <a:defRPr sz="5500" b="1" spc="300" baseline="0">
                <a:solidFill>
                  <a:srgbClr val="FFFFFF"/>
                </a:solidFill>
                <a:latin typeface="Arial" panose="020B0604020202020204" pitchFamily="34" charset="0"/>
                <a:cs typeface="Arial" panose="020B0604020202020204" pitchFamily="34" charset="0"/>
              </a:defRPr>
            </a:lvl1pPr>
          </a:lstStyle>
          <a:p>
            <a:pPr lvl="0"/>
            <a:r>
              <a:rPr lang="en-US" dirty="0"/>
              <a:t>QUESTION?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estion Layout-need photo">
    <p:spTree>
      <p:nvGrpSpPr>
        <p:cNvPr id="1" name=""/>
        <p:cNvGrpSpPr/>
        <p:nvPr/>
      </p:nvGrpSpPr>
      <p:grpSpPr>
        <a:xfrm>
          <a:off x="0" y="0"/>
          <a:ext cx="0" cy="0"/>
          <a:chOff x="0" y="0"/>
          <a:chExt cx="0" cy="0"/>
        </a:xfrm>
      </p:grpSpPr>
      <p:pic>
        <p:nvPicPr>
          <p:cNvPr id="6" name="Picture 5" descr="PRB_LOGO_PowerPoint.png"/>
          <p:cNvPicPr>
            <a:picLocks noChangeAspect="1"/>
          </p:cNvPicPr>
          <p:nvPr userDrawn="1"/>
        </p:nvPicPr>
        <p:blipFill>
          <a:blip r:embed="rId2" cstate="print">
            <a:alphaModFix amt="37000"/>
            <a:extLst>
              <a:ext uri="{28A0092B-C50C-407E-A947-70E740481C1C}">
                <a14:useLocalDpi xmlns:a14="http://schemas.microsoft.com/office/drawing/2010/main" val="0"/>
              </a:ext>
            </a:extLst>
          </a:blip>
          <a:stretch>
            <a:fillRect/>
          </a:stretch>
        </p:blipFill>
        <p:spPr>
          <a:xfrm>
            <a:off x="7546748" y="5928360"/>
            <a:ext cx="1140052" cy="548640"/>
          </a:xfrm>
          <a:prstGeom prst="rect">
            <a:avLst/>
          </a:prstGeom>
        </p:spPr>
      </p:pic>
      <p:sp>
        <p:nvSpPr>
          <p:cNvPr id="7" name="Rectangle 6"/>
          <p:cNvSpPr/>
          <p:nvPr userDrawn="1"/>
        </p:nvSpPr>
        <p:spPr bwMode="auto">
          <a:xfrm>
            <a:off x="685800" y="1600200"/>
            <a:ext cx="77724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Text Placeholder 7"/>
          <p:cNvSpPr>
            <a:spLocks noGrp="1"/>
          </p:cNvSpPr>
          <p:nvPr>
            <p:ph type="body" sz="quarter" idx="11" hasCustomPrompt="1"/>
          </p:nvPr>
        </p:nvSpPr>
        <p:spPr>
          <a:xfrm>
            <a:off x="1002728" y="2514600"/>
            <a:ext cx="7138543" cy="990600"/>
          </a:xfrm>
        </p:spPr>
        <p:txBody>
          <a:bodyPr/>
          <a:lstStyle>
            <a:lvl1pPr marL="0" indent="0" algn="ctr">
              <a:buNone/>
              <a:defRPr sz="5000" b="0" spc="300" baseline="0">
                <a:solidFill>
                  <a:srgbClr val="FFFFFF"/>
                </a:solidFill>
                <a:latin typeface="Arial" panose="020B0604020202020204" pitchFamily="34" charset="0"/>
                <a:cs typeface="Arial" panose="020B0604020202020204" pitchFamily="34" charset="0"/>
              </a:defRPr>
            </a:lvl1pPr>
          </a:lstStyle>
          <a:p>
            <a:pPr lvl="0"/>
            <a:r>
              <a:rPr lang="en-US" dirty="0"/>
              <a:t>WHAT IS YOUR</a:t>
            </a:r>
          </a:p>
        </p:txBody>
      </p:sp>
      <p:sp>
        <p:nvSpPr>
          <p:cNvPr id="9" name="Text Placeholder 7"/>
          <p:cNvSpPr>
            <a:spLocks noGrp="1"/>
          </p:cNvSpPr>
          <p:nvPr>
            <p:ph type="body" sz="quarter" idx="12" hasCustomPrompt="1"/>
          </p:nvPr>
        </p:nvSpPr>
        <p:spPr>
          <a:xfrm>
            <a:off x="1002728" y="3505200"/>
            <a:ext cx="7138543" cy="990600"/>
          </a:xfrm>
        </p:spPr>
        <p:txBody>
          <a:bodyPr/>
          <a:lstStyle>
            <a:lvl1pPr marL="0" indent="0" algn="ctr">
              <a:buNone/>
              <a:defRPr sz="5500" b="1" spc="300" baseline="0">
                <a:solidFill>
                  <a:srgbClr val="FFFFFF"/>
                </a:solidFill>
                <a:latin typeface="Arial" panose="020B0604020202020204" pitchFamily="34" charset="0"/>
                <a:cs typeface="Arial" panose="020B0604020202020204" pitchFamily="34" charset="0"/>
              </a:defRPr>
            </a:lvl1pPr>
          </a:lstStyle>
          <a:p>
            <a:pPr lvl="0"/>
            <a:r>
              <a:rPr lang="en-US" dirty="0"/>
              <a:t>QUESTION?</a:t>
            </a:r>
          </a:p>
        </p:txBody>
      </p:sp>
      <p:sp>
        <p:nvSpPr>
          <p:cNvPr id="3" name="Picture Placeholder 2"/>
          <p:cNvSpPr>
            <a:spLocks noGrp="1"/>
          </p:cNvSpPr>
          <p:nvPr>
            <p:ph type="pic" sz="quarter" idx="13" hasCustomPrompt="1"/>
          </p:nvPr>
        </p:nvSpPr>
        <p:spPr>
          <a:xfrm>
            <a:off x="0" y="0"/>
            <a:ext cx="9144000" cy="6858000"/>
          </a:xfrm>
        </p:spPr>
        <p:txBody>
          <a:bodyPr/>
          <a:lstStyle>
            <a:lvl1pPr marL="0" indent="0" algn="ctr">
              <a:buNone/>
              <a:defRPr/>
            </a:lvl1pPr>
          </a:lstStyle>
          <a:p>
            <a:r>
              <a:rPr lang="en-US" dirty="0"/>
              <a:t>(insert photo behind blue box layer)</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 Layout-Photo">
    <p:spTree>
      <p:nvGrpSpPr>
        <p:cNvPr id="1" name=""/>
        <p:cNvGrpSpPr/>
        <p:nvPr/>
      </p:nvGrpSpPr>
      <p:grpSpPr>
        <a:xfrm>
          <a:off x="0" y="0"/>
          <a:ext cx="0" cy="0"/>
          <a:chOff x="0" y="0"/>
          <a:chExt cx="0" cy="0"/>
        </a:xfrm>
      </p:grpSpPr>
      <p:pic>
        <p:nvPicPr>
          <p:cNvPr id="3" name="Picture 2" descr="US_What_If_Final_Digital (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r="6521" b="2014"/>
          <a:stretch/>
        </p:blipFill>
        <p:spPr>
          <a:xfrm>
            <a:off x="0" y="-1"/>
            <a:ext cx="9144000" cy="6856413"/>
          </a:xfrm>
          <a:prstGeom prst="rect">
            <a:avLst/>
          </a:prstGeom>
        </p:spPr>
      </p:pic>
      <p:sp>
        <p:nvSpPr>
          <p:cNvPr id="4" name="Rectangle 3"/>
          <p:cNvSpPr/>
          <p:nvPr userDrawn="1"/>
        </p:nvSpPr>
        <p:spPr bwMode="auto">
          <a:xfrm>
            <a:off x="0" y="0"/>
            <a:ext cx="9144000" cy="6858000"/>
          </a:xfrm>
          <a:prstGeom prst="rect">
            <a:avLst/>
          </a:prstGeom>
          <a:solidFill>
            <a:srgbClr val="1E65A1">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pic>
        <p:nvPicPr>
          <p:cNvPr id="6" name="Picture 5"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546748" y="5928360"/>
            <a:ext cx="1140052" cy="548640"/>
          </a:xfrm>
          <a:prstGeom prst="rect">
            <a:avLst/>
          </a:prstGeom>
        </p:spPr>
      </p:pic>
      <p:sp>
        <p:nvSpPr>
          <p:cNvPr id="7" name="Rectangle 6"/>
          <p:cNvSpPr/>
          <p:nvPr userDrawn="1"/>
        </p:nvSpPr>
        <p:spPr bwMode="auto">
          <a:xfrm>
            <a:off x="685800" y="1600200"/>
            <a:ext cx="7772400" cy="3657600"/>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8" name="Text Placeholder 7"/>
          <p:cNvSpPr>
            <a:spLocks noGrp="1"/>
          </p:cNvSpPr>
          <p:nvPr>
            <p:ph type="body" sz="quarter" idx="11" hasCustomPrompt="1"/>
          </p:nvPr>
        </p:nvSpPr>
        <p:spPr>
          <a:xfrm>
            <a:off x="1002728" y="2514600"/>
            <a:ext cx="7138543" cy="990600"/>
          </a:xfrm>
        </p:spPr>
        <p:txBody>
          <a:bodyPr/>
          <a:lstStyle>
            <a:lvl1pPr marL="0" indent="0" algn="ctr">
              <a:buNone/>
              <a:defRPr sz="5000" b="0" spc="300" baseline="0">
                <a:solidFill>
                  <a:srgbClr val="FFFFFF"/>
                </a:solidFill>
                <a:latin typeface="Arial" panose="020B0604020202020204" pitchFamily="34" charset="0"/>
                <a:cs typeface="Arial" panose="020B0604020202020204" pitchFamily="34" charset="0"/>
              </a:defRPr>
            </a:lvl1pPr>
          </a:lstStyle>
          <a:p>
            <a:pPr lvl="0"/>
            <a:r>
              <a:rPr lang="en-US" dirty="0"/>
              <a:t>WHAT IS YOUR</a:t>
            </a:r>
          </a:p>
        </p:txBody>
      </p:sp>
      <p:sp>
        <p:nvSpPr>
          <p:cNvPr id="9" name="Text Placeholder 7"/>
          <p:cNvSpPr>
            <a:spLocks noGrp="1"/>
          </p:cNvSpPr>
          <p:nvPr>
            <p:ph type="body" sz="quarter" idx="12" hasCustomPrompt="1"/>
          </p:nvPr>
        </p:nvSpPr>
        <p:spPr>
          <a:xfrm>
            <a:off x="1002728" y="3505200"/>
            <a:ext cx="7138543" cy="990600"/>
          </a:xfrm>
        </p:spPr>
        <p:txBody>
          <a:bodyPr/>
          <a:lstStyle>
            <a:lvl1pPr marL="0" indent="0" algn="ctr">
              <a:buNone/>
              <a:defRPr sz="5500" b="1" spc="300" baseline="0">
                <a:solidFill>
                  <a:srgbClr val="FFFFFF"/>
                </a:solidFill>
                <a:latin typeface="Arial" panose="020B0604020202020204" pitchFamily="34" charset="0"/>
                <a:cs typeface="Arial" panose="020B0604020202020204" pitchFamily="34" charset="0"/>
              </a:defRPr>
            </a:lvl1pPr>
          </a:lstStyle>
          <a:p>
            <a:pPr lvl="0"/>
            <a:r>
              <a:rPr lang="en-US" dirty="0"/>
              <a:t>QUESTION?</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84" descr="titlepagebg_solidblue"/>
          <p:cNvPicPr>
            <a:picLocks noChangeAspect="1" noChangeArrowheads="1"/>
          </p:cNvPicPr>
          <p:nvPr userDrawn="1"/>
        </p:nvPicPr>
        <p:blipFill>
          <a:blip r:embed="rId3"/>
          <a:srcRect/>
          <a:stretch>
            <a:fillRect/>
          </a:stretch>
        </p:blipFill>
        <p:spPr bwMode="auto">
          <a:xfrm>
            <a:off x="0" y="0"/>
            <a:ext cx="9148763" cy="6888163"/>
          </a:xfrm>
          <a:prstGeom prst="rect">
            <a:avLst/>
          </a:prstGeom>
          <a:noFill/>
          <a:ln w="9525">
            <a:noFill/>
            <a:miter lim="800000"/>
            <a:headEnd/>
            <a:tailEnd/>
          </a:ln>
        </p:spPr>
      </p:pic>
      <p:sp>
        <p:nvSpPr>
          <p:cNvPr id="77910" name="Rectangle 86"/>
          <p:cNvSpPr>
            <a:spLocks noGrp="1" noChangeArrowheads="1"/>
          </p:cNvSpPr>
          <p:nvPr>
            <p:ph type="subTitle" sz="quarter" idx="1" hasCustomPrompt="1"/>
          </p:nvPr>
        </p:nvSpPr>
        <p:spPr>
          <a:xfrm>
            <a:off x="838200" y="3886200"/>
            <a:ext cx="7552848" cy="879212"/>
          </a:xfrm>
        </p:spPr>
        <p:txBody>
          <a:bodyPr/>
          <a:lstStyle>
            <a:lvl1pPr marL="0" indent="0">
              <a:buFont typeface="Wingdings" pitchFamily="2" charset="2"/>
              <a:buNone/>
              <a:defRPr sz="6200" b="1" spc="300">
                <a:solidFill>
                  <a:schemeClr val="accent5"/>
                </a:solidFill>
                <a:latin typeface="+mj-lt"/>
              </a:defRPr>
            </a:lvl1pPr>
          </a:lstStyle>
          <a:p>
            <a:pPr lvl="0"/>
            <a:r>
              <a:rPr lang="en-US" noProof="0" dirty="0"/>
              <a:t>THANK YOU</a:t>
            </a:r>
          </a:p>
        </p:txBody>
      </p:sp>
      <p:sp>
        <p:nvSpPr>
          <p:cNvPr id="10" name="Rectangle 9"/>
          <p:cNvSpPr/>
          <p:nvPr userDrawn="1"/>
        </p:nvSpPr>
        <p:spPr>
          <a:xfrm>
            <a:off x="3962400" y="5996408"/>
            <a:ext cx="4428648" cy="307777"/>
          </a:xfrm>
          <a:prstGeom prst="rect">
            <a:avLst/>
          </a:prstGeom>
        </p:spPr>
        <p:txBody>
          <a:bodyPr wrap="none">
            <a:spAutoFit/>
          </a:bodyPr>
          <a:lstStyle/>
          <a:p>
            <a:r>
              <a:rPr lang="en-US" sz="1400" dirty="0">
                <a:solidFill>
                  <a:schemeClr val="accent1"/>
                </a:solidFill>
              </a:rPr>
              <a:t>POPULATION REFERENCE BUREAU | www.prb.org</a:t>
            </a:r>
          </a:p>
        </p:txBody>
      </p:sp>
      <p:sp>
        <p:nvSpPr>
          <p:cNvPr id="8" name="Text Placeholder 7"/>
          <p:cNvSpPr>
            <a:spLocks noGrp="1"/>
          </p:cNvSpPr>
          <p:nvPr>
            <p:ph type="body" sz="quarter" idx="10" hasCustomPrompt="1"/>
          </p:nvPr>
        </p:nvSpPr>
        <p:spPr>
          <a:xfrm>
            <a:off x="838200" y="5412430"/>
            <a:ext cx="4724400" cy="457200"/>
          </a:xfrm>
        </p:spPr>
        <p:txBody>
          <a:bodyPr/>
          <a:lstStyle>
            <a:lvl1pPr marL="0" indent="0" algn="l">
              <a:buNone/>
              <a:defRPr sz="2400" b="0">
                <a:solidFill>
                  <a:srgbClr val="FFFFFF"/>
                </a:solidFill>
                <a:latin typeface="Arial" panose="020B0604020202020204" pitchFamily="34" charset="0"/>
                <a:cs typeface="Arial" panose="020B0604020202020204" pitchFamily="34" charset="0"/>
              </a:defRPr>
            </a:lvl1pPr>
          </a:lstStyle>
          <a:p>
            <a:pPr lvl="0"/>
            <a:r>
              <a:rPr lang="en-US" dirty="0"/>
              <a:t>PRESENTERS: Your Name</a:t>
            </a:r>
          </a:p>
        </p:txBody>
      </p:sp>
      <p:sp>
        <p:nvSpPr>
          <p:cNvPr id="9" name="Text Placeholder 7"/>
          <p:cNvSpPr>
            <a:spLocks noGrp="1"/>
          </p:cNvSpPr>
          <p:nvPr>
            <p:ph type="body" sz="quarter" idx="11" hasCustomPrompt="1"/>
          </p:nvPr>
        </p:nvSpPr>
        <p:spPr>
          <a:xfrm>
            <a:off x="838200" y="5996408"/>
            <a:ext cx="3048000" cy="371515"/>
          </a:xfrm>
        </p:spPr>
        <p:txBody>
          <a:bodyPr/>
          <a:lstStyle>
            <a:lvl1pPr marL="0" indent="0" algn="l">
              <a:buNone/>
              <a:defRPr sz="1600" b="1" baseline="0">
                <a:solidFill>
                  <a:srgbClr val="FFFFFF"/>
                </a:solidFill>
                <a:latin typeface="Arial" panose="020B0604020202020204" pitchFamily="34" charset="0"/>
                <a:cs typeface="Arial" panose="020B0604020202020204" pitchFamily="34" charset="0"/>
              </a:defRPr>
            </a:lvl1pPr>
          </a:lstStyle>
          <a:p>
            <a:pPr lvl="0"/>
            <a:r>
              <a:rPr lang="en-US" dirty="0"/>
              <a:t>E-Mail address</a:t>
            </a:r>
          </a:p>
        </p:txBody>
      </p:sp>
    </p:spTree>
  </p:cSld>
  <p:clrMapOvr>
    <a:overrideClrMapping bg1="dk2" tx1="lt1" bg2="dk1"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85"/>
          <p:cNvSpPr>
            <a:spLocks noGrp="1" noChangeArrowheads="1"/>
          </p:cNvSpPr>
          <p:nvPr>
            <p:ph type="ctrTitle" sz="quarter"/>
          </p:nvPr>
        </p:nvSpPr>
        <p:spPr>
          <a:xfrm>
            <a:off x="685800" y="2098675"/>
            <a:ext cx="6248400" cy="1447800"/>
          </a:xfrm>
        </p:spPr>
        <p:txBody>
          <a:bodyPr anchor="b"/>
          <a:lstStyle>
            <a:lvl1pPr>
              <a:defRPr/>
            </a:lvl1pPr>
          </a:lstStyle>
          <a:p>
            <a:r>
              <a:rPr lang="en-US"/>
              <a:t>Click to edit Master title style</a:t>
            </a:r>
          </a:p>
        </p:txBody>
      </p:sp>
      <p:sp>
        <p:nvSpPr>
          <p:cNvPr id="8" name="Rectangle 86"/>
          <p:cNvSpPr>
            <a:spLocks noGrp="1" noChangeArrowheads="1"/>
          </p:cNvSpPr>
          <p:nvPr>
            <p:ph type="subTitle" sz="quarter" idx="1"/>
          </p:nvPr>
        </p:nvSpPr>
        <p:spPr>
          <a:xfrm>
            <a:off x="685800" y="3775075"/>
            <a:ext cx="6248400" cy="1101725"/>
          </a:xfrm>
        </p:spPr>
        <p:txBody>
          <a:bodyPr/>
          <a:lstStyle>
            <a:lvl1pPr marL="0" indent="0">
              <a:buFont typeface="Wingdings" charset="2"/>
              <a:buNone/>
              <a:defRPr>
                <a:solidFill>
                  <a:srgbClr val="000000"/>
                </a:solidFill>
              </a:defRPr>
            </a:lvl1pPr>
          </a:lstStyle>
          <a:p>
            <a:r>
              <a:rPr lang="en-US"/>
              <a:t>Click to edit Master subtitle style</a:t>
            </a:r>
          </a:p>
        </p:txBody>
      </p:sp>
    </p:spTree>
    <p:extLst>
      <p:ext uri="{BB962C8B-B14F-4D97-AF65-F5344CB8AC3E}">
        <p14:creationId xmlns:p14="http://schemas.microsoft.com/office/powerpoint/2010/main" val="1264267175"/>
      </p:ext>
    </p:extLst>
  </p:cSld>
  <p:clrMapOvr>
    <a:overrideClrMapping bg1="dk2" tx1="lt1" bg2="dk1"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Layout-no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914400" y="838200"/>
            <a:ext cx="7315200" cy="3505200"/>
          </a:xfrm>
        </p:spPr>
        <p:txBody>
          <a:bodyPr/>
          <a:lstStyle>
            <a:lvl1pPr marL="0" indent="0" algn="ctr">
              <a:buNone/>
              <a:defRPr sz="3600">
                <a:solidFill>
                  <a:srgbClr val="FFFFFF"/>
                </a:solidFill>
                <a:latin typeface="Arial Black" panose="020B0A040201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magna </a:t>
            </a:r>
            <a:r>
              <a:rPr lang="en-US" dirty="0" err="1"/>
              <a:t>aliqua</a:t>
            </a:r>
            <a:r>
              <a:rPr lang="en-US" dirty="0"/>
              <a:t>. </a:t>
            </a:r>
            <a:r>
              <a:rPr lang="en-US" dirty="0" err="1"/>
              <a:t>Duis</a:t>
            </a:r>
            <a:r>
              <a:rPr lang="en-US" dirty="0"/>
              <a:t> </a:t>
            </a:r>
            <a:r>
              <a:rPr lang="en-US" dirty="0" err="1"/>
              <a:t>aute</a:t>
            </a:r>
            <a:r>
              <a:rPr lang="en-US" dirty="0"/>
              <a:t> </a:t>
            </a:r>
            <a:r>
              <a:rPr lang="en-US" dirty="0" err="1"/>
              <a:t>irure</a:t>
            </a:r>
            <a:r>
              <a:rPr lang="en-US" dirty="0"/>
              <a:t> dolor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a:t>
            </a:r>
          </a:p>
        </p:txBody>
      </p:sp>
      <p:pic>
        <p:nvPicPr>
          <p:cNvPr id="11" name="Picture 10" descr="PRB_LOGO_PowerPoint.png"/>
          <p:cNvPicPr>
            <a:picLocks noChangeAspect="1"/>
          </p:cNvPicPr>
          <p:nvPr userDrawn="1"/>
        </p:nvPicPr>
        <p:blipFill>
          <a:blip r:embed="rId3" cstate="print">
            <a:alphaModFix amt="37000"/>
            <a:extLst>
              <a:ext uri="{28A0092B-C50C-407E-A947-70E740481C1C}">
                <a14:useLocalDpi xmlns:a14="http://schemas.microsoft.com/office/drawing/2010/main" val="0"/>
              </a:ext>
            </a:extLst>
          </a:blip>
          <a:stretch>
            <a:fillRect/>
          </a:stretch>
        </p:blipFill>
        <p:spPr>
          <a:xfrm>
            <a:off x="7855036" y="6153753"/>
            <a:ext cx="950043" cy="4572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1470" y="533400"/>
            <a:ext cx="7318129" cy="685800"/>
          </a:xfrm>
        </p:spPr>
        <p:txBody>
          <a:bodyPr/>
          <a:lstStyle>
            <a:lvl1pPr>
              <a:defRPr sz="3600">
                <a:solidFill>
                  <a:srgbClr val="265E9E"/>
                </a:solidFill>
              </a:defRPr>
            </a:lvl1pPr>
          </a:lstStyle>
          <a:p>
            <a:r>
              <a:rPr lang="en-US" dirty="0"/>
              <a:t>TITLE STYLE</a:t>
            </a:r>
          </a:p>
        </p:txBody>
      </p:sp>
      <p:sp>
        <p:nvSpPr>
          <p:cNvPr id="5" name="Text Placeholder 4"/>
          <p:cNvSpPr>
            <a:spLocks noGrp="1"/>
          </p:cNvSpPr>
          <p:nvPr>
            <p:ph type="body" sz="quarter" idx="10"/>
          </p:nvPr>
        </p:nvSpPr>
        <p:spPr>
          <a:xfrm>
            <a:off x="911225" y="1600200"/>
            <a:ext cx="7318375" cy="4572000"/>
          </a:xfrm>
        </p:spPr>
        <p:txBody>
          <a:bodyPr/>
          <a:lstStyle>
            <a:lvl1pPr>
              <a:buClr>
                <a:srgbClr val="D6492A"/>
              </a:buClr>
              <a:defRPr>
                <a:solidFill>
                  <a:srgbClr val="000000"/>
                </a:solidFill>
              </a:defRPr>
            </a:lvl1pPr>
          </a:lstStyle>
          <a:p>
            <a:pPr lvl="0"/>
            <a:r>
              <a:rPr lang="en-US" dirty="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 Example Layout">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911471" y="533400"/>
            <a:ext cx="3889130" cy="685800"/>
          </a:xfrm>
        </p:spPr>
        <p:txBody>
          <a:bodyPr/>
          <a:lstStyle/>
          <a:p>
            <a:r>
              <a:rPr lang="en-US" dirty="0"/>
              <a:t>TITLE STYLE</a:t>
            </a:r>
          </a:p>
        </p:txBody>
      </p:sp>
      <p:sp>
        <p:nvSpPr>
          <p:cNvPr id="3" name="Rectangle 2"/>
          <p:cNvSpPr/>
          <p:nvPr userDrawn="1"/>
        </p:nvSpPr>
        <p:spPr bwMode="auto">
          <a:xfrm>
            <a:off x="931069" y="3886200"/>
            <a:ext cx="7298531" cy="2271117"/>
          </a:xfrm>
          <a:prstGeom prst="rect">
            <a:avLst/>
          </a:prstGeom>
          <a:noFill/>
          <a:ln w="9525" cap="flat" cmpd="sng" algn="ctr">
            <a:solidFill>
              <a:srgbClr val="717073"/>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endParaRPr>
          </a:p>
        </p:txBody>
      </p:sp>
      <p:sp>
        <p:nvSpPr>
          <p:cNvPr id="12" name="Text Placeholder 11"/>
          <p:cNvSpPr>
            <a:spLocks noGrp="1"/>
          </p:cNvSpPr>
          <p:nvPr>
            <p:ph type="body" sz="quarter" idx="10"/>
          </p:nvPr>
        </p:nvSpPr>
        <p:spPr>
          <a:xfrm>
            <a:off x="911225" y="1600200"/>
            <a:ext cx="7318375" cy="1600200"/>
          </a:xfrm>
        </p:spPr>
        <p:txBody>
          <a:bodyPr/>
          <a:lstStyle/>
          <a:p>
            <a:pPr lvl="0"/>
            <a:r>
              <a:rPr lang="en-US"/>
              <a:t>Click to edit Master text styles</a:t>
            </a:r>
          </a:p>
          <a:p>
            <a:pPr lvl="1"/>
            <a:r>
              <a:rPr lang="en-US"/>
              <a:t>Second level</a:t>
            </a:r>
          </a:p>
          <a:p>
            <a:pPr lvl="2"/>
            <a:r>
              <a:rPr lang="en-US"/>
              <a:t>Third level</a:t>
            </a:r>
          </a:p>
        </p:txBody>
      </p:sp>
      <p:sp>
        <p:nvSpPr>
          <p:cNvPr id="14" name="Text Placeholder 13"/>
          <p:cNvSpPr>
            <a:spLocks noGrp="1"/>
          </p:cNvSpPr>
          <p:nvPr>
            <p:ph type="body" sz="quarter" idx="11"/>
          </p:nvPr>
        </p:nvSpPr>
        <p:spPr>
          <a:xfrm>
            <a:off x="1066800" y="4019491"/>
            <a:ext cx="7010400" cy="2000310"/>
          </a:xfrm>
        </p:spPr>
        <p:txBody>
          <a:bodyPr/>
          <a:lstStyle>
            <a:lvl1pPr marL="0" indent="0">
              <a:buNone/>
              <a:defRPr sz="2400"/>
            </a:lvl1pPr>
          </a:lstStyle>
          <a:p>
            <a:pPr lvl="0"/>
            <a:r>
              <a:rPr lang="en-US"/>
              <a:t>Click to edit Master text styles</a:t>
            </a:r>
          </a:p>
        </p:txBody>
      </p:sp>
      <p:sp>
        <p:nvSpPr>
          <p:cNvPr id="7" name="Text Placeholder 13"/>
          <p:cNvSpPr>
            <a:spLocks noGrp="1"/>
          </p:cNvSpPr>
          <p:nvPr>
            <p:ph type="body" sz="quarter" idx="12" hasCustomPrompt="1"/>
          </p:nvPr>
        </p:nvSpPr>
        <p:spPr>
          <a:xfrm>
            <a:off x="1066800" y="3454081"/>
            <a:ext cx="1981200" cy="365474"/>
          </a:xfrm>
        </p:spPr>
        <p:txBody>
          <a:bodyPr/>
          <a:lstStyle>
            <a:lvl1pPr marL="0" indent="0">
              <a:buNone/>
              <a:defRPr sz="2000" b="1" spc="300"/>
            </a:lvl1pPr>
          </a:lstStyle>
          <a:p>
            <a:pPr lvl="0"/>
            <a:r>
              <a:rPr lang="en-US" dirty="0"/>
              <a:t>EXAMPLE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Layout">
    <p:spTree>
      <p:nvGrpSpPr>
        <p:cNvPr id="1" name=""/>
        <p:cNvGrpSpPr/>
        <p:nvPr/>
      </p:nvGrpSpPr>
      <p:grpSpPr>
        <a:xfrm>
          <a:off x="0" y="0"/>
          <a:ext cx="0" cy="0"/>
          <a:chOff x="0" y="0"/>
          <a:chExt cx="0" cy="0"/>
        </a:xfrm>
      </p:grpSpPr>
      <p:sp>
        <p:nvSpPr>
          <p:cNvPr id="5" name="Title 3"/>
          <p:cNvSpPr>
            <a:spLocks noGrp="1"/>
          </p:cNvSpPr>
          <p:nvPr>
            <p:ph type="title" hasCustomPrompt="1"/>
          </p:nvPr>
        </p:nvSpPr>
        <p:spPr>
          <a:xfrm>
            <a:off x="911471" y="533400"/>
            <a:ext cx="3965330" cy="685800"/>
          </a:xfrm>
        </p:spPr>
        <p:txBody>
          <a:bodyPr/>
          <a:lstStyle>
            <a:lvl1pPr>
              <a:defRPr baseline="0"/>
            </a:lvl1pPr>
          </a:lstStyle>
          <a:p>
            <a:r>
              <a:rPr lang="en-US" dirty="0"/>
              <a:t>TITLE STYLE</a:t>
            </a:r>
          </a:p>
        </p:txBody>
      </p:sp>
      <p:sp>
        <p:nvSpPr>
          <p:cNvPr id="11" name="Content Placeholder 2"/>
          <p:cNvSpPr>
            <a:spLocks noGrp="1"/>
          </p:cNvSpPr>
          <p:nvPr>
            <p:ph idx="10" hasCustomPrompt="1"/>
          </p:nvPr>
        </p:nvSpPr>
        <p:spPr>
          <a:xfrm>
            <a:off x="923941" y="1600200"/>
            <a:ext cx="3648060" cy="4724400"/>
          </a:xfrm>
        </p:spPr>
        <p:txBody>
          <a:bodyPr/>
          <a:lstStyle>
            <a:lvl1pPr marL="0" indent="0">
              <a:buNone/>
              <a:defRPr b="1" baseline="0">
                <a:solidFill>
                  <a:srgbClr val="265E9E"/>
                </a:solidFill>
              </a:defRPr>
            </a:lvl1pPr>
            <a:lvl2pPr marL="742950" marR="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sz="3200"/>
            </a:lvl2pPr>
          </a:lstStyle>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p:txBody>
      </p:sp>
      <p:sp>
        <p:nvSpPr>
          <p:cNvPr id="12" name="Content Placeholder 2"/>
          <p:cNvSpPr>
            <a:spLocks noGrp="1"/>
          </p:cNvSpPr>
          <p:nvPr>
            <p:ph idx="11" hasCustomPrompt="1"/>
          </p:nvPr>
        </p:nvSpPr>
        <p:spPr>
          <a:xfrm>
            <a:off x="4572001" y="1600200"/>
            <a:ext cx="3648060" cy="4724400"/>
          </a:xfrm>
        </p:spPr>
        <p:txBody>
          <a:bodyPr/>
          <a:lstStyle>
            <a:lvl1pPr marL="0" indent="0">
              <a:buNone/>
              <a:defRPr b="1" baseline="0">
                <a:solidFill>
                  <a:srgbClr val="265E9E"/>
                </a:solidFill>
              </a:defRPr>
            </a:lvl1pPr>
            <a:lvl2pPr marL="742950" marR="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sz="3200"/>
            </a:lvl2pPr>
          </a:lstStyle>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a:p>
            <a:pPr lvl="0"/>
            <a:r>
              <a:rPr lang="en-US" dirty="0"/>
              <a:t>CLICK TO EDIT</a:t>
            </a:r>
          </a:p>
          <a:p>
            <a:pPr marL="742950" marR="0" lvl="1"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r>
              <a:rPr kumimoji="0" lang="en-US" sz="2400" b="0" i="0" u="none" strike="noStrike" kern="0" cap="none" spc="0" normalizeH="0" baseline="0" noProof="0" dirty="0">
                <a:ln>
                  <a:noFill/>
                </a:ln>
                <a:solidFill>
                  <a:srgbClr val="717073"/>
                </a:solidFill>
                <a:effectLst/>
                <a:uLnTx/>
                <a:uFillTx/>
                <a:latin typeface="+mn-lt"/>
              </a:rPr>
              <a:t>Second level</a:t>
            </a:r>
          </a:p>
          <a:p>
            <a:pPr marL="285750" marR="0" lvl="0" indent="-285750" algn="l" defTabSz="914400" rtl="0" eaLnBrk="1" fontAlgn="base" latinLnBrk="0" hangingPunct="1">
              <a:lnSpc>
                <a:spcPct val="100000"/>
              </a:lnSpc>
              <a:spcBef>
                <a:spcPct val="20000"/>
              </a:spcBef>
              <a:spcAft>
                <a:spcPct val="0"/>
              </a:spcAft>
              <a:buClr>
                <a:srgbClr val="265E9E"/>
              </a:buClr>
              <a:buSzPct val="70000"/>
              <a:buFont typeface="Wingdings" pitchFamily="2" charset="2"/>
              <a:buChar char="n"/>
              <a:tabLst/>
              <a:defRPr/>
            </a:pPr>
            <a:endParaRPr kumimoji="0" lang="en-US" sz="2400" b="0" i="0" u="none" strike="noStrike" kern="0" cap="none" spc="0" normalizeH="0" baseline="0" noProof="0" dirty="0">
              <a:ln>
                <a:noFill/>
              </a:ln>
              <a:solidFill>
                <a:srgbClr val="717073"/>
              </a:solidFill>
              <a:effectLst/>
              <a:uLnTx/>
              <a:uFillTx/>
              <a:latin typeface="+mn-l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sp>
        <p:nvSpPr>
          <p:cNvPr id="14" name="Picture Placeholder 13"/>
          <p:cNvSpPr>
            <a:spLocks noGrp="1"/>
          </p:cNvSpPr>
          <p:nvPr>
            <p:ph type="pic" sz="quarter" idx="12" hasCustomPrompt="1"/>
          </p:nvPr>
        </p:nvSpPr>
        <p:spPr>
          <a:xfrm>
            <a:off x="911225" y="1355725"/>
            <a:ext cx="7318375" cy="4816475"/>
          </a:xfrm>
        </p:spPr>
        <p:txBody>
          <a:bodyPr anchor="b"/>
          <a:lstStyle>
            <a:lvl1pPr marL="0" indent="0" algn="ctr">
              <a:buNone/>
              <a:defRPr/>
            </a:lvl1pPr>
          </a:lstStyle>
          <a:p>
            <a:r>
              <a:rPr lang="en-US" dirty="0"/>
              <a:t>(insert picture)</a:t>
            </a:r>
          </a:p>
        </p:txBody>
      </p:sp>
      <p:sp>
        <p:nvSpPr>
          <p:cNvPr id="12" name="Rectangle 11"/>
          <p:cNvSpPr/>
          <p:nvPr userDrawn="1"/>
        </p:nvSpPr>
        <p:spPr bwMode="auto">
          <a:xfrm>
            <a:off x="911470" y="1355558"/>
            <a:ext cx="5181600" cy="2574758"/>
          </a:xfrm>
          <a:prstGeom prst="rect">
            <a:avLst/>
          </a:prstGeom>
          <a:solidFill>
            <a:schemeClr val="accent1">
              <a:alpha val="8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2" name="Title 1"/>
          <p:cNvSpPr>
            <a:spLocks noGrp="1"/>
          </p:cNvSpPr>
          <p:nvPr>
            <p:ph type="title" hasCustomPrompt="1"/>
          </p:nvPr>
        </p:nvSpPr>
        <p:spPr/>
        <p:txBody>
          <a:bodyPr/>
          <a:lstStyle/>
          <a:p>
            <a:r>
              <a:rPr lang="en-US" dirty="0"/>
              <a:t>TITLE STYLE</a:t>
            </a:r>
          </a:p>
        </p:txBody>
      </p:sp>
      <p:sp>
        <p:nvSpPr>
          <p:cNvPr id="19" name="Content Placeholder 18"/>
          <p:cNvSpPr>
            <a:spLocks noGrp="1"/>
          </p:cNvSpPr>
          <p:nvPr>
            <p:ph sz="quarter" idx="13" hasCustomPrompt="1"/>
          </p:nvPr>
        </p:nvSpPr>
        <p:spPr>
          <a:xfrm>
            <a:off x="911225" y="1355725"/>
            <a:ext cx="4727575" cy="2225675"/>
          </a:xfrm>
          <a:solidFill>
            <a:schemeClr val="accent1">
              <a:alpha val="82000"/>
            </a:schemeClr>
          </a:solidFill>
        </p:spPr>
        <p:txBody>
          <a:bodyPr anchor="b"/>
          <a:lstStyle>
            <a:lvl1pPr marL="0" indent="0" algn="ctr">
              <a:buNone/>
              <a:defRPr>
                <a:solidFill>
                  <a:srgbClr val="FFFFFF"/>
                </a:solidFill>
              </a:defRPr>
            </a:lvl1pPr>
          </a:lstStyle>
          <a:p>
            <a:pPr lvl="0"/>
            <a:r>
              <a:rPr lang="en-US" dirty="0"/>
              <a:t>(white box)</a:t>
            </a:r>
          </a:p>
        </p:txBody>
      </p:sp>
      <p:sp>
        <p:nvSpPr>
          <p:cNvPr id="7" name="Text Placeholder 6"/>
          <p:cNvSpPr>
            <a:spLocks noGrp="1"/>
          </p:cNvSpPr>
          <p:nvPr>
            <p:ph type="body" sz="quarter" idx="10" hasCustomPrompt="1"/>
          </p:nvPr>
        </p:nvSpPr>
        <p:spPr>
          <a:xfrm>
            <a:off x="1066800" y="1524000"/>
            <a:ext cx="4419600" cy="533400"/>
          </a:xfrm>
        </p:spPr>
        <p:txBody>
          <a:bodyPr/>
          <a:lstStyle>
            <a:lvl1pPr marL="0" indent="0">
              <a:buFont typeface="Arial" panose="020B0604020202020204" pitchFamily="34" charset="0"/>
              <a:buNone/>
              <a:defRPr b="1">
                <a:solidFill>
                  <a:srgbClr val="265E9E"/>
                </a:solidFill>
              </a:defRPr>
            </a:lvl1pPr>
            <a:lvl2pPr marL="457200" indent="0">
              <a:buNone/>
              <a:defRPr b="1">
                <a:solidFill>
                  <a:srgbClr val="265E9E"/>
                </a:solidFill>
              </a:defRPr>
            </a:lvl2pPr>
            <a:lvl3pPr marL="914400" indent="0">
              <a:buNone/>
              <a:defRPr b="1">
                <a:solidFill>
                  <a:srgbClr val="265E9E"/>
                </a:solidFill>
              </a:defRPr>
            </a:lvl3pPr>
            <a:lvl4pPr marL="1371600" indent="0">
              <a:buNone/>
              <a:defRPr b="1">
                <a:solidFill>
                  <a:srgbClr val="265E9E"/>
                </a:solidFill>
              </a:defRPr>
            </a:lvl4pPr>
            <a:lvl5pPr marL="1828800" indent="0">
              <a:buNone/>
              <a:defRPr b="1">
                <a:solidFill>
                  <a:srgbClr val="265E9E"/>
                </a:solidFill>
              </a:defRPr>
            </a:lvl5pPr>
          </a:lstStyle>
          <a:p>
            <a:pPr lvl="0"/>
            <a:r>
              <a:rPr lang="en-US" dirty="0"/>
              <a:t>Top of list</a:t>
            </a:r>
          </a:p>
        </p:txBody>
      </p:sp>
      <p:sp>
        <p:nvSpPr>
          <p:cNvPr id="11" name="Text Placeholder 10"/>
          <p:cNvSpPr>
            <a:spLocks noGrp="1"/>
          </p:cNvSpPr>
          <p:nvPr>
            <p:ph type="body" sz="quarter" idx="11" hasCustomPrompt="1"/>
          </p:nvPr>
        </p:nvSpPr>
        <p:spPr>
          <a:xfrm>
            <a:off x="1066800" y="2073442"/>
            <a:ext cx="4419600" cy="1355558"/>
          </a:xfrm>
        </p:spPr>
        <p:txBody>
          <a:bodyPr/>
          <a:lstStyle>
            <a:lvl1pPr>
              <a:defRPr sz="2000"/>
            </a:lvl1pPr>
          </a:lstStyle>
          <a:p>
            <a:pPr lvl="0"/>
            <a:r>
              <a:rPr lang="en-US" dirty="0"/>
              <a:t>Second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Layout-2">
    <p:spTree>
      <p:nvGrpSpPr>
        <p:cNvPr id="1" name=""/>
        <p:cNvGrpSpPr/>
        <p:nvPr/>
      </p:nvGrpSpPr>
      <p:grpSpPr>
        <a:xfrm>
          <a:off x="0" y="0"/>
          <a:ext cx="0" cy="0"/>
          <a:chOff x="0" y="0"/>
          <a:chExt cx="0" cy="0"/>
        </a:xfrm>
      </p:grpSpPr>
      <p:sp>
        <p:nvSpPr>
          <p:cNvPr id="14" name="Picture Placeholder 13"/>
          <p:cNvSpPr>
            <a:spLocks noGrp="1"/>
          </p:cNvSpPr>
          <p:nvPr>
            <p:ph type="pic" sz="quarter" idx="12" hasCustomPrompt="1"/>
          </p:nvPr>
        </p:nvSpPr>
        <p:spPr>
          <a:xfrm>
            <a:off x="911225" y="1355725"/>
            <a:ext cx="7318375" cy="4816475"/>
          </a:xfrm>
        </p:spPr>
        <p:txBody>
          <a:bodyPr anchor="b"/>
          <a:lstStyle>
            <a:lvl1pPr marL="0" indent="0" algn="ctr">
              <a:buNone/>
              <a:defRPr/>
            </a:lvl1pPr>
          </a:lstStyle>
          <a:p>
            <a:r>
              <a:rPr lang="en-US" dirty="0"/>
              <a:t>(insert picture)</a:t>
            </a:r>
          </a:p>
        </p:txBody>
      </p:sp>
      <p:sp>
        <p:nvSpPr>
          <p:cNvPr id="12" name="Rectangle 11"/>
          <p:cNvSpPr/>
          <p:nvPr userDrawn="1"/>
        </p:nvSpPr>
        <p:spPr bwMode="auto">
          <a:xfrm>
            <a:off x="911470" y="1355558"/>
            <a:ext cx="5181600" cy="2574758"/>
          </a:xfrm>
          <a:prstGeom prst="rect">
            <a:avLst/>
          </a:prstGeom>
          <a:solidFill>
            <a:schemeClr val="accent1">
              <a:alpha val="8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endParaRPr>
          </a:p>
        </p:txBody>
      </p:sp>
      <p:sp>
        <p:nvSpPr>
          <p:cNvPr id="2" name="Title 1"/>
          <p:cNvSpPr>
            <a:spLocks noGrp="1"/>
          </p:cNvSpPr>
          <p:nvPr>
            <p:ph type="title" hasCustomPrompt="1"/>
          </p:nvPr>
        </p:nvSpPr>
        <p:spPr/>
        <p:txBody>
          <a:bodyPr/>
          <a:lstStyle/>
          <a:p>
            <a:r>
              <a:rPr lang="en-US" dirty="0"/>
              <a:t>TITLE STYLE</a:t>
            </a:r>
          </a:p>
        </p:txBody>
      </p:sp>
      <p:sp>
        <p:nvSpPr>
          <p:cNvPr id="19" name="Content Placeholder 18"/>
          <p:cNvSpPr>
            <a:spLocks noGrp="1"/>
          </p:cNvSpPr>
          <p:nvPr>
            <p:ph sz="quarter" idx="13" hasCustomPrompt="1"/>
          </p:nvPr>
        </p:nvSpPr>
        <p:spPr>
          <a:xfrm>
            <a:off x="911225" y="1355725"/>
            <a:ext cx="4727575" cy="2225675"/>
          </a:xfrm>
          <a:solidFill>
            <a:srgbClr val="007BC0"/>
          </a:solidFill>
        </p:spPr>
        <p:txBody>
          <a:bodyPr anchor="b"/>
          <a:lstStyle>
            <a:lvl1pPr marL="0" indent="0" algn="ctr">
              <a:buNone/>
              <a:defRPr>
                <a:solidFill>
                  <a:srgbClr val="007BC0"/>
                </a:solidFill>
              </a:defRPr>
            </a:lvl1pPr>
          </a:lstStyle>
          <a:p>
            <a:pPr lvl="0"/>
            <a:r>
              <a:rPr lang="en-US" dirty="0"/>
              <a:t>(blue box)</a:t>
            </a:r>
          </a:p>
        </p:txBody>
      </p:sp>
      <p:sp>
        <p:nvSpPr>
          <p:cNvPr id="7" name="Text Placeholder 6"/>
          <p:cNvSpPr>
            <a:spLocks noGrp="1"/>
          </p:cNvSpPr>
          <p:nvPr>
            <p:ph type="body" sz="quarter" idx="10" hasCustomPrompt="1"/>
          </p:nvPr>
        </p:nvSpPr>
        <p:spPr>
          <a:xfrm>
            <a:off x="1066800" y="1524000"/>
            <a:ext cx="4419600" cy="533400"/>
          </a:xfrm>
        </p:spPr>
        <p:txBody>
          <a:bodyPr/>
          <a:lstStyle>
            <a:lvl1pPr marL="0" indent="0">
              <a:buFont typeface="Arial" panose="020B0604020202020204" pitchFamily="34" charset="0"/>
              <a:buNone/>
              <a:defRPr b="1">
                <a:solidFill>
                  <a:srgbClr val="FFFFFF"/>
                </a:solidFill>
              </a:defRPr>
            </a:lvl1pPr>
            <a:lvl2pPr marL="457200" indent="0">
              <a:buNone/>
              <a:defRPr b="1">
                <a:solidFill>
                  <a:srgbClr val="265E9E"/>
                </a:solidFill>
              </a:defRPr>
            </a:lvl2pPr>
            <a:lvl3pPr marL="914400" indent="0">
              <a:buNone/>
              <a:defRPr b="1">
                <a:solidFill>
                  <a:srgbClr val="265E9E"/>
                </a:solidFill>
              </a:defRPr>
            </a:lvl3pPr>
            <a:lvl4pPr marL="1371600" indent="0">
              <a:buNone/>
              <a:defRPr b="1">
                <a:solidFill>
                  <a:srgbClr val="265E9E"/>
                </a:solidFill>
              </a:defRPr>
            </a:lvl4pPr>
            <a:lvl5pPr marL="1828800" indent="0">
              <a:buNone/>
              <a:defRPr b="1">
                <a:solidFill>
                  <a:srgbClr val="265E9E"/>
                </a:solidFill>
              </a:defRPr>
            </a:lvl5pPr>
          </a:lstStyle>
          <a:p>
            <a:pPr lvl="0"/>
            <a:r>
              <a:rPr lang="en-US" dirty="0"/>
              <a:t>Top of list</a:t>
            </a:r>
          </a:p>
        </p:txBody>
      </p:sp>
      <p:sp>
        <p:nvSpPr>
          <p:cNvPr id="11" name="Text Placeholder 10"/>
          <p:cNvSpPr>
            <a:spLocks noGrp="1"/>
          </p:cNvSpPr>
          <p:nvPr>
            <p:ph type="body" sz="quarter" idx="11" hasCustomPrompt="1"/>
          </p:nvPr>
        </p:nvSpPr>
        <p:spPr>
          <a:xfrm>
            <a:off x="1066800" y="2073442"/>
            <a:ext cx="4419600" cy="1355558"/>
          </a:xfrm>
        </p:spPr>
        <p:txBody>
          <a:bodyPr/>
          <a:lstStyle>
            <a:lvl1pPr>
              <a:buClr>
                <a:srgbClr val="6DCBFF"/>
              </a:buClr>
              <a:defRPr sz="2000">
                <a:solidFill>
                  <a:srgbClr val="FFFFFF"/>
                </a:solidFill>
              </a:defRPr>
            </a:lvl1pPr>
          </a:lstStyle>
          <a:p>
            <a:pPr lvl="0"/>
            <a:r>
              <a:rPr lang="en-US" dirty="0"/>
              <a:t>Second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w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911470" y="533400"/>
            <a:ext cx="7318131"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TITLE</a:t>
            </a:r>
            <a:br>
              <a:rPr lang="en-US" dirty="0"/>
            </a:br>
            <a:endParaRPr lang="en-US" dirty="0"/>
          </a:p>
        </p:txBody>
      </p:sp>
      <p:sp>
        <p:nvSpPr>
          <p:cNvPr id="1027" name="Rectangle 66"/>
          <p:cNvSpPr>
            <a:spLocks noGrp="1" noChangeArrowheads="1"/>
          </p:cNvSpPr>
          <p:nvPr>
            <p:ph type="body" idx="1"/>
          </p:nvPr>
        </p:nvSpPr>
        <p:spPr bwMode="auto">
          <a:xfrm>
            <a:off x="914401" y="1600200"/>
            <a:ext cx="73152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8" name="Line 84"/>
          <p:cNvSpPr>
            <a:spLocks noChangeShapeType="1"/>
          </p:cNvSpPr>
          <p:nvPr userDrawn="1"/>
        </p:nvSpPr>
        <p:spPr bwMode="auto">
          <a:xfrm>
            <a:off x="152400" y="533400"/>
            <a:ext cx="0" cy="6324600"/>
          </a:xfrm>
          <a:prstGeom prst="line">
            <a:avLst/>
          </a:prstGeom>
          <a:noFill/>
          <a:ln w="317500">
            <a:solidFill>
              <a:schemeClr val="tx2"/>
            </a:solidFill>
            <a:round/>
            <a:headEnd/>
            <a:tailEnd/>
          </a:ln>
        </p:spPr>
        <p:txBody>
          <a:bodyPr wrap="none" anchor="ctr"/>
          <a:lstStyle/>
          <a:p>
            <a:pPr eaLnBrk="0" hangingPunct="0">
              <a:defRPr/>
            </a:pPr>
            <a:endParaRPr lang="en-US" dirty="0">
              <a:ea typeface="ＭＳ Ｐゴシック" pitchFamily="34" charset="-128"/>
              <a:cs typeface="+mn-cs"/>
            </a:endParaRPr>
          </a:p>
        </p:txBody>
      </p:sp>
      <p:sp>
        <p:nvSpPr>
          <p:cNvPr id="1029" name="Text Box 85"/>
          <p:cNvSpPr txBox="1">
            <a:spLocks noChangeArrowheads="1"/>
          </p:cNvSpPr>
          <p:nvPr userDrawn="1"/>
        </p:nvSpPr>
        <p:spPr bwMode="auto">
          <a:xfrm>
            <a:off x="3886200" y="6507163"/>
            <a:ext cx="4953000" cy="198437"/>
          </a:xfrm>
          <a:prstGeom prst="rect">
            <a:avLst/>
          </a:prstGeom>
          <a:noFill/>
          <a:ln>
            <a:noFill/>
          </a:ln>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0" hangingPunct="0">
              <a:defRPr/>
            </a:pPr>
            <a:r>
              <a:rPr lang="en-US" sz="700" dirty="0">
                <a:cs typeface="+mn-cs"/>
              </a:rPr>
              <a:t>© </a:t>
            </a:r>
            <a:r>
              <a:rPr lang="en-US" sz="700" dirty="0">
                <a:solidFill>
                  <a:srgbClr val="333333"/>
                </a:solidFill>
                <a:cs typeface="+mn-cs"/>
              </a:rPr>
              <a:t>2016 Population Reference Bureau. All rights reserved. www.prb.org</a:t>
            </a:r>
          </a:p>
        </p:txBody>
      </p:sp>
      <p:pic>
        <p:nvPicPr>
          <p:cNvPr id="1030" name="Picture 86" descr="ppt-logo"/>
          <p:cNvPicPr>
            <a:picLocks noChangeAspect="1" noChangeArrowheads="1"/>
          </p:cNvPicPr>
          <p:nvPr userDrawn="1"/>
        </p:nvPicPr>
        <p:blipFill>
          <a:blip r:embed="rId26"/>
          <a:srcRect/>
          <a:stretch>
            <a:fillRect/>
          </a:stretch>
        </p:blipFill>
        <p:spPr bwMode="auto">
          <a:xfrm>
            <a:off x="990600" y="6507163"/>
            <a:ext cx="2311400" cy="152400"/>
          </a:xfrm>
          <a:prstGeom prst="rect">
            <a:avLst/>
          </a:prstGeom>
          <a:noFill/>
          <a:ln w="9525">
            <a:noFill/>
            <a:miter lim="800000"/>
            <a:headEnd/>
            <a:tailEnd/>
          </a:ln>
        </p:spPr>
      </p:pic>
      <p:sp>
        <p:nvSpPr>
          <p:cNvPr id="1031" name="Line 87"/>
          <p:cNvSpPr>
            <a:spLocks noChangeShapeType="1"/>
          </p:cNvSpPr>
          <p:nvPr userDrawn="1"/>
        </p:nvSpPr>
        <p:spPr bwMode="auto">
          <a:xfrm flipH="1">
            <a:off x="990600" y="6477000"/>
            <a:ext cx="7772400" cy="0"/>
          </a:xfrm>
          <a:prstGeom prst="line">
            <a:avLst/>
          </a:prstGeom>
          <a:noFill/>
          <a:ln w="6350">
            <a:solidFill>
              <a:schemeClr val="tx1"/>
            </a:solidFill>
            <a:round/>
            <a:headEnd/>
            <a:tailEnd/>
          </a:ln>
        </p:spPr>
        <p:txBody>
          <a:bodyPr wrap="none" anchor="ctr"/>
          <a:lstStyle/>
          <a:p>
            <a:pPr eaLnBrk="0" hangingPunct="0">
              <a:defRPr/>
            </a:pPr>
            <a:endParaRPr lang="en-US" dirty="0">
              <a:ea typeface="ＭＳ Ｐゴシック" pitchFamily="34" charset="-128"/>
              <a:cs typeface="+mn-cs"/>
            </a:endParaRPr>
          </a:p>
        </p:txBody>
      </p:sp>
    </p:spTree>
    <p:extLst>
      <p:ext uri="{BB962C8B-B14F-4D97-AF65-F5344CB8AC3E}">
        <p14:creationId xmlns:p14="http://schemas.microsoft.com/office/powerpoint/2010/main" val="2088615108"/>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 id="2147483950" r:id="rId22"/>
    <p:sldLayoutId id="2147483951" r:id="rId23"/>
    <p:sldLayoutId id="2147483952" r:id="rId24"/>
  </p:sldLayoutIdLst>
  <p:txStyles>
    <p:titleStyle>
      <a:lvl1pPr algn="l" rtl="0" eaLnBrk="1" fontAlgn="base" hangingPunct="1">
        <a:spcBef>
          <a:spcPct val="0"/>
        </a:spcBef>
        <a:spcAft>
          <a:spcPct val="0"/>
        </a:spcAft>
        <a:defRPr sz="4400" b="1" baseline="0">
          <a:solidFill>
            <a:srgbClr val="E96D1F"/>
          </a:solidFill>
          <a:latin typeface="+mj-lt"/>
          <a:ea typeface="+mj-ea"/>
          <a:cs typeface="+mj-cs"/>
        </a:defRPr>
      </a:lvl1pPr>
      <a:lvl2pPr algn="l" rtl="0" eaLnBrk="1" fontAlgn="base" hangingPunct="1">
        <a:spcBef>
          <a:spcPct val="0"/>
        </a:spcBef>
        <a:spcAft>
          <a:spcPct val="0"/>
        </a:spcAft>
        <a:defRPr sz="3600">
          <a:solidFill>
            <a:schemeClr val="tx2"/>
          </a:solidFill>
          <a:latin typeface="Arial" charset="0"/>
        </a:defRPr>
      </a:lvl2pPr>
      <a:lvl3pPr algn="l" rtl="0" eaLnBrk="1" fontAlgn="base" hangingPunct="1">
        <a:spcBef>
          <a:spcPct val="0"/>
        </a:spcBef>
        <a:spcAft>
          <a:spcPct val="0"/>
        </a:spcAft>
        <a:defRPr sz="3600">
          <a:solidFill>
            <a:schemeClr val="tx2"/>
          </a:solidFill>
          <a:latin typeface="Arial" charset="0"/>
        </a:defRPr>
      </a:lvl3pPr>
      <a:lvl4pPr algn="l" rtl="0" eaLnBrk="1" fontAlgn="base" hangingPunct="1">
        <a:spcBef>
          <a:spcPct val="0"/>
        </a:spcBef>
        <a:spcAft>
          <a:spcPct val="0"/>
        </a:spcAft>
        <a:defRPr sz="3600">
          <a:solidFill>
            <a:schemeClr val="tx2"/>
          </a:solidFill>
          <a:latin typeface="Arial" charset="0"/>
        </a:defRPr>
      </a:lvl4pPr>
      <a:lvl5pPr algn="l" rtl="0" eaLnBrk="1" fontAlgn="base" hangingPunct="1">
        <a:spcBef>
          <a:spcPct val="0"/>
        </a:spcBef>
        <a:spcAft>
          <a:spcPct val="0"/>
        </a:spcAft>
        <a:defRPr sz="3600">
          <a:solidFill>
            <a:schemeClr val="tx2"/>
          </a:solidFill>
          <a:latin typeface="Arial" charset="0"/>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p:titleStyle>
    <p:bodyStyle>
      <a:lvl1pPr marL="342900" indent="-342900" algn="l" rtl="0" eaLnBrk="1" fontAlgn="base" hangingPunct="1">
        <a:spcBef>
          <a:spcPct val="20000"/>
        </a:spcBef>
        <a:spcAft>
          <a:spcPct val="0"/>
        </a:spcAft>
        <a:buClr>
          <a:srgbClr val="265E9E"/>
        </a:buClr>
        <a:buSzPct val="75000"/>
        <a:buFont typeface="Wingdings" pitchFamily="2" charset="2"/>
        <a:buChar char="n"/>
        <a:defRPr sz="2800">
          <a:solidFill>
            <a:srgbClr val="717073"/>
          </a:solidFill>
          <a:latin typeface="+mn-lt"/>
          <a:ea typeface="+mn-ea"/>
          <a:cs typeface="+mn-cs"/>
        </a:defRPr>
      </a:lvl1pPr>
      <a:lvl2pPr marL="742950" indent="-285750" algn="l" rtl="0" eaLnBrk="1" fontAlgn="base" hangingPunct="1">
        <a:spcBef>
          <a:spcPct val="20000"/>
        </a:spcBef>
        <a:spcAft>
          <a:spcPct val="0"/>
        </a:spcAft>
        <a:buClr>
          <a:srgbClr val="265E9E"/>
        </a:buClr>
        <a:buSzPct val="70000"/>
        <a:buFont typeface="Wingdings" pitchFamily="2" charset="2"/>
        <a:buChar char="n"/>
        <a:defRPr sz="2400">
          <a:solidFill>
            <a:srgbClr val="717073"/>
          </a:solidFill>
          <a:latin typeface="+mn-lt"/>
        </a:defRPr>
      </a:lvl2pPr>
      <a:lvl3pPr marL="1200150" indent="-285750" algn="l" rtl="0" eaLnBrk="1" fontAlgn="base" hangingPunct="1">
        <a:spcBef>
          <a:spcPct val="20000"/>
        </a:spcBef>
        <a:spcAft>
          <a:spcPct val="0"/>
        </a:spcAft>
        <a:buClr>
          <a:srgbClr val="265E9E"/>
        </a:buClr>
        <a:buFont typeface="Wingdings" panose="05000000000000000000" pitchFamily="2" charset="2"/>
        <a:buChar char="§"/>
        <a:defRPr sz="1800">
          <a:solidFill>
            <a:srgbClr val="717073"/>
          </a:solidFill>
          <a:latin typeface="+mn-lt"/>
        </a:defRPr>
      </a:lvl3pPr>
      <a:lvl4pPr marL="1600200" indent="-228600" algn="l" rtl="0" eaLnBrk="1" fontAlgn="base" hangingPunct="1">
        <a:spcBef>
          <a:spcPct val="20000"/>
        </a:spcBef>
        <a:spcAft>
          <a:spcPct val="0"/>
        </a:spcAft>
        <a:buClr>
          <a:srgbClr val="265E9E"/>
        </a:buClr>
        <a:buChar char="•"/>
        <a:defRPr sz="1200">
          <a:solidFill>
            <a:srgbClr val="717073"/>
          </a:solidFill>
          <a:latin typeface="+mn-lt"/>
        </a:defRPr>
      </a:lvl4pPr>
      <a:lvl5pPr marL="2057400" indent="-228600" algn="l" rtl="0" eaLnBrk="1" fontAlgn="base" hangingPunct="1">
        <a:spcBef>
          <a:spcPct val="20000"/>
        </a:spcBef>
        <a:spcAft>
          <a:spcPct val="0"/>
        </a:spcAft>
        <a:buClr>
          <a:srgbClr val="265E9E"/>
        </a:buClr>
        <a:buSzPct val="85000"/>
        <a:buChar char="•"/>
        <a:defRPr sz="2000">
          <a:solidFill>
            <a:srgbClr val="717073"/>
          </a:solidFill>
          <a:latin typeface="+mn-lt"/>
        </a:defRPr>
      </a:lvl5pPr>
      <a:lvl6pPr marL="2514600" indent="-228600" algn="l" rtl="0" eaLnBrk="1" fontAlgn="base" hangingPunct="1">
        <a:spcBef>
          <a:spcPct val="20000"/>
        </a:spcBef>
        <a:spcAft>
          <a:spcPct val="0"/>
        </a:spcAft>
        <a:buClr>
          <a:schemeClr val="tx1"/>
        </a:buClr>
        <a:buSzPct val="85000"/>
        <a:buChar char="•"/>
        <a:defRPr>
          <a:solidFill>
            <a:schemeClr val="tx1"/>
          </a:solidFill>
          <a:latin typeface="+mn-lt"/>
        </a:defRPr>
      </a:lvl6pPr>
      <a:lvl7pPr marL="2971800" indent="-228600" algn="l" rtl="0" eaLnBrk="1" fontAlgn="base" hangingPunct="1">
        <a:spcBef>
          <a:spcPct val="20000"/>
        </a:spcBef>
        <a:spcAft>
          <a:spcPct val="0"/>
        </a:spcAft>
        <a:buClr>
          <a:schemeClr val="tx1"/>
        </a:buClr>
        <a:buSzPct val="85000"/>
        <a:buChar char="•"/>
        <a:defRPr>
          <a:solidFill>
            <a:schemeClr val="tx1"/>
          </a:solidFill>
          <a:latin typeface="+mn-lt"/>
        </a:defRPr>
      </a:lvl7pPr>
      <a:lvl8pPr marL="3429000" indent="-228600" algn="l" rtl="0" eaLnBrk="1" fontAlgn="base" hangingPunct="1">
        <a:spcBef>
          <a:spcPct val="20000"/>
        </a:spcBef>
        <a:spcAft>
          <a:spcPct val="0"/>
        </a:spcAft>
        <a:buClr>
          <a:schemeClr val="tx1"/>
        </a:buClr>
        <a:buSzPct val="85000"/>
        <a:buChar char="•"/>
        <a:defRPr>
          <a:solidFill>
            <a:schemeClr val="tx1"/>
          </a:solidFill>
          <a:latin typeface="+mn-lt"/>
        </a:defRPr>
      </a:lvl8pPr>
      <a:lvl9pPr marL="3886200" indent="-228600" algn="l" rtl="0" eaLnBrk="1" fontAlgn="base" hangingPunct="1">
        <a:spcBef>
          <a:spcPct val="20000"/>
        </a:spcBef>
        <a:spcAft>
          <a:spcPct val="0"/>
        </a:spcAft>
        <a:buClr>
          <a:schemeClr val="tx1"/>
        </a:buClr>
        <a:buSzPct val="85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ctrTitle" sz="quarter"/>
          </p:nvPr>
        </p:nvSpPr>
        <p:spPr>
          <a:xfrm>
            <a:off x="685800" y="2130425"/>
            <a:ext cx="7772400" cy="1470025"/>
          </a:xfrm>
        </p:spPr>
        <p:txBody>
          <a:bodyPr anchor="ctr"/>
          <a:lstStyle/>
          <a:p>
            <a:pPr algn="ctr"/>
            <a:r>
              <a:rPr lang="en-US" sz="4000" dirty="0">
                <a:solidFill>
                  <a:schemeClr val="accent5"/>
                </a:solidFill>
              </a:rPr>
              <a:t>Principles of Policy Writing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t>Other Tips on Using Data</a:t>
            </a:r>
            <a:endParaRPr lang="fr-FR"/>
          </a:p>
        </p:txBody>
      </p:sp>
      <p:sp>
        <p:nvSpPr>
          <p:cNvPr id="12291" name="Rectangle 3"/>
          <p:cNvSpPr>
            <a:spLocks noGrp="1" noChangeArrowheads="1"/>
          </p:cNvSpPr>
          <p:nvPr>
            <p:ph type="body" sz="quarter" idx="10"/>
          </p:nvPr>
        </p:nvSpPr>
        <p:spPr/>
        <p:txBody>
          <a:bodyPr/>
          <a:lstStyle/>
          <a:p>
            <a:pPr eaLnBrk="1" hangingPunct="1"/>
            <a:r>
              <a:rPr lang="en-US" dirty="0"/>
              <a:t>Never use regression coefficients!!!</a:t>
            </a:r>
          </a:p>
          <a:p>
            <a:pPr eaLnBrk="1" hangingPunct="1"/>
            <a:r>
              <a:rPr lang="en-US" dirty="0"/>
              <a:t>Convert odds ratios to whole numbers or percentages</a:t>
            </a:r>
          </a:p>
          <a:p>
            <a:pPr eaLnBrk="1" hangingPunct="1"/>
            <a:r>
              <a:rPr lang="en-US" dirty="0"/>
              <a:t>Label clearly the x- and y-axes </a:t>
            </a:r>
          </a:p>
          <a:p>
            <a:pPr eaLnBrk="1" hangingPunct="1"/>
            <a:r>
              <a:rPr lang="en-US" dirty="0"/>
              <a:t>Select the data necessary </a:t>
            </a:r>
          </a:p>
          <a:p>
            <a:pPr eaLnBrk="1" hangingPunct="1"/>
            <a:r>
              <a:rPr lang="en-US" dirty="0"/>
              <a:t>Use round numbers rather than decimals</a:t>
            </a:r>
          </a:p>
          <a:p>
            <a:pPr eaLnBrk="1" hangingPunct="1"/>
            <a:r>
              <a:rPr lang="en-US" dirty="0"/>
              <a:t>If you have qualitative findings, include some quotes</a:t>
            </a:r>
            <a:endParaRPr lang="fr-F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a:t>Get Feedback</a:t>
            </a:r>
          </a:p>
        </p:txBody>
      </p:sp>
      <p:sp>
        <p:nvSpPr>
          <p:cNvPr id="13315" name="Rectangle 3"/>
          <p:cNvSpPr>
            <a:spLocks noGrp="1" noChangeArrowheads="1"/>
          </p:cNvSpPr>
          <p:nvPr>
            <p:ph type="body" sz="quarter" idx="10"/>
          </p:nvPr>
        </p:nvSpPr>
        <p:spPr/>
        <p:txBody>
          <a:bodyPr/>
          <a:lstStyle/>
          <a:p>
            <a:pPr eaLnBrk="1" hangingPunct="1">
              <a:lnSpc>
                <a:spcPct val="90000"/>
              </a:lnSpc>
              <a:spcAft>
                <a:spcPts val="600"/>
              </a:spcAft>
            </a:pPr>
            <a:r>
              <a:rPr lang="en-US" sz="2800" dirty="0"/>
              <a:t>When the written product is in good shape and you’ve reviewed it for errors, ask several people to review it</a:t>
            </a:r>
          </a:p>
          <a:p>
            <a:pPr eaLnBrk="1" hangingPunct="1">
              <a:lnSpc>
                <a:spcPct val="90000"/>
              </a:lnSpc>
              <a:spcAft>
                <a:spcPts val="600"/>
              </a:spcAft>
            </a:pPr>
            <a:r>
              <a:rPr lang="en-US" sz="2800" dirty="0"/>
              <a:t>Ask your “test audiences” to tell you:</a:t>
            </a:r>
          </a:p>
          <a:p>
            <a:pPr lvl="1" eaLnBrk="1" hangingPunct="1">
              <a:lnSpc>
                <a:spcPct val="90000"/>
              </a:lnSpc>
              <a:spcAft>
                <a:spcPts val="600"/>
              </a:spcAft>
              <a:buClr>
                <a:srgbClr val="D6492A"/>
              </a:buClr>
            </a:pPr>
            <a:r>
              <a:rPr lang="en-US" sz="2800" dirty="0">
                <a:solidFill>
                  <a:srgbClr val="000000"/>
                </a:solidFill>
              </a:rPr>
              <a:t>Is it accessible and readable?</a:t>
            </a:r>
          </a:p>
          <a:p>
            <a:pPr lvl="1" eaLnBrk="1" hangingPunct="1">
              <a:lnSpc>
                <a:spcPct val="90000"/>
              </a:lnSpc>
              <a:spcAft>
                <a:spcPts val="600"/>
              </a:spcAft>
              <a:buClr>
                <a:srgbClr val="D6492A"/>
              </a:buClr>
            </a:pPr>
            <a:r>
              <a:rPr lang="en-US" sz="2800" dirty="0">
                <a:solidFill>
                  <a:srgbClr val="000000"/>
                </a:solidFill>
              </a:rPr>
              <a:t>What are the key messages? Are they clear? </a:t>
            </a:r>
          </a:p>
          <a:p>
            <a:pPr lvl="1" eaLnBrk="1" hangingPunct="1">
              <a:lnSpc>
                <a:spcPct val="90000"/>
              </a:lnSpc>
              <a:spcAft>
                <a:spcPts val="600"/>
              </a:spcAft>
              <a:buClr>
                <a:srgbClr val="D6492A"/>
              </a:buClr>
            </a:pPr>
            <a:r>
              <a:rPr lang="en-US" sz="2800" dirty="0">
                <a:solidFill>
                  <a:srgbClr val="000000"/>
                </a:solidFill>
              </a:rPr>
              <a:t>Are the arguments or recommendations persuasive?</a:t>
            </a:r>
          </a:p>
          <a:p>
            <a:pPr eaLnBrk="1" hangingPunct="1">
              <a:lnSpc>
                <a:spcPct val="90000"/>
              </a:lnSpc>
              <a:spcAft>
                <a:spcPts val="600"/>
              </a:spcAft>
            </a:pPr>
            <a:r>
              <a:rPr lang="en-US" sz="2800" dirty="0"/>
              <a:t>Respond to reviewer comments</a:t>
            </a:r>
            <a:endParaRPr lang="fr-FR"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t>Get on the Same Planet</a:t>
            </a:r>
          </a:p>
        </p:txBody>
      </p:sp>
      <p:sp>
        <p:nvSpPr>
          <p:cNvPr id="23555" name="Rectangle 3"/>
          <p:cNvSpPr>
            <a:spLocks noGrp="1" noChangeArrowheads="1"/>
          </p:cNvSpPr>
          <p:nvPr>
            <p:ph type="body" sz="quarter" idx="10"/>
          </p:nvPr>
        </p:nvSpPr>
        <p:spPr>
          <a:xfrm>
            <a:off x="911225" y="1600200"/>
            <a:ext cx="3736975" cy="4572000"/>
          </a:xfrm>
        </p:spPr>
        <p:txBody>
          <a:bodyPr/>
          <a:lstStyle/>
          <a:p>
            <a:pPr eaLnBrk="1" hangingPunct="1"/>
            <a:r>
              <a:rPr lang="en-US" dirty="0"/>
              <a:t>Policymakers do not read academic journals </a:t>
            </a:r>
          </a:p>
          <a:p>
            <a:pPr eaLnBrk="1" hangingPunct="1"/>
            <a:r>
              <a:rPr lang="en-US" dirty="0"/>
              <a:t>Translating your research for policymakers is</a:t>
            </a:r>
          </a:p>
          <a:p>
            <a:pPr eaLnBrk="1" hangingPunct="1">
              <a:buFont typeface="Wingdings" pitchFamily="2" charset="2"/>
              <a:buNone/>
            </a:pPr>
            <a:r>
              <a:rPr lang="en-US" dirty="0"/>
              <a:t>   a more reliable route to “making a difference”</a:t>
            </a:r>
          </a:p>
          <a:p>
            <a:pPr eaLnBrk="1" hangingPunct="1">
              <a:buFont typeface="Wingdings" pitchFamily="2" charset="2"/>
              <a:buNone/>
            </a:pPr>
            <a:endParaRPr lang="en-US" dirty="0"/>
          </a:p>
          <a:p>
            <a:pPr eaLnBrk="1" hangingPunct="1">
              <a:buFont typeface="Wingdings" pitchFamily="2" charset="2"/>
              <a:buNone/>
            </a:pPr>
            <a:endParaRPr lang="en-US" dirty="0"/>
          </a:p>
          <a:p>
            <a:pPr eaLnBrk="1" hangingPunct="1">
              <a:buFont typeface="Wingdings" pitchFamily="2" charset="2"/>
              <a:buNone/>
            </a:pPr>
            <a:endParaRPr lang="en-US" dirty="0"/>
          </a:p>
          <a:p>
            <a:pPr eaLnBrk="1" hangingPunct="1">
              <a:buFont typeface="Wingdings" pitchFamily="2" charset="2"/>
              <a:buNone/>
            </a:pPr>
            <a:endParaRPr lang="en-US" dirty="0"/>
          </a:p>
          <a:p>
            <a:pPr eaLnBrk="1" hangingPunct="1">
              <a:buFont typeface="Wingdings" pitchFamily="2" charset="2"/>
              <a:buNone/>
            </a:pPr>
            <a:endParaRPr lang="en-US" dirty="0"/>
          </a:p>
          <a:p>
            <a:pPr eaLnBrk="1" hangingPunct="1">
              <a:buFont typeface="Wingdings" pitchFamily="2" charset="2"/>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3134" y="3581400"/>
            <a:ext cx="2362200" cy="2362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1676400"/>
            <a:ext cx="2819400" cy="28194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334" y="2209800"/>
            <a:ext cx="1524000" cy="1524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t>Learn More</a:t>
            </a:r>
          </a:p>
        </p:txBody>
      </p:sp>
      <p:sp>
        <p:nvSpPr>
          <p:cNvPr id="24579" name="Content Placeholder 2"/>
          <p:cNvSpPr>
            <a:spLocks noGrp="1"/>
          </p:cNvSpPr>
          <p:nvPr>
            <p:ph type="body" sz="quarter" idx="10"/>
          </p:nvPr>
        </p:nvSpPr>
        <p:spPr/>
        <p:txBody>
          <a:bodyPr/>
          <a:lstStyle/>
          <a:p>
            <a:pPr eaLnBrk="1" hangingPunct="1"/>
            <a:r>
              <a:rPr lang="en-US" sz="1800" dirty="0"/>
              <a:t>P. Feldman, P. </a:t>
            </a:r>
            <a:r>
              <a:rPr lang="en-US" sz="1800" dirty="0" err="1"/>
              <a:t>Nadash</a:t>
            </a:r>
            <a:r>
              <a:rPr lang="en-US" sz="1800" dirty="0"/>
              <a:t>, and M. </a:t>
            </a:r>
            <a:r>
              <a:rPr lang="en-US" sz="1800" dirty="0" err="1"/>
              <a:t>Gursen</a:t>
            </a:r>
            <a:r>
              <a:rPr lang="en-US" sz="1800" dirty="0"/>
              <a:t>, “Improving Communication Between Researchers and Policymakers in Long-Term Care, or Researchers Are From Mars; Policymakers Are From Venus,” </a:t>
            </a:r>
            <a:r>
              <a:rPr lang="en-US" sz="1800" i="1" dirty="0"/>
              <a:t>The Gerontologist</a:t>
            </a:r>
            <a:r>
              <a:rPr lang="en-US" sz="1800" dirty="0"/>
              <a:t> 41 (2001):312-321. </a:t>
            </a:r>
          </a:p>
          <a:p>
            <a:pPr eaLnBrk="1" hangingPunct="1"/>
            <a:r>
              <a:rPr lang="en-US" sz="1800" dirty="0"/>
              <a:t>M. </a:t>
            </a:r>
            <a:r>
              <a:rPr lang="en-US" sz="1800" dirty="0" err="1"/>
              <a:t>Hennink</a:t>
            </a:r>
            <a:r>
              <a:rPr lang="en-US" sz="1800" dirty="0"/>
              <a:t> &amp; R. Stephenson, “Using Research to Inform Health Policy: Barriers and Strategies in Developing </a:t>
            </a:r>
            <a:r>
              <a:rPr lang="en-US" sz="1800"/>
              <a:t>Countries,” </a:t>
            </a:r>
            <a:r>
              <a:rPr lang="en-US" sz="1800" i="1" dirty="0"/>
              <a:t>Journal of Health Communication</a:t>
            </a:r>
            <a:r>
              <a:rPr lang="en-US" sz="1800" dirty="0"/>
              <a:t> 10, no. 2 (2005): 163-80. </a:t>
            </a:r>
          </a:p>
          <a:p>
            <a:pPr eaLnBrk="1" hangingPunct="1"/>
            <a:r>
              <a:rPr lang="en-US" sz="1800" dirty="0"/>
              <a:t>K. Hardee &amp; K. Wright, “Expanding the Role of Research Evidence in Family Planning Policy, Program, and Practice </a:t>
            </a:r>
            <a:r>
              <a:rPr lang="en-US" sz="1800" dirty="0" err="1"/>
              <a:t>Decisionmaking</a:t>
            </a:r>
            <a:r>
              <a:rPr lang="en-US" sz="1800" dirty="0"/>
              <a:t>,” working paper (Washington, DC: Population Council, 2015).  </a:t>
            </a:r>
          </a:p>
          <a:p>
            <a:pPr eaLnBrk="1" hangingPunct="1"/>
            <a:endParaRPr lang="en-US"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a:t>Forget Everything You Learned About Writing in University!</a:t>
            </a:r>
          </a:p>
        </p:txBody>
      </p:sp>
      <p:sp>
        <p:nvSpPr>
          <p:cNvPr id="4099" name="Rectangle 3"/>
          <p:cNvSpPr>
            <a:spLocks noGrp="1" noChangeArrowheads="1"/>
          </p:cNvSpPr>
          <p:nvPr>
            <p:ph type="body" sz="quarter" idx="10"/>
          </p:nvPr>
        </p:nvSpPr>
        <p:spPr>
          <a:xfrm>
            <a:off x="911225" y="1981200"/>
            <a:ext cx="7318375" cy="4191000"/>
          </a:xfrm>
        </p:spPr>
        <p:txBody>
          <a:bodyPr/>
          <a:lstStyle/>
          <a:p>
            <a:pPr eaLnBrk="1" hangingPunct="1">
              <a:buClr>
                <a:srgbClr val="AF2F21"/>
              </a:buClr>
              <a:buFont typeface="Wingdings" pitchFamily="2" charset="2"/>
              <a:buNone/>
            </a:pPr>
            <a:r>
              <a:rPr lang="en-US" dirty="0"/>
              <a:t>Policy writing is unlike academic writing:</a:t>
            </a:r>
          </a:p>
          <a:p>
            <a:pPr lvl="1" eaLnBrk="1" hangingPunct="1">
              <a:buClr>
                <a:srgbClr val="D6492A"/>
              </a:buClr>
            </a:pPr>
            <a:r>
              <a:rPr lang="en-US" dirty="0">
                <a:solidFill>
                  <a:srgbClr val="000000"/>
                </a:solidFill>
              </a:rPr>
              <a:t>Different audience</a:t>
            </a:r>
          </a:p>
          <a:p>
            <a:pPr lvl="1" eaLnBrk="1" hangingPunct="1">
              <a:buClr>
                <a:srgbClr val="D6492A"/>
              </a:buClr>
            </a:pPr>
            <a:r>
              <a:rPr lang="en-US" dirty="0">
                <a:solidFill>
                  <a:srgbClr val="000000"/>
                </a:solidFill>
              </a:rPr>
              <a:t>Different writing style</a:t>
            </a:r>
          </a:p>
          <a:p>
            <a:pPr lvl="1" eaLnBrk="1" hangingPunct="1">
              <a:buClr>
                <a:srgbClr val="D6492A"/>
              </a:buClr>
            </a:pPr>
            <a:r>
              <a:rPr lang="en-US" dirty="0">
                <a:solidFill>
                  <a:srgbClr val="000000"/>
                </a:solidFill>
              </a:rPr>
              <a:t>Different structure (the end comes first)</a:t>
            </a:r>
          </a:p>
          <a:p>
            <a:pPr lvl="1" eaLnBrk="1" hangingPunct="1">
              <a:buClr>
                <a:srgbClr val="D6492A"/>
              </a:buClr>
            </a:pPr>
            <a:r>
              <a:rPr lang="en-US" dirty="0">
                <a:solidFill>
                  <a:srgbClr val="000000"/>
                </a:solidFill>
              </a:rPr>
              <a:t>Shorter length</a:t>
            </a:r>
          </a:p>
          <a:p>
            <a:pPr lvl="1" eaLnBrk="1" hangingPunct="1">
              <a:buClr>
                <a:srgbClr val="D6492A"/>
              </a:buClr>
            </a:pPr>
            <a:r>
              <a:rPr lang="en-US" dirty="0">
                <a:solidFill>
                  <a:srgbClr val="000000"/>
                </a:solidFill>
              </a:rPr>
              <a:t>Emphasis on interpretation, analysis, and proposed actions</a:t>
            </a:r>
          </a:p>
          <a:p>
            <a:pPr lvl="1" eaLnBrk="1" hangingPunct="1">
              <a:buClr>
                <a:srgbClr val="D6492A"/>
              </a:buClr>
              <a:buFont typeface="Wingdings" pitchFamily="2" charset="2"/>
              <a:buNone/>
            </a:pPr>
            <a:endParaRPr lang="en-US"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9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9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z="3200" dirty="0"/>
              <a:t>Researchers Are From Mars; </a:t>
            </a:r>
            <a:br>
              <a:rPr lang="en-US" sz="3200" dirty="0"/>
            </a:br>
            <a:r>
              <a:rPr lang="en-US" sz="3200" dirty="0"/>
              <a:t>Policymakers Are From Venus</a:t>
            </a:r>
          </a:p>
        </p:txBody>
      </p:sp>
      <p:sp>
        <p:nvSpPr>
          <p:cNvPr id="5123" name="Rectangle 3"/>
          <p:cNvSpPr>
            <a:spLocks noGrp="1" noChangeArrowheads="1"/>
          </p:cNvSpPr>
          <p:nvPr>
            <p:ph type="body" sz="quarter" idx="10"/>
          </p:nvPr>
        </p:nvSpPr>
        <p:spPr>
          <a:xfrm>
            <a:off x="911225" y="1752600"/>
            <a:ext cx="7318375" cy="4419600"/>
          </a:xfrm>
        </p:spPr>
        <p:txBody>
          <a:bodyPr/>
          <a:lstStyle/>
          <a:p>
            <a:pPr eaLnBrk="1" hangingPunct="1"/>
            <a:r>
              <a:rPr lang="en-US" sz="2600" dirty="0"/>
              <a:t>“Researchers and policymakers do not speak the same professional language, …independent/dependent/exogenous variables, selection bias, error, variance, interaction terms” </a:t>
            </a:r>
            <a:r>
              <a:rPr lang="en-US" sz="2600" dirty="0" err="1"/>
              <a:t>etc</a:t>
            </a:r>
            <a:r>
              <a:rPr lang="en-US" sz="2600" dirty="0"/>
              <a:t>, </a:t>
            </a:r>
            <a:r>
              <a:rPr lang="en-US" sz="2600" dirty="0" err="1"/>
              <a:t>etc</a:t>
            </a:r>
            <a:r>
              <a:rPr lang="en-US" sz="2600" dirty="0"/>
              <a:t>! </a:t>
            </a:r>
          </a:p>
          <a:p>
            <a:pPr eaLnBrk="1" hangingPunct="1"/>
            <a:r>
              <a:rPr lang="en-US" sz="2600" dirty="0"/>
              <a:t>Bridging organizations (like PRB) act as middlemen, identifying important policy issues and making them accessible to policymakers and the general public.</a:t>
            </a:r>
          </a:p>
        </p:txBody>
      </p:sp>
      <p:sp>
        <p:nvSpPr>
          <p:cNvPr id="5124" name="Text Box 4"/>
          <p:cNvSpPr txBox="1">
            <a:spLocks noChangeArrowheads="1"/>
          </p:cNvSpPr>
          <p:nvPr/>
        </p:nvSpPr>
        <p:spPr bwMode="auto">
          <a:xfrm>
            <a:off x="914400" y="5749022"/>
            <a:ext cx="7696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r>
              <a:rPr lang="en-US" sz="1200" b="1" dirty="0"/>
              <a:t>Source: </a:t>
            </a:r>
            <a:r>
              <a:rPr lang="en-US" sz="1200" dirty="0"/>
              <a:t>P. Feldman, P. </a:t>
            </a:r>
            <a:r>
              <a:rPr lang="en-US" sz="1200" dirty="0" err="1"/>
              <a:t>Nadash</a:t>
            </a:r>
            <a:r>
              <a:rPr lang="en-US" sz="1200" dirty="0"/>
              <a:t>, and M. </a:t>
            </a:r>
            <a:r>
              <a:rPr lang="en-US" sz="1200" dirty="0" err="1"/>
              <a:t>Gursen</a:t>
            </a:r>
            <a:r>
              <a:rPr lang="en-US" sz="1200" dirty="0"/>
              <a:t>, “Improving Communication Between Researchers and Policymakers in Long-Term Care, or Researchers Are From Mars; Policymakers Are From Venus,” </a:t>
            </a:r>
            <a:r>
              <a:rPr lang="en-US" sz="1200" i="1" dirty="0"/>
              <a:t>The Gerontologist</a:t>
            </a:r>
            <a:r>
              <a:rPr lang="en-US" sz="1200" dirty="0"/>
              <a:t> 41 (2001):312-321. </a:t>
            </a:r>
          </a:p>
        </p:txBody>
      </p:sp>
      <p:sp>
        <p:nvSpPr>
          <p:cNvPr id="5125" name="Text Box 5"/>
          <p:cNvSpPr txBox="1">
            <a:spLocks noChangeArrowheads="1"/>
          </p:cNvSpPr>
          <p:nvPr/>
        </p:nvSpPr>
        <p:spPr bwMode="auto">
          <a:xfrm>
            <a:off x="822325" y="6208713"/>
            <a:ext cx="38258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Poorly Translated Information Is Not Used</a:t>
            </a:r>
          </a:p>
        </p:txBody>
      </p:sp>
      <p:sp>
        <p:nvSpPr>
          <p:cNvPr id="6147" name="Rectangle 3"/>
          <p:cNvSpPr>
            <a:spLocks noGrp="1" noChangeArrowheads="1"/>
          </p:cNvSpPr>
          <p:nvPr>
            <p:ph type="body" sz="quarter" idx="10"/>
          </p:nvPr>
        </p:nvSpPr>
        <p:spPr>
          <a:xfrm>
            <a:off x="911225" y="1905000"/>
            <a:ext cx="7318375" cy="4267200"/>
          </a:xfrm>
        </p:spPr>
        <p:txBody>
          <a:bodyPr/>
          <a:lstStyle/>
          <a:p>
            <a:pPr eaLnBrk="1" hangingPunct="1">
              <a:lnSpc>
                <a:spcPct val="90000"/>
              </a:lnSpc>
              <a:spcBef>
                <a:spcPts val="600"/>
              </a:spcBef>
              <a:spcAft>
                <a:spcPts val="1000"/>
              </a:spcAft>
            </a:pPr>
            <a:r>
              <a:rPr lang="en-US" dirty="0"/>
              <a:t>Translating research is an acquired skill</a:t>
            </a:r>
          </a:p>
          <a:p>
            <a:pPr eaLnBrk="1" hangingPunct="1">
              <a:lnSpc>
                <a:spcPct val="90000"/>
              </a:lnSpc>
              <a:spcBef>
                <a:spcPts val="600"/>
              </a:spcBef>
              <a:spcAft>
                <a:spcPts val="1000"/>
              </a:spcAft>
            </a:pPr>
            <a:r>
              <a:rPr lang="en-US" dirty="0"/>
              <a:t>Policymakers have information overload</a:t>
            </a:r>
          </a:p>
          <a:p>
            <a:pPr eaLnBrk="1" hangingPunct="1">
              <a:lnSpc>
                <a:spcPct val="90000"/>
              </a:lnSpc>
              <a:spcBef>
                <a:spcPts val="600"/>
              </a:spcBef>
              <a:spcAft>
                <a:spcPts val="1000"/>
              </a:spcAft>
            </a:pPr>
            <a:r>
              <a:rPr lang="en-US" dirty="0"/>
              <a:t>Policymakers prefer information that is:</a:t>
            </a:r>
          </a:p>
          <a:p>
            <a:pPr lvl="1" eaLnBrk="1" hangingPunct="1">
              <a:lnSpc>
                <a:spcPct val="90000"/>
              </a:lnSpc>
              <a:spcBef>
                <a:spcPts val="600"/>
              </a:spcBef>
              <a:spcAft>
                <a:spcPts val="1000"/>
              </a:spcAft>
              <a:buClr>
                <a:srgbClr val="D6492A"/>
              </a:buClr>
            </a:pPr>
            <a:r>
              <a:rPr lang="en-US" dirty="0">
                <a:solidFill>
                  <a:srgbClr val="000000"/>
                </a:solidFill>
              </a:rPr>
              <a:t>Concise</a:t>
            </a:r>
          </a:p>
          <a:p>
            <a:pPr lvl="1" eaLnBrk="1" hangingPunct="1">
              <a:lnSpc>
                <a:spcPct val="90000"/>
              </a:lnSpc>
              <a:spcBef>
                <a:spcPts val="600"/>
              </a:spcBef>
              <a:spcAft>
                <a:spcPts val="1000"/>
              </a:spcAft>
              <a:buClr>
                <a:srgbClr val="D6492A"/>
              </a:buClr>
            </a:pPr>
            <a:r>
              <a:rPr lang="en-US" dirty="0">
                <a:solidFill>
                  <a:srgbClr val="000000"/>
                </a:solidFill>
              </a:rPr>
              <a:t>Focuses on main points</a:t>
            </a:r>
          </a:p>
          <a:p>
            <a:pPr lvl="1" eaLnBrk="1" hangingPunct="1">
              <a:lnSpc>
                <a:spcPct val="90000"/>
              </a:lnSpc>
              <a:spcBef>
                <a:spcPts val="600"/>
              </a:spcBef>
              <a:spcAft>
                <a:spcPts val="1000"/>
              </a:spcAft>
              <a:buClr>
                <a:srgbClr val="D6492A"/>
              </a:buClr>
            </a:pPr>
            <a:r>
              <a:rPr lang="en-US" dirty="0">
                <a:solidFill>
                  <a:srgbClr val="000000"/>
                </a:solidFill>
              </a:rPr>
              <a:t>Has unambiguous implications of findings</a:t>
            </a:r>
          </a:p>
          <a:p>
            <a:pPr lvl="1" eaLnBrk="1" hangingPunct="1">
              <a:lnSpc>
                <a:spcPct val="90000"/>
              </a:lnSpc>
              <a:spcBef>
                <a:spcPts val="600"/>
              </a:spcBef>
              <a:spcAft>
                <a:spcPts val="1000"/>
              </a:spcAft>
              <a:buClr>
                <a:srgbClr val="D6492A"/>
              </a:buClr>
            </a:pPr>
            <a:r>
              <a:rPr lang="en-US" dirty="0">
                <a:solidFill>
                  <a:srgbClr val="000000"/>
                </a:solidFill>
              </a:rPr>
              <a:t>Provides clear guidance on how to proceed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t>Planning</a:t>
            </a:r>
          </a:p>
        </p:txBody>
      </p:sp>
      <p:sp>
        <p:nvSpPr>
          <p:cNvPr id="4099" name="Rectangle 3"/>
          <p:cNvSpPr>
            <a:spLocks noGrp="1" noChangeArrowheads="1"/>
          </p:cNvSpPr>
          <p:nvPr>
            <p:ph type="body" sz="quarter" idx="10"/>
          </p:nvPr>
        </p:nvSpPr>
        <p:spPr/>
        <p:txBody>
          <a:bodyPr/>
          <a:lstStyle/>
          <a:p>
            <a:pPr eaLnBrk="1" hangingPunct="1">
              <a:lnSpc>
                <a:spcPct val="80000"/>
              </a:lnSpc>
              <a:spcBef>
                <a:spcPts val="600"/>
              </a:spcBef>
              <a:spcAft>
                <a:spcPts val="600"/>
              </a:spcAft>
              <a:buFont typeface="Wingdings" pitchFamily="2" charset="2"/>
              <a:buNone/>
              <a:defRPr/>
            </a:pPr>
            <a:r>
              <a:rPr lang="en-US" sz="2600" dirty="0"/>
              <a:t>Follow these steps before writing:</a:t>
            </a:r>
          </a:p>
          <a:p>
            <a:pPr marL="514350" indent="-514350" eaLnBrk="1" hangingPunct="1">
              <a:lnSpc>
                <a:spcPct val="80000"/>
              </a:lnSpc>
              <a:spcBef>
                <a:spcPts val="600"/>
              </a:spcBef>
              <a:spcAft>
                <a:spcPts val="600"/>
              </a:spcAft>
              <a:buFont typeface="+mj-lt"/>
              <a:buAutoNum type="arabicPeriod"/>
              <a:defRPr/>
            </a:pPr>
            <a:r>
              <a:rPr lang="en-US" sz="2600" dirty="0"/>
              <a:t>Identify your audience(s) </a:t>
            </a:r>
          </a:p>
          <a:p>
            <a:pPr marL="514350" indent="-514350" eaLnBrk="1" hangingPunct="1">
              <a:lnSpc>
                <a:spcPct val="80000"/>
              </a:lnSpc>
              <a:spcBef>
                <a:spcPts val="600"/>
              </a:spcBef>
              <a:spcAft>
                <a:spcPts val="600"/>
              </a:spcAft>
              <a:buFont typeface="+mj-lt"/>
              <a:buAutoNum type="arabicPeriod"/>
              <a:defRPr/>
            </a:pPr>
            <a:r>
              <a:rPr lang="en-US" sz="2600" dirty="0"/>
              <a:t>Decide on your objective: What do you want your audience to know and do?</a:t>
            </a:r>
          </a:p>
          <a:p>
            <a:pPr marL="514350" indent="-514350" eaLnBrk="1" hangingPunct="1">
              <a:lnSpc>
                <a:spcPct val="80000"/>
              </a:lnSpc>
              <a:spcBef>
                <a:spcPts val="600"/>
              </a:spcBef>
              <a:spcAft>
                <a:spcPts val="600"/>
              </a:spcAft>
              <a:buFont typeface="+mj-lt"/>
              <a:buAutoNum type="arabicPeriod"/>
              <a:defRPr/>
            </a:pPr>
            <a:r>
              <a:rPr lang="en-US" sz="2600" dirty="0"/>
              <a:t>Identify 2-3 main messages</a:t>
            </a:r>
          </a:p>
          <a:p>
            <a:pPr marL="0" indent="0" eaLnBrk="1" hangingPunct="1">
              <a:lnSpc>
                <a:spcPct val="80000"/>
              </a:lnSpc>
              <a:spcBef>
                <a:spcPts val="600"/>
              </a:spcBef>
              <a:spcAft>
                <a:spcPts val="600"/>
              </a:spcAft>
              <a:buNone/>
              <a:defRPr/>
            </a:pPr>
            <a:endParaRPr lang="en-US" sz="1200" dirty="0"/>
          </a:p>
          <a:p>
            <a:pPr eaLnBrk="1" hangingPunct="1">
              <a:lnSpc>
                <a:spcPct val="80000"/>
              </a:lnSpc>
              <a:spcBef>
                <a:spcPts val="600"/>
              </a:spcBef>
              <a:spcAft>
                <a:spcPts val="600"/>
              </a:spcAft>
              <a:defRPr/>
            </a:pPr>
            <a:r>
              <a:rPr lang="en-US" sz="2600" dirty="0"/>
              <a:t>Select only the information you need to get these messages across</a:t>
            </a:r>
          </a:p>
          <a:p>
            <a:pPr eaLnBrk="1" hangingPunct="1">
              <a:lnSpc>
                <a:spcPct val="80000"/>
              </a:lnSpc>
              <a:spcBef>
                <a:spcPts val="600"/>
              </a:spcBef>
              <a:spcAft>
                <a:spcPts val="600"/>
              </a:spcAft>
              <a:defRPr/>
            </a:pPr>
            <a:r>
              <a:rPr lang="en-US" sz="2600" dirty="0"/>
              <a:t>Create an outline that best conveys your messages</a:t>
            </a:r>
            <a:endParaRPr lang="fr-FR" sz="2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t>Style</a:t>
            </a:r>
            <a:endParaRPr lang="fr-FR"/>
          </a:p>
        </p:txBody>
      </p:sp>
      <p:sp>
        <p:nvSpPr>
          <p:cNvPr id="9219" name="Rectangle 3"/>
          <p:cNvSpPr>
            <a:spLocks noGrp="1" noChangeArrowheads="1"/>
          </p:cNvSpPr>
          <p:nvPr>
            <p:ph type="body" sz="quarter" idx="10"/>
          </p:nvPr>
        </p:nvSpPr>
        <p:spPr/>
        <p:txBody>
          <a:bodyPr/>
          <a:lstStyle/>
          <a:p>
            <a:pPr eaLnBrk="1" hangingPunct="1">
              <a:lnSpc>
                <a:spcPct val="80000"/>
              </a:lnSpc>
              <a:spcAft>
                <a:spcPts val="1800"/>
              </a:spcAft>
            </a:pPr>
            <a:r>
              <a:rPr lang="en-US" sz="2800" dirty="0"/>
              <a:t>Use nontechnical language</a:t>
            </a:r>
          </a:p>
          <a:p>
            <a:pPr eaLnBrk="1" hangingPunct="1">
              <a:lnSpc>
                <a:spcPct val="80000"/>
              </a:lnSpc>
              <a:spcAft>
                <a:spcPts val="1800"/>
              </a:spcAft>
            </a:pPr>
            <a:r>
              <a:rPr lang="en-US" sz="2800" dirty="0"/>
              <a:t>Write in a conversational style, as in a newspaper article</a:t>
            </a:r>
          </a:p>
          <a:p>
            <a:pPr eaLnBrk="1" hangingPunct="1">
              <a:lnSpc>
                <a:spcPct val="80000"/>
              </a:lnSpc>
              <a:spcAft>
                <a:spcPts val="1800"/>
              </a:spcAft>
            </a:pPr>
            <a:r>
              <a:rPr lang="en-US" sz="2800" dirty="0"/>
              <a:t>Use subheadings to break up information </a:t>
            </a:r>
          </a:p>
          <a:p>
            <a:pPr eaLnBrk="1" hangingPunct="1">
              <a:lnSpc>
                <a:spcPct val="80000"/>
              </a:lnSpc>
              <a:spcAft>
                <a:spcPts val="1800"/>
              </a:spcAft>
            </a:pPr>
            <a:r>
              <a:rPr lang="en-US" sz="2800" dirty="0"/>
              <a:t>Spell out acronyms and define terms</a:t>
            </a:r>
          </a:p>
          <a:p>
            <a:pPr eaLnBrk="1" hangingPunct="1">
              <a:lnSpc>
                <a:spcPct val="80000"/>
              </a:lnSpc>
              <a:spcAft>
                <a:spcPts val="1800"/>
              </a:spcAft>
            </a:pPr>
            <a:r>
              <a:rPr lang="en-US" sz="2800" dirty="0"/>
              <a:t>Insert citations as numbered endnotes </a:t>
            </a:r>
            <a:endParaRPr lang="fr-FR"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Headings and Subheadings</a:t>
            </a:r>
            <a:endParaRPr lang="fr-FR" dirty="0"/>
          </a:p>
        </p:txBody>
      </p:sp>
      <p:sp>
        <p:nvSpPr>
          <p:cNvPr id="15363" name="Rectangle 3"/>
          <p:cNvSpPr>
            <a:spLocks noGrp="1" noChangeArrowheads="1"/>
          </p:cNvSpPr>
          <p:nvPr>
            <p:ph type="body" sz="quarter" idx="10"/>
          </p:nvPr>
        </p:nvSpPr>
        <p:spPr/>
        <p:txBody>
          <a:bodyPr/>
          <a:lstStyle/>
          <a:p>
            <a:pPr eaLnBrk="1" hangingPunct="1"/>
            <a:r>
              <a:rPr lang="en-US" dirty="0"/>
              <a:t>Rename the sections of your outline to avoid using dull and off-putting headings such as “Background” and “Findings” </a:t>
            </a:r>
          </a:p>
          <a:p>
            <a:pPr eaLnBrk="1" hangingPunct="1"/>
            <a:endParaRPr lang="en-US" dirty="0"/>
          </a:p>
          <a:p>
            <a:pPr eaLnBrk="1" hangingPunct="1"/>
            <a:r>
              <a:rPr lang="en-US" dirty="0"/>
              <a:t>Descriptive phrases give a glimpse of the information and entice the reader to continue</a:t>
            </a:r>
            <a:endParaRPr lang="fr-F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t>Data and Graphics</a:t>
            </a:r>
          </a:p>
        </p:txBody>
      </p:sp>
      <p:sp>
        <p:nvSpPr>
          <p:cNvPr id="10243" name="Rectangle 3"/>
          <p:cNvSpPr>
            <a:spLocks noGrp="1" noChangeArrowheads="1"/>
          </p:cNvSpPr>
          <p:nvPr>
            <p:ph type="body" sz="quarter" idx="10"/>
          </p:nvPr>
        </p:nvSpPr>
        <p:spPr/>
        <p:txBody>
          <a:bodyPr/>
          <a:lstStyle/>
          <a:p>
            <a:pPr eaLnBrk="1" hangingPunct="1">
              <a:lnSpc>
                <a:spcPct val="90000"/>
              </a:lnSpc>
              <a:spcAft>
                <a:spcPts val="1200"/>
              </a:spcAft>
            </a:pPr>
            <a:r>
              <a:rPr lang="en-US" dirty="0"/>
              <a:t>Graphs are visually better than tables</a:t>
            </a:r>
          </a:p>
          <a:p>
            <a:pPr lvl="1" eaLnBrk="1" hangingPunct="1">
              <a:lnSpc>
                <a:spcPct val="90000"/>
              </a:lnSpc>
              <a:spcAft>
                <a:spcPts val="1200"/>
              </a:spcAft>
              <a:buClr>
                <a:srgbClr val="D6492A"/>
              </a:buClr>
            </a:pPr>
            <a:r>
              <a:rPr lang="en-US" dirty="0">
                <a:solidFill>
                  <a:srgbClr val="000000"/>
                </a:solidFill>
              </a:rPr>
              <a:t>No more than 8-10 data points </a:t>
            </a:r>
          </a:p>
          <a:p>
            <a:pPr lvl="1" eaLnBrk="1" hangingPunct="1">
              <a:lnSpc>
                <a:spcPct val="90000"/>
              </a:lnSpc>
              <a:spcAft>
                <a:spcPts val="1200"/>
              </a:spcAft>
              <a:buClr>
                <a:srgbClr val="D6492A"/>
              </a:buClr>
            </a:pPr>
            <a:r>
              <a:rPr lang="en-US" dirty="0">
                <a:solidFill>
                  <a:srgbClr val="000000"/>
                </a:solidFill>
              </a:rPr>
              <a:t>Some graphs are effective with only 2-4 data points</a:t>
            </a:r>
          </a:p>
          <a:p>
            <a:pPr lvl="1" eaLnBrk="1" hangingPunct="1">
              <a:lnSpc>
                <a:spcPct val="90000"/>
              </a:lnSpc>
              <a:spcAft>
                <a:spcPts val="1200"/>
              </a:spcAft>
              <a:buClr>
                <a:srgbClr val="D6492A"/>
              </a:buClr>
            </a:pPr>
            <a:r>
              <a:rPr lang="en-US" dirty="0">
                <a:solidFill>
                  <a:srgbClr val="000000"/>
                </a:solidFill>
              </a:rPr>
              <a:t>Bar graphs should be two-dimensional only!</a:t>
            </a:r>
          </a:p>
          <a:p>
            <a:pPr eaLnBrk="1" hangingPunct="1">
              <a:lnSpc>
                <a:spcPct val="90000"/>
              </a:lnSpc>
              <a:spcAft>
                <a:spcPts val="1200"/>
              </a:spcAft>
            </a:pPr>
            <a:r>
              <a:rPr lang="en-US" dirty="0"/>
              <a:t>Headings should be nontechnical and convey the key findings</a:t>
            </a:r>
          </a:p>
          <a:p>
            <a:pPr eaLnBrk="1" hangingPunct="1">
              <a:lnSpc>
                <a:spcPct val="90000"/>
              </a:lnSpc>
              <a:spcAft>
                <a:spcPts val="1200"/>
              </a:spcAft>
            </a:pPr>
            <a:r>
              <a:rPr lang="en-US" dirty="0"/>
              <a:t>Always include a caption describing the graphic</a:t>
            </a:r>
            <a:endParaRPr lang="fr-F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Lead, but Don’t Mislead</a:t>
            </a:r>
          </a:p>
        </p:txBody>
      </p:sp>
      <p:graphicFrame>
        <p:nvGraphicFramePr>
          <p:cNvPr id="11267" name="Object 3"/>
          <p:cNvGraphicFramePr>
            <a:graphicFrameLocks noGrp="1" noChangeAspect="1"/>
          </p:cNvGraphicFramePr>
          <p:nvPr>
            <p:ph idx="4294967295"/>
            <p:extLst>
              <p:ext uri="{D42A27DB-BD31-4B8C-83A1-F6EECF244321}">
                <p14:modId xmlns:p14="http://schemas.microsoft.com/office/powerpoint/2010/main" val="53257176"/>
              </p:ext>
            </p:extLst>
          </p:nvPr>
        </p:nvGraphicFramePr>
        <p:xfrm>
          <a:off x="2223975" y="1447800"/>
          <a:ext cx="4693118" cy="4715102"/>
        </p:xfrm>
        <a:graphic>
          <a:graphicData uri="http://schemas.openxmlformats.org/presentationml/2006/ole">
            <mc:AlternateContent xmlns:mc="http://schemas.openxmlformats.org/markup-compatibility/2006">
              <mc:Choice xmlns:v="urn:schemas-microsoft-com:vml" Requires="v">
                <p:oleObj name="Acrobat Document" r:id="rId3" imgW="5617800" imgH="5644440" progId="AcroExch.Document.7">
                  <p:embed/>
                </p:oleObj>
              </mc:Choice>
              <mc:Fallback>
                <p:oleObj name="Acrobat Document" r:id="rId3" imgW="5617800" imgH="5644440" progId="AcroExch.Document.7">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3975" y="1447800"/>
                        <a:ext cx="4693118" cy="4715102"/>
                      </a:xfrm>
                      <a:prstGeom prst="rect">
                        <a:avLst/>
                      </a:prstGeom>
                      <a:noFill/>
                      <a:ln w="9525">
                        <a:solidFill>
                          <a:schemeClr val="accent1"/>
                        </a:solidFill>
                        <a:miter lim="800000"/>
                        <a:headEnd/>
                        <a:tailEnd/>
                      </a:ln>
                    </p:spPr>
                  </p:pic>
                </p:oleObj>
              </mc:Fallback>
            </mc:AlternateContent>
          </a:graphicData>
        </a:graphic>
      </p:graphicFrame>
    </p:spTree>
  </p:cSld>
  <p:clrMapOvr>
    <a:masterClrMapping/>
  </p:clrMapOvr>
</p:sld>
</file>

<file path=ppt/theme/theme1.xml><?xml version="1.0" encoding="utf-8"?>
<a:theme xmlns:a="http://schemas.openxmlformats.org/drawingml/2006/main" name="1_Bold Stripes">
  <a:themeElements>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Bold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old Stripes 1">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clrMap bg1="lt1" tx1="dk1" bg2="lt2" tx2="dk2" accent1="accent1" accent2="accent2" accent3="accent3" accent4="accent4" accent5="accent5" accent6="accent6" hlink="hlink" folHlink="folHlink"/>
    </a:extraClrScheme>
    <a:extraClrScheme>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B Powerpoint Template-Jan2016.potx" id="{528D6FA2-2F9C-4CEF-B67A-28624A4A9F34}" vid="{945E555C-1F66-4FA7-A3D1-CF2D931008E8}"/>
    </a:ext>
  </a:extLst>
</a:theme>
</file>

<file path=ppt/theme/theme2.xml><?xml version="1.0" encoding="utf-8"?>
<a:theme xmlns:a="http://schemas.openxmlformats.org/drawingml/2006/main" name="Office Theme">
  <a:themeElements>
    <a:clrScheme name="">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EAEAEA"/>
      </a:lt1>
      <a:dk2>
        <a:srgbClr val="265E9E"/>
      </a:dk2>
      <a:lt2>
        <a:srgbClr val="EAEAEA"/>
      </a:lt2>
      <a:accent1>
        <a:srgbClr val="FFFFFF"/>
      </a:accent1>
      <a:accent2>
        <a:srgbClr val="DDDDDD"/>
      </a:accent2>
      <a:accent3>
        <a:srgbClr val="F3F3F3"/>
      </a:accent3>
      <a:accent4>
        <a:srgbClr val="000000"/>
      </a:accent4>
      <a:accent5>
        <a:srgbClr val="FFFFFF"/>
      </a:accent5>
      <a:accent6>
        <a:srgbClr val="C8C8C8"/>
      </a:accent6>
      <a:hlink>
        <a:srgbClr val="265E9E"/>
      </a:hlink>
      <a:folHlink>
        <a:srgbClr val="D051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themeOverride>
</file>

<file path=ppt/theme/themeOverride2.xml><?xml version="1.0" encoding="utf-8"?>
<a:themeOverride xmlns:a="http://schemas.openxmlformats.org/drawingml/2006/main">
  <a:clrScheme name="Bold Stripes 2">
    <a:dk1>
      <a:srgbClr val="EAEAEA"/>
    </a:dk1>
    <a:lt1>
      <a:srgbClr val="FFFFFF"/>
    </a:lt1>
    <a:dk2>
      <a:srgbClr val="EAEAEA"/>
    </a:dk2>
    <a:lt2>
      <a:srgbClr val="FFFFFF"/>
    </a:lt2>
    <a:accent1>
      <a:srgbClr val="FFFFFF"/>
    </a:accent1>
    <a:accent2>
      <a:srgbClr val="DDDDDD"/>
    </a:accent2>
    <a:accent3>
      <a:srgbClr val="F3F3F3"/>
    </a:accent3>
    <a:accent4>
      <a:srgbClr val="DADADA"/>
    </a:accent4>
    <a:accent5>
      <a:srgbClr val="FFFFFF"/>
    </a:accent5>
    <a:accent6>
      <a:srgbClr val="C8C8C8"/>
    </a:accent6>
    <a:hlink>
      <a:srgbClr val="265E9E"/>
    </a:hlink>
    <a:folHlink>
      <a:srgbClr val="D05124"/>
    </a:folHlink>
  </a:clrScheme>
</a:themeOverride>
</file>

<file path=ppt/theme/themeOverride3.xml><?xml version="1.0" encoding="utf-8"?>
<a:themeOverride xmlns:a="http://schemas.openxmlformats.org/drawingml/2006/main">
  <a:clrScheme name="Custom 3">
    <a:dk1>
      <a:srgbClr val="000000"/>
    </a:dk1>
    <a:lt1>
      <a:srgbClr val="EAEAEA"/>
    </a:lt1>
    <a:dk2>
      <a:srgbClr val="AF2F21"/>
    </a:dk2>
    <a:lt2>
      <a:srgbClr val="EAEAEA"/>
    </a:lt2>
    <a:accent1>
      <a:srgbClr val="FFFFFF"/>
    </a:accent1>
    <a:accent2>
      <a:srgbClr val="DDDDDD"/>
    </a:accent2>
    <a:accent3>
      <a:srgbClr val="F3F3F3"/>
    </a:accent3>
    <a:accent4>
      <a:srgbClr val="000000"/>
    </a:accent4>
    <a:accent5>
      <a:srgbClr val="FFFFFF"/>
    </a:accent5>
    <a:accent6>
      <a:srgbClr val="C8C8C8"/>
    </a:accent6>
    <a:hlink>
      <a:srgbClr val="AF2F21"/>
    </a:hlink>
    <a:folHlink>
      <a:srgbClr val="714831"/>
    </a:folHlink>
  </a:clrScheme>
</a:themeOverride>
</file>

<file path=docProps/app.xml><?xml version="1.0" encoding="utf-8"?>
<Properties xmlns="http://schemas.openxmlformats.org/officeDocument/2006/extended-properties" xmlns:vt="http://schemas.openxmlformats.org/officeDocument/2006/docPropsVTypes">
  <Template/>
  <TotalTime>3088</TotalTime>
  <Words>2255</Words>
  <Application>Microsoft Office PowerPoint</Application>
  <PresentationFormat>On-screen Show (4:3)</PresentationFormat>
  <Paragraphs>154</Paragraphs>
  <Slides>13</Slides>
  <Notes>13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8" baseType="lpstr">
      <vt:lpstr>Arial</vt:lpstr>
      <vt:lpstr>Arial Black</vt:lpstr>
      <vt:lpstr>Wingdings</vt:lpstr>
      <vt:lpstr>1_Bold Stripes</vt:lpstr>
      <vt:lpstr>Acrobat Document</vt:lpstr>
      <vt:lpstr>Principles of Policy Writing</vt:lpstr>
      <vt:lpstr>Forget Everything You Learned About Writing in University!</vt:lpstr>
      <vt:lpstr>Researchers Are From Mars;  Policymakers Are From Venus</vt:lpstr>
      <vt:lpstr>Poorly Translated Information Is Not Used</vt:lpstr>
      <vt:lpstr>Planning</vt:lpstr>
      <vt:lpstr>Style</vt:lpstr>
      <vt:lpstr>Headings and Subheadings</vt:lpstr>
      <vt:lpstr>Data and Graphics</vt:lpstr>
      <vt:lpstr>Lead, but Don’t Mislead</vt:lpstr>
      <vt:lpstr>Other Tips on Using Data</vt:lpstr>
      <vt:lpstr>Get Feedback</vt:lpstr>
      <vt:lpstr>Get on the Same Planet</vt:lpstr>
      <vt:lpstr>Learn More</vt:lpstr>
    </vt:vector>
  </TitlesOfParts>
  <Company>Paul Geary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Geary User</dc:creator>
  <cp:lastModifiedBy>Aderonke Atoyebi</cp:lastModifiedBy>
  <cp:revision>143</cp:revision>
  <dcterms:created xsi:type="dcterms:W3CDTF">2011-03-01T20:01:46Z</dcterms:created>
  <dcterms:modified xsi:type="dcterms:W3CDTF">2022-09-19T06:49:10Z</dcterms:modified>
</cp:coreProperties>
</file>