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723" r:id="rId1"/>
    <p:sldMasterId id="2147484289" r:id="rId2"/>
  </p:sldMasterIdLst>
  <p:notesMasterIdLst>
    <p:notesMasterId r:id="rId21"/>
  </p:notesMasterIdLst>
  <p:handoutMasterIdLst>
    <p:handoutMasterId r:id="rId22"/>
  </p:handoutMasterIdLst>
  <p:sldIdLst>
    <p:sldId id="263" r:id="rId3"/>
    <p:sldId id="294" r:id="rId4"/>
    <p:sldId id="293" r:id="rId5"/>
    <p:sldId id="313" r:id="rId6"/>
    <p:sldId id="299" r:id="rId7"/>
    <p:sldId id="295" r:id="rId8"/>
    <p:sldId id="289" r:id="rId9"/>
    <p:sldId id="282" r:id="rId10"/>
    <p:sldId id="292" r:id="rId11"/>
    <p:sldId id="291" r:id="rId12"/>
    <p:sldId id="284" r:id="rId13"/>
    <p:sldId id="285" r:id="rId14"/>
    <p:sldId id="290" r:id="rId15"/>
    <p:sldId id="301" r:id="rId16"/>
    <p:sldId id="306" r:id="rId17"/>
    <p:sldId id="308" r:id="rId18"/>
    <p:sldId id="312" r:id="rId19"/>
    <p:sldId id="279" r:id="rId20"/>
  </p:sldIdLst>
  <p:sldSz cx="9144000" cy="6858000" type="screen4x3"/>
  <p:notesSz cx="6881813" cy="9296400"/>
  <p:custDataLst>
    <p:tags r:id="rId23"/>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9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62334" autoAdjust="0"/>
  </p:normalViewPr>
  <p:slideViewPr>
    <p:cSldViewPr>
      <p:cViewPr varScale="1">
        <p:scale>
          <a:sx n="70" d="100"/>
          <a:sy n="70" d="100"/>
        </p:scale>
        <p:origin x="3064" y="192"/>
      </p:cViewPr>
      <p:guideLst>
        <p:guide orient="horz" pos="9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114" y="-6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46660E-E13C-4C6B-BF79-C8FAB6F014EB}"/>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7" name="Rectangle 3">
            <a:extLst>
              <a:ext uri="{FF2B5EF4-FFF2-40B4-BE49-F238E27FC236}">
                <a16:creationId xmlns:a16="http://schemas.microsoft.com/office/drawing/2014/main" id="{3D158631-7C83-4150-AF03-0DCB9211F5B4}"/>
              </a:ext>
            </a:extLst>
          </p:cNvPr>
          <p:cNvSpPr>
            <a:spLocks noGrp="1" noChangeArrowheads="1"/>
          </p:cNvSpPr>
          <p:nvPr>
            <p:ph type="dt" sz="quarter" idx="1"/>
          </p:nvPr>
        </p:nvSpPr>
        <p:spPr bwMode="auto">
          <a:xfrm>
            <a:off x="3898900" y="0"/>
            <a:ext cx="2982913"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028" name="Rectangle 4">
            <a:extLst>
              <a:ext uri="{FF2B5EF4-FFF2-40B4-BE49-F238E27FC236}">
                <a16:creationId xmlns:a16="http://schemas.microsoft.com/office/drawing/2014/main" id="{860AF8B4-13F0-450D-8D92-A9877BA07E65}"/>
              </a:ext>
            </a:extLst>
          </p:cNvPr>
          <p:cNvSpPr>
            <a:spLocks noGrp="1" noChangeArrowheads="1"/>
          </p:cNvSpPr>
          <p:nvPr>
            <p:ph type="ftr" sz="quarter" idx="2"/>
          </p:nvPr>
        </p:nvSpPr>
        <p:spPr bwMode="auto">
          <a:xfrm>
            <a:off x="0" y="8831263"/>
            <a:ext cx="2982913"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BB887F0E-BE1E-4AC8-8548-4E23EAA25364}"/>
              </a:ext>
            </a:extLst>
          </p:cNvPr>
          <p:cNvSpPr>
            <a:spLocks noGrp="1" noChangeArrowheads="1"/>
          </p:cNvSpPr>
          <p:nvPr>
            <p:ph type="sldNum" sz="quarter" idx="3"/>
          </p:nvPr>
        </p:nvSpPr>
        <p:spPr bwMode="auto">
          <a:xfrm>
            <a:off x="3898900" y="8831263"/>
            <a:ext cx="2982913"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1DA74994-DD3C-6F46-A581-3D3E4CC8916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B259712-AFAD-4E74-A944-4491642B7D40}"/>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5" name="Rectangle 3">
            <a:extLst>
              <a:ext uri="{FF2B5EF4-FFF2-40B4-BE49-F238E27FC236}">
                <a16:creationId xmlns:a16="http://schemas.microsoft.com/office/drawing/2014/main" id="{59739FC7-93D4-49E2-8D9F-FEE6253BFFA3}"/>
              </a:ext>
            </a:extLst>
          </p:cNvPr>
          <p:cNvSpPr>
            <a:spLocks noGrp="1" noChangeArrowheads="1"/>
          </p:cNvSpPr>
          <p:nvPr>
            <p:ph type="dt" idx="1"/>
          </p:nvPr>
        </p:nvSpPr>
        <p:spPr bwMode="auto">
          <a:xfrm>
            <a:off x="3898900" y="0"/>
            <a:ext cx="2982913"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3556" name="Rectangle 4">
            <a:extLst>
              <a:ext uri="{FF2B5EF4-FFF2-40B4-BE49-F238E27FC236}">
                <a16:creationId xmlns:a16="http://schemas.microsoft.com/office/drawing/2014/main" id="{48F3E9C6-1C8A-2993-87B2-D8FBD93D3AC5}"/>
              </a:ext>
            </a:extLst>
          </p:cNvPr>
          <p:cNvSpPr>
            <a:spLocks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5">
            <a:extLst>
              <a:ext uri="{FF2B5EF4-FFF2-40B4-BE49-F238E27FC236}">
                <a16:creationId xmlns:a16="http://schemas.microsoft.com/office/drawing/2014/main" id="{F9EBCD95-2EC6-4595-BB48-9DE80AAF105F}"/>
              </a:ext>
            </a:extLst>
          </p:cNvPr>
          <p:cNvSpPr>
            <a:spLocks noGrp="1" noChangeArrowheads="1"/>
          </p:cNvSpPr>
          <p:nvPr>
            <p:ph type="body" sz="quarter" idx="3"/>
          </p:nvPr>
        </p:nvSpPr>
        <p:spPr bwMode="auto">
          <a:xfrm>
            <a:off x="917575" y="4416425"/>
            <a:ext cx="5046663"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a:extLst>
              <a:ext uri="{FF2B5EF4-FFF2-40B4-BE49-F238E27FC236}">
                <a16:creationId xmlns:a16="http://schemas.microsoft.com/office/drawing/2014/main" id="{5BB5B86F-BC45-4FAC-A850-1229CF82586A}"/>
              </a:ext>
            </a:extLst>
          </p:cNvPr>
          <p:cNvSpPr>
            <a:spLocks noGrp="1" noChangeArrowheads="1"/>
          </p:cNvSpPr>
          <p:nvPr>
            <p:ph type="ftr" sz="quarter" idx="4"/>
          </p:nvPr>
        </p:nvSpPr>
        <p:spPr bwMode="auto">
          <a:xfrm>
            <a:off x="0" y="8831263"/>
            <a:ext cx="2982913"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9" name="Rectangle 7">
            <a:extLst>
              <a:ext uri="{FF2B5EF4-FFF2-40B4-BE49-F238E27FC236}">
                <a16:creationId xmlns:a16="http://schemas.microsoft.com/office/drawing/2014/main" id="{C98A7F06-52DE-4D34-AEFC-60B7E7579523}"/>
              </a:ext>
            </a:extLst>
          </p:cNvPr>
          <p:cNvSpPr>
            <a:spLocks noGrp="1" noChangeArrowheads="1"/>
          </p:cNvSpPr>
          <p:nvPr>
            <p:ph type="sldNum" sz="quarter" idx="5"/>
          </p:nvPr>
        </p:nvSpPr>
        <p:spPr bwMode="auto">
          <a:xfrm>
            <a:off x="3898900" y="8831263"/>
            <a:ext cx="2982913"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12B417BB-9100-9F4D-AA5E-EB0A5C3A00C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FB3C233-AA1A-5788-A5E0-D142CFCD3D94}"/>
              </a:ext>
            </a:extLst>
          </p:cNvPr>
          <p:cNvSpPr txBox="1">
            <a:spLocks noGrp="1" noChangeArrowheads="1"/>
          </p:cNvSpPr>
          <p:nvPr/>
        </p:nvSpPr>
        <p:spPr bwMode="auto">
          <a:xfrm>
            <a:off x="3898900" y="8856663"/>
            <a:ext cx="2982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94D0186-666F-B74E-A3FC-C70C75D16B1F}" type="slidenum">
              <a:rPr lang="en-US" altLang="en-US" sz="1200">
                <a:latin typeface="Times New Roman" panose="02020603050405020304" pitchFamily="18" charset="0"/>
              </a:rPr>
              <a:pPr algn="r"/>
              <a:t>1</a:t>
            </a:fld>
            <a:endParaRPr lang="en-US" altLang="en-US" sz="1200">
              <a:latin typeface="Times New Roman" panose="02020603050405020304" pitchFamily="18" charset="0"/>
            </a:endParaRPr>
          </a:p>
        </p:txBody>
      </p:sp>
      <p:sp>
        <p:nvSpPr>
          <p:cNvPr id="26627" name="Rectangle 2">
            <a:extLst>
              <a:ext uri="{FF2B5EF4-FFF2-40B4-BE49-F238E27FC236}">
                <a16:creationId xmlns:a16="http://schemas.microsoft.com/office/drawing/2014/main" id="{715D9295-300E-2EB0-3184-A04B792FFB8E}"/>
              </a:ext>
            </a:extLst>
          </p:cNvPr>
          <p:cNvSpPr>
            <a:spLocks noGrp="1" noRot="1" noChangeAspect="1" noChangeArrowheads="1" noTextEdit="1"/>
          </p:cNvSpPr>
          <p:nvPr>
            <p:ph type="sldImg"/>
          </p:nvPr>
        </p:nvSpPr>
        <p:spPr>
          <a:xfrm>
            <a:off x="1335088" y="693738"/>
            <a:ext cx="4154487" cy="3116262"/>
          </a:xfrm>
          <a:ln/>
        </p:spPr>
      </p:sp>
      <p:sp>
        <p:nvSpPr>
          <p:cNvPr id="26628" name="Rectangle 3">
            <a:extLst>
              <a:ext uri="{FF2B5EF4-FFF2-40B4-BE49-F238E27FC236}">
                <a16:creationId xmlns:a16="http://schemas.microsoft.com/office/drawing/2014/main" id="{9D15CB4D-CF62-EA29-6B2C-08A000F95B4D}"/>
              </a:ext>
            </a:extLst>
          </p:cNvPr>
          <p:cNvSpPr>
            <a:spLocks noGrp="1" noChangeArrowheads="1"/>
          </p:cNvSpPr>
          <p:nvPr>
            <p:ph type="body" idx="1"/>
          </p:nvPr>
        </p:nvSpPr>
        <p:spPr>
          <a:xfrm>
            <a:off x="822325" y="4038600"/>
            <a:ext cx="5046663" cy="4237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rPr>
              <a:t>Before we start in with the actual communication skills you’ll be learning during this workshop, we’re going to take a look at WHY you need those skills. And the reason is that, very often, there is a gap between research and policy. We’re going to unpack the reasons for that gap in this presentation. </a:t>
            </a:r>
          </a:p>
          <a:p>
            <a:endParaRPr lang="en-US" altLang="en-US" sz="1400" b="1">
              <a:latin typeface="Arial" panose="020B0604020202020204" pitchFamily="34" charset="0"/>
            </a:endParaRPr>
          </a:p>
          <a:p>
            <a:endParaRPr lang="en-US" altLang="en-US" sz="1400" b="1">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91241C-81E0-DEF8-EEB5-95C9F1612549}"/>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9BAE5D5-C895-8FC1-37BE-C6786B6800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Now we’ll move on to the issue of poor communication, which is a big part of the gap and one that we’ll be focusing heavily on during this training. </a:t>
            </a:r>
          </a:p>
          <a:p>
            <a:endParaRPr lang="en-US" altLang="en-US" dirty="0">
              <a:latin typeface="Arial" panose="020B0604020202020204" pitchFamily="34" charset="0"/>
            </a:endParaRPr>
          </a:p>
          <a:p>
            <a:r>
              <a:rPr lang="en-US" altLang="en-US" dirty="0">
                <a:latin typeface="Arial" panose="020B0604020202020204" pitchFamily="34" charset="0"/>
              </a:rPr>
              <a:t>Limited availability and access to information – often data and research is not made available to policymakers or its not accessible in formats that work for them. For example, when research is published in journals, these are usually read by other researchers, not policymakers. </a:t>
            </a:r>
          </a:p>
          <a:p>
            <a:endParaRPr lang="en-US" altLang="en-US" dirty="0">
              <a:latin typeface="Arial" panose="020B0604020202020204" pitchFamily="34" charset="0"/>
            </a:endParaRPr>
          </a:p>
          <a:p>
            <a:r>
              <a:rPr lang="en-US" altLang="en-US" dirty="0">
                <a:latin typeface="Arial" panose="020B0604020202020204" pitchFamily="34" charset="0"/>
              </a:rPr>
              <a:t>Information or data overload – one common failing is packing in too much data or information into a publication. We may put in everything we learned in the study rather than just the parts that are important for policy. The end result is that policymakers get overwhelmed – and ultimately put it aside and don’t do anything with it. </a:t>
            </a:r>
          </a:p>
          <a:p>
            <a:endParaRPr lang="en-US" altLang="en-US" dirty="0">
              <a:latin typeface="Arial" panose="020B0604020202020204" pitchFamily="34" charset="0"/>
            </a:endParaRPr>
          </a:p>
          <a:p>
            <a:r>
              <a:rPr lang="en-US" altLang="en-US" dirty="0">
                <a:latin typeface="Arial" panose="020B0604020202020204" pitchFamily="34" charset="0"/>
              </a:rPr>
              <a:t>Technical or academic language – researchers are notorious for using jargon or technical language. They have gotten so used to that language that they think everyone else understands it. And when language is inaccessible it also tends to lose policymakers and they miss what you’re trying to say. </a:t>
            </a:r>
          </a:p>
          <a:p>
            <a:endParaRPr lang="en-US" altLang="en-US" dirty="0">
              <a:latin typeface="Arial" panose="020B0604020202020204" pitchFamily="34" charset="0"/>
            </a:endParaRPr>
          </a:p>
          <a:p>
            <a:r>
              <a:rPr lang="en-US" altLang="en-US" dirty="0">
                <a:latin typeface="Arial" panose="020B0604020202020204" pitchFamily="34" charset="0"/>
              </a:rPr>
              <a:t>Lack of clear, actionable messages – another common mistake is presenting data or research and that’s it. We assume that decisionmakers will know what to do next. But that is often not the case, and we need to be clear what it is that we’re asking them to do. </a:t>
            </a:r>
          </a:p>
          <a:p>
            <a:endParaRPr lang="en-US" altLang="en-US" dirty="0">
              <a:latin typeface="Arial" panose="020B0604020202020204" pitchFamily="34" charset="0"/>
            </a:endParaRPr>
          </a:p>
          <a:p>
            <a:r>
              <a:rPr lang="en-US" altLang="en-US" dirty="0">
                <a:latin typeface="Arial" panose="020B0604020202020204" pitchFamily="34" charset="0"/>
              </a:rPr>
              <a:t>Absence of information to address policymakers’ needs or concerns – you might have certain information you want to convey. But policymakers may be looking for other information – like how much would it cost to implement your recommendation? Could there be any negative outcomes? As much as possible, you want to understand what they might want to know and provide this information. </a:t>
            </a:r>
          </a:p>
          <a:p>
            <a:endParaRPr lang="en-US" altLang="en-US" dirty="0">
              <a:latin typeface="Arial" panose="020B0604020202020204" pitchFamily="34" charset="0"/>
            </a:endParaRPr>
          </a:p>
          <a:p>
            <a:r>
              <a:rPr lang="en-US" altLang="en-US" dirty="0">
                <a:latin typeface="Arial" panose="020B0604020202020204" pitchFamily="34" charset="0"/>
              </a:rPr>
              <a:t>We’ll be talking a lot more about these points and how to address them in the rest of the training. </a:t>
            </a:r>
          </a:p>
        </p:txBody>
      </p:sp>
      <p:sp>
        <p:nvSpPr>
          <p:cNvPr id="45060" name="Slide Number Placeholder 3">
            <a:extLst>
              <a:ext uri="{FF2B5EF4-FFF2-40B4-BE49-F238E27FC236}">
                <a16:creationId xmlns:a16="http://schemas.microsoft.com/office/drawing/2014/main" id="{2FE99887-FD84-224D-D531-23F2762870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4638540-9D22-0E48-A0D0-0591AD0D6339}" type="slidenum">
              <a:rPr lang="en-US" altLang="en-US" sz="120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4AD5369-947E-237B-5858-FD5ACC22580F}"/>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550DBB13-BE28-4DB7-2019-86C9C66FEA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quote from a policymaker in Pakistan illustrates the gap that is due to inaccessible data. </a:t>
            </a:r>
          </a:p>
          <a:p>
            <a:endParaRPr lang="en-US" altLang="en-US">
              <a:latin typeface="Arial" panose="020B0604020202020204" pitchFamily="34" charset="0"/>
            </a:endParaRPr>
          </a:p>
          <a:p>
            <a:r>
              <a:rPr lang="en-US" altLang="en-US">
                <a:latin typeface="Arial" panose="020B0604020202020204" pitchFamily="34" charset="0"/>
              </a:rPr>
              <a:t>Read quote. </a:t>
            </a:r>
          </a:p>
        </p:txBody>
      </p:sp>
      <p:sp>
        <p:nvSpPr>
          <p:cNvPr id="47108" name="Slide Number Placeholder 3">
            <a:extLst>
              <a:ext uri="{FF2B5EF4-FFF2-40B4-BE49-F238E27FC236}">
                <a16:creationId xmlns:a16="http://schemas.microsoft.com/office/drawing/2014/main" id="{550D9713-6352-5E71-A0FB-FC99DA5624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EFAED4-68C3-EF43-9CD2-429D98433ADE}"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39AE036-316F-F3CF-AB0A-456AAB692701}"/>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F063F37F-8317-3EA1-F026-938F095EA0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Further emphasizing that point as well as lack of information to explain why data matters or what should be done about it, a policymaker from Malawi says……[read quote]. </a:t>
            </a:r>
          </a:p>
        </p:txBody>
      </p:sp>
      <p:sp>
        <p:nvSpPr>
          <p:cNvPr id="49156" name="Slide Number Placeholder 3">
            <a:extLst>
              <a:ext uri="{FF2B5EF4-FFF2-40B4-BE49-F238E27FC236}">
                <a16:creationId xmlns:a16="http://schemas.microsoft.com/office/drawing/2014/main" id="{B9461A4D-CEE0-EF53-4D13-C120ED5DE1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DC4999-0FC4-FD4E-BB1E-118307B943B1}"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82EC4A9-D7E5-F8AB-11DA-450DF6DF75E0}"/>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4FFC287C-7BCF-0067-3A1C-FB1FB315A6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Finally, the research to practice gap is due in part to practical constraints. </a:t>
            </a:r>
          </a:p>
          <a:p>
            <a:endParaRPr lang="en-US" altLang="en-US" dirty="0">
              <a:latin typeface="Arial" panose="020B0604020202020204" pitchFamily="34" charset="0"/>
            </a:endParaRPr>
          </a:p>
          <a:p>
            <a:r>
              <a:rPr lang="en-US" altLang="en-US" dirty="0">
                <a:latin typeface="Arial" panose="020B0604020202020204" pitchFamily="34" charset="0"/>
              </a:rPr>
              <a:t>Misaligned timelines – research timelines, including IRB, data collection, analysis, paper writing, and other steps are often lengthy and may not coincide with the timelines and processes for when and how decisions get made. This makes it hard for the right evidence to properly influence certain decisions as they may be made before the research is ready. </a:t>
            </a:r>
          </a:p>
          <a:p>
            <a:endParaRPr lang="en-US" altLang="en-US" dirty="0">
              <a:latin typeface="Arial" panose="020B0604020202020204" pitchFamily="34" charset="0"/>
            </a:endParaRPr>
          </a:p>
          <a:p>
            <a:r>
              <a:rPr lang="en-US" altLang="en-US" dirty="0">
                <a:latin typeface="Arial" panose="020B0604020202020204" pitchFamily="34" charset="0"/>
              </a:rPr>
              <a:t>Limited time – related to timelines, decisionmakers may have to be quick to make plans and choices, and cannot wait for the research process to finish or be formalized. </a:t>
            </a:r>
          </a:p>
          <a:p>
            <a:endParaRPr lang="en-US" altLang="en-US" dirty="0">
              <a:latin typeface="Arial" panose="020B0604020202020204" pitchFamily="34" charset="0"/>
            </a:endParaRPr>
          </a:p>
          <a:p>
            <a:r>
              <a:rPr lang="en-US" altLang="en-US" dirty="0">
                <a:latin typeface="Arial" panose="020B0604020202020204" pitchFamily="34" charset="0"/>
              </a:rPr>
              <a:t>Further when they make decisions they consider many things, not just evidence – so it may be that even if they agree with your recommendations, they have other priorities or existing agreements that must be fulfilled. </a:t>
            </a:r>
          </a:p>
          <a:p>
            <a:endParaRPr lang="en-US" altLang="en-US" dirty="0">
              <a:latin typeface="Arial" panose="020B0604020202020204" pitchFamily="34" charset="0"/>
            </a:endParaRPr>
          </a:p>
          <a:p>
            <a:r>
              <a:rPr lang="en-US" altLang="en-US" dirty="0">
                <a:latin typeface="Arial" panose="020B0604020202020204" pitchFamily="34" charset="0"/>
              </a:rPr>
              <a:t>Budget limitations – finally we all know that budgets are a big constraint to action. By the time you complete your research activities, your budget may be too tight to support much in the way of dissemination. Budget concerns are a big concern on the policy side, too. Decisionmakers may like your idea but may not have the funds to implement it. </a:t>
            </a:r>
          </a:p>
        </p:txBody>
      </p:sp>
      <p:sp>
        <p:nvSpPr>
          <p:cNvPr id="51204" name="Slide Number Placeholder 3">
            <a:extLst>
              <a:ext uri="{FF2B5EF4-FFF2-40B4-BE49-F238E27FC236}">
                <a16:creationId xmlns:a16="http://schemas.microsoft.com/office/drawing/2014/main" id="{64375BD1-7C35-36BC-0961-D3FE46A2AB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1605BA-15B5-5841-9021-8302895C4B9C}" type="slidenum">
              <a:rPr lang="en-US" altLang="en-US" sz="120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20CB0C5-D206-27E7-0960-FC4750B2EA0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F6FDCBDE-0D2E-EFF9-6F35-8C427D8CDF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As you can see, the research to policy gap is complex with a lot of contributing factors. </a:t>
            </a:r>
          </a:p>
          <a:p>
            <a:endParaRPr lang="en-US" altLang="en-US">
              <a:latin typeface="Arial" panose="020B0604020202020204" pitchFamily="34" charset="0"/>
            </a:endParaRPr>
          </a:p>
          <a:p>
            <a:r>
              <a:rPr lang="en-US" altLang="en-US">
                <a:latin typeface="Arial" panose="020B0604020202020204" pitchFamily="34" charset="0"/>
              </a:rPr>
              <a:t>When it comes to bridging the gap, there are some things that are more in our control than others.  And we can only do so much. Three things to keep in mind that can help bridge the gap are: </a:t>
            </a:r>
          </a:p>
          <a:p>
            <a:pPr lvl="1"/>
            <a:r>
              <a:rPr lang="en-US" altLang="en-US">
                <a:latin typeface="Arial" panose="020B0604020202020204" pitchFamily="34" charset="0"/>
              </a:rPr>
              <a:t>- Planning for research uptake </a:t>
            </a:r>
          </a:p>
          <a:p>
            <a:pPr lvl="1"/>
            <a:r>
              <a:rPr lang="en-US" altLang="en-US">
                <a:latin typeface="Arial" panose="020B0604020202020204" pitchFamily="34" charset="0"/>
              </a:rPr>
              <a:t>- Engaging policymakers</a:t>
            </a:r>
          </a:p>
          <a:p>
            <a:pPr lvl="1"/>
            <a:r>
              <a:rPr lang="en-US" altLang="en-US">
                <a:latin typeface="Arial" panose="020B0604020202020204" pitchFamily="34" charset="0"/>
              </a:rPr>
              <a:t>- Communicating strategically</a:t>
            </a:r>
          </a:p>
        </p:txBody>
      </p:sp>
      <p:sp>
        <p:nvSpPr>
          <p:cNvPr id="53252" name="Slide Number Placeholder 3">
            <a:extLst>
              <a:ext uri="{FF2B5EF4-FFF2-40B4-BE49-F238E27FC236}">
                <a16:creationId xmlns:a16="http://schemas.microsoft.com/office/drawing/2014/main" id="{3A4D8D51-3E24-C749-7E73-BDAEA2DBE4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E7DE12-C9B8-5D41-9596-948DC32AB461}" type="slidenum">
              <a:rPr lang="en-US" altLang="en-US" sz="120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8DD2B323-8FFE-8310-9977-6F8D4939B7FE}"/>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71C9ACE1-9AA9-4F6A-904B-04C361CC0041}"/>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Arial" panose="020B0604020202020204" pitchFamily="34" charset="0"/>
              </a:rPr>
              <a:t>One way to start bridging the gap is to plan in advance for policymakers to take up research.  We don’t always have the luxury to do this, but it’s something to keep in mind for future opportunities. If studies are designed and planned the right way from the outset, it can increase the likelihood of getting policymakers to buy in to your ultimate recommendations. </a:t>
            </a: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Some key steps include: </a:t>
            </a:r>
          </a:p>
          <a:p>
            <a:pPr>
              <a:defRPr/>
            </a:pPr>
            <a:r>
              <a:rPr lang="en-US" altLang="en-US" dirty="0">
                <a:latin typeface="Arial" panose="020B0604020202020204" pitchFamily="34" charset="0"/>
              </a:rPr>
              <a:t> </a:t>
            </a:r>
          </a:p>
          <a:p>
            <a:pPr>
              <a:defRPr/>
            </a:pPr>
            <a:r>
              <a:rPr lang="en-US" altLang="en-US" dirty="0">
                <a:latin typeface="Arial" panose="020B0604020202020204" pitchFamily="34" charset="0"/>
              </a:rPr>
              <a:t>- Designing studies that answer questions that policymakers would like answered, rather than just looking at our own academic interests.  You may need to do some homework to figure out what these questions might be, asking questions like: </a:t>
            </a: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What policy issues or problems exist?</a:t>
            </a:r>
          </a:p>
          <a:p>
            <a:pPr>
              <a:defRPr/>
            </a:pPr>
            <a:r>
              <a:rPr lang="en-US" altLang="en-US" dirty="0">
                <a:latin typeface="Arial" panose="020B0604020202020204" pitchFamily="34" charset="0"/>
              </a:rPr>
              <a:t>What are policymakers’ interests and priorities? </a:t>
            </a:r>
          </a:p>
          <a:p>
            <a:pPr>
              <a:defRPr/>
            </a:pPr>
            <a:r>
              <a:rPr lang="en-US" altLang="en-US" dirty="0">
                <a:latin typeface="Arial" panose="020B0604020202020204" pitchFamily="34" charset="0"/>
              </a:rPr>
              <a:t>Where are the biggest data gaps?</a:t>
            </a:r>
          </a:p>
          <a:p>
            <a:pPr>
              <a:defRPr/>
            </a:pPr>
            <a:r>
              <a:rPr lang="en-US" altLang="en-US" dirty="0">
                <a:latin typeface="Arial" panose="020B0604020202020204" pitchFamily="34" charset="0"/>
              </a:rPr>
              <a:t>Are certain geographic areas of particular concern or lack data?</a:t>
            </a:r>
          </a:p>
          <a:p>
            <a:pPr>
              <a:defRPr/>
            </a:pPr>
            <a:r>
              <a:rPr lang="en-US" altLang="en-US" dirty="0">
                <a:latin typeface="Arial" panose="020B0604020202020204" pitchFamily="34" charset="0"/>
              </a:rPr>
              <a:t>What other alternatives exist or are being studied?</a:t>
            </a: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 You also need to make sure you understand what policymakers want and need to know. For example, they care a lot about feasibility, cost, and cost-effectiveness. They may also want to know how this compares to the status quo or to other popular interventions. So if possible, you might want to consider how your study could help provide these answers. It’s not always possible but always important to keep these things in mind and perhaps you can find the answers from other sources.  </a:t>
            </a: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-Budget – this is a big one that is often shortchanged in research activities. There is a lot that needs to be done to get policymakers to take up research and that will take time and money. So you should be sure to budget for things like stakeholder engagement, capacity building, dissemination, and other research uptake activities (we’ll talk more about these later). </a:t>
            </a:r>
          </a:p>
          <a:p>
            <a:pPr marL="171450" indent="-171450">
              <a:buFontTx/>
              <a:buChar char="-"/>
              <a:defRPr/>
            </a:pPr>
            <a:endParaRPr lang="en-US" altLang="en-US" dirty="0">
              <a:latin typeface="Arial" panose="020B0604020202020204" pitchFamily="34" charset="0"/>
            </a:endParaRPr>
          </a:p>
          <a:p>
            <a:pPr>
              <a:defRPr/>
            </a:pPr>
            <a:r>
              <a:rPr lang="en-US" altLang="en-US" dirty="0">
                <a:latin typeface="Arial" panose="020B0604020202020204" pitchFamily="34" charset="0"/>
              </a:rPr>
              <a:t>-Learn about the policy process in your setting, and when and how decisions get made, so that you can factor these into your timelines and planning. </a:t>
            </a:r>
          </a:p>
          <a:p>
            <a:pPr>
              <a:defRPr/>
            </a:pPr>
            <a:endParaRPr lang="en-US" altLang="en-US" dirty="0">
              <a:latin typeface="Arial" panose="020B0604020202020204" pitchFamily="34" charset="0"/>
            </a:endParaRPr>
          </a:p>
        </p:txBody>
      </p:sp>
      <p:sp>
        <p:nvSpPr>
          <p:cNvPr id="55300" name="Slide Number Placeholder 3">
            <a:extLst>
              <a:ext uri="{FF2B5EF4-FFF2-40B4-BE49-F238E27FC236}">
                <a16:creationId xmlns:a16="http://schemas.microsoft.com/office/drawing/2014/main" id="{E9710C6B-1078-EFC2-C0BA-B1B8BAE67F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CBA4D4-8FAD-C543-A6ED-450BDCD215F8}" type="slidenum">
              <a:rPr lang="en-US" altLang="en-US" sz="120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474806BD-9816-97CE-101B-78B619CA0275}"/>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2230FC6B-91B7-DC94-1853-B1F8CCA7E8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One of the important steps we often forget is that policymakers and researchers can be true partners toward a common goal. </a:t>
            </a:r>
          </a:p>
          <a:p>
            <a:endParaRPr lang="en-US" altLang="en-US" dirty="0">
              <a:latin typeface="Arial" panose="020B0604020202020204" pitchFamily="34" charset="0"/>
            </a:endParaRPr>
          </a:p>
          <a:p>
            <a:r>
              <a:rPr lang="en-US" altLang="en-US" dirty="0">
                <a:latin typeface="Arial" panose="020B0604020202020204" pitchFamily="34" charset="0"/>
              </a:rPr>
              <a:t>And this partnership should be fostered. Ideally it is fostered over the long term between institutions – so that an enduring link is formed that helps build trust and interdependence. </a:t>
            </a:r>
          </a:p>
          <a:p>
            <a:endParaRPr lang="en-US" altLang="en-US" dirty="0">
              <a:latin typeface="Arial" panose="020B0604020202020204" pitchFamily="34" charset="0"/>
            </a:endParaRPr>
          </a:p>
          <a:p>
            <a:r>
              <a:rPr lang="en-US" altLang="en-US" dirty="0">
                <a:latin typeface="Arial" panose="020B0604020202020204" pitchFamily="34" charset="0"/>
              </a:rPr>
              <a:t>Another important thing is to engage policymakers early in the process – ideally as you develop your question or at the beginning of the study. If you engage them early on, it will allow them to give some input, and help build ownership and foster interest and understanding. But even if you didn’t engage with them as you defined your research question, you can draw them into the research process at any point.</a:t>
            </a:r>
          </a:p>
          <a:p>
            <a:endParaRPr lang="en-US" altLang="en-US" dirty="0">
              <a:latin typeface="Arial" panose="020B0604020202020204" pitchFamily="34" charset="0"/>
            </a:endParaRPr>
          </a:p>
          <a:p>
            <a:r>
              <a:rPr lang="en-US" altLang="en-US" dirty="0">
                <a:latin typeface="Arial" panose="020B0604020202020204" pitchFamily="34" charset="0"/>
              </a:rPr>
              <a:t>We talked about the fact that policymakers have a different background when it comes to data and research – so part of bridging the gap is helping them understand it better. Capacity building activities can be built in to the research uptake activities you plan. You may have special workshops or spend time in meetings to explain key concepts to policymakers so that you can be on the same page and speak the same language. </a:t>
            </a:r>
          </a:p>
          <a:p>
            <a:endParaRPr lang="en-US" altLang="en-US" dirty="0">
              <a:latin typeface="Arial" panose="020B0604020202020204" pitchFamily="34" charset="0"/>
            </a:endParaRPr>
          </a:p>
          <a:p>
            <a:r>
              <a:rPr lang="en-US" altLang="en-US" dirty="0">
                <a:latin typeface="Arial" panose="020B0604020202020204" pitchFamily="34" charset="0"/>
              </a:rPr>
              <a:t>Finally – it’s important to set up mechanisms to give policymakers regular updates on study progress and also to allow them to give input or ask questions. The aim is to continually be working together toward the same goal. </a:t>
            </a:r>
          </a:p>
          <a:p>
            <a:endParaRPr lang="en-US" altLang="en-US" dirty="0">
              <a:latin typeface="Arial" panose="020B0604020202020204" pitchFamily="34" charset="0"/>
            </a:endParaRPr>
          </a:p>
          <a:p>
            <a:r>
              <a:rPr lang="en-US" altLang="en-US" dirty="0">
                <a:latin typeface="Arial" panose="020B0604020202020204" pitchFamily="34" charset="0"/>
              </a:rPr>
              <a:t>While you would ideally engage with policymakers from the beginning of your research conceptualization, you can still use some of these strategies to engage them at later phases. </a:t>
            </a:r>
          </a:p>
          <a:p>
            <a:endParaRPr lang="en-US" altLang="en-US" dirty="0">
              <a:latin typeface="Arial" panose="020B0604020202020204" pitchFamily="34" charset="0"/>
            </a:endParaRPr>
          </a:p>
        </p:txBody>
      </p:sp>
      <p:sp>
        <p:nvSpPr>
          <p:cNvPr id="57348" name="Slide Number Placeholder 3">
            <a:extLst>
              <a:ext uri="{FF2B5EF4-FFF2-40B4-BE49-F238E27FC236}">
                <a16:creationId xmlns:a16="http://schemas.microsoft.com/office/drawing/2014/main" id="{91F85FB4-328E-862E-89C2-6C4A7DA74F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3143CD-3E67-D945-BE23-4BBDA4214E04}" type="slidenum">
              <a:rPr lang="en-US" altLang="en-US" sz="1200"/>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1D1E401F-4341-3AB8-A5DF-6F6CD5EADCB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051A207C-C0DD-B1A2-BD91-40D1F770AF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Finally strategic communication is absolutely essential for bridging the research to </a:t>
            </a:r>
            <a:r>
              <a:rPr lang="en-US" altLang="en-US">
                <a:latin typeface="Arial" panose="020B0604020202020204" pitchFamily="34" charset="0"/>
              </a:rPr>
              <a:t>policy gap. </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So I won’t spend much time on this slide, but some of the basics are……[read bulleted points]. </a:t>
            </a:r>
          </a:p>
          <a:p>
            <a:endParaRPr lang="en-US" altLang="en-US" dirty="0">
              <a:latin typeface="Arial" panose="020B0604020202020204" pitchFamily="34" charset="0"/>
            </a:endParaRPr>
          </a:p>
          <a:p>
            <a:r>
              <a:rPr lang="en-US" altLang="en-US" dirty="0">
                <a:latin typeface="Arial" panose="020B0604020202020204" pitchFamily="34" charset="0"/>
              </a:rPr>
              <a:t>We’ll get into all of this in more detail in the upcoming modules. </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Even if you didn’t plan for research uptake from the beginning, or engage with policymakers along the way, you can always focus on and improve the policy communication around your research to increase the likelihood of impact.</a:t>
            </a:r>
          </a:p>
        </p:txBody>
      </p:sp>
      <p:sp>
        <p:nvSpPr>
          <p:cNvPr id="59396" name="Slide Number Placeholder 3">
            <a:extLst>
              <a:ext uri="{FF2B5EF4-FFF2-40B4-BE49-F238E27FC236}">
                <a16:creationId xmlns:a16="http://schemas.microsoft.com/office/drawing/2014/main" id="{B9ADEC1E-CCC0-A08F-EF69-4646BCC1A6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AC975DF-526B-F543-A0FF-7DBA4F9E06F6}" type="slidenum">
              <a:rPr lang="en-US" altLang="en-US" sz="120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A9E23709-92AB-EACC-C7CE-A429576A912B}"/>
              </a:ext>
            </a:extLst>
          </p:cNvPr>
          <p:cNvSpPr>
            <a:spLocks noGrp="1" noRot="1" noChangeAspect="1" noChangeArrowheads="1" noTextEdit="1"/>
          </p:cNvSpPr>
          <p:nvPr>
            <p:ph type="sldImg"/>
          </p:nvPr>
        </p:nvSpPr>
        <p:spPr>
          <a:xfrm>
            <a:off x="1133475" y="693738"/>
            <a:ext cx="4618038" cy="3463925"/>
          </a:xfrm>
          <a:ln/>
        </p:spPr>
      </p:sp>
      <p:sp>
        <p:nvSpPr>
          <p:cNvPr id="61443" name="Notes Placeholder 2">
            <a:extLst>
              <a:ext uri="{FF2B5EF4-FFF2-40B4-BE49-F238E27FC236}">
                <a16:creationId xmlns:a16="http://schemas.microsoft.com/office/drawing/2014/main" id="{D635B2F4-AA0E-9DC0-72ED-19E1E11D05BC}"/>
              </a:ext>
            </a:extLst>
          </p:cNvPr>
          <p:cNvSpPr>
            <a:spLocks noGrp="1"/>
          </p:cNvSpPr>
          <p:nvPr>
            <p:ph type="body" idx="1"/>
          </p:nvPr>
        </p:nvSpPr>
        <p:spPr>
          <a:xfrm>
            <a:off x="917575" y="4389438"/>
            <a:ext cx="5046663" cy="4237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1444" name="Slide Number Placeholder 3">
            <a:extLst>
              <a:ext uri="{FF2B5EF4-FFF2-40B4-BE49-F238E27FC236}">
                <a16:creationId xmlns:a16="http://schemas.microsoft.com/office/drawing/2014/main" id="{1B478712-740A-CDA5-2723-F17EC8655AE6}"/>
              </a:ext>
            </a:extLst>
          </p:cNvPr>
          <p:cNvSpPr txBox="1">
            <a:spLocks noGrp="1"/>
          </p:cNvSpPr>
          <p:nvPr/>
        </p:nvSpPr>
        <p:spPr bwMode="auto">
          <a:xfrm>
            <a:off x="3898900" y="8856663"/>
            <a:ext cx="2982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D81F7C7-CA90-4A4D-8A33-EDDAC6E17D9A}" type="slidenum">
              <a:rPr lang="en-US" altLang="en-US" sz="1200">
                <a:latin typeface="Times New Roman" panose="02020603050405020304" pitchFamily="18" charset="0"/>
              </a:rPr>
              <a:pPr algn="r"/>
              <a:t>18</a:t>
            </a:fld>
            <a:endParaRPr lang="en-US" altLang="en-US" sz="12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C33C820-DA63-57C0-23A1-9A117DB8FD2E}"/>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9ACDFB5A-C894-BE55-AB78-5B530357D3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Let’s start by first asking ourselves the question: Why do we do research? [Generate responses and discuss] </a:t>
            </a:r>
          </a:p>
          <a:p>
            <a:endParaRPr lang="en-US" altLang="en-US">
              <a:latin typeface="Arial" panose="020B0604020202020204" pitchFamily="34" charset="0"/>
            </a:endParaRPr>
          </a:p>
          <a:p>
            <a:r>
              <a:rPr lang="en-US" altLang="en-US">
                <a:latin typeface="Arial" panose="020B0604020202020204" pitchFamily="34" charset="0"/>
              </a:rPr>
              <a:t>You came up with a lot of good answers. [Click] We generally say that we do research in order to answer important questions, and that those important questions will do things like [Click] … Read list. </a:t>
            </a:r>
          </a:p>
          <a:p>
            <a:endParaRPr lang="en-US" altLang="en-US">
              <a:latin typeface="Arial" panose="020B0604020202020204" pitchFamily="34" charset="0"/>
            </a:endParaRPr>
          </a:p>
          <a:p>
            <a:r>
              <a:rPr lang="en-US" altLang="en-US">
                <a:latin typeface="Arial" panose="020B0604020202020204" pitchFamily="34" charset="0"/>
              </a:rPr>
              <a:t>Explain that the point here is that we do research to make a positive difference in the world in some way (or that’s why we should be doing it!), so if that’s our aim then we should make sure we’re doing a good job of achieving that. </a:t>
            </a:r>
          </a:p>
        </p:txBody>
      </p:sp>
      <p:sp>
        <p:nvSpPr>
          <p:cNvPr id="28676" name="Slide Number Placeholder 3">
            <a:extLst>
              <a:ext uri="{FF2B5EF4-FFF2-40B4-BE49-F238E27FC236}">
                <a16:creationId xmlns:a16="http://schemas.microsoft.com/office/drawing/2014/main" id="{CB73E680-81B0-3E77-FFD3-7E07D0AECC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16A5D8-AE24-FB4D-9C80-8BEABC8E4548}" type="slidenum">
              <a:rPr lang="en-US" altLang="en-US" sz="120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A60B366-A819-648A-913A-26452AB1AC31}"/>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C1F43243-CD05-1774-0865-2C9007F54C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Read the quote. </a:t>
            </a:r>
          </a:p>
          <a:p>
            <a:endParaRPr lang="en-US" altLang="en-US">
              <a:latin typeface="Arial" panose="020B0604020202020204" pitchFamily="34" charset="0"/>
            </a:endParaRPr>
          </a:p>
          <a:p>
            <a:r>
              <a:rPr lang="en-US" altLang="en-US">
                <a:latin typeface="Arial" panose="020B0604020202020204" pitchFamily="34" charset="0"/>
              </a:rPr>
              <a:t>Explain that this quote touches upon an important reality: that research can matter and make a difference, but often it doesn’t. Research often ends up in journals and reports, and sits on the shelf for a long time, sometimes never getting used in practice. </a:t>
            </a:r>
          </a:p>
        </p:txBody>
      </p:sp>
      <p:sp>
        <p:nvSpPr>
          <p:cNvPr id="30724" name="Slide Number Placeholder 3">
            <a:extLst>
              <a:ext uri="{FF2B5EF4-FFF2-40B4-BE49-F238E27FC236}">
                <a16:creationId xmlns:a16="http://schemas.microsoft.com/office/drawing/2014/main" id="{39C247A6-5D30-314A-2FAD-54BBAB62C9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F35630-3FD4-6A4D-BC0E-9ED83D6A0F70}" type="slidenum">
              <a:rPr lang="en-US" altLang="en-US" sz="120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B118045-4E40-038E-FA31-A71D444830AB}"/>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A98ADC01-4B7C-DB33-B5AA-F8C2D9289F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One reason that research sometimes doesn’t matter is because there is a gap between the worlds of research and practice. And usually limited attention is put on bridging this gap. </a:t>
            </a:r>
          </a:p>
          <a:p>
            <a:endParaRPr lang="en-US" altLang="en-US">
              <a:latin typeface="Arial" panose="020B0604020202020204" pitchFamily="34" charset="0"/>
            </a:endParaRPr>
          </a:p>
          <a:p>
            <a:r>
              <a:rPr lang="en-US" altLang="en-US">
                <a:latin typeface="Arial" panose="020B0604020202020204" pitchFamily="34" charset="0"/>
              </a:rPr>
              <a:t>But that’s why you’re here!  During this workshop, you will learn how to better bridge that gap and make your evidence matter and help make the difference in the world.  </a:t>
            </a:r>
          </a:p>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B1CCAA40-DBEC-2A64-F3B0-9A7914EAB5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036A57-6B3B-C945-99AF-C929144B5178}"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6552799-CFE8-CF8A-E907-503CA0A73AFB}"/>
              </a:ext>
            </a:extLst>
          </p:cNvPr>
          <p:cNvSpPr txBox="1">
            <a:spLocks noGrp="1" noChangeArrowheads="1"/>
          </p:cNvSpPr>
          <p:nvPr/>
        </p:nvSpPr>
        <p:spPr bwMode="auto">
          <a:xfrm>
            <a:off x="3898900" y="8856663"/>
            <a:ext cx="2982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6C4826A-70AF-8948-BC95-2344E6EFF7A5}" type="slidenum">
              <a:rPr lang="en-US" altLang="en-US" sz="1200">
                <a:latin typeface="Times New Roman" panose="02020603050405020304" pitchFamily="18" charset="0"/>
              </a:rPr>
              <a:pPr algn="r"/>
              <a:t>5</a:t>
            </a:fld>
            <a:endParaRPr lang="en-US" altLang="en-US" sz="1200">
              <a:latin typeface="Times New Roman" panose="02020603050405020304" pitchFamily="18" charset="0"/>
            </a:endParaRPr>
          </a:p>
        </p:txBody>
      </p:sp>
      <p:sp>
        <p:nvSpPr>
          <p:cNvPr id="34819" name="Rectangle 1026">
            <a:extLst>
              <a:ext uri="{FF2B5EF4-FFF2-40B4-BE49-F238E27FC236}">
                <a16:creationId xmlns:a16="http://schemas.microsoft.com/office/drawing/2014/main" id="{F21A0D2D-E7E4-619A-2EF9-ED694F2C5A51}"/>
              </a:ext>
            </a:extLst>
          </p:cNvPr>
          <p:cNvSpPr>
            <a:spLocks noGrp="1" noRot="1" noChangeAspect="1" noChangeArrowheads="1" noTextEdit="1"/>
          </p:cNvSpPr>
          <p:nvPr>
            <p:ph type="sldImg"/>
          </p:nvPr>
        </p:nvSpPr>
        <p:spPr>
          <a:xfrm>
            <a:off x="1101725" y="703263"/>
            <a:ext cx="3683000" cy="2762250"/>
          </a:xfrm>
          <a:noFill/>
          <a:ln w="12700" cap="flat">
            <a:solidFill>
              <a:schemeClr val="tx1"/>
            </a:solidFill>
          </a:ln>
        </p:spPr>
      </p:sp>
      <p:sp>
        <p:nvSpPr>
          <p:cNvPr id="34820" name="Rectangle 1027">
            <a:extLst>
              <a:ext uri="{FF2B5EF4-FFF2-40B4-BE49-F238E27FC236}">
                <a16:creationId xmlns:a16="http://schemas.microsoft.com/office/drawing/2014/main" id="{155C725E-B2A6-AA5B-0CE2-CC86B1E42A59}"/>
              </a:ext>
            </a:extLst>
          </p:cNvPr>
          <p:cNvSpPr>
            <a:spLocks noGrp="1" noChangeArrowheads="1"/>
          </p:cNvSpPr>
          <p:nvPr>
            <p:ph type="body" idx="1"/>
          </p:nvPr>
        </p:nvSpPr>
        <p:spPr>
          <a:xfrm>
            <a:off x="534988" y="3619500"/>
            <a:ext cx="5429250" cy="5237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4" tIns="45440" rIns="92504" bIns="45440"/>
          <a:lstStyle/>
          <a:p>
            <a:r>
              <a:rPr lang="en-US" altLang="en-US" dirty="0">
                <a:latin typeface="Arial" panose="020B0604020202020204" pitchFamily="34" charset="0"/>
              </a:rPr>
              <a:t>One of the ways this gap is manifested is through some of the assumptions both policymakers and researchers have about the other group. These assumptions may or may not be grounded in some truth, but in many cases they influence how the two groups interact.</a:t>
            </a:r>
          </a:p>
          <a:p>
            <a:endParaRPr lang="en-US" altLang="en-US" dirty="0">
              <a:latin typeface="Arial" panose="020B0604020202020204" pitchFamily="34" charset="0"/>
            </a:endParaRPr>
          </a:p>
          <a:p>
            <a:r>
              <a:rPr lang="en-US" altLang="en-US" dirty="0">
                <a:latin typeface="Arial" panose="020B0604020202020204" pitchFamily="34" charset="0"/>
              </a:rPr>
              <a:t>To bring these assumptions and stereotypes to the surface we’re going to start with a little exercise.  </a:t>
            </a:r>
          </a:p>
          <a:p>
            <a:endParaRPr lang="en-US" altLang="en-US" dirty="0">
              <a:latin typeface="Arial" panose="020B0604020202020204" pitchFamily="34" charset="0"/>
            </a:endParaRPr>
          </a:p>
          <a:p>
            <a:r>
              <a:rPr lang="en-US" altLang="en-US" dirty="0">
                <a:latin typeface="Arial" panose="020B0604020202020204" pitchFamily="34" charset="0"/>
              </a:rPr>
              <a:t>I’m going to divide the room right down the middle. </a:t>
            </a:r>
          </a:p>
          <a:p>
            <a:endParaRPr lang="en-US" altLang="en-US" dirty="0">
              <a:latin typeface="Arial" panose="020B0604020202020204" pitchFamily="34" charset="0"/>
            </a:endParaRPr>
          </a:p>
          <a:p>
            <a:r>
              <a:rPr lang="en-US" altLang="en-US" dirty="0">
                <a:latin typeface="Arial" panose="020B0604020202020204" pitchFamily="34" charset="0"/>
              </a:rPr>
              <a:t>I’d like this half of the room to assume the role of researchers—a very esteemed group of experts.  You have new survey findings or research results that are critically needed to inform decisions. </a:t>
            </a:r>
          </a:p>
          <a:p>
            <a:endParaRPr lang="en-US" altLang="en-US" dirty="0">
              <a:latin typeface="Arial" panose="020B0604020202020204" pitchFamily="34" charset="0"/>
            </a:endParaRPr>
          </a:p>
          <a:p>
            <a:r>
              <a:rPr lang="en-US" altLang="en-US" dirty="0">
                <a:latin typeface="Arial" panose="020B0604020202020204" pitchFamily="34" charset="0"/>
              </a:rPr>
              <a:t>Everyone on this side of the room is a high-level decisionmaker – you are in positions where you have the power and responsibility to make decisions about policies and programs.</a:t>
            </a:r>
          </a:p>
          <a:p>
            <a:endParaRPr lang="en-US" altLang="en-US" dirty="0">
              <a:latin typeface="Arial" panose="020B0604020202020204" pitchFamily="34" charset="0"/>
            </a:endParaRPr>
          </a:p>
          <a:p>
            <a:r>
              <a:rPr lang="en-US" altLang="en-US" dirty="0">
                <a:latin typeface="Arial" panose="020B0604020202020204" pitchFamily="34" charset="0"/>
              </a:rPr>
              <a:t>Starting with the researchers– what are some of the stereotypical things that come to mind when you think about these policymakers over there? Follow up and probe with the questions on the slide. </a:t>
            </a:r>
          </a:p>
          <a:p>
            <a:endParaRPr lang="en-US" altLang="en-US" dirty="0">
              <a:latin typeface="Arial" panose="020B0604020202020204" pitchFamily="34" charset="0"/>
            </a:endParaRPr>
          </a:p>
          <a:p>
            <a:r>
              <a:rPr lang="en-US" altLang="en-US" i="1" dirty="0">
                <a:latin typeface="Arial" panose="020B0604020202020204" pitchFamily="34" charset="0"/>
              </a:rPr>
              <a:t>Note to facilitators: This is a FUN exercise! Encourage the group to embrace their roles and share actively. If no one says anything, you can say, “I’ll start – Oh those policymakers distrust research – and they don’t even try to get it.” Use questions on the slide to probe and elicit additional responses from each group. Probe for comprehensive responses from first group before shifting to second group. Discourage the other group from trying to push back or respond when it’s not their turn.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FED9C869-8AC5-DEF3-01CB-50AEE5D92AF3}"/>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8D791793-000B-F6E3-15E6-8F8DCFA15B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 you have all touched upon a number of issues that start to explain why there is such a big gap between the worlds of research and policy.  We’re going to talk a bit more about this gap and why it exists, as that is an important first step to help us figure out some solutions. So the gap exists for a number of different reasons that occur on different levels…which we’ve broken down into these four categories: 1) Individual differences; 2) Institutional roadblocks; 3) Poor communication; and 4) Practical constraints. </a:t>
            </a:r>
          </a:p>
          <a:p>
            <a:endParaRPr lang="en-US" altLang="en-US">
              <a:latin typeface="Arial" panose="020B0604020202020204" pitchFamily="34" charset="0"/>
            </a:endParaRPr>
          </a:p>
          <a:p>
            <a:r>
              <a:rPr lang="en-US" altLang="en-US">
                <a:latin typeface="Arial" panose="020B0604020202020204" pitchFamily="34" charset="0"/>
              </a:rPr>
              <a:t>We’re now going to talk about each of these in more detail.  </a:t>
            </a:r>
          </a:p>
        </p:txBody>
      </p:sp>
      <p:sp>
        <p:nvSpPr>
          <p:cNvPr id="36868" name="Slide Number Placeholder 3">
            <a:extLst>
              <a:ext uri="{FF2B5EF4-FFF2-40B4-BE49-F238E27FC236}">
                <a16:creationId xmlns:a16="http://schemas.microsoft.com/office/drawing/2014/main" id="{BB48F832-2A09-796A-A42F-7CDEB0E6B6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C421CE-25BF-EC45-9E7F-2382105255B8}"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2256E0D-101A-369F-B5A0-811D9CF3717D}"/>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26364197-8064-C793-A3EB-7ACA39969F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Mutual mistrust – both groups may not trust each other. Probably for many of the reasons you mentioned earlier. Policymakers could feel that researchers manipulate data, and researchers may feel that policymakers are corrupt or only care about money or ego. They may not hold each other in the highest of esteem. </a:t>
            </a:r>
          </a:p>
          <a:p>
            <a:endParaRPr lang="en-US" altLang="en-US" dirty="0">
              <a:latin typeface="Arial" panose="020B0604020202020204" pitchFamily="34" charset="0"/>
            </a:endParaRPr>
          </a:p>
          <a:p>
            <a:r>
              <a:rPr lang="en-US" altLang="en-US" dirty="0">
                <a:latin typeface="Arial" panose="020B0604020202020204" pitchFamily="34" charset="0"/>
              </a:rPr>
              <a:t>Limited understanding – both groups tend to not understand the issues that the other is faced with. Researchers don’t understand what goes on behind the scenes with policy or how decisions get made, and similarly policymakers may not fully understand the constraints or rules that researchers are held to. All they know is that the other is not giving them what they want, without stopping to understand why that may be the case. </a:t>
            </a:r>
          </a:p>
          <a:p>
            <a:endParaRPr lang="en-US" altLang="en-US" dirty="0">
              <a:latin typeface="Arial" panose="020B0604020202020204" pitchFamily="34" charset="0"/>
            </a:endParaRPr>
          </a:p>
          <a:p>
            <a:r>
              <a:rPr lang="en-US" altLang="en-US" dirty="0">
                <a:latin typeface="Arial" panose="020B0604020202020204" pitchFamily="34" charset="0"/>
              </a:rPr>
              <a:t>Differing capacities to understand data – researchers know data well and are comfortable with it and may make assumptions about what policymakers understand. Policymakers have a different educational and work background – their training and days are not typically spent studying statistical models and the like. They especially may have trouble understanding the implications of data, and researchers often forget this, assuming that it would be obvious. </a:t>
            </a:r>
          </a:p>
          <a:p>
            <a:endParaRPr lang="en-US" altLang="en-US" dirty="0">
              <a:latin typeface="Arial" panose="020B0604020202020204" pitchFamily="34" charset="0"/>
            </a:endParaRPr>
          </a:p>
          <a:p>
            <a:r>
              <a:rPr lang="en-US" altLang="en-US" dirty="0">
                <a:latin typeface="Arial" panose="020B0604020202020204" pitchFamily="34" charset="0"/>
              </a:rPr>
              <a:t>Differing ideological views and goals – researchers and policymakers may have different end goals in mind – one may be trying to gain prestige for high quality research while the other is trying to get more votes. One may care about what people think while the other cares about data integrity. When views and values don’t align, it can create a divide. </a:t>
            </a:r>
          </a:p>
          <a:p>
            <a:endParaRPr lang="en-US" altLang="en-US" dirty="0">
              <a:latin typeface="Arial" panose="020B0604020202020204" pitchFamily="34" charset="0"/>
            </a:endParaRPr>
          </a:p>
          <a:p>
            <a:r>
              <a:rPr lang="en-US" altLang="en-US" dirty="0">
                <a:latin typeface="Arial" panose="020B0604020202020204" pitchFamily="34" charset="0"/>
              </a:rPr>
              <a:t>Lack of clarity about roles – policymakers and researchers may not see themselves as partners working toward the same goal. They may see each of their roles as separate and having distinct endpoints. Researchers might feel like: okay, I did the research, now my job is done. Or, I’ve told you the findings, so now take action. Meanwhile policymakers may feel like researchers should use the research to explain what decisionmakers need to do. They are the decisionmakers, not the experts on the needs and changes for every issue. </a:t>
            </a:r>
          </a:p>
        </p:txBody>
      </p:sp>
      <p:sp>
        <p:nvSpPr>
          <p:cNvPr id="38916" name="Slide Number Placeholder 3">
            <a:extLst>
              <a:ext uri="{FF2B5EF4-FFF2-40B4-BE49-F238E27FC236}">
                <a16:creationId xmlns:a16="http://schemas.microsoft.com/office/drawing/2014/main" id="{46330D2B-D3AC-CE9C-6128-9F7C6A16A1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90123B-349C-AB40-B441-C061A8C10825}"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9919368-559A-C152-66C9-3ED0E616A25C}"/>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63357F0A-76C6-244A-9E2F-E475407F48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Here we have a quote from a real researcher in Pakistan to help illustrate one aspect of these differences. </a:t>
            </a:r>
          </a:p>
        </p:txBody>
      </p:sp>
      <p:sp>
        <p:nvSpPr>
          <p:cNvPr id="40964" name="Slide Number Placeholder 3">
            <a:extLst>
              <a:ext uri="{FF2B5EF4-FFF2-40B4-BE49-F238E27FC236}">
                <a16:creationId xmlns:a16="http://schemas.microsoft.com/office/drawing/2014/main" id="{B0B301E9-9E6C-736C-9E68-CDB1CC7211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E62ED7-B1FA-B943-9D31-A494374347AF}" type="slidenum">
              <a:rPr lang="en-US" altLang="en-US" sz="120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A0F1EBA-3F7B-82D6-4ED8-347FE3915308}"/>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556D41BB-9C1F-86D5-5A03-C1EE30B04F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Now we’ll move on to institutional roadblocks. </a:t>
            </a:r>
          </a:p>
          <a:p>
            <a:endParaRPr lang="en-US" altLang="en-US" dirty="0">
              <a:latin typeface="Arial" panose="020B0604020202020204" pitchFamily="34" charset="0"/>
            </a:endParaRPr>
          </a:p>
          <a:p>
            <a:r>
              <a:rPr lang="en-US" altLang="en-US" dirty="0">
                <a:latin typeface="Arial" panose="020B0604020202020204" pitchFamily="34" charset="0"/>
              </a:rPr>
              <a:t>Different incentive systems and accountability metrics – policymakers and researchers are held to different standards by their respective institutions. Researchers may be expected to publish journal papers within a certain time period while policymakers are expected to make changes in the community and to do it fast! </a:t>
            </a:r>
          </a:p>
          <a:p>
            <a:endParaRPr lang="en-US" altLang="en-US" dirty="0">
              <a:latin typeface="Arial" panose="020B0604020202020204" pitchFamily="34" charset="0"/>
            </a:endParaRPr>
          </a:p>
          <a:p>
            <a:r>
              <a:rPr lang="en-US" altLang="en-US" dirty="0">
                <a:latin typeface="Arial" panose="020B0604020202020204" pitchFamily="34" charset="0"/>
              </a:rPr>
              <a:t>Unsupportive cultures and infrastructure – often research institutions underestimate what has to be done to work together with policymakers to understand and take up research. Similarly, policy institutions are used to running a certain way and may not fully appreciate the value that research and evidence can bring to their work. </a:t>
            </a:r>
          </a:p>
          <a:p>
            <a:endParaRPr lang="en-US" altLang="en-US" dirty="0">
              <a:latin typeface="Arial" panose="020B0604020202020204" pitchFamily="34" charset="0"/>
            </a:endParaRPr>
          </a:p>
          <a:p>
            <a:r>
              <a:rPr lang="en-US" altLang="en-US" dirty="0">
                <a:latin typeface="Arial" panose="020B0604020202020204" pitchFamily="34" charset="0"/>
              </a:rPr>
              <a:t>High staff turnover – this is often the case at the policy level, where people at Ministries are shifted around to different positions. So you may build a relationship with one person who understands and supports you, but then they leave and you have to start all over again. Or political administrations change, and new decisionmakers take office.</a:t>
            </a:r>
          </a:p>
          <a:p>
            <a:endParaRPr lang="en-US" altLang="en-US" dirty="0">
              <a:latin typeface="Arial" panose="020B0604020202020204" pitchFamily="34" charset="0"/>
            </a:endParaRPr>
          </a:p>
          <a:p>
            <a:r>
              <a:rPr lang="en-US" altLang="en-US" dirty="0">
                <a:latin typeface="Arial" panose="020B0604020202020204" pitchFamily="34" charset="0"/>
              </a:rPr>
              <a:t>Lack of effective partnerships – often research and policymaking institutions work in very separate silos, with little communication and interdependence. Or a very surface level attempt will be made to work together without true value invested in the other party. </a:t>
            </a:r>
          </a:p>
          <a:p>
            <a:endParaRPr lang="en-US" altLang="en-US" dirty="0">
              <a:latin typeface="Arial" panose="020B0604020202020204" pitchFamily="34" charset="0"/>
            </a:endParaRPr>
          </a:p>
          <a:p>
            <a:r>
              <a:rPr lang="en-US" altLang="en-US" dirty="0">
                <a:latin typeface="Arial" panose="020B0604020202020204" pitchFamily="34" charset="0"/>
              </a:rPr>
              <a:t>Donor agendas that conflict – sometimes as researchers, we find that we’re constrained by the desires or rules of the donor funding the research. So even though we may realize that the local policy context requires a different approach, our hands our somewhat tied. </a:t>
            </a:r>
          </a:p>
          <a:p>
            <a:endParaRPr lang="en-US" altLang="en-US" dirty="0">
              <a:latin typeface="Arial" panose="020B0604020202020204" pitchFamily="34" charset="0"/>
            </a:endParaRPr>
          </a:p>
          <a:p>
            <a:r>
              <a:rPr lang="en-US" altLang="en-US" dirty="0">
                <a:latin typeface="Arial" panose="020B0604020202020204" pitchFamily="34" charset="0"/>
              </a:rPr>
              <a:t>These are just some of the many institutional level roadblocks that work to create the gap. </a:t>
            </a:r>
          </a:p>
        </p:txBody>
      </p:sp>
      <p:sp>
        <p:nvSpPr>
          <p:cNvPr id="43012" name="Slide Number Placeholder 3">
            <a:extLst>
              <a:ext uri="{FF2B5EF4-FFF2-40B4-BE49-F238E27FC236}">
                <a16:creationId xmlns:a16="http://schemas.microsoft.com/office/drawing/2014/main" id="{1782AB21-C1A4-6E13-9B4E-56B836E430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25A7FA-CD64-E042-8315-C8D7C75FB140}"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BB79AA7-9A03-8C3D-1CE5-A99639A5A8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5"/>
          <p:cNvSpPr>
            <a:spLocks noGrp="1" noChangeArrowheads="1"/>
          </p:cNvSpPr>
          <p:nvPr>
            <p:ph type="ctrTitle" sz="quarter"/>
          </p:nvPr>
        </p:nvSpPr>
        <p:spPr>
          <a:xfrm>
            <a:off x="838200" y="685800"/>
            <a:ext cx="6248400" cy="1447800"/>
          </a:xfrm>
        </p:spPr>
        <p:txBody>
          <a:bodyPr anchor="b"/>
          <a:lstStyle>
            <a:lvl1pPr>
              <a:defRPr/>
            </a:lvl1pPr>
          </a:lstStyle>
          <a:p>
            <a:r>
              <a:rPr lang="en-US" dirty="0"/>
              <a:t>Click to edit Master title style</a:t>
            </a:r>
          </a:p>
        </p:txBody>
      </p:sp>
      <p:sp>
        <p:nvSpPr>
          <p:cNvPr id="8" name="Rectangle 86"/>
          <p:cNvSpPr>
            <a:spLocks noGrp="1" noChangeArrowheads="1"/>
          </p:cNvSpPr>
          <p:nvPr>
            <p:ph type="subTitle" sz="quarter" idx="1"/>
          </p:nvPr>
        </p:nvSpPr>
        <p:spPr>
          <a:xfrm>
            <a:off x="838200" y="2174875"/>
            <a:ext cx="6248400" cy="1101725"/>
          </a:xfrm>
        </p:spPr>
        <p:txBody>
          <a:bodyPr/>
          <a:lstStyle>
            <a:lvl1pPr marL="0" indent="0">
              <a:buFont typeface="Wingdings" charset="2"/>
              <a:buNone/>
              <a:defRPr>
                <a:solidFill>
                  <a:schemeClr val="accent1"/>
                </a:solidFill>
              </a:defRPr>
            </a:lvl1pPr>
          </a:lstStyle>
          <a:p>
            <a:r>
              <a:rPr lang="en-US" dirty="0"/>
              <a:t>Click to edit Master subtitle style</a:t>
            </a:r>
          </a:p>
        </p:txBody>
      </p:sp>
    </p:spTree>
    <p:extLst>
      <p:ext uri="{BB962C8B-B14F-4D97-AF65-F5344CB8AC3E}">
        <p14:creationId xmlns:p14="http://schemas.microsoft.com/office/powerpoint/2010/main" val="81561703"/>
      </p:ext>
    </p:extLst>
  </p:cSld>
  <p:clrMapOvr>
    <a:overrideClrMapping bg1="dk2" tx1="lt1" bg2="dk1"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9425" y="533400"/>
            <a:ext cx="1933575"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23938" y="533400"/>
            <a:ext cx="5653087"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21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23938" y="533400"/>
            <a:ext cx="7739062" cy="990600"/>
          </a:xfrm>
        </p:spPr>
        <p:txBody>
          <a:bodyPr/>
          <a:lstStyle/>
          <a:p>
            <a:r>
              <a:rPr lang="en-US"/>
              <a:t>Click to edit Master title style</a:t>
            </a:r>
          </a:p>
        </p:txBody>
      </p:sp>
      <p:sp>
        <p:nvSpPr>
          <p:cNvPr id="3" name="Chart Placeholder 2"/>
          <p:cNvSpPr>
            <a:spLocks noGrp="1"/>
          </p:cNvSpPr>
          <p:nvPr>
            <p:ph type="chart" idx="1"/>
          </p:nvPr>
        </p:nvSpPr>
        <p:spPr>
          <a:xfrm>
            <a:off x="1033463" y="1676400"/>
            <a:ext cx="7729537" cy="4648200"/>
          </a:xfrm>
        </p:spPr>
        <p:txBody>
          <a:bodyPr/>
          <a:lstStyle/>
          <a:p>
            <a:pPr lvl="0"/>
            <a:endParaRPr lang="en-US" noProof="0"/>
          </a:p>
        </p:txBody>
      </p:sp>
    </p:spTree>
    <p:extLst>
      <p:ext uri="{BB962C8B-B14F-4D97-AF65-F5344CB8AC3E}">
        <p14:creationId xmlns:p14="http://schemas.microsoft.com/office/powerpoint/2010/main" val="4143508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513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84" descr="titlepagebg_solidblue">
            <a:extLst>
              <a:ext uri="{FF2B5EF4-FFF2-40B4-BE49-F238E27FC236}">
                <a16:creationId xmlns:a16="http://schemas.microsoft.com/office/drawing/2014/main" id="{98180574-5B36-CEDF-7212-9B50215A91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A229FAF-0C45-E9DD-335B-008021A3B818}"/>
              </a:ext>
            </a:extLst>
          </p:cNvPr>
          <p:cNvSpPr>
            <a:spLocks noChangeArrowheads="1"/>
          </p:cNvSpPr>
          <p:nvPr userDrawn="1"/>
        </p:nvSpPr>
        <p:spPr bwMode="auto">
          <a:xfrm>
            <a:off x="3962400" y="5995988"/>
            <a:ext cx="4429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altLang="en-US" sz="1400">
                <a:solidFill>
                  <a:schemeClr val="accent1"/>
                </a:solidFill>
              </a:rPr>
              <a:t>POPULATION REFERENCE BUREAU | www.prb.org</a:t>
            </a:r>
          </a:p>
        </p:txBody>
      </p:sp>
      <p:sp>
        <p:nvSpPr>
          <p:cNvPr id="77909" name="Rectangle 85"/>
          <p:cNvSpPr>
            <a:spLocks noGrp="1" noChangeArrowheads="1"/>
          </p:cNvSpPr>
          <p:nvPr>
            <p:ph type="ctrTitle" sz="quarter"/>
          </p:nvPr>
        </p:nvSpPr>
        <p:spPr>
          <a:xfrm>
            <a:off x="838200" y="3378422"/>
            <a:ext cx="6248400" cy="583978"/>
          </a:xfrm>
        </p:spPr>
        <p:txBody>
          <a:bodyPr anchor="b"/>
          <a:lstStyle>
            <a:lvl1pPr>
              <a:defRPr sz="4000" spc="300">
                <a:solidFill>
                  <a:schemeClr val="tx1"/>
                </a:solidFill>
              </a:defRPr>
            </a:lvl1pPr>
          </a:lstStyle>
          <a:p>
            <a:pPr lvl="0"/>
            <a:r>
              <a:rPr lang="en-US" noProof="0"/>
              <a:t>Click to edit Master title style</a:t>
            </a:r>
            <a:endParaRPr lang="en-US" noProof="0" dirty="0"/>
          </a:p>
        </p:txBody>
      </p:sp>
      <p:sp>
        <p:nvSpPr>
          <p:cNvPr id="77910" name="Rectangle 86"/>
          <p:cNvSpPr>
            <a:spLocks noGrp="1" noChangeArrowheads="1"/>
          </p:cNvSpPr>
          <p:nvPr>
            <p:ph type="subTitle" sz="quarter" idx="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a:t>Click to edit Master subtitle style</a:t>
            </a:r>
            <a:endParaRPr lang="en-US" noProof="0" dirty="0"/>
          </a:p>
        </p:txBody>
      </p:sp>
      <p:sp>
        <p:nvSpPr>
          <p:cNvPr id="8" name="Text Placeholder 7"/>
          <p:cNvSpPr>
            <a:spLocks noGrp="1"/>
          </p:cNvSpPr>
          <p:nvPr>
            <p:ph type="body" sz="quarter" idx="10"/>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ext Placeholder 7"/>
          <p:cNvSpPr>
            <a:spLocks noGrp="1"/>
          </p:cNvSpPr>
          <p:nvPr>
            <p:ph type="body" sz="quarter" idx="11"/>
          </p:nvPr>
        </p:nvSpPr>
        <p:spPr>
          <a:xfrm>
            <a:off x="838200" y="5996408"/>
            <a:ext cx="3048000" cy="371515"/>
          </a:xfrm>
        </p:spPr>
        <p:txBody>
          <a:bodyPr/>
          <a:lstStyle>
            <a:lvl1pPr marL="0" indent="0" algn="l">
              <a:buNone/>
              <a:defRPr sz="16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791871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FDEEF3F-4459-F7F4-7759-743F1B8B9E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6953C19-C44F-5F57-22A9-F3D45E28D582}"/>
              </a:ext>
            </a:extLst>
          </p:cNvPr>
          <p:cNvSpPr>
            <a:spLocks noChangeArrowheads="1"/>
          </p:cNvSpPr>
          <p:nvPr userDrawn="1"/>
        </p:nvSpPr>
        <p:spPr bwMode="auto">
          <a:xfrm flipV="1">
            <a:off x="128588" y="5056188"/>
            <a:ext cx="8874125" cy="1682750"/>
          </a:xfrm>
          <a:prstGeom prst="rect">
            <a:avLst/>
          </a:prstGeom>
          <a:solidFill>
            <a:srgbClr val="717073">
              <a:alpha val="8196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4" name="Picture 9" descr="PRB_LOGO_PowerPoint.png">
            <a:extLst>
              <a:ext uri="{FF2B5EF4-FFF2-40B4-BE49-F238E27FC236}">
                <a16:creationId xmlns:a16="http://schemas.microsoft.com/office/drawing/2014/main" id="{40A9DB8C-AF25-24A4-592A-EB99F66B578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a:t>Click to edit Master text styles</a:t>
            </a:r>
          </a:p>
        </p:txBody>
      </p:sp>
    </p:spTree>
    <p:extLst>
      <p:ext uri="{BB962C8B-B14F-4D97-AF65-F5344CB8AC3E}">
        <p14:creationId xmlns:p14="http://schemas.microsoft.com/office/powerpoint/2010/main" val="2695143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Layout-no photo">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F1EB48B-E023-C087-92C0-5FB543072F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PRB_LOGO_PowerPoint.png">
            <a:extLst>
              <a:ext uri="{FF2B5EF4-FFF2-40B4-BE49-F238E27FC236}">
                <a16:creationId xmlns:a16="http://schemas.microsoft.com/office/drawing/2014/main" id="{3BE9ECCA-41B3-4931-74B3-25057974D0D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a:t>Click to edit Master text styles</a:t>
            </a:r>
          </a:p>
        </p:txBody>
      </p:sp>
    </p:spTree>
    <p:extLst>
      <p:ext uri="{BB962C8B-B14F-4D97-AF65-F5344CB8AC3E}">
        <p14:creationId xmlns:p14="http://schemas.microsoft.com/office/powerpoint/2010/main" val="2167954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911471" y="533400"/>
            <a:ext cx="4041530" cy="685800"/>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911225" y="1600200"/>
            <a:ext cx="731837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261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 Exampl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D70B12-4F57-FA91-4401-98BA799CE436}"/>
              </a:ext>
            </a:extLst>
          </p:cNvPr>
          <p:cNvSpPr>
            <a:spLocks noChangeArrowheads="1"/>
          </p:cNvSpPr>
          <p:nvPr userDrawn="1"/>
        </p:nvSpPr>
        <p:spPr bwMode="auto">
          <a:xfrm>
            <a:off x="931863" y="3886200"/>
            <a:ext cx="7297737" cy="2271713"/>
          </a:xfrm>
          <a:prstGeom prst="rect">
            <a:avLst/>
          </a:prstGeom>
          <a:noFill/>
          <a:ln w="9525">
            <a:solidFill>
              <a:srgbClr val="717073"/>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10" name="Title 9"/>
          <p:cNvSpPr>
            <a:spLocks noGrp="1"/>
          </p:cNvSpPr>
          <p:nvPr>
            <p:ph type="title"/>
          </p:nvPr>
        </p:nvSpPr>
        <p:spPr>
          <a:xfrm>
            <a:off x="911471" y="533400"/>
            <a:ext cx="3889130" cy="685800"/>
          </a:xfrm>
        </p:spPr>
        <p:txBody>
          <a:bodyPr/>
          <a:lstStyle/>
          <a:p>
            <a:r>
              <a:rPr lang="en-US"/>
              <a:t>Click to edit Master title style</a:t>
            </a:r>
            <a:endParaRPr lang="en-US" dirty="0"/>
          </a:p>
        </p:txBody>
      </p:sp>
      <p:sp>
        <p:nvSpPr>
          <p:cNvPr id="12" name="Text Placeholder 11"/>
          <p:cNvSpPr>
            <a:spLocks noGrp="1"/>
          </p:cNvSpPr>
          <p:nvPr>
            <p:ph type="body" sz="quarter" idx="10"/>
          </p:nvPr>
        </p:nvSpPr>
        <p:spPr>
          <a:xfrm>
            <a:off x="911225" y="1600200"/>
            <a:ext cx="7318375" cy="1600200"/>
          </a:xfrm>
        </p:spPr>
        <p:txBody>
          <a:bodyPr/>
          <a:lstStyle/>
          <a:p>
            <a:pPr lvl="0"/>
            <a:r>
              <a:rPr lang="en-US"/>
              <a:t>Click to edit Master text styles</a:t>
            </a:r>
          </a:p>
          <a:p>
            <a:pPr lvl="1"/>
            <a:r>
              <a:rPr lang="en-US"/>
              <a:t>Second level</a:t>
            </a:r>
          </a:p>
          <a:p>
            <a:pPr lvl="2"/>
            <a:r>
              <a:rPr lang="en-US"/>
              <a:t>Third level</a:t>
            </a:r>
          </a:p>
        </p:txBody>
      </p:sp>
      <p:sp>
        <p:nvSpPr>
          <p:cNvPr id="14" name="Text Placeholder 13"/>
          <p:cNvSpPr>
            <a:spLocks noGrp="1"/>
          </p:cNvSpPr>
          <p:nvPr>
            <p:ph type="body" sz="quarter" idx="11"/>
          </p:nvPr>
        </p:nvSpPr>
        <p:spPr>
          <a:xfrm>
            <a:off x="1066800" y="4019491"/>
            <a:ext cx="7010400" cy="2000310"/>
          </a:xfrm>
        </p:spPr>
        <p:txBody>
          <a:bodyPr/>
          <a:lstStyle>
            <a:lvl1pPr marL="0" indent="0">
              <a:buNone/>
              <a:defRPr sz="2400"/>
            </a:lvl1pPr>
          </a:lstStyle>
          <a:p>
            <a:pPr lvl="0"/>
            <a:r>
              <a:rPr lang="en-US"/>
              <a:t>Click to edit Master text styles</a:t>
            </a:r>
          </a:p>
        </p:txBody>
      </p:sp>
      <p:sp>
        <p:nvSpPr>
          <p:cNvPr id="7" name="Text Placeholder 13"/>
          <p:cNvSpPr>
            <a:spLocks noGrp="1"/>
          </p:cNvSpPr>
          <p:nvPr>
            <p:ph type="body" sz="quarter" idx="12"/>
          </p:nvPr>
        </p:nvSpPr>
        <p:spPr>
          <a:xfrm>
            <a:off x="1066800" y="3454081"/>
            <a:ext cx="1981200" cy="365474"/>
          </a:xfrm>
        </p:spPr>
        <p:txBody>
          <a:bodyPr/>
          <a:lstStyle>
            <a:lvl1pPr marL="0" indent="0">
              <a:buNone/>
              <a:defRPr sz="2000" b="1" spc="300"/>
            </a:lvl1pPr>
          </a:lstStyle>
          <a:p>
            <a:pPr lvl="0"/>
            <a:r>
              <a:rPr lang="en-US"/>
              <a:t>Click to edit Master text styles</a:t>
            </a:r>
          </a:p>
        </p:txBody>
      </p:sp>
    </p:spTree>
    <p:extLst>
      <p:ext uri="{BB962C8B-B14F-4D97-AF65-F5344CB8AC3E}">
        <p14:creationId xmlns:p14="http://schemas.microsoft.com/office/powerpoint/2010/main" val="108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Layout">
    <p:spTree>
      <p:nvGrpSpPr>
        <p:cNvPr id="1" name=""/>
        <p:cNvGrpSpPr/>
        <p:nvPr/>
      </p:nvGrpSpPr>
      <p:grpSpPr>
        <a:xfrm>
          <a:off x="0" y="0"/>
          <a:ext cx="0" cy="0"/>
          <a:chOff x="0" y="0"/>
          <a:chExt cx="0" cy="0"/>
        </a:xfrm>
      </p:grpSpPr>
      <p:sp>
        <p:nvSpPr>
          <p:cNvPr id="5" name="Title 3"/>
          <p:cNvSpPr>
            <a:spLocks noGrp="1"/>
          </p:cNvSpPr>
          <p:nvPr>
            <p:ph type="title"/>
          </p:nvPr>
        </p:nvSpPr>
        <p:spPr>
          <a:xfrm>
            <a:off x="911471" y="533400"/>
            <a:ext cx="3965330" cy="685800"/>
          </a:xfrm>
        </p:spPr>
        <p:txBody>
          <a:bodyPr/>
          <a:lstStyle>
            <a:lvl1pPr>
              <a:defRPr baseline="0"/>
            </a:lvl1pPr>
          </a:lstStyle>
          <a:p>
            <a:r>
              <a:rPr lang="en-US"/>
              <a:t>Click to edit Master title style</a:t>
            </a:r>
            <a:endParaRPr lang="en-US" dirty="0"/>
          </a:p>
        </p:txBody>
      </p:sp>
      <p:sp>
        <p:nvSpPr>
          <p:cNvPr id="11" name="Content Placeholder 2"/>
          <p:cNvSpPr>
            <a:spLocks noGrp="1"/>
          </p:cNvSpPr>
          <p:nvPr>
            <p:ph idx="10"/>
          </p:nvPr>
        </p:nvSpPr>
        <p:spPr>
          <a:xfrm>
            <a:off x="92394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12" name="Content Placeholder 2"/>
          <p:cNvSpPr>
            <a:spLocks noGrp="1"/>
          </p:cNvSpPr>
          <p:nvPr>
            <p:ph idx="11"/>
          </p:nvPr>
        </p:nvSpPr>
        <p:spPr>
          <a:xfrm>
            <a:off x="457200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837993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481F2B-D635-7588-FF37-7F795872FA25}"/>
              </a:ext>
            </a:extLst>
          </p:cNvPr>
          <p:cNvSpPr>
            <a:spLocks noChangeArrowheads="1"/>
          </p:cNvSpPr>
          <p:nvPr userDrawn="1"/>
        </p:nvSpPr>
        <p:spPr bwMode="auto">
          <a:xfrm>
            <a:off x="911225" y="1355725"/>
            <a:ext cx="5181600" cy="2574925"/>
          </a:xfrm>
          <a:prstGeom prst="rect">
            <a:avLst/>
          </a:prstGeom>
          <a:solidFill>
            <a:schemeClr val="accent1">
              <a:alpha val="8196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endParaRPr lang="en-US" altLang="en-US"/>
          </a:p>
        </p:txBody>
      </p:sp>
      <p:sp>
        <p:nvSpPr>
          <p:cNvPr id="14" name="Picture Placeholder 13"/>
          <p:cNvSpPr>
            <a:spLocks noGrp="1"/>
          </p:cNvSpPr>
          <p:nvPr>
            <p:ph type="pic" sz="quarter" idx="12"/>
          </p:nvPr>
        </p:nvSpPr>
        <p:spPr>
          <a:xfrm>
            <a:off x="911225" y="1355725"/>
            <a:ext cx="7318375" cy="4816475"/>
          </a:xfrm>
        </p:spPr>
        <p:txBody>
          <a:bodyPr anchor="b"/>
          <a:lstStyle>
            <a:lvl1pPr marL="0" indent="0" algn="ctr">
              <a:buNone/>
              <a:defRPr/>
            </a:lvl1pPr>
          </a:lstStyle>
          <a:p>
            <a:pPr lvl="0"/>
            <a:r>
              <a:rPr lang="en-US" noProof="0"/>
              <a:t>Drag picture to placeholder or click icon to add</a:t>
            </a:r>
            <a:endParaRPr lang="en-US" noProof="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9" name="Content Placeholder 18"/>
          <p:cNvSpPr>
            <a:spLocks noGrp="1"/>
          </p:cNvSpPr>
          <p:nvPr>
            <p:ph sz="quarter" idx="13"/>
          </p:nvPr>
        </p:nvSpPr>
        <p:spPr>
          <a:xfrm>
            <a:off x="911225" y="1355725"/>
            <a:ext cx="4727575" cy="2225675"/>
          </a:xfrm>
          <a:solidFill>
            <a:schemeClr val="accent1">
              <a:alpha val="82000"/>
            </a:schemeClr>
          </a:solidFill>
        </p:spPr>
        <p:txBody>
          <a:bodyPr anchor="b"/>
          <a:lstStyle>
            <a:lvl1pPr marL="0" indent="0" algn="ctr">
              <a:buNone/>
              <a:defRPr>
                <a:solidFill>
                  <a:srgbClr val="FFFFFF"/>
                </a:solidFill>
              </a:defRPr>
            </a:lvl1pPr>
          </a:lstStyle>
          <a:p>
            <a:pPr lvl="0"/>
            <a:r>
              <a:rPr lang="en-US"/>
              <a:t>Click to edit Master text styles</a:t>
            </a:r>
          </a:p>
        </p:txBody>
      </p:sp>
      <p:sp>
        <p:nvSpPr>
          <p:cNvPr id="7" name="Text Placeholder 6"/>
          <p:cNvSpPr>
            <a:spLocks noGrp="1"/>
          </p:cNvSpPr>
          <p:nvPr>
            <p:ph type="body" sz="quarter" idx="10"/>
          </p:nvPr>
        </p:nvSpPr>
        <p:spPr>
          <a:xfrm>
            <a:off x="1066800" y="1524000"/>
            <a:ext cx="4419600" cy="533400"/>
          </a:xfrm>
        </p:spPr>
        <p:txBody>
          <a:bodyPr/>
          <a:lstStyle>
            <a:lvl1pPr marL="0" indent="0">
              <a:buFont typeface="Arial" panose="020B0604020202020204" pitchFamily="34" charset="0"/>
              <a:buNone/>
              <a:defRPr b="1">
                <a:solidFill>
                  <a:srgbClr val="265E9E"/>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a:t>Click to edit Master text styles</a:t>
            </a:r>
          </a:p>
        </p:txBody>
      </p:sp>
      <p:sp>
        <p:nvSpPr>
          <p:cNvPr id="11" name="Text Placeholder 10"/>
          <p:cNvSpPr>
            <a:spLocks noGrp="1"/>
          </p:cNvSpPr>
          <p:nvPr>
            <p:ph type="body" sz="quarter" idx="11"/>
          </p:nvPr>
        </p:nvSpPr>
        <p:spPr>
          <a:xfrm>
            <a:off x="1066800" y="2073442"/>
            <a:ext cx="4419600" cy="1355558"/>
          </a:xfrm>
        </p:spPr>
        <p:txBody>
          <a:bodyPr/>
          <a:lstStyle>
            <a:lvl1pPr>
              <a:defRPr sz="2000"/>
            </a:lvl1pPr>
          </a:lstStyle>
          <a:p>
            <a:pPr lvl="0"/>
            <a:r>
              <a:rPr lang="en-US"/>
              <a:t>Click to edit Master text styles</a:t>
            </a:r>
          </a:p>
        </p:txBody>
      </p:sp>
    </p:spTree>
    <p:extLst>
      <p:ext uri="{BB962C8B-B14F-4D97-AF65-F5344CB8AC3E}">
        <p14:creationId xmlns:p14="http://schemas.microsoft.com/office/powerpoint/2010/main" val="2157955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739062" cy="990600"/>
          </a:xfrm>
        </p:spPr>
        <p:txBody>
          <a:bodyPr/>
          <a:lstStyle>
            <a:lvl1pPr>
              <a:defRPr sz="3600" b="1">
                <a:latin typeface="+mn-lt"/>
              </a:defRPr>
            </a:lvl1pPr>
          </a:lstStyle>
          <a:p>
            <a:r>
              <a:rPr lang="en-US" dirty="0"/>
              <a:t>Click to edit Master title style</a:t>
            </a:r>
          </a:p>
        </p:txBody>
      </p:sp>
      <p:sp>
        <p:nvSpPr>
          <p:cNvPr id="3" name="Content Placeholder 2"/>
          <p:cNvSpPr>
            <a:spLocks noGrp="1"/>
          </p:cNvSpPr>
          <p:nvPr>
            <p:ph idx="1"/>
          </p:nvPr>
        </p:nvSpPr>
        <p:spPr>
          <a:xfrm>
            <a:off x="847725" y="1676400"/>
            <a:ext cx="7729537" cy="4648200"/>
          </a:xfrm>
        </p:spPr>
        <p:txBody>
          <a:bodyPr/>
          <a:lstStyle>
            <a:lvl1pPr>
              <a:defRPr>
                <a:latin typeface="+mn-lt"/>
              </a:defRPr>
            </a:lvl1pPr>
            <a:lvl2pPr marL="742950" indent="-285750">
              <a:buSzPct val="120000"/>
              <a:buFont typeface="Courier New" panose="02070309020205020404" pitchFamily="49" charset="0"/>
              <a:buChar char="o"/>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57241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Layout-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C31A05-EFA3-FB24-A2D1-64F3F7A179A4}"/>
              </a:ext>
            </a:extLst>
          </p:cNvPr>
          <p:cNvSpPr>
            <a:spLocks noChangeArrowheads="1"/>
          </p:cNvSpPr>
          <p:nvPr userDrawn="1"/>
        </p:nvSpPr>
        <p:spPr bwMode="auto">
          <a:xfrm>
            <a:off x="911225" y="1355725"/>
            <a:ext cx="5181600" cy="2574925"/>
          </a:xfrm>
          <a:prstGeom prst="rect">
            <a:avLst/>
          </a:prstGeom>
          <a:solidFill>
            <a:schemeClr val="accent1">
              <a:alpha val="8196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endParaRPr lang="en-US" altLang="en-US"/>
          </a:p>
        </p:txBody>
      </p:sp>
      <p:sp>
        <p:nvSpPr>
          <p:cNvPr id="14" name="Picture Placeholder 13"/>
          <p:cNvSpPr>
            <a:spLocks noGrp="1"/>
          </p:cNvSpPr>
          <p:nvPr>
            <p:ph type="pic" sz="quarter" idx="12"/>
          </p:nvPr>
        </p:nvSpPr>
        <p:spPr>
          <a:xfrm>
            <a:off x="911225" y="1355725"/>
            <a:ext cx="7318375" cy="4816475"/>
          </a:xfrm>
        </p:spPr>
        <p:txBody>
          <a:bodyPr anchor="b"/>
          <a:lstStyle>
            <a:lvl1pPr marL="0" indent="0" algn="ctr">
              <a:buNone/>
              <a:defRPr/>
            </a:lvl1pPr>
          </a:lstStyle>
          <a:p>
            <a:pPr lvl="0"/>
            <a:r>
              <a:rPr lang="en-US" noProof="0"/>
              <a:t>Drag picture to placeholder or click icon to add</a:t>
            </a:r>
            <a:endParaRPr lang="en-US" noProof="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9" name="Content Placeholder 18"/>
          <p:cNvSpPr>
            <a:spLocks noGrp="1"/>
          </p:cNvSpPr>
          <p:nvPr>
            <p:ph sz="quarter" idx="13"/>
          </p:nvPr>
        </p:nvSpPr>
        <p:spPr>
          <a:xfrm>
            <a:off x="911225" y="1355725"/>
            <a:ext cx="4727575" cy="2225675"/>
          </a:xfrm>
          <a:solidFill>
            <a:srgbClr val="007BC0"/>
          </a:solidFill>
        </p:spPr>
        <p:txBody>
          <a:bodyPr anchor="b"/>
          <a:lstStyle>
            <a:lvl1pPr marL="0" indent="0" algn="ctr">
              <a:buNone/>
              <a:defRPr>
                <a:solidFill>
                  <a:srgbClr val="007BC0"/>
                </a:solidFill>
              </a:defRPr>
            </a:lvl1pPr>
          </a:lstStyle>
          <a:p>
            <a:pPr lvl="0"/>
            <a:r>
              <a:rPr lang="en-US"/>
              <a:t>Click to edit Master text styles</a:t>
            </a:r>
          </a:p>
        </p:txBody>
      </p:sp>
      <p:sp>
        <p:nvSpPr>
          <p:cNvPr id="7" name="Text Placeholder 6"/>
          <p:cNvSpPr>
            <a:spLocks noGrp="1"/>
          </p:cNvSpPr>
          <p:nvPr>
            <p:ph type="body" sz="quarter" idx="10"/>
          </p:nvPr>
        </p:nvSpPr>
        <p:spPr>
          <a:xfrm>
            <a:off x="1066800" y="1524000"/>
            <a:ext cx="4419600" cy="533400"/>
          </a:xfrm>
        </p:spPr>
        <p:txBody>
          <a:bodyPr/>
          <a:lstStyle>
            <a:lvl1pPr marL="0" indent="0">
              <a:buFont typeface="Arial" panose="020B0604020202020204" pitchFamily="34" charset="0"/>
              <a:buNone/>
              <a:defRPr b="1">
                <a:solidFill>
                  <a:srgbClr val="FFFFFF"/>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a:t>Click to edit Master text styles</a:t>
            </a:r>
          </a:p>
        </p:txBody>
      </p:sp>
      <p:sp>
        <p:nvSpPr>
          <p:cNvPr id="11" name="Text Placeholder 10"/>
          <p:cNvSpPr>
            <a:spLocks noGrp="1"/>
          </p:cNvSpPr>
          <p:nvPr>
            <p:ph type="body" sz="quarter" idx="11"/>
          </p:nvPr>
        </p:nvSpPr>
        <p:spPr>
          <a:xfrm>
            <a:off x="1066800" y="2073442"/>
            <a:ext cx="4419600" cy="1355558"/>
          </a:xfrm>
        </p:spPr>
        <p:txBody>
          <a:bodyPr/>
          <a:lstStyle>
            <a:lvl1pPr>
              <a:buClr>
                <a:srgbClr val="6DCBFF"/>
              </a:buClr>
              <a:defRPr sz="20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8908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555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Layout-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BD4697-7CC1-63D1-C527-268588419E53}"/>
              </a:ext>
            </a:extLst>
          </p:cNvPr>
          <p:cNvSpPr>
            <a:spLocks noChangeArrowheads="1"/>
          </p:cNvSpPr>
          <p:nvPr userDrawn="1"/>
        </p:nvSpPr>
        <p:spPr bwMode="auto">
          <a:xfrm>
            <a:off x="914400" y="1585913"/>
            <a:ext cx="7315200" cy="3686175"/>
          </a:xfrm>
          <a:prstGeom prst="rect">
            <a:avLst/>
          </a:prstGeom>
          <a:solidFill>
            <a:srgbClr val="007BC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3" name="Rectangle 2">
            <a:extLst>
              <a:ext uri="{FF2B5EF4-FFF2-40B4-BE49-F238E27FC236}">
                <a16:creationId xmlns:a16="http://schemas.microsoft.com/office/drawing/2014/main" id="{635B1705-126C-6442-99C2-E1C012C51EF6}"/>
              </a:ext>
            </a:extLst>
          </p:cNvPr>
          <p:cNvSpPr>
            <a:spLocks noChangeArrowheads="1"/>
          </p:cNvSpPr>
          <p:nvPr userDrawn="1"/>
        </p:nvSpPr>
        <p:spPr bwMode="auto">
          <a:xfrm>
            <a:off x="914400" y="1600200"/>
            <a:ext cx="73152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4" name="Picture 9" descr="PRB_LOGO_PowerPoint.png">
            <a:extLst>
              <a:ext uri="{FF2B5EF4-FFF2-40B4-BE49-F238E27FC236}">
                <a16:creationId xmlns:a16="http://schemas.microsoft.com/office/drawing/2014/main" id="{1E5AC8CD-A424-1300-75C4-E72E7AF125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2"/>
          </p:nvPr>
        </p:nvSpPr>
        <p:spPr>
          <a:xfrm>
            <a:off x="0" y="-81"/>
            <a:ext cx="9144000" cy="6858082"/>
          </a:xfrm>
        </p:spPr>
        <p:txBody>
          <a:bodyPr/>
          <a:lstStyle>
            <a:lvl1pPr marL="0" indent="0" algn="ctr">
              <a:buNone/>
              <a:defRPr baseline="0"/>
            </a:lvl1pPr>
          </a:lstStyle>
          <a:p>
            <a:pPr lvl="0"/>
            <a:r>
              <a:rPr lang="en-US" noProof="0"/>
              <a:t>Drag picture to placeholder or click icon to add</a:t>
            </a:r>
            <a:endParaRPr lang="en-US" noProof="0" dirty="0"/>
          </a:p>
        </p:txBody>
      </p:sp>
      <p:sp>
        <p:nvSpPr>
          <p:cNvPr id="10" name="Text Placeholder 7"/>
          <p:cNvSpPr>
            <a:spLocks noGrp="1"/>
          </p:cNvSpPr>
          <p:nvPr>
            <p:ph type="body" sz="quarter" idx="10"/>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Text Placeholder 7"/>
          <p:cNvSpPr>
            <a:spLocks noGrp="1"/>
          </p:cNvSpPr>
          <p:nvPr>
            <p:ph type="body" sz="quarter" idx="1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703463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E1AD073-AA04-94AE-2049-505361EF21E1}"/>
              </a:ext>
            </a:extLst>
          </p:cNvPr>
          <p:cNvPicPr>
            <a:picLocks noChangeAspect="1"/>
          </p:cNvPicPr>
          <p:nvPr userDrawn="1"/>
        </p:nvPicPr>
        <p:blipFill>
          <a:blip r:embed="rId2">
            <a:extLst>
              <a:ext uri="{28A0092B-C50C-407E-A947-70E740481C1C}">
                <a14:useLocalDpi xmlns:a14="http://schemas.microsoft.com/office/drawing/2010/main" val="0"/>
              </a:ext>
            </a:extLst>
          </a:blip>
          <a:srcRect l="7385" r="3984"/>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68222D3-B773-250C-8117-A38C775A9FCF}"/>
              </a:ext>
            </a:extLst>
          </p:cNvPr>
          <p:cNvSpPr>
            <a:spLocks noChangeArrowheads="1"/>
          </p:cNvSpPr>
          <p:nvPr userDrawn="1"/>
        </p:nvSpPr>
        <p:spPr bwMode="auto">
          <a:xfrm>
            <a:off x="-7938" y="-9525"/>
            <a:ext cx="9151938" cy="6888163"/>
          </a:xfrm>
          <a:prstGeom prst="rect">
            <a:avLst/>
          </a:prstGeom>
          <a:solidFill>
            <a:srgbClr val="605F61">
              <a:alpha val="6509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4" name="Rectangle 3">
            <a:extLst>
              <a:ext uri="{FF2B5EF4-FFF2-40B4-BE49-F238E27FC236}">
                <a16:creationId xmlns:a16="http://schemas.microsoft.com/office/drawing/2014/main" id="{499B2AF1-5C0B-DF3D-97A4-973CD67F9FBE}"/>
              </a:ext>
            </a:extLst>
          </p:cNvPr>
          <p:cNvSpPr>
            <a:spLocks noChangeArrowheads="1"/>
          </p:cNvSpPr>
          <p:nvPr userDrawn="1"/>
        </p:nvSpPr>
        <p:spPr bwMode="auto">
          <a:xfrm>
            <a:off x="914400" y="1585913"/>
            <a:ext cx="7315200" cy="3686175"/>
          </a:xfrm>
          <a:prstGeom prst="rect">
            <a:avLst/>
          </a:prstGeom>
          <a:solidFill>
            <a:srgbClr val="007BC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5" name="Rectangle 4">
            <a:extLst>
              <a:ext uri="{FF2B5EF4-FFF2-40B4-BE49-F238E27FC236}">
                <a16:creationId xmlns:a16="http://schemas.microsoft.com/office/drawing/2014/main" id="{6C9CD7E7-0242-8F7D-3456-0C3FA9707BFB}"/>
              </a:ext>
            </a:extLst>
          </p:cNvPr>
          <p:cNvSpPr>
            <a:spLocks noChangeArrowheads="1"/>
          </p:cNvSpPr>
          <p:nvPr userDrawn="1"/>
        </p:nvSpPr>
        <p:spPr bwMode="auto">
          <a:xfrm>
            <a:off x="914400" y="1600200"/>
            <a:ext cx="73152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6" name="Picture 11" descr="PRB_LOGO_PowerPoint.png">
            <a:extLst>
              <a:ext uri="{FF2B5EF4-FFF2-40B4-BE49-F238E27FC236}">
                <a16:creationId xmlns:a16="http://schemas.microsoft.com/office/drawing/2014/main" id="{8278944C-C794-34FF-1C5D-7436C68B40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7"/>
          <p:cNvSpPr>
            <a:spLocks noGrp="1"/>
          </p:cNvSpPr>
          <p:nvPr>
            <p:ph type="body" sz="quarter" idx="10"/>
          </p:nvPr>
        </p:nvSpPr>
        <p:spPr>
          <a:xfrm>
            <a:off x="1002729" y="2286000"/>
            <a:ext cx="7138543" cy="818930"/>
          </a:xfrm>
        </p:spPr>
        <p:txBody>
          <a:bodyPr/>
          <a:lstStyle>
            <a:lvl1pPr marL="0" indent="0" algn="ctr">
              <a:buNone/>
              <a:defRPr sz="5400" b="1" spc="0" baseline="0">
                <a:solidFill>
                  <a:srgbClr val="FFFFFF"/>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7"/>
          <p:cNvSpPr>
            <a:spLocks noGrp="1"/>
          </p:cNvSpPr>
          <p:nvPr>
            <p:ph type="body" sz="quarter" idx="11"/>
          </p:nvPr>
        </p:nvSpPr>
        <p:spPr>
          <a:xfrm>
            <a:off x="1002729" y="3048000"/>
            <a:ext cx="7138543" cy="1600200"/>
          </a:xfrm>
        </p:spPr>
        <p:txBody>
          <a:bodyPr/>
          <a:lstStyle>
            <a:lvl1pPr marL="0" indent="0" algn="ctr">
              <a:buNone/>
              <a:defRPr sz="11000" b="1" spc="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9682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Layout-2">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ED45AF7-E93D-307E-949A-ABCA6CD7DC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0ADAF99-B91C-ADE6-9C41-4E89A63B7A8C}"/>
              </a:ext>
            </a:extLst>
          </p:cNvPr>
          <p:cNvSpPr>
            <a:spLocks noChangeArrowheads="1"/>
          </p:cNvSpPr>
          <p:nvPr userDrawn="1"/>
        </p:nvSpPr>
        <p:spPr bwMode="auto">
          <a:xfrm>
            <a:off x="-1588" y="0"/>
            <a:ext cx="9147176" cy="6858000"/>
          </a:xfrm>
          <a:prstGeom prst="rect">
            <a:avLst/>
          </a:prstGeom>
          <a:solidFill>
            <a:srgbClr val="605F61">
              <a:alpha val="6509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4" name="Rectangle 3">
            <a:extLst>
              <a:ext uri="{FF2B5EF4-FFF2-40B4-BE49-F238E27FC236}">
                <a16:creationId xmlns:a16="http://schemas.microsoft.com/office/drawing/2014/main" id="{B8715523-EF0F-658A-33EF-1D3DD3480101}"/>
              </a:ext>
            </a:extLst>
          </p:cNvPr>
          <p:cNvSpPr>
            <a:spLocks noChangeArrowheads="1"/>
          </p:cNvSpPr>
          <p:nvPr userDrawn="1"/>
        </p:nvSpPr>
        <p:spPr bwMode="auto">
          <a:xfrm>
            <a:off x="914400" y="1585913"/>
            <a:ext cx="7315200" cy="3686175"/>
          </a:xfrm>
          <a:prstGeom prst="rect">
            <a:avLst/>
          </a:prstGeom>
          <a:solidFill>
            <a:srgbClr val="007BC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5" name="Rectangle 4">
            <a:extLst>
              <a:ext uri="{FF2B5EF4-FFF2-40B4-BE49-F238E27FC236}">
                <a16:creationId xmlns:a16="http://schemas.microsoft.com/office/drawing/2014/main" id="{B161A808-0BD1-E6C1-288B-B3C1A2887F15}"/>
              </a:ext>
            </a:extLst>
          </p:cNvPr>
          <p:cNvSpPr>
            <a:spLocks noChangeArrowheads="1"/>
          </p:cNvSpPr>
          <p:nvPr userDrawn="1"/>
        </p:nvSpPr>
        <p:spPr bwMode="auto">
          <a:xfrm>
            <a:off x="914400" y="1600200"/>
            <a:ext cx="73152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6" name="Picture 11" descr="PRB_LOGO_PowerPoint.png">
            <a:extLst>
              <a:ext uri="{FF2B5EF4-FFF2-40B4-BE49-F238E27FC236}">
                <a16:creationId xmlns:a16="http://schemas.microsoft.com/office/drawing/2014/main" id="{51EB5862-C569-560C-412E-B012CED37A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p:cNvSpPr>
            <a:spLocks noGrp="1"/>
          </p:cNvSpPr>
          <p:nvPr>
            <p:ph type="body" sz="quarter" idx="10"/>
          </p:nvPr>
        </p:nvSpPr>
        <p:spPr>
          <a:xfrm>
            <a:off x="1002729" y="2286000"/>
            <a:ext cx="7138543" cy="818930"/>
          </a:xfrm>
        </p:spPr>
        <p:txBody>
          <a:bodyPr/>
          <a:lstStyle>
            <a:lvl1pPr marL="0" indent="0" algn="ctr">
              <a:buNone/>
              <a:defRPr sz="5400" b="1" spc="0" baseline="0">
                <a:solidFill>
                  <a:srgbClr val="FFFFFF"/>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7"/>
          <p:cNvSpPr>
            <a:spLocks noGrp="1"/>
          </p:cNvSpPr>
          <p:nvPr>
            <p:ph type="body" sz="quarter" idx="11"/>
          </p:nvPr>
        </p:nvSpPr>
        <p:spPr>
          <a:xfrm>
            <a:off x="1002729" y="3048000"/>
            <a:ext cx="7138543" cy="1600200"/>
          </a:xfrm>
        </p:spPr>
        <p:txBody>
          <a:bodyPr/>
          <a:lstStyle>
            <a:lvl1pPr marL="0" indent="0" algn="ctr">
              <a:buNone/>
              <a:defRPr sz="11000" b="1" spc="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00314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Layout-3">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FDADE80-CDF4-7EE8-0176-1FBDDE48A0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281C2E0-8BDD-7E0C-53FD-31BD1CB4074D}"/>
              </a:ext>
            </a:extLst>
          </p:cNvPr>
          <p:cNvSpPr>
            <a:spLocks noChangeArrowheads="1"/>
          </p:cNvSpPr>
          <p:nvPr userDrawn="1"/>
        </p:nvSpPr>
        <p:spPr bwMode="auto">
          <a:xfrm>
            <a:off x="0" y="0"/>
            <a:ext cx="9148763" cy="6858000"/>
          </a:xfrm>
          <a:prstGeom prst="rect">
            <a:avLst/>
          </a:prstGeom>
          <a:solidFill>
            <a:srgbClr val="605F61">
              <a:alpha val="6509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4" name="Rectangle 3">
            <a:extLst>
              <a:ext uri="{FF2B5EF4-FFF2-40B4-BE49-F238E27FC236}">
                <a16:creationId xmlns:a16="http://schemas.microsoft.com/office/drawing/2014/main" id="{6AE8C738-E030-60A4-B6E3-9595E6331FCB}"/>
              </a:ext>
            </a:extLst>
          </p:cNvPr>
          <p:cNvSpPr>
            <a:spLocks noChangeArrowheads="1"/>
          </p:cNvSpPr>
          <p:nvPr userDrawn="1"/>
        </p:nvSpPr>
        <p:spPr bwMode="auto">
          <a:xfrm>
            <a:off x="914400" y="1585913"/>
            <a:ext cx="7315200" cy="3686175"/>
          </a:xfrm>
          <a:prstGeom prst="rect">
            <a:avLst/>
          </a:prstGeom>
          <a:solidFill>
            <a:srgbClr val="007BC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5" name="Rectangle 4">
            <a:extLst>
              <a:ext uri="{FF2B5EF4-FFF2-40B4-BE49-F238E27FC236}">
                <a16:creationId xmlns:a16="http://schemas.microsoft.com/office/drawing/2014/main" id="{CF0A393A-1168-A53D-3122-6528338B3683}"/>
              </a:ext>
            </a:extLst>
          </p:cNvPr>
          <p:cNvSpPr>
            <a:spLocks noChangeArrowheads="1"/>
          </p:cNvSpPr>
          <p:nvPr userDrawn="1"/>
        </p:nvSpPr>
        <p:spPr bwMode="auto">
          <a:xfrm>
            <a:off x="914400" y="1600200"/>
            <a:ext cx="73152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6" name="Picture 11" descr="PRB_LOGO_PowerPoint.png">
            <a:extLst>
              <a:ext uri="{FF2B5EF4-FFF2-40B4-BE49-F238E27FC236}">
                <a16:creationId xmlns:a16="http://schemas.microsoft.com/office/drawing/2014/main" id="{A10DD873-7CB3-59E3-09AF-62F1297ADF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p:cNvSpPr>
            <a:spLocks noGrp="1"/>
          </p:cNvSpPr>
          <p:nvPr>
            <p:ph type="body" sz="quarter" idx="10"/>
          </p:nvPr>
        </p:nvSpPr>
        <p:spPr>
          <a:xfrm>
            <a:off x="1002729" y="2286000"/>
            <a:ext cx="7138543" cy="818930"/>
          </a:xfrm>
        </p:spPr>
        <p:txBody>
          <a:bodyPr/>
          <a:lstStyle>
            <a:lvl1pPr marL="0" indent="0" algn="ctr">
              <a:buNone/>
              <a:defRPr sz="5400" b="1" spc="0" baseline="0">
                <a:solidFill>
                  <a:srgbClr val="FFFFFF"/>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7"/>
          <p:cNvSpPr>
            <a:spLocks noGrp="1"/>
          </p:cNvSpPr>
          <p:nvPr>
            <p:ph type="body" sz="quarter" idx="11"/>
          </p:nvPr>
        </p:nvSpPr>
        <p:spPr>
          <a:xfrm>
            <a:off x="1002729" y="3048000"/>
            <a:ext cx="7138543" cy="1600200"/>
          </a:xfrm>
        </p:spPr>
        <p:txBody>
          <a:bodyPr/>
          <a:lstStyle>
            <a:lvl1pPr marL="0" indent="0" algn="ctr">
              <a:buNone/>
              <a:defRPr sz="11000" b="1" spc="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754526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Layout-4">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3779938-A03C-B7B5-C0CC-C1E521E6CE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54DC406-21A9-B673-8AF8-BC2A7D330632}"/>
              </a:ext>
            </a:extLst>
          </p:cNvPr>
          <p:cNvSpPr>
            <a:spLocks noChangeArrowheads="1"/>
          </p:cNvSpPr>
          <p:nvPr userDrawn="1"/>
        </p:nvSpPr>
        <p:spPr bwMode="auto">
          <a:xfrm>
            <a:off x="-4763" y="0"/>
            <a:ext cx="9148763" cy="6858000"/>
          </a:xfrm>
          <a:prstGeom prst="rect">
            <a:avLst/>
          </a:prstGeom>
          <a:solidFill>
            <a:srgbClr val="605F61">
              <a:alpha val="6509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4" name="Rectangle 3">
            <a:extLst>
              <a:ext uri="{FF2B5EF4-FFF2-40B4-BE49-F238E27FC236}">
                <a16:creationId xmlns:a16="http://schemas.microsoft.com/office/drawing/2014/main" id="{6C5BC051-46A2-2944-EF9F-56D7953A231B}"/>
              </a:ext>
            </a:extLst>
          </p:cNvPr>
          <p:cNvSpPr>
            <a:spLocks noChangeArrowheads="1"/>
          </p:cNvSpPr>
          <p:nvPr userDrawn="1"/>
        </p:nvSpPr>
        <p:spPr bwMode="auto">
          <a:xfrm>
            <a:off x="914400" y="1585913"/>
            <a:ext cx="7315200" cy="3686175"/>
          </a:xfrm>
          <a:prstGeom prst="rect">
            <a:avLst/>
          </a:prstGeom>
          <a:solidFill>
            <a:srgbClr val="007BC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5" name="Rectangle 4">
            <a:extLst>
              <a:ext uri="{FF2B5EF4-FFF2-40B4-BE49-F238E27FC236}">
                <a16:creationId xmlns:a16="http://schemas.microsoft.com/office/drawing/2014/main" id="{86837AB3-1676-1F65-6966-4DA4709F628C}"/>
              </a:ext>
            </a:extLst>
          </p:cNvPr>
          <p:cNvSpPr>
            <a:spLocks noChangeArrowheads="1"/>
          </p:cNvSpPr>
          <p:nvPr userDrawn="1"/>
        </p:nvSpPr>
        <p:spPr bwMode="auto">
          <a:xfrm>
            <a:off x="914400" y="1600200"/>
            <a:ext cx="73152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6" name="Picture 11" descr="PRB_LOGO_PowerPoint.png">
            <a:extLst>
              <a:ext uri="{FF2B5EF4-FFF2-40B4-BE49-F238E27FC236}">
                <a16:creationId xmlns:a16="http://schemas.microsoft.com/office/drawing/2014/main" id="{1C626C8E-8738-26EC-AD1E-9826C3E8CF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p:cNvSpPr>
            <a:spLocks noGrp="1"/>
          </p:cNvSpPr>
          <p:nvPr>
            <p:ph type="body" sz="quarter" idx="10"/>
          </p:nvPr>
        </p:nvSpPr>
        <p:spPr>
          <a:xfrm>
            <a:off x="1002729" y="2286000"/>
            <a:ext cx="7138543" cy="818930"/>
          </a:xfrm>
        </p:spPr>
        <p:txBody>
          <a:bodyPr/>
          <a:lstStyle>
            <a:lvl1pPr marL="0" indent="0" algn="ctr">
              <a:buNone/>
              <a:defRPr sz="5400" b="1" spc="0" baseline="0">
                <a:solidFill>
                  <a:srgbClr val="FFFFFF"/>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599457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Layout-5">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E86DB87-07AF-A4A1-1131-5215661D4ACB}"/>
              </a:ext>
            </a:extLst>
          </p:cNvPr>
          <p:cNvPicPr>
            <a:picLocks noChangeAspect="1"/>
          </p:cNvPicPr>
          <p:nvPr userDrawn="1"/>
        </p:nvPicPr>
        <p:blipFill>
          <a:blip r:embed="rId2">
            <a:extLst>
              <a:ext uri="{28A0092B-C50C-407E-A947-70E740481C1C}">
                <a14:useLocalDpi xmlns:a14="http://schemas.microsoft.com/office/drawing/2010/main" val="0"/>
              </a:ext>
            </a:extLst>
          </a:blip>
          <a:srcRect r="10596"/>
          <a:stretch>
            <a:fillRect/>
          </a:stretch>
        </p:blipFill>
        <p:spPr bwMode="auto">
          <a:xfrm>
            <a:off x="-26988" y="0"/>
            <a:ext cx="9220201"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BCCAB14-8210-921A-1E90-D6208EDE1928}"/>
              </a:ext>
            </a:extLst>
          </p:cNvPr>
          <p:cNvSpPr>
            <a:spLocks noChangeArrowheads="1"/>
          </p:cNvSpPr>
          <p:nvPr userDrawn="1"/>
        </p:nvSpPr>
        <p:spPr bwMode="auto">
          <a:xfrm>
            <a:off x="-28575" y="0"/>
            <a:ext cx="9221788" cy="6875463"/>
          </a:xfrm>
          <a:prstGeom prst="rect">
            <a:avLst/>
          </a:prstGeom>
          <a:solidFill>
            <a:srgbClr val="605F61">
              <a:alpha val="6509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4" name="Rectangle 3">
            <a:extLst>
              <a:ext uri="{FF2B5EF4-FFF2-40B4-BE49-F238E27FC236}">
                <a16:creationId xmlns:a16="http://schemas.microsoft.com/office/drawing/2014/main" id="{8716BDEE-88B2-8C6C-2A8D-37FFE7DD67DE}"/>
              </a:ext>
            </a:extLst>
          </p:cNvPr>
          <p:cNvSpPr>
            <a:spLocks noChangeArrowheads="1"/>
          </p:cNvSpPr>
          <p:nvPr userDrawn="1"/>
        </p:nvSpPr>
        <p:spPr bwMode="auto">
          <a:xfrm>
            <a:off x="914400" y="1585913"/>
            <a:ext cx="7315200" cy="3686175"/>
          </a:xfrm>
          <a:prstGeom prst="rect">
            <a:avLst/>
          </a:prstGeom>
          <a:solidFill>
            <a:srgbClr val="007BC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5" name="Rectangle 4">
            <a:extLst>
              <a:ext uri="{FF2B5EF4-FFF2-40B4-BE49-F238E27FC236}">
                <a16:creationId xmlns:a16="http://schemas.microsoft.com/office/drawing/2014/main" id="{B50818CE-494A-E129-1BAE-0459F63AE601}"/>
              </a:ext>
            </a:extLst>
          </p:cNvPr>
          <p:cNvSpPr>
            <a:spLocks noChangeArrowheads="1"/>
          </p:cNvSpPr>
          <p:nvPr userDrawn="1"/>
        </p:nvSpPr>
        <p:spPr bwMode="auto">
          <a:xfrm>
            <a:off x="914400" y="1600200"/>
            <a:ext cx="73152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6" name="Picture 11" descr="PRB_LOGO_PowerPoint.png">
            <a:extLst>
              <a:ext uri="{FF2B5EF4-FFF2-40B4-BE49-F238E27FC236}">
                <a16:creationId xmlns:a16="http://schemas.microsoft.com/office/drawing/2014/main" id="{E294A931-CA65-442B-D79D-EE5D2AD5A7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p:cNvSpPr>
            <a:spLocks noGrp="1"/>
          </p:cNvSpPr>
          <p:nvPr>
            <p:ph type="body" sz="quarter" idx="10"/>
          </p:nvPr>
        </p:nvSpPr>
        <p:spPr>
          <a:xfrm>
            <a:off x="1002729" y="2286000"/>
            <a:ext cx="7138543" cy="818930"/>
          </a:xfrm>
        </p:spPr>
        <p:txBody>
          <a:bodyPr/>
          <a:lstStyle>
            <a:lvl1pPr marL="0" indent="0" algn="ctr">
              <a:buNone/>
              <a:defRPr sz="5400" b="1" spc="0" baseline="0">
                <a:solidFill>
                  <a:srgbClr val="FFFFFF"/>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7"/>
          <p:cNvSpPr>
            <a:spLocks noGrp="1"/>
          </p:cNvSpPr>
          <p:nvPr>
            <p:ph type="body" sz="quarter" idx="11"/>
          </p:nvPr>
        </p:nvSpPr>
        <p:spPr>
          <a:xfrm>
            <a:off x="1002729" y="3048000"/>
            <a:ext cx="7138543" cy="1600200"/>
          </a:xfrm>
        </p:spPr>
        <p:txBody>
          <a:bodyPr/>
          <a:lstStyle>
            <a:lvl1pPr marL="0" indent="0" algn="ctr">
              <a:buNone/>
              <a:defRPr sz="11000" b="1" spc="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723793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Layout-6">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354B268-2C0F-E8D9-26A1-96E2BFE690B2}"/>
              </a:ext>
            </a:extLst>
          </p:cNvPr>
          <p:cNvPicPr>
            <a:picLocks noChangeAspect="1"/>
          </p:cNvPicPr>
          <p:nvPr userDrawn="1"/>
        </p:nvPicPr>
        <p:blipFill>
          <a:blip r:embed="rId2">
            <a:extLst>
              <a:ext uri="{28A0092B-C50C-407E-A947-70E740481C1C}">
                <a14:useLocalDpi xmlns:a14="http://schemas.microsoft.com/office/drawing/2010/main" val="0"/>
              </a:ext>
            </a:extLst>
          </a:blip>
          <a:srcRect l="462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9D9BF19-BEC8-27A1-25C6-17C79E5EF9E7}"/>
              </a:ext>
            </a:extLst>
          </p:cNvPr>
          <p:cNvSpPr>
            <a:spLocks noChangeArrowheads="1"/>
          </p:cNvSpPr>
          <p:nvPr userDrawn="1"/>
        </p:nvSpPr>
        <p:spPr bwMode="auto">
          <a:xfrm>
            <a:off x="0" y="0"/>
            <a:ext cx="9144000" cy="6858000"/>
          </a:xfrm>
          <a:prstGeom prst="rect">
            <a:avLst/>
          </a:prstGeom>
          <a:solidFill>
            <a:srgbClr val="605F61">
              <a:alpha val="6509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4" name="Rectangle 3">
            <a:extLst>
              <a:ext uri="{FF2B5EF4-FFF2-40B4-BE49-F238E27FC236}">
                <a16:creationId xmlns:a16="http://schemas.microsoft.com/office/drawing/2014/main" id="{9DB0F18B-A09D-C355-1D73-61599BEB05FD}"/>
              </a:ext>
            </a:extLst>
          </p:cNvPr>
          <p:cNvSpPr>
            <a:spLocks noChangeArrowheads="1"/>
          </p:cNvSpPr>
          <p:nvPr userDrawn="1"/>
        </p:nvSpPr>
        <p:spPr bwMode="auto">
          <a:xfrm>
            <a:off x="914400" y="1585913"/>
            <a:ext cx="7315200" cy="3686175"/>
          </a:xfrm>
          <a:prstGeom prst="rect">
            <a:avLst/>
          </a:prstGeom>
          <a:solidFill>
            <a:srgbClr val="007BC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5" name="Rectangle 4">
            <a:extLst>
              <a:ext uri="{FF2B5EF4-FFF2-40B4-BE49-F238E27FC236}">
                <a16:creationId xmlns:a16="http://schemas.microsoft.com/office/drawing/2014/main" id="{09AE1188-3F08-B060-8ECF-946758C64C6E}"/>
              </a:ext>
            </a:extLst>
          </p:cNvPr>
          <p:cNvSpPr>
            <a:spLocks noChangeArrowheads="1"/>
          </p:cNvSpPr>
          <p:nvPr userDrawn="1"/>
        </p:nvSpPr>
        <p:spPr bwMode="auto">
          <a:xfrm>
            <a:off x="914400" y="1600200"/>
            <a:ext cx="73152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6" name="Picture 11" descr="PRB_LOGO_PowerPoint.png">
            <a:extLst>
              <a:ext uri="{FF2B5EF4-FFF2-40B4-BE49-F238E27FC236}">
                <a16:creationId xmlns:a16="http://schemas.microsoft.com/office/drawing/2014/main" id="{C4D53C57-7BD8-887D-D037-828384CD8D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p:cNvSpPr>
            <a:spLocks noGrp="1"/>
          </p:cNvSpPr>
          <p:nvPr>
            <p:ph type="body" sz="quarter" idx="10"/>
          </p:nvPr>
        </p:nvSpPr>
        <p:spPr>
          <a:xfrm>
            <a:off x="1002729" y="2286000"/>
            <a:ext cx="7138543" cy="818930"/>
          </a:xfrm>
        </p:spPr>
        <p:txBody>
          <a:bodyPr/>
          <a:lstStyle>
            <a:lvl1pPr marL="0" indent="0" algn="ctr">
              <a:buNone/>
              <a:defRPr sz="5400" b="1" spc="0" baseline="0">
                <a:solidFill>
                  <a:srgbClr val="FFFFFF"/>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7"/>
          <p:cNvSpPr>
            <a:spLocks noGrp="1"/>
          </p:cNvSpPr>
          <p:nvPr>
            <p:ph type="body" sz="quarter" idx="11"/>
          </p:nvPr>
        </p:nvSpPr>
        <p:spPr>
          <a:xfrm>
            <a:off x="1002729" y="3048000"/>
            <a:ext cx="7138543" cy="1600200"/>
          </a:xfrm>
        </p:spPr>
        <p:txBody>
          <a:bodyPr/>
          <a:lstStyle>
            <a:lvl1pPr marL="0" indent="0" algn="ctr">
              <a:buNone/>
              <a:defRPr sz="11000" b="1" spc="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00004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w Box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83B224B-6B20-F157-C438-CE036C3945BA}"/>
              </a:ext>
            </a:extLst>
          </p:cNvPr>
          <p:cNvPicPr>
            <a:picLocks noChangeAspect="1"/>
          </p:cNvPicPr>
          <p:nvPr userDrawn="1"/>
        </p:nvPicPr>
        <p:blipFill>
          <a:blip r:embed="rId2">
            <a:extLst>
              <a:ext uri="{28A0092B-C50C-407E-A947-70E740481C1C}">
                <a14:useLocalDpi xmlns:a14="http://schemas.microsoft.com/office/drawing/2010/main" val="0"/>
              </a:ext>
            </a:extLst>
          </a:blip>
          <a:srcRect l="6667" r="44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354F385-53D3-5F55-13ED-503E859A03F1}"/>
              </a:ext>
            </a:extLst>
          </p:cNvPr>
          <p:cNvSpPr>
            <a:spLocks noChangeArrowheads="1"/>
          </p:cNvSpPr>
          <p:nvPr userDrawn="1"/>
        </p:nvSpPr>
        <p:spPr bwMode="auto">
          <a:xfrm>
            <a:off x="0" y="-6350"/>
            <a:ext cx="9144000" cy="6858000"/>
          </a:xfrm>
          <a:prstGeom prst="rect">
            <a:avLst/>
          </a:prstGeom>
          <a:solidFill>
            <a:srgbClr val="605F61">
              <a:alpha val="6509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4" name="Rectangle 3">
            <a:extLst>
              <a:ext uri="{FF2B5EF4-FFF2-40B4-BE49-F238E27FC236}">
                <a16:creationId xmlns:a16="http://schemas.microsoft.com/office/drawing/2014/main" id="{F9EDE94A-AC00-5DAF-4D02-8262F2E4A766}"/>
              </a:ext>
            </a:extLst>
          </p:cNvPr>
          <p:cNvSpPr>
            <a:spLocks noChangeArrowheads="1"/>
          </p:cNvSpPr>
          <p:nvPr userDrawn="1"/>
        </p:nvSpPr>
        <p:spPr bwMode="auto">
          <a:xfrm>
            <a:off x="914400" y="1600200"/>
            <a:ext cx="5181600" cy="4572000"/>
          </a:xfrm>
          <a:prstGeom prst="rect">
            <a:avLst/>
          </a:prstGeom>
          <a:solidFill>
            <a:srgbClr val="007BC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endParaRPr lang="en-US" altLang="en-US"/>
          </a:p>
        </p:txBody>
      </p:sp>
      <p:sp>
        <p:nvSpPr>
          <p:cNvPr id="5" name="Rectangle 4">
            <a:extLst>
              <a:ext uri="{FF2B5EF4-FFF2-40B4-BE49-F238E27FC236}">
                <a16:creationId xmlns:a16="http://schemas.microsoft.com/office/drawing/2014/main" id="{E1F4E857-A30A-3AF8-FB73-38D9D505EAEE}"/>
              </a:ext>
            </a:extLst>
          </p:cNvPr>
          <p:cNvSpPr>
            <a:spLocks noChangeArrowheads="1"/>
          </p:cNvSpPr>
          <p:nvPr userDrawn="1"/>
        </p:nvSpPr>
        <p:spPr bwMode="auto">
          <a:xfrm>
            <a:off x="933450" y="1600200"/>
            <a:ext cx="5162550" cy="45720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6" name="Picture 11" descr="PRB_LOGO_PowerPoint.png">
            <a:extLst>
              <a:ext uri="{FF2B5EF4-FFF2-40B4-BE49-F238E27FC236}">
                <a16:creationId xmlns:a16="http://schemas.microsoft.com/office/drawing/2014/main" id="{51EF4294-5DA2-7704-C1A7-9AE60B9B86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p:cNvSpPr>
            <a:spLocks noGrp="1"/>
          </p:cNvSpPr>
          <p:nvPr>
            <p:ph type="body" sz="quarter" idx="12"/>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Click to edit Master text styles</a:t>
            </a:r>
          </a:p>
        </p:txBody>
      </p:sp>
      <p:sp>
        <p:nvSpPr>
          <p:cNvPr id="26" name="Text Placeholder 19"/>
          <p:cNvSpPr>
            <a:spLocks noGrp="1"/>
          </p:cNvSpPr>
          <p:nvPr>
            <p:ph type="body" sz="quarter" idx="13"/>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a:t>Click to edit Master text styles</a:t>
            </a:r>
          </a:p>
        </p:txBody>
      </p:sp>
      <p:sp>
        <p:nvSpPr>
          <p:cNvPr id="27" name="Text Placeholder 19"/>
          <p:cNvSpPr>
            <a:spLocks noGrp="1"/>
          </p:cNvSpPr>
          <p:nvPr>
            <p:ph type="body" sz="quarter" idx="14"/>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3488233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33463" y="1676400"/>
            <a:ext cx="3787775"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3638" y="1676400"/>
            <a:ext cx="3789362"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98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w Box Layou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B7E42-9802-7983-9F54-6434A1FD86C6}"/>
              </a:ext>
            </a:extLst>
          </p:cNvPr>
          <p:cNvSpPr>
            <a:spLocks noChangeArrowheads="1"/>
          </p:cNvSpPr>
          <p:nvPr userDrawn="1"/>
        </p:nvSpPr>
        <p:spPr bwMode="auto">
          <a:xfrm>
            <a:off x="933450" y="1600200"/>
            <a:ext cx="5162550" cy="45720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3" name="Picture 8" descr="PRB_LOGO_PowerPoint.png">
            <a:extLst>
              <a:ext uri="{FF2B5EF4-FFF2-40B4-BE49-F238E27FC236}">
                <a16:creationId xmlns:a16="http://schemas.microsoft.com/office/drawing/2014/main" id="{C55FD3EE-A9F7-EC7B-FD96-578978321F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54950" y="6153150"/>
            <a:ext cx="950913" cy="4572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5"/>
          </p:nvPr>
        </p:nvSpPr>
        <p:spPr>
          <a:xfrm>
            <a:off x="0" y="2931"/>
            <a:ext cx="9144000" cy="6858000"/>
          </a:xfrm>
        </p:spPr>
        <p:txBody>
          <a:bodyPr/>
          <a:lstStyle>
            <a:lvl1pPr marL="0" indent="0" algn="ctr">
              <a:buNone/>
              <a:defRPr/>
            </a:lvl1pPr>
          </a:lstStyle>
          <a:p>
            <a:pPr lvl="0"/>
            <a:r>
              <a:rPr lang="en-US" noProof="0"/>
              <a:t>Drag picture to placeholder or click icon to add</a:t>
            </a:r>
            <a:endParaRPr lang="en-US" noProof="0" dirty="0"/>
          </a:p>
        </p:txBody>
      </p:sp>
      <p:sp>
        <p:nvSpPr>
          <p:cNvPr id="20" name="Text Placeholder 19"/>
          <p:cNvSpPr>
            <a:spLocks noGrp="1"/>
          </p:cNvSpPr>
          <p:nvPr>
            <p:ph type="body" sz="quarter" idx="12"/>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a:t>Click to edit Master text styles</a:t>
            </a:r>
          </a:p>
        </p:txBody>
      </p:sp>
      <p:sp>
        <p:nvSpPr>
          <p:cNvPr id="26" name="Text Placeholder 19"/>
          <p:cNvSpPr>
            <a:spLocks noGrp="1"/>
          </p:cNvSpPr>
          <p:nvPr>
            <p:ph type="body" sz="quarter" idx="13"/>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a:t>Click to edit Master text styles</a:t>
            </a:r>
          </a:p>
        </p:txBody>
      </p:sp>
      <p:sp>
        <p:nvSpPr>
          <p:cNvPr id="27" name="Text Placeholder 19"/>
          <p:cNvSpPr>
            <a:spLocks noGrp="1"/>
          </p:cNvSpPr>
          <p:nvPr>
            <p:ph type="body" sz="quarter" idx="14"/>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2039173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96D1F"/>
                </a:solidFill>
              </a:defRPr>
            </a:lvl1pPr>
          </a:lstStyle>
          <a:p>
            <a:r>
              <a:rPr lang="en-US"/>
              <a:t>Click to edit Master title style</a:t>
            </a:r>
            <a:endParaRPr lang="en-US" dirty="0"/>
          </a:p>
        </p:txBody>
      </p:sp>
      <p:sp>
        <p:nvSpPr>
          <p:cNvPr id="3" name="Content Placeholder 2"/>
          <p:cNvSpPr>
            <a:spLocks noGrp="1"/>
          </p:cNvSpPr>
          <p:nvPr>
            <p:ph idx="1"/>
          </p:nvPr>
        </p:nvSpPr>
        <p:spPr>
          <a:xfrm>
            <a:off x="1033463" y="1600200"/>
            <a:ext cx="7729537"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3543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estion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E91726-607D-EA5A-EFA9-421947F863FF}"/>
              </a:ext>
            </a:extLst>
          </p:cNvPr>
          <p:cNvSpPr>
            <a:spLocks noChangeArrowheads="1"/>
          </p:cNvSpPr>
          <p:nvPr userDrawn="1"/>
        </p:nvSpPr>
        <p:spPr bwMode="auto">
          <a:xfrm>
            <a:off x="0" y="0"/>
            <a:ext cx="9144000" cy="6858000"/>
          </a:xfrm>
          <a:prstGeom prst="rect">
            <a:avLst/>
          </a:prstGeom>
          <a:solidFill>
            <a:srgbClr val="1E65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3" name="Picture 8" descr="PRB_LOGO_PowerPoint.png">
            <a:extLst>
              <a:ext uri="{FF2B5EF4-FFF2-40B4-BE49-F238E27FC236}">
                <a16:creationId xmlns:a16="http://schemas.microsoft.com/office/drawing/2014/main" id="{8189852F-34B6-AE29-51C2-97419D5E87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6975" y="5927725"/>
            <a:ext cx="1139825" cy="549275"/>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55A4C3D-B733-DFC5-5A60-5F7D17B2E216}"/>
              </a:ext>
            </a:extLst>
          </p:cNvPr>
          <p:cNvSpPr>
            <a:spLocks noChangeArrowheads="1"/>
          </p:cNvSpPr>
          <p:nvPr userDrawn="1"/>
        </p:nvSpPr>
        <p:spPr bwMode="auto">
          <a:xfrm>
            <a:off x="685800" y="1600200"/>
            <a:ext cx="77724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8" name="Text Placeholder 7"/>
          <p:cNvSpPr>
            <a:spLocks noGrp="1"/>
          </p:cNvSpPr>
          <p:nvPr>
            <p:ph type="body" sz="quarter" idx="1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ext Placeholder 7"/>
          <p:cNvSpPr>
            <a:spLocks noGrp="1"/>
          </p:cNvSpPr>
          <p:nvPr>
            <p:ph type="body" sz="quarter" idx="12"/>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82262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estion Layout-need photo">
    <p:spTree>
      <p:nvGrpSpPr>
        <p:cNvPr id="1" name=""/>
        <p:cNvGrpSpPr/>
        <p:nvPr/>
      </p:nvGrpSpPr>
      <p:grpSpPr>
        <a:xfrm>
          <a:off x="0" y="0"/>
          <a:ext cx="0" cy="0"/>
          <a:chOff x="0" y="0"/>
          <a:chExt cx="0" cy="0"/>
        </a:xfrm>
      </p:grpSpPr>
      <p:pic>
        <p:nvPicPr>
          <p:cNvPr id="2" name="Picture 7" descr="PRB_LOGO_PowerPoint.png">
            <a:extLst>
              <a:ext uri="{FF2B5EF4-FFF2-40B4-BE49-F238E27FC236}">
                <a16:creationId xmlns:a16="http://schemas.microsoft.com/office/drawing/2014/main" id="{E7A57080-EF10-C693-5198-D269393D26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6975" y="5927725"/>
            <a:ext cx="1139825" cy="549275"/>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0D68AB8-5D50-9D19-3711-BBC348B82F74}"/>
              </a:ext>
            </a:extLst>
          </p:cNvPr>
          <p:cNvSpPr>
            <a:spLocks noChangeArrowheads="1"/>
          </p:cNvSpPr>
          <p:nvPr userDrawn="1"/>
        </p:nvSpPr>
        <p:spPr bwMode="auto">
          <a:xfrm>
            <a:off x="685800" y="1600200"/>
            <a:ext cx="77724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8" name="Text Placeholder 7"/>
          <p:cNvSpPr>
            <a:spLocks noGrp="1"/>
          </p:cNvSpPr>
          <p:nvPr>
            <p:ph type="body" sz="quarter" idx="1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ext Placeholder 7"/>
          <p:cNvSpPr>
            <a:spLocks noGrp="1"/>
          </p:cNvSpPr>
          <p:nvPr>
            <p:ph type="body" sz="quarter" idx="12"/>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Picture Placeholder 2"/>
          <p:cNvSpPr>
            <a:spLocks noGrp="1"/>
          </p:cNvSpPr>
          <p:nvPr>
            <p:ph type="pic" sz="quarter" idx="13"/>
          </p:nvPr>
        </p:nvSpPr>
        <p:spPr>
          <a:xfrm>
            <a:off x="0" y="0"/>
            <a:ext cx="9144000" cy="6858000"/>
          </a:xfrm>
        </p:spPr>
        <p:txBody>
          <a:bodyPr/>
          <a:lstStyle>
            <a:lvl1pPr marL="0" indent="0" algn="ctr">
              <a:buNone/>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329689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 Layout-Photo">
    <p:spTree>
      <p:nvGrpSpPr>
        <p:cNvPr id="1" name=""/>
        <p:cNvGrpSpPr/>
        <p:nvPr/>
      </p:nvGrpSpPr>
      <p:grpSpPr>
        <a:xfrm>
          <a:off x="0" y="0"/>
          <a:ext cx="0" cy="0"/>
          <a:chOff x="0" y="0"/>
          <a:chExt cx="0" cy="0"/>
        </a:xfrm>
      </p:grpSpPr>
      <p:pic>
        <p:nvPicPr>
          <p:cNvPr id="2" name="Picture 7" descr="US_What_If_Final_Digital (2).jpg">
            <a:extLst>
              <a:ext uri="{FF2B5EF4-FFF2-40B4-BE49-F238E27FC236}">
                <a16:creationId xmlns:a16="http://schemas.microsoft.com/office/drawing/2014/main" id="{A5D5E8C4-F457-0E46-C244-F52BB40E1E7E}"/>
              </a:ext>
            </a:extLst>
          </p:cNvPr>
          <p:cNvPicPr>
            <a:picLocks noChangeAspect="1"/>
          </p:cNvPicPr>
          <p:nvPr userDrawn="1"/>
        </p:nvPicPr>
        <p:blipFill>
          <a:blip r:embed="rId2">
            <a:extLst>
              <a:ext uri="{28A0092B-C50C-407E-A947-70E740481C1C}">
                <a14:useLocalDpi xmlns:a14="http://schemas.microsoft.com/office/drawing/2010/main" val="0"/>
              </a:ext>
            </a:extLst>
          </a:blip>
          <a:srcRect r="6522" b="2014"/>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A8D8A14-BEE8-F062-6A56-C10096A0CF29}"/>
              </a:ext>
            </a:extLst>
          </p:cNvPr>
          <p:cNvSpPr>
            <a:spLocks noChangeArrowheads="1"/>
          </p:cNvSpPr>
          <p:nvPr userDrawn="1"/>
        </p:nvSpPr>
        <p:spPr bwMode="auto">
          <a:xfrm>
            <a:off x="0" y="0"/>
            <a:ext cx="9144000" cy="6858000"/>
          </a:xfrm>
          <a:prstGeom prst="rect">
            <a:avLst/>
          </a:prstGeom>
          <a:solidFill>
            <a:srgbClr val="1E65A1">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pic>
        <p:nvPicPr>
          <p:cNvPr id="4" name="Picture 9" descr="PRB_LOGO_PowerPoint.png">
            <a:extLst>
              <a:ext uri="{FF2B5EF4-FFF2-40B4-BE49-F238E27FC236}">
                <a16:creationId xmlns:a16="http://schemas.microsoft.com/office/drawing/2014/main" id="{44ADF626-A7A2-2404-25CA-B23CC7AC5B3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46975" y="5927725"/>
            <a:ext cx="1139825" cy="549275"/>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88E5B1C-DF66-FC4A-66CC-A6945E481AF8}"/>
              </a:ext>
            </a:extLst>
          </p:cNvPr>
          <p:cNvSpPr>
            <a:spLocks noChangeArrowheads="1"/>
          </p:cNvSpPr>
          <p:nvPr userDrawn="1"/>
        </p:nvSpPr>
        <p:spPr bwMode="auto">
          <a:xfrm>
            <a:off x="685800" y="1600200"/>
            <a:ext cx="7772400" cy="3657600"/>
          </a:xfrm>
          <a:prstGeom prst="rect">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a:p>
        </p:txBody>
      </p:sp>
      <p:sp>
        <p:nvSpPr>
          <p:cNvPr id="8" name="Text Placeholder 7"/>
          <p:cNvSpPr>
            <a:spLocks noGrp="1"/>
          </p:cNvSpPr>
          <p:nvPr>
            <p:ph type="body" sz="quarter" idx="1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ext Placeholder 7"/>
          <p:cNvSpPr>
            <a:spLocks noGrp="1"/>
          </p:cNvSpPr>
          <p:nvPr>
            <p:ph type="body" sz="quarter" idx="12"/>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639670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84" descr="titlepagebg_solidblue">
            <a:extLst>
              <a:ext uri="{FF2B5EF4-FFF2-40B4-BE49-F238E27FC236}">
                <a16:creationId xmlns:a16="http://schemas.microsoft.com/office/drawing/2014/main" id="{2BF3BF91-0662-9104-D118-7EC9FC7237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3F65E5B-FB3C-D7CA-FCE2-37F4E26E0756}"/>
              </a:ext>
            </a:extLst>
          </p:cNvPr>
          <p:cNvSpPr>
            <a:spLocks noChangeArrowheads="1"/>
          </p:cNvSpPr>
          <p:nvPr userDrawn="1"/>
        </p:nvSpPr>
        <p:spPr bwMode="auto">
          <a:xfrm>
            <a:off x="3962400" y="5995988"/>
            <a:ext cx="4429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altLang="en-US" sz="1400">
                <a:solidFill>
                  <a:schemeClr val="accent1"/>
                </a:solidFill>
              </a:rPr>
              <a:t>POPULATION REFERENCE BUREAU | www.prb.org</a:t>
            </a:r>
          </a:p>
        </p:txBody>
      </p:sp>
      <p:sp>
        <p:nvSpPr>
          <p:cNvPr id="77910" name="Rectangle 86"/>
          <p:cNvSpPr>
            <a:spLocks noGrp="1" noChangeArrowheads="1"/>
          </p:cNvSpPr>
          <p:nvPr>
            <p:ph type="subTitle" sz="quarter" idx="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a:t>Click to edit Master subtitle style</a:t>
            </a:r>
            <a:endParaRPr lang="en-US" noProof="0" dirty="0"/>
          </a:p>
        </p:txBody>
      </p:sp>
      <p:sp>
        <p:nvSpPr>
          <p:cNvPr id="8" name="Text Placeholder 7"/>
          <p:cNvSpPr>
            <a:spLocks noGrp="1"/>
          </p:cNvSpPr>
          <p:nvPr>
            <p:ph type="body" sz="quarter" idx="10"/>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ext Placeholder 7"/>
          <p:cNvSpPr>
            <a:spLocks noGrp="1"/>
          </p:cNvSpPr>
          <p:nvPr>
            <p:ph type="body" sz="quarter" idx="11"/>
          </p:nvPr>
        </p:nvSpPr>
        <p:spPr>
          <a:xfrm>
            <a:off x="838200" y="5996408"/>
            <a:ext cx="3048000" cy="371515"/>
          </a:xfrm>
        </p:spPr>
        <p:txBody>
          <a:bodyPr/>
          <a:lstStyle>
            <a:lvl1pPr marL="0" indent="0" algn="l">
              <a:buNone/>
              <a:defRPr sz="1600" b="1" baseline="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14940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07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2088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05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152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146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5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1.emf"/><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65">
            <a:extLst>
              <a:ext uri="{FF2B5EF4-FFF2-40B4-BE49-F238E27FC236}">
                <a16:creationId xmlns:a16="http://schemas.microsoft.com/office/drawing/2014/main" id="{FF55FC89-0717-4B79-1896-1BCB436A0C16}"/>
              </a:ext>
            </a:extLst>
          </p:cNvPr>
          <p:cNvSpPr>
            <a:spLocks noGrp="1" noChangeArrowheads="1"/>
          </p:cNvSpPr>
          <p:nvPr>
            <p:ph type="title"/>
          </p:nvPr>
        </p:nvSpPr>
        <p:spPr bwMode="auto">
          <a:xfrm>
            <a:off x="1023938" y="533400"/>
            <a:ext cx="77390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66">
            <a:extLst>
              <a:ext uri="{FF2B5EF4-FFF2-40B4-BE49-F238E27FC236}">
                <a16:creationId xmlns:a16="http://schemas.microsoft.com/office/drawing/2014/main" id="{65DD6D7B-1A8F-F434-685F-B398CB8B5F93}"/>
              </a:ext>
            </a:extLst>
          </p:cNvPr>
          <p:cNvSpPr>
            <a:spLocks noGrp="1" noChangeArrowheads="1"/>
          </p:cNvSpPr>
          <p:nvPr>
            <p:ph type="body" idx="1"/>
          </p:nvPr>
        </p:nvSpPr>
        <p:spPr bwMode="auto">
          <a:xfrm>
            <a:off x="1033463" y="1676400"/>
            <a:ext cx="77295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84">
            <a:extLst>
              <a:ext uri="{FF2B5EF4-FFF2-40B4-BE49-F238E27FC236}">
                <a16:creationId xmlns:a16="http://schemas.microsoft.com/office/drawing/2014/main" id="{B769B2DE-FD49-9878-DEE6-41098024D57B}"/>
              </a:ext>
            </a:extLst>
          </p:cNvPr>
          <p:cNvSpPr>
            <a:spLocks noChangeShapeType="1"/>
          </p:cNvSpPr>
          <p:nvPr userDrawn="1"/>
        </p:nvSpPr>
        <p:spPr bwMode="auto">
          <a:xfrm>
            <a:off x="152400" y="533400"/>
            <a:ext cx="0" cy="6324600"/>
          </a:xfrm>
          <a:prstGeom prst="line">
            <a:avLst/>
          </a:prstGeom>
          <a:noFill/>
          <a:ln w="3175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5" name="Text Box 85">
            <a:extLst>
              <a:ext uri="{FF2B5EF4-FFF2-40B4-BE49-F238E27FC236}">
                <a16:creationId xmlns:a16="http://schemas.microsoft.com/office/drawing/2014/main" id="{C8608D79-B780-4B26-ABB7-4E4690F28539}"/>
              </a:ext>
            </a:extLst>
          </p:cNvPr>
          <p:cNvSpPr txBox="1">
            <a:spLocks noChangeArrowheads="1"/>
          </p:cNvSpPr>
          <p:nvPr userDrawn="1"/>
        </p:nvSpPr>
        <p:spPr bwMode="auto">
          <a:xfrm>
            <a:off x="3886200" y="6507163"/>
            <a:ext cx="4953000" cy="198437"/>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defRPr/>
            </a:pPr>
            <a:r>
              <a:rPr lang="en-US" sz="700" dirty="0"/>
              <a:t>© </a:t>
            </a:r>
            <a:r>
              <a:rPr lang="en-US" sz="700" dirty="0">
                <a:solidFill>
                  <a:srgbClr val="333333"/>
                </a:solidFill>
              </a:rPr>
              <a:t>2016 Population Reference Bureau. All rights reserved. www.prb.org</a:t>
            </a:r>
          </a:p>
        </p:txBody>
      </p:sp>
      <p:pic>
        <p:nvPicPr>
          <p:cNvPr id="1030" name="Picture 86" descr="ppt-logo">
            <a:extLst>
              <a:ext uri="{FF2B5EF4-FFF2-40B4-BE49-F238E27FC236}">
                <a16:creationId xmlns:a16="http://schemas.microsoft.com/office/drawing/2014/main" id="{CBE740C2-C862-308D-BC1D-18546CF0B77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90600" y="6507163"/>
            <a:ext cx="2311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87">
            <a:extLst>
              <a:ext uri="{FF2B5EF4-FFF2-40B4-BE49-F238E27FC236}">
                <a16:creationId xmlns:a16="http://schemas.microsoft.com/office/drawing/2014/main" id="{0C783437-0EB2-ED8E-3A51-03F906CAF448}"/>
              </a:ext>
            </a:extLst>
          </p:cNvPr>
          <p:cNvSpPr>
            <a:spLocks noChangeShapeType="1"/>
          </p:cNvSpPr>
          <p:nvPr userDrawn="1"/>
        </p:nvSpPr>
        <p:spPr bwMode="auto">
          <a:xfrm flipH="1">
            <a:off x="990600" y="6477000"/>
            <a:ext cx="77724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4843"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 id="2147484838" r:id="rId12"/>
  </p:sldLayoutIdLst>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pitchFamily="34"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pitchFamily="34"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pitchFamily="34"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pitchFamily="34"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rgbClr val="E96D1F"/>
        </a:buClr>
        <a:buSzPct val="85000"/>
        <a:buFont typeface="Wingdings" pitchFamily="2" charset="2"/>
        <a:buChar char="n"/>
        <a:defRPr sz="30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E96D1F"/>
        </a:buClr>
        <a:buSzPct val="85000"/>
        <a:buFont typeface="Wingdings" pitchFamily="2" charset="2"/>
        <a:buChar char="n"/>
        <a:defRPr sz="26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rgbClr val="7BC143"/>
        </a:buClr>
        <a:buChar char="•"/>
        <a:defRPr sz="22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rgbClr val="7BC143"/>
        </a:buClr>
        <a:buChar char="•"/>
        <a:defRPr>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rgbClr val="7BC143"/>
        </a:buClr>
        <a:buSzPct val="100000"/>
        <a:buChar char="•"/>
        <a:defRPr>
          <a:solidFill>
            <a:schemeClr val="tx1"/>
          </a:solidFill>
          <a:latin typeface="+mn-lt"/>
          <a:ea typeface="ＭＳ Ｐゴシック" pitchFamily="34" charset="-128"/>
        </a:defRPr>
      </a:lvl5pPr>
      <a:lvl6pPr marL="25146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050" name="Rectangle 65">
            <a:extLst>
              <a:ext uri="{FF2B5EF4-FFF2-40B4-BE49-F238E27FC236}">
                <a16:creationId xmlns:a16="http://schemas.microsoft.com/office/drawing/2014/main" id="{128946ED-6E79-DB1F-A67A-FF83950D66B5}"/>
              </a:ext>
            </a:extLst>
          </p:cNvPr>
          <p:cNvSpPr>
            <a:spLocks noGrp="1" noChangeArrowheads="1"/>
          </p:cNvSpPr>
          <p:nvPr>
            <p:ph type="title"/>
          </p:nvPr>
        </p:nvSpPr>
        <p:spPr bwMode="auto">
          <a:xfrm>
            <a:off x="911225" y="533400"/>
            <a:ext cx="73183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TITLE</a:t>
            </a:r>
            <a:br>
              <a:rPr lang="en-US" altLang="en-US"/>
            </a:br>
            <a:endParaRPr lang="en-US" altLang="en-US"/>
          </a:p>
        </p:txBody>
      </p:sp>
      <p:sp>
        <p:nvSpPr>
          <p:cNvPr id="2051" name="Rectangle 66">
            <a:extLst>
              <a:ext uri="{FF2B5EF4-FFF2-40B4-BE49-F238E27FC236}">
                <a16:creationId xmlns:a16="http://schemas.microsoft.com/office/drawing/2014/main" id="{5E47FCD9-945E-29B5-7237-11AD1C1655FE}"/>
              </a:ext>
            </a:extLst>
          </p:cNvPr>
          <p:cNvSpPr>
            <a:spLocks noGrp="1" noChangeArrowheads="1"/>
          </p:cNvSpPr>
          <p:nvPr>
            <p:ph type="body" idx="1"/>
          </p:nvPr>
        </p:nvSpPr>
        <p:spPr bwMode="auto">
          <a:xfrm>
            <a:off x="914400" y="1600200"/>
            <a:ext cx="7315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052" name="Line 84">
            <a:extLst>
              <a:ext uri="{FF2B5EF4-FFF2-40B4-BE49-F238E27FC236}">
                <a16:creationId xmlns:a16="http://schemas.microsoft.com/office/drawing/2014/main" id="{2B839DA5-9B4B-2BF1-3165-EEDE32BDBB75}"/>
              </a:ext>
            </a:extLst>
          </p:cNvPr>
          <p:cNvSpPr>
            <a:spLocks noChangeShapeType="1"/>
          </p:cNvSpPr>
          <p:nvPr userDrawn="1"/>
        </p:nvSpPr>
        <p:spPr bwMode="auto">
          <a:xfrm>
            <a:off x="152400" y="533400"/>
            <a:ext cx="0" cy="6324600"/>
          </a:xfrm>
          <a:prstGeom prst="line">
            <a:avLst/>
          </a:prstGeom>
          <a:noFill/>
          <a:ln w="3175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 name="Text Box 85">
            <a:extLst>
              <a:ext uri="{FF2B5EF4-FFF2-40B4-BE49-F238E27FC236}">
                <a16:creationId xmlns:a16="http://schemas.microsoft.com/office/drawing/2014/main" id="{2D0DA119-9DBB-4634-904B-9B0D30B92F99}"/>
              </a:ext>
            </a:extLst>
          </p:cNvPr>
          <p:cNvSpPr txBox="1">
            <a:spLocks noChangeArrowheads="1"/>
          </p:cNvSpPr>
          <p:nvPr userDrawn="1"/>
        </p:nvSpPr>
        <p:spPr bwMode="auto">
          <a:xfrm>
            <a:off x="3886200" y="6507163"/>
            <a:ext cx="4953000" cy="198437"/>
          </a:xfrm>
          <a:prstGeom prst="rect">
            <a:avLst/>
          </a:prstGeom>
          <a:no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defRPr/>
            </a:pPr>
            <a:r>
              <a:rPr lang="en-US" sz="700" dirty="0"/>
              <a:t>© </a:t>
            </a:r>
            <a:r>
              <a:rPr lang="en-US" sz="700" dirty="0">
                <a:solidFill>
                  <a:srgbClr val="333333"/>
                </a:solidFill>
              </a:rPr>
              <a:t>2016 Population Reference Bureau. All rights reserved. www.prb.org</a:t>
            </a:r>
          </a:p>
        </p:txBody>
      </p:sp>
      <p:pic>
        <p:nvPicPr>
          <p:cNvPr id="2054" name="Picture 86" descr="ppt-logo">
            <a:extLst>
              <a:ext uri="{FF2B5EF4-FFF2-40B4-BE49-F238E27FC236}">
                <a16:creationId xmlns:a16="http://schemas.microsoft.com/office/drawing/2014/main" id="{6F50B1A3-EA81-7077-3EC6-BE72B9CD55F6}"/>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990600" y="6507163"/>
            <a:ext cx="2311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Line 87">
            <a:extLst>
              <a:ext uri="{FF2B5EF4-FFF2-40B4-BE49-F238E27FC236}">
                <a16:creationId xmlns:a16="http://schemas.microsoft.com/office/drawing/2014/main" id="{3CA5BBD5-46D2-E6F1-99A8-CC17024E168F}"/>
              </a:ext>
            </a:extLst>
          </p:cNvPr>
          <p:cNvSpPr>
            <a:spLocks noChangeShapeType="1"/>
          </p:cNvSpPr>
          <p:nvPr userDrawn="1"/>
        </p:nvSpPr>
        <p:spPr bwMode="auto">
          <a:xfrm flipH="1">
            <a:off x="990600" y="6477000"/>
            <a:ext cx="77724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39" r:id="rId4"/>
    <p:sldLayoutId id="2147484847" r:id="rId5"/>
    <p:sldLayoutId id="2147484840" r:id="rId6"/>
    <p:sldLayoutId id="2147484848" r:id="rId7"/>
    <p:sldLayoutId id="2147484849" r:id="rId8"/>
    <p:sldLayoutId id="2147484841" r:id="rId9"/>
    <p:sldLayoutId id="2147484850" r:id="rId10"/>
    <p:sldLayoutId id="2147484851" r:id="rId11"/>
    <p:sldLayoutId id="2147484852" r:id="rId12"/>
    <p:sldLayoutId id="2147484853" r:id="rId13"/>
    <p:sldLayoutId id="2147484854" r:id="rId14"/>
    <p:sldLayoutId id="2147484855" r:id="rId15"/>
    <p:sldLayoutId id="2147484856" r:id="rId16"/>
    <p:sldLayoutId id="2147484857" r:id="rId17"/>
    <p:sldLayoutId id="2147484858" r:id="rId18"/>
    <p:sldLayoutId id="2147484842" r:id="rId19"/>
    <p:sldLayoutId id="2147484859" r:id="rId20"/>
    <p:sldLayoutId id="2147484860" r:id="rId21"/>
    <p:sldLayoutId id="2147484861" r:id="rId22"/>
    <p:sldLayoutId id="2147484862" r:id="rId23"/>
  </p:sldLayoutIdLst>
  <p:txStyles>
    <p:titleStyle>
      <a:lvl1pPr algn="l" rtl="0" eaLnBrk="0" fontAlgn="base" hangingPunct="0">
        <a:spcBef>
          <a:spcPct val="0"/>
        </a:spcBef>
        <a:spcAft>
          <a:spcPct val="0"/>
        </a:spcAft>
        <a:defRPr sz="4400" b="1">
          <a:solidFill>
            <a:srgbClr val="E96D1F"/>
          </a:solidFill>
          <a:latin typeface="+mj-lt"/>
          <a:ea typeface="+mj-ea"/>
          <a:cs typeface="+mj-cs"/>
        </a:defRPr>
      </a:lvl1pPr>
      <a:lvl2pPr algn="l" rtl="0" eaLnBrk="0" fontAlgn="base" hangingPunct="0">
        <a:spcBef>
          <a:spcPct val="0"/>
        </a:spcBef>
        <a:spcAft>
          <a:spcPct val="0"/>
        </a:spcAft>
        <a:defRPr sz="4400" b="1">
          <a:solidFill>
            <a:srgbClr val="E96D1F"/>
          </a:solidFill>
          <a:latin typeface="Arial" charset="0"/>
        </a:defRPr>
      </a:lvl2pPr>
      <a:lvl3pPr algn="l" rtl="0" eaLnBrk="0" fontAlgn="base" hangingPunct="0">
        <a:spcBef>
          <a:spcPct val="0"/>
        </a:spcBef>
        <a:spcAft>
          <a:spcPct val="0"/>
        </a:spcAft>
        <a:defRPr sz="4400" b="1">
          <a:solidFill>
            <a:srgbClr val="E96D1F"/>
          </a:solidFill>
          <a:latin typeface="Arial" charset="0"/>
        </a:defRPr>
      </a:lvl3pPr>
      <a:lvl4pPr algn="l" rtl="0" eaLnBrk="0" fontAlgn="base" hangingPunct="0">
        <a:spcBef>
          <a:spcPct val="0"/>
        </a:spcBef>
        <a:spcAft>
          <a:spcPct val="0"/>
        </a:spcAft>
        <a:defRPr sz="4400" b="1">
          <a:solidFill>
            <a:srgbClr val="E96D1F"/>
          </a:solidFill>
          <a:latin typeface="Arial" charset="0"/>
        </a:defRPr>
      </a:lvl4pPr>
      <a:lvl5pPr algn="l" rtl="0" eaLnBrk="0" fontAlgn="base" hangingPunct="0">
        <a:spcBef>
          <a:spcPct val="0"/>
        </a:spcBef>
        <a:spcAft>
          <a:spcPct val="0"/>
        </a:spcAft>
        <a:defRPr sz="4400" b="1">
          <a:solidFill>
            <a:srgbClr val="E96D1F"/>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rgbClr val="265E9E"/>
        </a:buClr>
        <a:buSzPct val="75000"/>
        <a:buFont typeface="Wingdings" pitchFamily="2" charset="2"/>
        <a:buChar char="n"/>
        <a:defRPr sz="2800">
          <a:solidFill>
            <a:srgbClr val="717073"/>
          </a:solidFill>
          <a:latin typeface="+mn-lt"/>
          <a:ea typeface="+mn-ea"/>
          <a:cs typeface="+mn-cs"/>
        </a:defRPr>
      </a:lvl1pPr>
      <a:lvl2pPr marL="742950" indent="-285750" algn="l" rtl="0" eaLnBrk="0" fontAlgn="base" hangingPunct="0">
        <a:spcBef>
          <a:spcPct val="20000"/>
        </a:spcBef>
        <a:spcAft>
          <a:spcPct val="0"/>
        </a:spcAft>
        <a:buClr>
          <a:srgbClr val="265E9E"/>
        </a:buClr>
        <a:buSzPct val="70000"/>
        <a:buFont typeface="Wingdings" pitchFamily="2" charset="2"/>
        <a:buChar char="n"/>
        <a:defRPr sz="2400">
          <a:solidFill>
            <a:srgbClr val="717073"/>
          </a:solidFill>
          <a:latin typeface="+mn-lt"/>
        </a:defRPr>
      </a:lvl2pPr>
      <a:lvl3pPr marL="1200150" indent="-285750" algn="l" rtl="0" eaLnBrk="0" fontAlgn="base" hangingPunct="0">
        <a:spcBef>
          <a:spcPct val="20000"/>
        </a:spcBef>
        <a:spcAft>
          <a:spcPct val="0"/>
        </a:spcAft>
        <a:buClr>
          <a:srgbClr val="265E9E"/>
        </a:buClr>
        <a:buFont typeface="Wingdings" pitchFamily="2" charset="2"/>
        <a:buChar char="§"/>
        <a:defRPr>
          <a:solidFill>
            <a:srgbClr val="717073"/>
          </a:solidFill>
          <a:latin typeface="+mn-lt"/>
        </a:defRPr>
      </a:lvl3pPr>
      <a:lvl4pPr marL="1600200" indent="-228600" algn="l" rtl="0" eaLnBrk="0" fontAlgn="base" hangingPunct="0">
        <a:spcBef>
          <a:spcPct val="20000"/>
        </a:spcBef>
        <a:spcAft>
          <a:spcPct val="0"/>
        </a:spcAft>
        <a:buClr>
          <a:srgbClr val="265E9E"/>
        </a:buClr>
        <a:buChar char="•"/>
        <a:defRPr sz="1200">
          <a:solidFill>
            <a:srgbClr val="717073"/>
          </a:solidFill>
          <a:latin typeface="+mn-lt"/>
        </a:defRPr>
      </a:lvl4pPr>
      <a:lvl5pPr marL="2057400" indent="-228600" algn="l" rtl="0" eaLnBrk="0" fontAlgn="base" hangingPunct="0">
        <a:spcBef>
          <a:spcPct val="20000"/>
        </a:spcBef>
        <a:spcAft>
          <a:spcPct val="0"/>
        </a:spcAft>
        <a:buClr>
          <a:srgbClr val="265E9E"/>
        </a:buClr>
        <a:buSzPct val="85000"/>
        <a:buChar char="•"/>
        <a:defRPr sz="2000">
          <a:solidFill>
            <a:srgbClr val="717073"/>
          </a:solidFill>
          <a:latin typeface="+mn-lt"/>
        </a:defRPr>
      </a:lvl5pPr>
      <a:lvl6pPr marL="2514600" indent="-228600" algn="l" rtl="0" eaLnBrk="1" fontAlgn="base" hangingPunct="1">
        <a:spcBef>
          <a:spcPct val="20000"/>
        </a:spcBef>
        <a:spcAft>
          <a:spcPct val="0"/>
        </a:spcAft>
        <a:buClr>
          <a:schemeClr val="tx1"/>
        </a:buClr>
        <a:buSzPct val="85000"/>
        <a:buChar char="•"/>
        <a:defRPr>
          <a:solidFill>
            <a:schemeClr val="tx1"/>
          </a:solidFill>
          <a:latin typeface="+mn-lt"/>
        </a:defRPr>
      </a:lvl6pPr>
      <a:lvl7pPr marL="2971800" indent="-228600" algn="l" rtl="0" eaLnBrk="1" fontAlgn="base" hangingPunct="1">
        <a:spcBef>
          <a:spcPct val="20000"/>
        </a:spcBef>
        <a:spcAft>
          <a:spcPct val="0"/>
        </a:spcAft>
        <a:buClr>
          <a:schemeClr val="tx1"/>
        </a:buClr>
        <a:buSzPct val="85000"/>
        <a:buChar char="•"/>
        <a:defRPr>
          <a:solidFill>
            <a:schemeClr val="tx1"/>
          </a:solidFill>
          <a:latin typeface="+mn-lt"/>
        </a:defRPr>
      </a:lvl7pPr>
      <a:lvl8pPr marL="3429000" indent="-228600" algn="l" rtl="0" eaLnBrk="1" fontAlgn="base" hangingPunct="1">
        <a:spcBef>
          <a:spcPct val="20000"/>
        </a:spcBef>
        <a:spcAft>
          <a:spcPct val="0"/>
        </a:spcAft>
        <a:buClr>
          <a:schemeClr val="tx1"/>
        </a:buClr>
        <a:buSzPct val="85000"/>
        <a:buChar char="•"/>
        <a:defRPr>
          <a:solidFill>
            <a:schemeClr val="tx1"/>
          </a:solidFill>
          <a:latin typeface="+mn-lt"/>
        </a:defRPr>
      </a:lvl8pPr>
      <a:lvl9pPr marL="3886200" indent="-228600" algn="l" rtl="0" eaLnBrk="1" fontAlgn="base" hangingPunct="1">
        <a:spcBef>
          <a:spcPct val="20000"/>
        </a:spcBef>
        <a:spcAft>
          <a:spcPct val="0"/>
        </a:spcAft>
        <a:buClr>
          <a:schemeClr val="tx1"/>
        </a:buClr>
        <a:buSzPct val="85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6190C1E9-BE68-8EDC-7F08-E009411F2DDF}"/>
              </a:ext>
            </a:extLst>
          </p:cNvPr>
          <p:cNvSpPr>
            <a:spLocks noGrp="1" noChangeArrowheads="1"/>
          </p:cNvSpPr>
          <p:nvPr>
            <p:ph type="body" idx="4294967295"/>
          </p:nvPr>
        </p:nvSpPr>
        <p:spPr>
          <a:xfrm>
            <a:off x="855663" y="1981200"/>
            <a:ext cx="7432675" cy="1676400"/>
          </a:xfrm>
        </p:spPr>
        <p:txBody>
          <a:bodyPr lIns="92075" tIns="46038" rIns="92075" bIns="46038"/>
          <a:lstStyle/>
          <a:p>
            <a:pPr>
              <a:buFont typeface="Wingdings" pitchFamily="2" charset="2"/>
              <a:buNone/>
            </a:pPr>
            <a:r>
              <a:rPr lang="en-US" altLang="en-US" sz="4000" b="1"/>
              <a:t>The Research-to-Policy Gap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76A1230-064A-4BD3-9118-412A48D7D90C}"/>
              </a:ext>
            </a:extLst>
          </p:cNvPr>
          <p:cNvSpPr>
            <a:spLocks noGrp="1"/>
          </p:cNvSpPr>
          <p:nvPr>
            <p:ph type="title"/>
          </p:nvPr>
        </p:nvSpPr>
        <p:spPr>
          <a:xfrm>
            <a:off x="838200" y="381000"/>
            <a:ext cx="7739063" cy="990600"/>
          </a:xfrm>
        </p:spPr>
        <p:txBody>
          <a:bodyPr/>
          <a:lstStyle/>
          <a:p>
            <a:pPr>
              <a:defRPr/>
            </a:pPr>
            <a:r>
              <a:rPr lang="en-US" altLang="en-US" dirty="0"/>
              <a:t>Poor Communication</a:t>
            </a:r>
          </a:p>
        </p:txBody>
      </p:sp>
      <p:sp>
        <p:nvSpPr>
          <p:cNvPr id="3" name="Content Placeholder 2">
            <a:extLst>
              <a:ext uri="{FF2B5EF4-FFF2-40B4-BE49-F238E27FC236}">
                <a16:creationId xmlns:a16="http://schemas.microsoft.com/office/drawing/2014/main" id="{7C613456-D73F-4A5C-8F4F-0930EA216E8A}"/>
              </a:ext>
            </a:extLst>
          </p:cNvPr>
          <p:cNvSpPr>
            <a:spLocks noGrp="1"/>
          </p:cNvSpPr>
          <p:nvPr>
            <p:ph idx="1"/>
          </p:nvPr>
        </p:nvSpPr>
        <p:spPr>
          <a:xfrm>
            <a:off x="914400" y="1371600"/>
            <a:ext cx="7729538" cy="4648200"/>
          </a:xfrm>
        </p:spPr>
        <p:txBody>
          <a:bodyPr/>
          <a:lstStyle/>
          <a:p>
            <a:pPr>
              <a:spcBef>
                <a:spcPts val="0"/>
              </a:spcBef>
              <a:spcAft>
                <a:spcPts val="2400"/>
              </a:spcAft>
              <a:defRPr/>
            </a:pPr>
            <a:r>
              <a:rPr lang="en-US" sz="2800" dirty="0"/>
              <a:t>Limited availability and access to information</a:t>
            </a:r>
          </a:p>
          <a:p>
            <a:pPr>
              <a:spcBef>
                <a:spcPts val="0"/>
              </a:spcBef>
              <a:spcAft>
                <a:spcPts val="2400"/>
              </a:spcAft>
              <a:defRPr/>
            </a:pPr>
            <a:r>
              <a:rPr lang="en-US" sz="2800" dirty="0"/>
              <a:t>Information or data overload</a:t>
            </a:r>
          </a:p>
          <a:p>
            <a:pPr>
              <a:spcBef>
                <a:spcPts val="0"/>
              </a:spcBef>
              <a:spcAft>
                <a:spcPts val="2400"/>
              </a:spcAft>
              <a:defRPr/>
            </a:pPr>
            <a:r>
              <a:rPr lang="en-US" sz="2800" dirty="0"/>
              <a:t>Use of technical or academic language</a:t>
            </a:r>
          </a:p>
          <a:p>
            <a:pPr>
              <a:spcBef>
                <a:spcPts val="0"/>
              </a:spcBef>
              <a:spcAft>
                <a:spcPts val="2400"/>
              </a:spcAft>
              <a:defRPr/>
            </a:pPr>
            <a:r>
              <a:rPr lang="en-US" sz="2800" dirty="0"/>
              <a:t>Lack of clear, actionable messages</a:t>
            </a:r>
          </a:p>
          <a:p>
            <a:pPr>
              <a:spcBef>
                <a:spcPts val="0"/>
              </a:spcBef>
              <a:spcAft>
                <a:spcPts val="2400"/>
              </a:spcAft>
              <a:defRPr/>
            </a:pPr>
            <a:r>
              <a:rPr lang="en-US" sz="2800" dirty="0"/>
              <a:t>Absence of information to address policymakers’ needs or concerns</a:t>
            </a:r>
          </a:p>
          <a:p>
            <a:pPr marL="0" indent="0">
              <a:buFont typeface="Wingdings" pitchFamily="2" charset="2"/>
              <a:buNone/>
              <a:defRPr/>
            </a:pPr>
            <a:endParaRPr lang="en-US" dirty="0"/>
          </a:p>
          <a:p>
            <a:pPr marL="0" indent="0">
              <a:buFont typeface="Wingdings" pitchFamily="2" charset="2"/>
              <a:buNone/>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a:extLst>
              <a:ext uri="{FF2B5EF4-FFF2-40B4-BE49-F238E27FC236}">
                <a16:creationId xmlns:a16="http://schemas.microsoft.com/office/drawing/2014/main" id="{317FFEEC-E6CE-9795-E64A-ED919840CDAC}"/>
              </a:ext>
            </a:extLst>
          </p:cNvPr>
          <p:cNvSpPr>
            <a:spLocks noGrp="1" noChangeArrowheads="1"/>
          </p:cNvSpPr>
          <p:nvPr>
            <p:ph type="body" sz="quarter" idx="10"/>
          </p:nvPr>
        </p:nvSpPr>
        <p:spPr>
          <a:xfrm>
            <a:off x="990600" y="1905000"/>
            <a:ext cx="7138988" cy="819150"/>
          </a:xfrm>
        </p:spPr>
        <p:txBody>
          <a:bodyPr/>
          <a:lstStyle/>
          <a:p>
            <a:pPr eaLnBrk="1" hangingPunct="1"/>
            <a:r>
              <a:rPr lang="en-US" altLang="en-US" sz="2800">
                <a:ea typeface="ＭＳ Ｐゴシック" panose="020B0600070205080204" pitchFamily="34" charset="-128"/>
              </a:rPr>
              <a:t>“The research that has been conducted is usually by the academics or the universities, and is published in the international journals and so they don’t get shared at the local level or the country level.”</a:t>
            </a:r>
          </a:p>
          <a:p>
            <a:pPr eaLnBrk="1" hangingPunct="1">
              <a:lnSpc>
                <a:spcPct val="150000"/>
              </a:lnSpc>
            </a:pPr>
            <a:r>
              <a:rPr lang="en-US" altLang="en-US" sz="2000" b="0">
                <a:ea typeface="ＭＳ Ｐゴシック" panose="020B0600070205080204" pitchFamily="34" charset="-128"/>
              </a:rPr>
              <a:t>- Policymaker, Pakistan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a:extLst>
              <a:ext uri="{FF2B5EF4-FFF2-40B4-BE49-F238E27FC236}">
                <a16:creationId xmlns:a16="http://schemas.microsoft.com/office/drawing/2014/main" id="{6DF1E2F8-0C04-2917-E34D-9DF938DB8E16}"/>
              </a:ext>
            </a:extLst>
          </p:cNvPr>
          <p:cNvSpPr>
            <a:spLocks noGrp="1" noChangeArrowheads="1"/>
          </p:cNvSpPr>
          <p:nvPr>
            <p:ph type="body" sz="quarter" idx="10"/>
          </p:nvPr>
        </p:nvSpPr>
        <p:spPr>
          <a:xfrm>
            <a:off x="1371600" y="2057400"/>
            <a:ext cx="6400800" cy="819150"/>
          </a:xfrm>
        </p:spPr>
        <p:txBody>
          <a:bodyPr/>
          <a:lstStyle/>
          <a:p>
            <a:pPr eaLnBrk="1" hangingPunct="1"/>
            <a:r>
              <a:rPr lang="en-US" altLang="en-US" sz="2800">
                <a:ea typeface="ＭＳ Ｐゴシック" panose="020B0600070205080204" pitchFamily="34" charset="-128"/>
              </a:rPr>
              <a:t>“Reports are in an indigestible form without adequate analysis of policy or programmatic implications; therefore, people note the findings but don’t act on them.”</a:t>
            </a:r>
          </a:p>
          <a:p>
            <a:pPr eaLnBrk="1" hangingPunct="1">
              <a:lnSpc>
                <a:spcPct val="150000"/>
              </a:lnSpc>
            </a:pPr>
            <a:r>
              <a:rPr lang="en-US" altLang="en-US" sz="2000" b="0">
                <a:ea typeface="ＭＳ Ｐゴシック" panose="020B0600070205080204" pitchFamily="34" charset="-128"/>
              </a:rPr>
              <a:t>- Policymaker, Malawi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238604B1-EDD1-4173-9497-EB91E23A51EE}"/>
              </a:ext>
            </a:extLst>
          </p:cNvPr>
          <p:cNvSpPr>
            <a:spLocks noGrp="1"/>
          </p:cNvSpPr>
          <p:nvPr>
            <p:ph type="title"/>
          </p:nvPr>
        </p:nvSpPr>
        <p:spPr>
          <a:xfrm>
            <a:off x="838200" y="381000"/>
            <a:ext cx="7739063" cy="990600"/>
          </a:xfrm>
        </p:spPr>
        <p:txBody>
          <a:bodyPr/>
          <a:lstStyle/>
          <a:p>
            <a:pPr>
              <a:defRPr/>
            </a:pPr>
            <a:r>
              <a:rPr lang="en-US" altLang="en-US"/>
              <a:t>Practical Constraints</a:t>
            </a:r>
          </a:p>
        </p:txBody>
      </p:sp>
      <p:sp>
        <p:nvSpPr>
          <p:cNvPr id="50179" name="Content Placeholder 2">
            <a:extLst>
              <a:ext uri="{FF2B5EF4-FFF2-40B4-BE49-F238E27FC236}">
                <a16:creationId xmlns:a16="http://schemas.microsoft.com/office/drawing/2014/main" id="{3966BA3F-5294-0912-8E52-60882CB1F01E}"/>
              </a:ext>
            </a:extLst>
          </p:cNvPr>
          <p:cNvSpPr>
            <a:spLocks noGrp="1" noChangeArrowheads="1"/>
          </p:cNvSpPr>
          <p:nvPr>
            <p:ph idx="1"/>
          </p:nvPr>
        </p:nvSpPr>
        <p:spPr>
          <a:xfrm>
            <a:off x="914400" y="1371600"/>
            <a:ext cx="7729538" cy="4648200"/>
          </a:xfrm>
        </p:spPr>
        <p:txBody>
          <a:bodyPr/>
          <a:lstStyle/>
          <a:p>
            <a:pPr>
              <a:spcBef>
                <a:spcPct val="0"/>
              </a:spcBef>
              <a:spcAft>
                <a:spcPts val="3000"/>
              </a:spcAft>
            </a:pPr>
            <a:r>
              <a:rPr lang="en-US" altLang="en-US" sz="2800"/>
              <a:t>Misaligned processes and decisionmaking timelines </a:t>
            </a:r>
          </a:p>
          <a:p>
            <a:pPr>
              <a:spcBef>
                <a:spcPct val="0"/>
              </a:spcBef>
              <a:spcAft>
                <a:spcPts val="3000"/>
              </a:spcAft>
            </a:pPr>
            <a:r>
              <a:rPr lang="en-US" altLang="en-US" sz="2800"/>
              <a:t>Limited time for decisionmaking</a:t>
            </a:r>
          </a:p>
          <a:p>
            <a:pPr>
              <a:spcBef>
                <a:spcPct val="0"/>
              </a:spcBef>
              <a:spcAft>
                <a:spcPts val="3000"/>
              </a:spcAft>
            </a:pPr>
            <a:r>
              <a:rPr lang="en-US" altLang="en-US" sz="2800"/>
              <a:t>Competing priorities and agendas</a:t>
            </a:r>
          </a:p>
          <a:p>
            <a:pPr>
              <a:spcBef>
                <a:spcPct val="0"/>
              </a:spcBef>
              <a:spcAft>
                <a:spcPts val="3000"/>
              </a:spcAft>
            </a:pPr>
            <a:r>
              <a:rPr lang="en-US" altLang="en-US" sz="2800"/>
              <a:t>Budget limitations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A4B8A8BE-39DD-4A5C-A910-6FE9391F186C}"/>
              </a:ext>
            </a:extLst>
          </p:cNvPr>
          <p:cNvSpPr>
            <a:spLocks noGrp="1"/>
          </p:cNvSpPr>
          <p:nvPr>
            <p:ph type="title"/>
          </p:nvPr>
        </p:nvSpPr>
        <p:spPr>
          <a:xfrm>
            <a:off x="838200" y="381000"/>
            <a:ext cx="7739063" cy="990600"/>
          </a:xfrm>
        </p:spPr>
        <p:txBody>
          <a:bodyPr/>
          <a:lstStyle/>
          <a:p>
            <a:pPr>
              <a:defRPr/>
            </a:pPr>
            <a:r>
              <a:rPr lang="en-US" altLang="en-US" dirty="0"/>
              <a:t>Bridging the Gap</a:t>
            </a:r>
          </a:p>
        </p:txBody>
      </p:sp>
      <p:sp>
        <p:nvSpPr>
          <p:cNvPr id="52227" name="Content Placeholder 4">
            <a:extLst>
              <a:ext uri="{FF2B5EF4-FFF2-40B4-BE49-F238E27FC236}">
                <a16:creationId xmlns:a16="http://schemas.microsoft.com/office/drawing/2014/main" id="{FAB96847-3543-CF5B-558C-C81F5CEF5EB9}"/>
              </a:ext>
            </a:extLst>
          </p:cNvPr>
          <p:cNvSpPr>
            <a:spLocks noGrp="1" noChangeArrowheads="1"/>
          </p:cNvSpPr>
          <p:nvPr>
            <p:ph idx="1"/>
          </p:nvPr>
        </p:nvSpPr>
        <p:spPr>
          <a:xfrm>
            <a:off x="914400" y="1371600"/>
            <a:ext cx="7729538" cy="4648200"/>
          </a:xfrm>
        </p:spPr>
        <p:txBody>
          <a:bodyPr/>
          <a:lstStyle/>
          <a:p>
            <a:pPr>
              <a:spcBef>
                <a:spcPct val="0"/>
              </a:spcBef>
              <a:spcAft>
                <a:spcPts val="1200"/>
              </a:spcAft>
            </a:pPr>
            <a:r>
              <a:rPr lang="en-US" altLang="en-US" sz="2800"/>
              <a:t>Three ways to start closing the gap: </a:t>
            </a:r>
          </a:p>
          <a:p>
            <a:pPr lvl="1">
              <a:spcBef>
                <a:spcPct val="0"/>
              </a:spcBef>
              <a:spcAft>
                <a:spcPts val="1200"/>
              </a:spcAft>
            </a:pPr>
            <a:r>
              <a:rPr lang="en-US" altLang="en-US"/>
              <a:t>Plan for research uptake </a:t>
            </a:r>
          </a:p>
          <a:p>
            <a:pPr lvl="1">
              <a:spcBef>
                <a:spcPct val="0"/>
              </a:spcBef>
              <a:spcAft>
                <a:spcPts val="1200"/>
              </a:spcAft>
            </a:pPr>
            <a:r>
              <a:rPr lang="en-US" altLang="en-US"/>
              <a:t>Engage policymakers</a:t>
            </a:r>
          </a:p>
          <a:p>
            <a:pPr lvl="1">
              <a:spcBef>
                <a:spcPct val="0"/>
              </a:spcBef>
              <a:spcAft>
                <a:spcPts val="1800"/>
              </a:spcAft>
            </a:pPr>
            <a:r>
              <a:rPr lang="en-US" altLang="en-US"/>
              <a:t>Communicate strategically</a:t>
            </a:r>
          </a:p>
          <a:p>
            <a:pPr lvl="1"/>
            <a:endParaRPr lang="en-US" altLang="en-US"/>
          </a:p>
          <a:p>
            <a:pPr lvl="1"/>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C2787B6-1FF7-4F65-B8E8-ADF92763325F}"/>
              </a:ext>
            </a:extLst>
          </p:cNvPr>
          <p:cNvSpPr>
            <a:spLocks noGrp="1"/>
          </p:cNvSpPr>
          <p:nvPr>
            <p:ph type="title"/>
          </p:nvPr>
        </p:nvSpPr>
        <p:spPr>
          <a:xfrm>
            <a:off x="838200" y="381000"/>
            <a:ext cx="7739063" cy="990600"/>
          </a:xfrm>
        </p:spPr>
        <p:txBody>
          <a:bodyPr/>
          <a:lstStyle/>
          <a:p>
            <a:pPr>
              <a:defRPr/>
            </a:pPr>
            <a:r>
              <a:rPr lang="en-US" altLang="en-US" dirty="0"/>
              <a:t>Plan for Research Uptake</a:t>
            </a:r>
          </a:p>
        </p:txBody>
      </p:sp>
      <p:sp>
        <p:nvSpPr>
          <p:cNvPr id="3" name="Content Placeholder 2">
            <a:extLst>
              <a:ext uri="{FF2B5EF4-FFF2-40B4-BE49-F238E27FC236}">
                <a16:creationId xmlns:a16="http://schemas.microsoft.com/office/drawing/2014/main" id="{CE6C161B-4AFB-4862-A5F9-C915309D1076}"/>
              </a:ext>
            </a:extLst>
          </p:cNvPr>
          <p:cNvSpPr>
            <a:spLocks noGrp="1"/>
          </p:cNvSpPr>
          <p:nvPr>
            <p:ph idx="1"/>
          </p:nvPr>
        </p:nvSpPr>
        <p:spPr>
          <a:xfrm>
            <a:off x="914400" y="1371600"/>
            <a:ext cx="7729538" cy="4648200"/>
          </a:xfrm>
        </p:spPr>
        <p:txBody>
          <a:bodyPr>
            <a:normAutofit/>
          </a:bodyPr>
          <a:lstStyle/>
          <a:p>
            <a:pPr>
              <a:spcBef>
                <a:spcPts val="0"/>
              </a:spcBef>
              <a:spcAft>
                <a:spcPts val="1800"/>
              </a:spcAft>
              <a:defRPr/>
            </a:pPr>
            <a:r>
              <a:rPr lang="en-US" sz="2800" dirty="0"/>
              <a:t>Design studies to answer practical, policy-relevant questions </a:t>
            </a:r>
          </a:p>
          <a:p>
            <a:pPr>
              <a:spcBef>
                <a:spcPts val="0"/>
              </a:spcBef>
              <a:spcAft>
                <a:spcPts val="1800"/>
              </a:spcAft>
              <a:defRPr/>
            </a:pPr>
            <a:r>
              <a:rPr lang="en-US" sz="2800" dirty="0"/>
              <a:t>Understand what policymakers want and need to know </a:t>
            </a:r>
          </a:p>
          <a:p>
            <a:pPr>
              <a:spcBef>
                <a:spcPts val="0"/>
              </a:spcBef>
              <a:spcAft>
                <a:spcPts val="1800"/>
              </a:spcAft>
              <a:defRPr/>
            </a:pPr>
            <a:r>
              <a:rPr lang="en-US" sz="2800" dirty="0"/>
              <a:t>Budget time and money </a:t>
            </a:r>
          </a:p>
          <a:p>
            <a:pPr>
              <a:spcBef>
                <a:spcPts val="0"/>
              </a:spcBef>
              <a:spcAft>
                <a:spcPts val="1800"/>
              </a:spcAft>
              <a:defRPr/>
            </a:pPr>
            <a:r>
              <a:rPr lang="en-US" sz="2800" dirty="0"/>
              <a:t>Learn about the policy process </a:t>
            </a:r>
          </a:p>
          <a:p>
            <a:pPr>
              <a:spcBef>
                <a:spcPts val="0"/>
              </a:spcBef>
              <a:spcAft>
                <a:spcPts val="1800"/>
              </a:spcAft>
              <a:defRPr/>
            </a:pPr>
            <a:r>
              <a:rPr lang="en-US" sz="2800" dirty="0"/>
              <a:t>Plan for milestones related to policy timelines and processes </a:t>
            </a:r>
          </a:p>
          <a:p>
            <a:pPr marL="0" indent="0">
              <a:buFont typeface="Wingdings" pitchFamily="2" charset="2"/>
              <a:buNone/>
              <a:defRPr/>
            </a:pPr>
            <a:endParaRPr lang="en-US" sz="3600" dirty="0"/>
          </a:p>
          <a:p>
            <a:pPr>
              <a:defRPr/>
            </a:pPr>
            <a:endParaRPr lang="en-US" dirty="0"/>
          </a:p>
          <a:p>
            <a:pPr>
              <a:defRPr/>
            </a:pPr>
            <a:endParaRPr lang="en-US" dirty="0"/>
          </a:p>
          <a:p>
            <a:pPr>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603FE75-AB83-40F1-A9BF-AE1344D8DCE1}"/>
              </a:ext>
            </a:extLst>
          </p:cNvPr>
          <p:cNvSpPr>
            <a:spLocks noGrp="1"/>
          </p:cNvSpPr>
          <p:nvPr>
            <p:ph type="title"/>
          </p:nvPr>
        </p:nvSpPr>
        <p:spPr>
          <a:xfrm>
            <a:off x="838200" y="381000"/>
            <a:ext cx="7739063" cy="990600"/>
          </a:xfrm>
        </p:spPr>
        <p:txBody>
          <a:bodyPr/>
          <a:lstStyle/>
          <a:p>
            <a:pPr>
              <a:defRPr/>
            </a:pPr>
            <a:r>
              <a:rPr lang="en-US" altLang="en-US" dirty="0"/>
              <a:t>Engage Policymakers</a:t>
            </a:r>
          </a:p>
        </p:txBody>
      </p:sp>
      <p:sp>
        <p:nvSpPr>
          <p:cNvPr id="56323" name="Content Placeholder 2">
            <a:extLst>
              <a:ext uri="{FF2B5EF4-FFF2-40B4-BE49-F238E27FC236}">
                <a16:creationId xmlns:a16="http://schemas.microsoft.com/office/drawing/2014/main" id="{96DCCB50-2439-B0BC-6ABC-0F30EBE6252E}"/>
              </a:ext>
            </a:extLst>
          </p:cNvPr>
          <p:cNvSpPr>
            <a:spLocks noGrp="1" noChangeArrowheads="1"/>
          </p:cNvSpPr>
          <p:nvPr>
            <p:ph idx="1"/>
          </p:nvPr>
        </p:nvSpPr>
        <p:spPr>
          <a:xfrm>
            <a:off x="847725" y="1600200"/>
            <a:ext cx="7729538" cy="4648200"/>
          </a:xfrm>
        </p:spPr>
        <p:txBody>
          <a:bodyPr/>
          <a:lstStyle/>
          <a:p>
            <a:pPr>
              <a:spcBef>
                <a:spcPct val="0"/>
              </a:spcBef>
              <a:spcAft>
                <a:spcPts val="1200"/>
              </a:spcAft>
            </a:pPr>
            <a:r>
              <a:rPr lang="en-US" altLang="en-US" sz="2800"/>
              <a:t>Collaborate with policymakers as partners</a:t>
            </a:r>
          </a:p>
          <a:p>
            <a:pPr>
              <a:spcBef>
                <a:spcPct val="0"/>
              </a:spcBef>
              <a:spcAft>
                <a:spcPts val="1200"/>
              </a:spcAft>
            </a:pPr>
            <a:r>
              <a:rPr lang="en-US" altLang="en-US" sz="2800"/>
              <a:t>Cultivate enduring links between institutions and individuals </a:t>
            </a:r>
          </a:p>
          <a:p>
            <a:pPr>
              <a:spcBef>
                <a:spcPct val="0"/>
              </a:spcBef>
              <a:spcAft>
                <a:spcPts val="1200"/>
              </a:spcAft>
            </a:pPr>
            <a:r>
              <a:rPr lang="en-US" altLang="en-US" sz="2800"/>
              <a:t>Engage policymakers early and throughout the research process </a:t>
            </a:r>
          </a:p>
          <a:p>
            <a:pPr>
              <a:spcBef>
                <a:spcPct val="0"/>
              </a:spcBef>
              <a:spcAft>
                <a:spcPts val="1200"/>
              </a:spcAft>
            </a:pPr>
            <a:r>
              <a:rPr lang="en-US" altLang="en-US" sz="2800"/>
              <a:t>Build capacity of policymakers to understand and interpret research</a:t>
            </a:r>
          </a:p>
          <a:p>
            <a:pPr>
              <a:spcBef>
                <a:spcPct val="0"/>
              </a:spcBef>
              <a:spcAft>
                <a:spcPts val="1200"/>
              </a:spcAft>
            </a:pPr>
            <a:r>
              <a:rPr lang="en-US" altLang="en-US" sz="2800"/>
              <a:t>Set up mechanisms for regular updates and information exchange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C91C3315-D83B-4A0F-98CC-20661A8275F8}"/>
              </a:ext>
            </a:extLst>
          </p:cNvPr>
          <p:cNvSpPr>
            <a:spLocks noGrp="1"/>
          </p:cNvSpPr>
          <p:nvPr>
            <p:ph type="title"/>
          </p:nvPr>
        </p:nvSpPr>
        <p:spPr>
          <a:xfrm>
            <a:off x="838200" y="381000"/>
            <a:ext cx="7739063" cy="990600"/>
          </a:xfrm>
        </p:spPr>
        <p:txBody>
          <a:bodyPr/>
          <a:lstStyle/>
          <a:p>
            <a:pPr>
              <a:defRPr/>
            </a:pPr>
            <a:r>
              <a:rPr lang="en-US" altLang="en-US" dirty="0"/>
              <a:t>Communicate Strategically</a:t>
            </a:r>
          </a:p>
        </p:txBody>
      </p:sp>
      <p:sp>
        <p:nvSpPr>
          <p:cNvPr id="58371" name="Content Placeholder 2">
            <a:extLst>
              <a:ext uri="{FF2B5EF4-FFF2-40B4-BE49-F238E27FC236}">
                <a16:creationId xmlns:a16="http://schemas.microsoft.com/office/drawing/2014/main" id="{94CEC515-BD44-916B-236D-096B5F62B0A1}"/>
              </a:ext>
            </a:extLst>
          </p:cNvPr>
          <p:cNvSpPr>
            <a:spLocks noGrp="1" noChangeArrowheads="1"/>
          </p:cNvSpPr>
          <p:nvPr>
            <p:ph idx="1"/>
          </p:nvPr>
        </p:nvSpPr>
        <p:spPr>
          <a:xfrm>
            <a:off x="914400" y="1371600"/>
            <a:ext cx="7729538" cy="4648200"/>
          </a:xfrm>
        </p:spPr>
        <p:txBody>
          <a:bodyPr/>
          <a:lstStyle/>
          <a:p>
            <a:pPr>
              <a:spcBef>
                <a:spcPct val="0"/>
              </a:spcBef>
              <a:spcAft>
                <a:spcPts val="1800"/>
              </a:spcAft>
            </a:pPr>
            <a:r>
              <a:rPr lang="en-US" altLang="en-US" sz="2800"/>
              <a:t>Convey a clear, concise message</a:t>
            </a:r>
          </a:p>
          <a:p>
            <a:pPr>
              <a:spcBef>
                <a:spcPct val="0"/>
              </a:spcBef>
              <a:spcAft>
                <a:spcPts val="1800"/>
              </a:spcAft>
            </a:pPr>
            <a:r>
              <a:rPr lang="en-US" altLang="en-US" sz="2800"/>
              <a:t>Provide information that can ensure policymakers feel confident taking action</a:t>
            </a:r>
          </a:p>
          <a:p>
            <a:pPr>
              <a:spcBef>
                <a:spcPct val="0"/>
              </a:spcBef>
              <a:spcAft>
                <a:spcPts val="1800"/>
              </a:spcAft>
            </a:pPr>
            <a:r>
              <a:rPr lang="en-US" altLang="en-US" sz="2800"/>
              <a:t>Speak directly to issues that policymakers care about or are accountable for</a:t>
            </a:r>
          </a:p>
          <a:p>
            <a:pPr>
              <a:spcBef>
                <a:spcPct val="0"/>
              </a:spcBef>
              <a:spcAft>
                <a:spcPts val="1800"/>
              </a:spcAft>
            </a:pPr>
            <a:r>
              <a:rPr lang="en-US" altLang="en-US" sz="2800"/>
              <a:t>Propose feasible solutions</a:t>
            </a:r>
          </a:p>
          <a:p>
            <a:pPr>
              <a:spcBef>
                <a:spcPct val="0"/>
              </a:spcBef>
              <a:spcAft>
                <a:spcPts val="1800"/>
              </a:spcAft>
            </a:pPr>
            <a:r>
              <a:rPr lang="en-US" altLang="en-US" sz="2800"/>
              <a:t>Suggest concrete action steps</a:t>
            </a:r>
          </a:p>
          <a:p>
            <a:endParaRPr lang="en-US" altLang="en-US"/>
          </a:p>
          <a:p>
            <a:endParaRPr lang="en-US" altLang="en-US"/>
          </a:p>
          <a:p>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a:extLst>
              <a:ext uri="{FF2B5EF4-FFF2-40B4-BE49-F238E27FC236}">
                <a16:creationId xmlns:a16="http://schemas.microsoft.com/office/drawing/2014/main" id="{72F8C2AB-9CF9-4A37-9F77-9CDD59AB41B8}"/>
              </a:ext>
            </a:extLst>
          </p:cNvPr>
          <p:cNvSpPr txBox="1">
            <a:spLocks noChangeArrowheads="1"/>
          </p:cNvSpPr>
          <p:nvPr/>
        </p:nvSpPr>
        <p:spPr bwMode="auto">
          <a:xfrm>
            <a:off x="914400" y="1143000"/>
            <a:ext cx="78486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Clr>
                <a:schemeClr val="folHlink"/>
              </a:buClr>
              <a:buSzPct val="75000"/>
              <a:buFont typeface="Wingdings" panose="05000000000000000000"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70000"/>
              <a:buFont typeface="Wingdings" panose="05000000000000000000" pitchFamily="2" charset="2"/>
              <a:buChar char="n"/>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hlink"/>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8500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8500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8500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8500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85000"/>
              <a:buChar char="•"/>
              <a:defRPr>
                <a:solidFill>
                  <a:schemeClr val="tx1"/>
                </a:solidFill>
                <a:latin typeface="Arial" panose="020B0604020202020204" pitchFamily="34" charset="0"/>
                <a:ea typeface="ＭＳ Ｐゴシック" panose="020B0600070205080204" pitchFamily="34" charset="-128"/>
              </a:defRPr>
            </a:lvl9pPr>
          </a:lstStyle>
          <a:p>
            <a:pPr>
              <a:spcBef>
                <a:spcPts val="0"/>
              </a:spcBef>
              <a:spcAft>
                <a:spcPts val="1200"/>
              </a:spcAft>
              <a:buClr>
                <a:srgbClr val="E96D1F"/>
              </a:buClr>
              <a:buSzPct val="85000"/>
              <a:defRPr/>
            </a:pPr>
            <a:r>
              <a:rPr lang="en-US" sz="1300" dirty="0">
                <a:latin typeface="+mn-lt"/>
              </a:rPr>
              <a:t>Gill Walt. How Far Does Research Influence Policy? 1994.</a:t>
            </a:r>
          </a:p>
          <a:p>
            <a:pPr>
              <a:spcBef>
                <a:spcPts val="0"/>
              </a:spcBef>
              <a:spcAft>
                <a:spcPts val="1200"/>
              </a:spcAft>
              <a:buClr>
                <a:srgbClr val="E96D1F"/>
              </a:buClr>
              <a:buSzPct val="85000"/>
              <a:defRPr/>
            </a:pPr>
            <a:r>
              <a:rPr lang="en-US" altLang="en-US" sz="1300" dirty="0" err="1">
                <a:latin typeface="+mn-lt"/>
              </a:rPr>
              <a:t>Hennink</a:t>
            </a:r>
            <a:r>
              <a:rPr lang="en-US" altLang="en-US" sz="1300" dirty="0">
                <a:latin typeface="+mn-lt"/>
              </a:rPr>
              <a:t>, M &amp; Stephenson, R. “Using research to inform health policy: Barriers and strategies in developing countries.” </a:t>
            </a:r>
            <a:r>
              <a:rPr lang="en-US" altLang="en-US" sz="1300" i="1" dirty="0">
                <a:latin typeface="+mn-lt"/>
              </a:rPr>
              <a:t>J of Health </a:t>
            </a:r>
            <a:r>
              <a:rPr lang="en-US" altLang="en-US" sz="1300" i="1" dirty="0" err="1">
                <a:latin typeface="+mn-lt"/>
              </a:rPr>
              <a:t>Comm</a:t>
            </a:r>
            <a:r>
              <a:rPr lang="en-US" altLang="en-US" sz="1300" i="1" dirty="0">
                <a:latin typeface="+mn-lt"/>
              </a:rPr>
              <a:t> </a:t>
            </a:r>
            <a:r>
              <a:rPr lang="en-US" altLang="en-US" sz="1300" dirty="0">
                <a:latin typeface="+mn-lt"/>
              </a:rPr>
              <a:t>10, no. 2 </a:t>
            </a:r>
            <a:r>
              <a:rPr lang="en-US" altLang="en-US" sz="1300" i="1" dirty="0">
                <a:latin typeface="+mn-lt"/>
              </a:rPr>
              <a:t>(</a:t>
            </a:r>
            <a:r>
              <a:rPr lang="en-US" altLang="en-US" sz="1300" dirty="0">
                <a:latin typeface="+mn-lt"/>
              </a:rPr>
              <a:t>2005):163-180. </a:t>
            </a:r>
          </a:p>
          <a:p>
            <a:pPr>
              <a:spcBef>
                <a:spcPts val="0"/>
              </a:spcBef>
              <a:spcAft>
                <a:spcPts val="1200"/>
              </a:spcAft>
              <a:buClr>
                <a:srgbClr val="E96D1F"/>
              </a:buClr>
              <a:buSzPct val="85000"/>
              <a:defRPr/>
            </a:pPr>
            <a:r>
              <a:rPr lang="en-US" altLang="en-US" sz="1300" dirty="0">
                <a:latin typeface="+mn-lt"/>
              </a:rPr>
              <a:t>Oliver et al. “A systematic review of barriers to and facilitators of the use of evidence by policymakers.” </a:t>
            </a:r>
            <a:r>
              <a:rPr lang="en-US" altLang="en-US" sz="1300" i="1" dirty="0">
                <a:latin typeface="+mn-lt"/>
              </a:rPr>
              <a:t>BMC Health Services Research</a:t>
            </a:r>
            <a:r>
              <a:rPr lang="en-US" altLang="en-US" sz="1300" dirty="0">
                <a:latin typeface="+mn-lt"/>
              </a:rPr>
              <a:t>. 2014. </a:t>
            </a:r>
          </a:p>
          <a:p>
            <a:pPr>
              <a:spcBef>
                <a:spcPts val="0"/>
              </a:spcBef>
              <a:spcAft>
                <a:spcPts val="1200"/>
              </a:spcAft>
              <a:buClr>
                <a:srgbClr val="E96D1F"/>
              </a:buClr>
              <a:buSzPct val="85000"/>
              <a:defRPr/>
            </a:pPr>
            <a:r>
              <a:rPr lang="en-US" altLang="en-US" sz="1300" dirty="0">
                <a:latin typeface="+mn-lt"/>
              </a:rPr>
              <a:t>Almeida and </a:t>
            </a:r>
            <a:r>
              <a:rPr lang="en-US" altLang="en-US" sz="1300" dirty="0" err="1">
                <a:latin typeface="+mn-lt"/>
              </a:rPr>
              <a:t>Bascolo</a:t>
            </a:r>
            <a:r>
              <a:rPr lang="en-US" altLang="en-US" sz="1300" dirty="0">
                <a:latin typeface="+mn-lt"/>
              </a:rPr>
              <a:t>. Use of research results in policy decision-making, formulation, and implementation: a review of the literature. 2006. </a:t>
            </a:r>
          </a:p>
          <a:p>
            <a:pPr>
              <a:spcBef>
                <a:spcPts val="0"/>
              </a:spcBef>
              <a:spcAft>
                <a:spcPts val="1200"/>
              </a:spcAft>
              <a:buClr>
                <a:srgbClr val="E96D1F"/>
              </a:buClr>
              <a:buSzPct val="85000"/>
              <a:defRPr/>
            </a:pPr>
            <a:r>
              <a:rPr lang="en-US" altLang="en-US" sz="1300" dirty="0" err="1">
                <a:latin typeface="+mn-lt"/>
              </a:rPr>
              <a:t>Clar</a:t>
            </a:r>
            <a:r>
              <a:rPr lang="en-US" altLang="en-US" sz="1300" dirty="0">
                <a:latin typeface="+mn-lt"/>
              </a:rPr>
              <a:t>, Campbell, Davidson, and Graham. Systematic review: what are the effects of interventions to improve the uptake of evidence from health research into policy in low and middle-income countries? 2011.</a:t>
            </a:r>
          </a:p>
          <a:p>
            <a:pPr>
              <a:spcBef>
                <a:spcPts val="0"/>
              </a:spcBef>
              <a:spcAft>
                <a:spcPts val="1200"/>
              </a:spcAft>
              <a:buClr>
                <a:srgbClr val="E96D1F"/>
              </a:buClr>
              <a:buSzPct val="85000"/>
              <a:defRPr/>
            </a:pPr>
            <a:r>
              <a:rPr lang="en-US" altLang="en-US" sz="1300" dirty="0">
                <a:latin typeface="+mn-lt"/>
              </a:rPr>
              <a:t>Hardee and Wright. Expanding the Role of Research Evidence in Family Planning Policy, Program, and Practice Decision-making. 2015.</a:t>
            </a:r>
          </a:p>
          <a:p>
            <a:pPr>
              <a:spcBef>
                <a:spcPts val="0"/>
              </a:spcBef>
              <a:spcAft>
                <a:spcPts val="1200"/>
              </a:spcAft>
              <a:buClr>
                <a:srgbClr val="E96D1F"/>
              </a:buClr>
              <a:buSzPct val="85000"/>
              <a:defRPr/>
            </a:pPr>
            <a:r>
              <a:rPr lang="en-US" altLang="en-US" sz="1300" dirty="0">
                <a:latin typeface="+mn-lt"/>
              </a:rPr>
              <a:t>Hardee, Wright, </a:t>
            </a:r>
            <a:r>
              <a:rPr lang="en-US" altLang="en-US" sz="1300" dirty="0" err="1">
                <a:latin typeface="+mn-lt"/>
              </a:rPr>
              <a:t>Spicehandler</a:t>
            </a:r>
            <a:r>
              <a:rPr lang="en-US" altLang="en-US" sz="1300" dirty="0">
                <a:latin typeface="+mn-lt"/>
              </a:rPr>
              <a:t>. Family planning policy, program, and practice decision-making: the role of research evidence and other factors. 2015.  </a:t>
            </a:r>
          </a:p>
          <a:p>
            <a:pPr>
              <a:spcBef>
                <a:spcPts val="0"/>
              </a:spcBef>
              <a:spcAft>
                <a:spcPts val="1200"/>
              </a:spcAft>
              <a:buClr>
                <a:srgbClr val="E96D1F"/>
              </a:buClr>
              <a:buSzPct val="85000"/>
              <a:defRPr/>
            </a:pPr>
            <a:r>
              <a:rPr lang="en-US" altLang="en-US" sz="1300" dirty="0">
                <a:latin typeface="+mn-lt"/>
              </a:rPr>
              <a:t>Smith et al. An assessment of family planning decision makers’ and advocates needs and strategies in three East African countries. 2015. </a:t>
            </a:r>
          </a:p>
          <a:p>
            <a:pPr>
              <a:spcBef>
                <a:spcPts val="0"/>
              </a:spcBef>
              <a:spcAft>
                <a:spcPts val="1200"/>
              </a:spcAft>
              <a:buClr>
                <a:srgbClr val="E96D1F"/>
              </a:buClr>
              <a:buSzPct val="85000"/>
              <a:defRPr/>
            </a:pPr>
            <a:r>
              <a:rPr lang="en-US" altLang="en-US" sz="1300" dirty="0" err="1">
                <a:latin typeface="+mn-lt"/>
              </a:rPr>
              <a:t>Nath</a:t>
            </a:r>
            <a:r>
              <a:rPr lang="en-US" altLang="en-US" sz="1300" dirty="0">
                <a:latin typeface="+mn-lt"/>
              </a:rPr>
              <a:t>. Getting research into policy and practice. JSI final report. 2007. </a:t>
            </a:r>
          </a:p>
          <a:p>
            <a:pPr>
              <a:spcBef>
                <a:spcPts val="0"/>
              </a:spcBef>
              <a:spcAft>
                <a:spcPts val="1200"/>
              </a:spcAft>
              <a:buClr>
                <a:srgbClr val="E96D1F"/>
              </a:buClr>
              <a:buSzPct val="85000"/>
              <a:defRPr/>
            </a:pPr>
            <a:r>
              <a:rPr lang="en-US" altLang="en-US" sz="1300" dirty="0">
                <a:latin typeface="+mn-lt"/>
              </a:rPr>
              <a:t>Rosenbaum et al. “Evidence summaries tailored to health policy-makers in low-and-middle-income countries.” </a:t>
            </a:r>
            <a:r>
              <a:rPr lang="en-US" altLang="en-US" sz="1300" i="1" dirty="0">
                <a:latin typeface="+mn-lt"/>
              </a:rPr>
              <a:t>Bulletin of the World Health Organization</a:t>
            </a:r>
            <a:r>
              <a:rPr lang="en-US" altLang="en-US" sz="1300" dirty="0">
                <a:latin typeface="+mn-lt"/>
              </a:rPr>
              <a:t>. 2011. </a:t>
            </a:r>
            <a:endParaRPr lang="en-US" altLang="en-US" sz="1300" dirty="0">
              <a:latin typeface="Times New Roman" panose="02020603050405020304" pitchFamily="18" charset="0"/>
            </a:endParaRPr>
          </a:p>
        </p:txBody>
      </p:sp>
      <p:sp>
        <p:nvSpPr>
          <p:cNvPr id="60419" name="Rectangle 2">
            <a:extLst>
              <a:ext uri="{FF2B5EF4-FFF2-40B4-BE49-F238E27FC236}">
                <a16:creationId xmlns:a16="http://schemas.microsoft.com/office/drawing/2014/main" id="{C4F80814-5F3D-7FFA-DD22-4A423F3B903F}"/>
              </a:ext>
            </a:extLst>
          </p:cNvPr>
          <p:cNvSpPr txBox="1">
            <a:spLocks noChangeArrowheads="1"/>
          </p:cNvSpPr>
          <p:nvPr/>
        </p:nvSpPr>
        <p:spPr bwMode="auto">
          <a:xfrm>
            <a:off x="838200" y="457200"/>
            <a:ext cx="773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rgbClr val="E96D1F"/>
              </a:buClr>
              <a:buSzPct val="8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E96D1F"/>
              </a:buClr>
              <a:buSzPct val="85000"/>
              <a:buFont typeface="Wingdings" pitchFamily="2" charset="2"/>
              <a:buChar char="n"/>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BC143"/>
              </a:buClr>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BC143"/>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BC143"/>
              </a:buClr>
              <a:buSzPct val="10000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BC143"/>
              </a:buClr>
              <a:buSzPct val="10000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BC143"/>
              </a:buClr>
              <a:buSzPct val="10000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BC143"/>
              </a:buClr>
              <a:buSzPct val="10000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BC143"/>
              </a:buClr>
              <a:buSzPct val="100000"/>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3600">
                <a:solidFill>
                  <a:schemeClr val="tx2"/>
                </a:solidFill>
              </a:rPr>
              <a:t>Learn More</a:t>
            </a:r>
            <a:endParaRPr lang="en-US" altLang="en-US" sz="360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F9FD3A-2CB4-482E-B221-851C6A233ACB}"/>
              </a:ext>
            </a:extLst>
          </p:cNvPr>
          <p:cNvSpPr>
            <a:spLocks noGrp="1"/>
          </p:cNvSpPr>
          <p:nvPr>
            <p:ph type="title"/>
          </p:nvPr>
        </p:nvSpPr>
        <p:spPr>
          <a:xfrm>
            <a:off x="838200" y="381000"/>
            <a:ext cx="7739063" cy="990600"/>
          </a:xfrm>
        </p:spPr>
        <p:txBody>
          <a:bodyPr/>
          <a:lstStyle/>
          <a:p>
            <a:pPr>
              <a:defRPr/>
            </a:pPr>
            <a:r>
              <a:rPr lang="en-US" altLang="en-US" dirty="0"/>
              <a:t>Why Do We Do Research?</a:t>
            </a:r>
          </a:p>
        </p:txBody>
      </p:sp>
      <p:sp>
        <p:nvSpPr>
          <p:cNvPr id="7171" name="Content Placeholder 2">
            <a:extLst>
              <a:ext uri="{FF2B5EF4-FFF2-40B4-BE49-F238E27FC236}">
                <a16:creationId xmlns:a16="http://schemas.microsoft.com/office/drawing/2014/main" id="{0F900F93-053B-7FFE-4201-5986AEA55711}"/>
              </a:ext>
            </a:extLst>
          </p:cNvPr>
          <p:cNvSpPr>
            <a:spLocks noGrp="1" noChangeArrowheads="1"/>
          </p:cNvSpPr>
          <p:nvPr>
            <p:ph idx="1"/>
          </p:nvPr>
        </p:nvSpPr>
        <p:spPr>
          <a:xfrm>
            <a:off x="914400" y="1447800"/>
            <a:ext cx="7729538" cy="4648200"/>
          </a:xfrm>
        </p:spPr>
        <p:txBody>
          <a:bodyPr/>
          <a:lstStyle/>
          <a:p>
            <a:pPr>
              <a:spcBef>
                <a:spcPct val="0"/>
              </a:spcBef>
              <a:spcAft>
                <a:spcPts val="1200"/>
              </a:spcAft>
            </a:pPr>
            <a:r>
              <a:rPr lang="en-US" altLang="en-US" sz="2800"/>
              <a:t>To answer important questions and ultimately: </a:t>
            </a:r>
          </a:p>
          <a:p>
            <a:pPr lvl="1">
              <a:spcBef>
                <a:spcPct val="0"/>
              </a:spcBef>
              <a:spcAft>
                <a:spcPts val="1200"/>
              </a:spcAft>
            </a:pPr>
            <a:r>
              <a:rPr lang="en-US" altLang="en-US" sz="2400"/>
              <a:t>Improve social and health systems </a:t>
            </a:r>
          </a:p>
          <a:p>
            <a:pPr lvl="1">
              <a:spcBef>
                <a:spcPct val="0"/>
              </a:spcBef>
              <a:spcAft>
                <a:spcPts val="1200"/>
              </a:spcAft>
            </a:pPr>
            <a:r>
              <a:rPr lang="en-US" altLang="en-US" sz="2400"/>
              <a:t>Advance technology and medicine </a:t>
            </a:r>
          </a:p>
          <a:p>
            <a:pPr lvl="1">
              <a:spcBef>
                <a:spcPct val="0"/>
              </a:spcBef>
              <a:spcAft>
                <a:spcPts val="1200"/>
              </a:spcAft>
            </a:pPr>
            <a:r>
              <a:rPr lang="en-US" altLang="en-US" sz="2400"/>
              <a:t>Improve health and other conditions</a:t>
            </a:r>
          </a:p>
          <a:p>
            <a:pPr lvl="1">
              <a:spcBef>
                <a:spcPct val="0"/>
              </a:spcBef>
              <a:spcAft>
                <a:spcPts val="1200"/>
              </a:spcAft>
            </a:pPr>
            <a:r>
              <a:rPr lang="en-US" altLang="en-US" sz="2400"/>
              <a:t>Improve quality of life</a:t>
            </a:r>
          </a:p>
          <a:p>
            <a:pPr lvl="1">
              <a:spcBef>
                <a:spcPts val="600"/>
              </a:spcBef>
              <a:spcAft>
                <a:spcPts val="1200"/>
              </a:spcAft>
            </a:pPr>
            <a:r>
              <a:rPr lang="en-US" altLang="en-US" sz="2400"/>
              <a:t>Make the world a better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7171">
                                            <p:txEl>
                                              <p:pRg st="4" end="4"/>
                                            </p:txEl>
                                          </p:spTgt>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nodeType="after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4">
            <a:extLst>
              <a:ext uri="{FF2B5EF4-FFF2-40B4-BE49-F238E27FC236}">
                <a16:creationId xmlns:a16="http://schemas.microsoft.com/office/drawing/2014/main" id="{35A81314-1BB1-BEF3-DEEE-E47973FFA049}"/>
              </a:ext>
            </a:extLst>
          </p:cNvPr>
          <p:cNvSpPr>
            <a:spLocks noGrp="1" noChangeArrowheads="1"/>
          </p:cNvSpPr>
          <p:nvPr>
            <p:ph type="body" sz="quarter" idx="10"/>
          </p:nvPr>
        </p:nvSpPr>
        <p:spPr>
          <a:xfrm>
            <a:off x="1371600" y="2286000"/>
            <a:ext cx="6400800" cy="2590800"/>
          </a:xfrm>
        </p:spPr>
        <p:txBody>
          <a:bodyPr/>
          <a:lstStyle/>
          <a:p>
            <a:pPr eaLnBrk="1" hangingPunct="1"/>
            <a:r>
              <a:rPr lang="en-US" altLang="en-US" sz="3200"/>
              <a:t>“The good news is that evidence can matter. The bad news is that it often does not.”</a:t>
            </a:r>
            <a:endParaRPr lang="en-US" altLang="en-US" sz="1200"/>
          </a:p>
          <a:p>
            <a:pPr eaLnBrk="1" hangingPunct="1"/>
            <a:endParaRPr lang="en-US" altLang="en-US" sz="1200"/>
          </a:p>
          <a:p>
            <a:pPr eaLnBrk="1" hangingPunct="1"/>
            <a:r>
              <a:rPr lang="en-US" altLang="en-US" sz="1200" b="0"/>
              <a:t>Source: Sophie Sutcliffe and Julius Court, “Evidence-Based Policymaking: What Is it? How Does It Work? What Relevance for Developing Countries?” Overseas Development Institute (November 2005), accessed at www.odi.org/sites/odi.org.uk/files/odi-assets/publications-opinion-files/3683.pdf.</a:t>
            </a:r>
          </a:p>
          <a:p>
            <a:pPr eaLnBrk="1" hangingPunct="1"/>
            <a:r>
              <a:rPr lang="en-US" altLang="en-US" sz="240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D0A8BD9F-AC93-AF09-B5A6-C186036138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90563"/>
            <a:ext cx="8167688"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55F6582-DC3A-4E6B-AA45-35D68EA7FD93}"/>
              </a:ext>
            </a:extLst>
          </p:cNvPr>
          <p:cNvSpPr>
            <a:spLocks noGrp="1"/>
          </p:cNvSpPr>
          <p:nvPr>
            <p:ph type="title"/>
          </p:nvPr>
        </p:nvSpPr>
        <p:spPr>
          <a:xfrm>
            <a:off x="838200" y="381000"/>
            <a:ext cx="7739063" cy="990600"/>
          </a:xfrm>
        </p:spPr>
        <p:txBody>
          <a:bodyPr/>
          <a:lstStyle/>
          <a:p>
            <a:pPr>
              <a:defRPr/>
            </a:pPr>
            <a:r>
              <a:rPr lang="en-US" altLang="en-US" dirty="0"/>
              <a:t>Exercise: Assumptions</a:t>
            </a:r>
          </a:p>
        </p:txBody>
      </p:sp>
      <p:sp>
        <p:nvSpPr>
          <p:cNvPr id="3" name="Content Placeholder 2">
            <a:extLst>
              <a:ext uri="{FF2B5EF4-FFF2-40B4-BE49-F238E27FC236}">
                <a16:creationId xmlns:a16="http://schemas.microsoft.com/office/drawing/2014/main" id="{23889DC0-FC6D-4209-96CB-D6D222A72A72}"/>
              </a:ext>
            </a:extLst>
          </p:cNvPr>
          <p:cNvSpPr>
            <a:spLocks noGrp="1"/>
          </p:cNvSpPr>
          <p:nvPr>
            <p:ph idx="1"/>
          </p:nvPr>
        </p:nvSpPr>
        <p:spPr>
          <a:xfrm>
            <a:off x="914400" y="1371600"/>
            <a:ext cx="7729538" cy="4648200"/>
          </a:xfrm>
        </p:spPr>
        <p:txBody>
          <a:bodyPr/>
          <a:lstStyle/>
          <a:p>
            <a:pPr>
              <a:spcBef>
                <a:spcPts val="0"/>
              </a:spcBef>
              <a:spcAft>
                <a:spcPts val="1800"/>
              </a:spcAft>
              <a:defRPr/>
            </a:pPr>
            <a:r>
              <a:rPr lang="en-US" sz="2800" dirty="0"/>
              <a:t>Group 1: Esteemed researchers</a:t>
            </a:r>
          </a:p>
          <a:p>
            <a:pPr>
              <a:spcBef>
                <a:spcPts val="0"/>
              </a:spcBef>
              <a:spcAft>
                <a:spcPts val="1800"/>
              </a:spcAft>
              <a:defRPr/>
            </a:pPr>
            <a:r>
              <a:rPr lang="en-US" sz="2800" dirty="0"/>
              <a:t>Group 2: High level policymakers</a:t>
            </a:r>
          </a:p>
          <a:p>
            <a:pPr marL="0" indent="0">
              <a:buFont typeface="Wingdings" pitchFamily="2" charset="2"/>
              <a:buNone/>
              <a:defRPr/>
            </a:pPr>
            <a:endParaRPr lang="en-US" sz="800" dirty="0"/>
          </a:p>
          <a:p>
            <a:pPr marL="0" indent="0">
              <a:spcBef>
                <a:spcPts val="0"/>
              </a:spcBef>
              <a:spcAft>
                <a:spcPts val="1200"/>
              </a:spcAft>
              <a:buFont typeface="Wingdings" pitchFamily="2" charset="2"/>
              <a:buNone/>
              <a:defRPr/>
            </a:pPr>
            <a:r>
              <a:rPr lang="en-US" sz="2800" dirty="0"/>
              <a:t>Questions: </a:t>
            </a:r>
          </a:p>
          <a:p>
            <a:pPr lvl="1">
              <a:spcBef>
                <a:spcPts val="0"/>
              </a:spcBef>
              <a:spcAft>
                <a:spcPts val="1200"/>
              </a:spcAft>
              <a:defRPr/>
            </a:pPr>
            <a:r>
              <a:rPr lang="en-US" sz="2400" dirty="0"/>
              <a:t>What are your views about the other?  </a:t>
            </a:r>
          </a:p>
          <a:p>
            <a:pPr lvl="1">
              <a:spcBef>
                <a:spcPts val="0"/>
              </a:spcBef>
              <a:spcAft>
                <a:spcPts val="1200"/>
              </a:spcAft>
              <a:defRPr/>
            </a:pPr>
            <a:r>
              <a:rPr lang="en-US" sz="2400" dirty="0"/>
              <a:t>How do they operate?</a:t>
            </a:r>
          </a:p>
          <a:p>
            <a:pPr lvl="1">
              <a:spcBef>
                <a:spcPts val="0"/>
              </a:spcBef>
              <a:spcAft>
                <a:spcPts val="1200"/>
              </a:spcAft>
              <a:defRPr/>
            </a:pPr>
            <a:r>
              <a:rPr lang="en-US" sz="2400" dirty="0"/>
              <a:t>What do they care about?</a:t>
            </a:r>
          </a:p>
          <a:p>
            <a:pPr lvl="1">
              <a:spcBef>
                <a:spcPts val="0"/>
              </a:spcBef>
              <a:spcAft>
                <a:spcPts val="1200"/>
              </a:spcAft>
              <a:defRPr/>
            </a:pPr>
            <a:r>
              <a:rPr lang="en-US" sz="2400" dirty="0"/>
              <a:t>How do they communicate?</a:t>
            </a:r>
          </a:p>
          <a:p>
            <a:pPr lvl="1">
              <a:spcBef>
                <a:spcPts val="0"/>
              </a:spcBef>
              <a:spcAft>
                <a:spcPts val="1200"/>
              </a:spcAft>
              <a:defRPr/>
            </a:pPr>
            <a:r>
              <a:rPr lang="en-US" sz="2400" dirty="0"/>
              <a:t>How do they relate to data?</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2A5B1A2-63AF-4AD6-99FC-883AA3BB1E4C}"/>
              </a:ext>
            </a:extLst>
          </p:cNvPr>
          <p:cNvSpPr>
            <a:spLocks noGrp="1"/>
          </p:cNvSpPr>
          <p:nvPr>
            <p:ph type="title"/>
          </p:nvPr>
        </p:nvSpPr>
        <p:spPr>
          <a:xfrm>
            <a:off x="838200" y="381000"/>
            <a:ext cx="7739063" cy="685800"/>
          </a:xfrm>
        </p:spPr>
        <p:txBody>
          <a:bodyPr/>
          <a:lstStyle/>
          <a:p>
            <a:pPr>
              <a:defRPr/>
            </a:pPr>
            <a:r>
              <a:rPr lang="en-US" altLang="en-US" dirty="0"/>
              <a:t>Why Does the Gap Exist?</a:t>
            </a:r>
          </a:p>
        </p:txBody>
      </p:sp>
      <p:sp>
        <p:nvSpPr>
          <p:cNvPr id="35843" name="Content Placeholder 2">
            <a:extLst>
              <a:ext uri="{FF2B5EF4-FFF2-40B4-BE49-F238E27FC236}">
                <a16:creationId xmlns:a16="http://schemas.microsoft.com/office/drawing/2014/main" id="{E3BABD5D-1CFD-573D-A088-7603A6B42391}"/>
              </a:ext>
            </a:extLst>
          </p:cNvPr>
          <p:cNvSpPr>
            <a:spLocks noGrp="1" noChangeArrowheads="1"/>
          </p:cNvSpPr>
          <p:nvPr>
            <p:ph idx="1"/>
          </p:nvPr>
        </p:nvSpPr>
        <p:spPr>
          <a:xfrm>
            <a:off x="914400" y="1371600"/>
            <a:ext cx="7729538" cy="4648200"/>
          </a:xfrm>
        </p:spPr>
        <p:txBody>
          <a:bodyPr/>
          <a:lstStyle/>
          <a:p>
            <a:pPr>
              <a:spcBef>
                <a:spcPct val="0"/>
              </a:spcBef>
              <a:spcAft>
                <a:spcPts val="3000"/>
              </a:spcAft>
            </a:pPr>
            <a:r>
              <a:rPr lang="en-US" altLang="en-US" sz="2800"/>
              <a:t>Individual differences</a:t>
            </a:r>
          </a:p>
          <a:p>
            <a:pPr>
              <a:spcBef>
                <a:spcPct val="0"/>
              </a:spcBef>
              <a:spcAft>
                <a:spcPts val="3000"/>
              </a:spcAft>
            </a:pPr>
            <a:r>
              <a:rPr lang="en-US" altLang="en-US" sz="2800"/>
              <a:t>Institutional roadblocks</a:t>
            </a:r>
          </a:p>
          <a:p>
            <a:pPr>
              <a:spcBef>
                <a:spcPct val="0"/>
              </a:spcBef>
              <a:spcAft>
                <a:spcPts val="3000"/>
              </a:spcAft>
            </a:pPr>
            <a:r>
              <a:rPr lang="en-US" altLang="en-US" sz="2800"/>
              <a:t>Poor communication </a:t>
            </a:r>
          </a:p>
          <a:p>
            <a:pPr>
              <a:spcBef>
                <a:spcPct val="0"/>
              </a:spcBef>
              <a:spcAft>
                <a:spcPts val="3000"/>
              </a:spcAft>
            </a:pPr>
            <a:r>
              <a:rPr lang="en-US" altLang="en-US" sz="2800"/>
              <a:t>Practical constraints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D7B1DCD-C542-49DA-B927-295CBB0053C1}"/>
              </a:ext>
            </a:extLst>
          </p:cNvPr>
          <p:cNvSpPr>
            <a:spLocks noGrp="1"/>
          </p:cNvSpPr>
          <p:nvPr>
            <p:ph type="title"/>
          </p:nvPr>
        </p:nvSpPr>
        <p:spPr>
          <a:xfrm>
            <a:off x="838200" y="381000"/>
            <a:ext cx="7739063" cy="990600"/>
          </a:xfrm>
        </p:spPr>
        <p:txBody>
          <a:bodyPr/>
          <a:lstStyle/>
          <a:p>
            <a:pPr>
              <a:defRPr/>
            </a:pPr>
            <a:r>
              <a:rPr lang="en-US" altLang="en-US" dirty="0"/>
              <a:t>Individual Differences</a:t>
            </a:r>
          </a:p>
        </p:txBody>
      </p:sp>
      <p:sp>
        <p:nvSpPr>
          <p:cNvPr id="37891" name="Content Placeholder 2">
            <a:extLst>
              <a:ext uri="{FF2B5EF4-FFF2-40B4-BE49-F238E27FC236}">
                <a16:creationId xmlns:a16="http://schemas.microsoft.com/office/drawing/2014/main" id="{5126B698-ADBD-958C-C1FB-688A719A863E}"/>
              </a:ext>
            </a:extLst>
          </p:cNvPr>
          <p:cNvSpPr>
            <a:spLocks noGrp="1" noChangeArrowheads="1"/>
          </p:cNvSpPr>
          <p:nvPr>
            <p:ph idx="1"/>
          </p:nvPr>
        </p:nvSpPr>
        <p:spPr>
          <a:xfrm>
            <a:off x="914400" y="1447800"/>
            <a:ext cx="7729538" cy="4648200"/>
          </a:xfrm>
        </p:spPr>
        <p:txBody>
          <a:bodyPr/>
          <a:lstStyle/>
          <a:p>
            <a:pPr>
              <a:spcBef>
                <a:spcPct val="0"/>
              </a:spcBef>
              <a:spcAft>
                <a:spcPts val="3000"/>
              </a:spcAft>
            </a:pPr>
            <a:r>
              <a:rPr lang="en-US" altLang="en-US" sz="2800"/>
              <a:t>Mutual mistrust</a:t>
            </a:r>
          </a:p>
          <a:p>
            <a:pPr>
              <a:spcBef>
                <a:spcPct val="0"/>
              </a:spcBef>
              <a:spcAft>
                <a:spcPts val="3000"/>
              </a:spcAft>
            </a:pPr>
            <a:r>
              <a:rPr lang="en-US" altLang="en-US" sz="2800"/>
              <a:t>Limited understanding of processes, power dynamics, and influencers</a:t>
            </a:r>
          </a:p>
          <a:p>
            <a:pPr>
              <a:spcBef>
                <a:spcPct val="0"/>
              </a:spcBef>
              <a:spcAft>
                <a:spcPts val="3000"/>
              </a:spcAft>
            </a:pPr>
            <a:r>
              <a:rPr lang="en-US" altLang="en-US" sz="2800"/>
              <a:t>Differing experience and capacities to understand and interpret data </a:t>
            </a:r>
          </a:p>
          <a:p>
            <a:pPr>
              <a:spcBef>
                <a:spcPct val="0"/>
              </a:spcBef>
              <a:spcAft>
                <a:spcPts val="3000"/>
              </a:spcAft>
            </a:pPr>
            <a:r>
              <a:rPr lang="en-US" altLang="en-US" sz="2800"/>
              <a:t>Differing ideological views and goals</a:t>
            </a:r>
          </a:p>
          <a:p>
            <a:pPr>
              <a:spcBef>
                <a:spcPct val="0"/>
              </a:spcBef>
              <a:spcAft>
                <a:spcPts val="3000"/>
              </a:spcAft>
            </a:pPr>
            <a:r>
              <a:rPr lang="en-US" altLang="en-US" sz="2800"/>
              <a:t>Lack of clarity about roles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F3A35804-E577-7ADD-6796-71FBEA17D016}"/>
              </a:ext>
            </a:extLst>
          </p:cNvPr>
          <p:cNvSpPr>
            <a:spLocks noGrp="1" noChangeArrowheads="1"/>
          </p:cNvSpPr>
          <p:nvPr>
            <p:ph type="body" sz="quarter" idx="10"/>
          </p:nvPr>
        </p:nvSpPr>
        <p:spPr>
          <a:xfrm>
            <a:off x="990600" y="1905000"/>
            <a:ext cx="7138988" cy="819150"/>
          </a:xfrm>
        </p:spPr>
        <p:txBody>
          <a:bodyPr/>
          <a:lstStyle/>
          <a:p>
            <a:pPr eaLnBrk="1" hangingPunct="1">
              <a:spcBef>
                <a:spcPct val="0"/>
              </a:spcBef>
              <a:spcAft>
                <a:spcPts val="600"/>
              </a:spcAft>
            </a:pPr>
            <a:r>
              <a:rPr lang="en-US" altLang="en-US" sz="2400">
                <a:ea typeface="ＭＳ Ｐゴシック" panose="020B0600070205080204" pitchFamily="34" charset="-128"/>
              </a:rPr>
              <a:t>“The resistance is big basically because most policymakers don’t think that research is essential for their policies. There is a general feeling among policymakers that as far as policymaking goes they are the experts. If you want to bring in researchers, they are just there to punch in the numbers.”</a:t>
            </a:r>
          </a:p>
          <a:p>
            <a:pPr eaLnBrk="1" hangingPunct="1">
              <a:lnSpc>
                <a:spcPct val="150000"/>
              </a:lnSpc>
              <a:spcBef>
                <a:spcPct val="0"/>
              </a:spcBef>
              <a:spcAft>
                <a:spcPts val="600"/>
              </a:spcAft>
            </a:pPr>
            <a:r>
              <a:rPr lang="en-US" altLang="en-US" sz="2400" b="0">
                <a:ea typeface="ＭＳ Ｐゴシック" panose="020B0600070205080204" pitchFamily="34" charset="-128"/>
              </a:rPr>
              <a:t>- Researcher, Pakistan</a:t>
            </a:r>
          </a:p>
          <a:p>
            <a:pPr eaLnBrk="1" hangingPunct="1">
              <a:buFont typeface="Wingdings" pitchFamily="2" charset="2"/>
              <a:buChar char="n"/>
            </a:pPr>
            <a:endParaRPr lang="en-US" altLang="en-US" sz="240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D10F8D7F-90FB-410A-A850-5EC2E934ADB6}"/>
              </a:ext>
            </a:extLst>
          </p:cNvPr>
          <p:cNvSpPr>
            <a:spLocks noGrp="1"/>
          </p:cNvSpPr>
          <p:nvPr>
            <p:ph type="title"/>
          </p:nvPr>
        </p:nvSpPr>
        <p:spPr>
          <a:xfrm>
            <a:off x="838200" y="381000"/>
            <a:ext cx="7739063" cy="990600"/>
          </a:xfrm>
        </p:spPr>
        <p:txBody>
          <a:bodyPr/>
          <a:lstStyle/>
          <a:p>
            <a:pPr>
              <a:defRPr/>
            </a:pPr>
            <a:r>
              <a:rPr lang="en-US" altLang="en-US" dirty="0"/>
              <a:t>Institutional Roadblocks</a:t>
            </a:r>
          </a:p>
        </p:txBody>
      </p:sp>
      <p:sp>
        <p:nvSpPr>
          <p:cNvPr id="41987" name="Content Placeholder 2">
            <a:extLst>
              <a:ext uri="{FF2B5EF4-FFF2-40B4-BE49-F238E27FC236}">
                <a16:creationId xmlns:a16="http://schemas.microsoft.com/office/drawing/2014/main" id="{AD61CDDA-C136-238E-58B0-AB0B1801C488}"/>
              </a:ext>
            </a:extLst>
          </p:cNvPr>
          <p:cNvSpPr>
            <a:spLocks noGrp="1" noChangeArrowheads="1"/>
          </p:cNvSpPr>
          <p:nvPr>
            <p:ph idx="1"/>
          </p:nvPr>
        </p:nvSpPr>
        <p:spPr>
          <a:xfrm>
            <a:off x="914400" y="1447800"/>
            <a:ext cx="7729538" cy="4648200"/>
          </a:xfrm>
        </p:spPr>
        <p:txBody>
          <a:bodyPr/>
          <a:lstStyle/>
          <a:p>
            <a:pPr>
              <a:spcBef>
                <a:spcPct val="0"/>
              </a:spcBef>
              <a:spcAft>
                <a:spcPts val="1800"/>
              </a:spcAft>
            </a:pPr>
            <a:r>
              <a:rPr lang="en-US" altLang="en-US" sz="2800"/>
              <a:t>Different incentive systems and accountability metrics</a:t>
            </a:r>
          </a:p>
          <a:p>
            <a:pPr>
              <a:spcBef>
                <a:spcPct val="0"/>
              </a:spcBef>
              <a:spcAft>
                <a:spcPts val="1800"/>
              </a:spcAft>
            </a:pPr>
            <a:r>
              <a:rPr lang="en-US" altLang="en-US" sz="2800"/>
              <a:t>Unsupportive cultures</a:t>
            </a:r>
          </a:p>
          <a:p>
            <a:pPr>
              <a:spcBef>
                <a:spcPct val="0"/>
              </a:spcBef>
              <a:spcAft>
                <a:spcPts val="1800"/>
              </a:spcAft>
            </a:pPr>
            <a:r>
              <a:rPr lang="en-US" altLang="en-US" sz="2800"/>
              <a:t>High staff turnover</a:t>
            </a:r>
          </a:p>
          <a:p>
            <a:pPr>
              <a:spcBef>
                <a:spcPct val="0"/>
              </a:spcBef>
              <a:spcAft>
                <a:spcPts val="1800"/>
              </a:spcAft>
            </a:pPr>
            <a:r>
              <a:rPr lang="en-US" altLang="en-US" sz="2800"/>
              <a:t>Lack of effective partnerships</a:t>
            </a:r>
          </a:p>
          <a:p>
            <a:pPr>
              <a:spcBef>
                <a:spcPct val="0"/>
              </a:spcBef>
              <a:spcAft>
                <a:spcPts val="1800"/>
              </a:spcAft>
            </a:pPr>
            <a:r>
              <a:rPr lang="en-US" altLang="en-US" sz="2800"/>
              <a:t>Donor agendas that conflict with local interests</a:t>
            </a:r>
          </a:p>
          <a:p>
            <a:endParaRPr lang="en-US"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4d0d32c6fb1fa16af3c5f75e3a3a1e13a7c5"/>
</p:tagLst>
</file>

<file path=ppt/theme/theme1.xml><?xml version="1.0" encoding="utf-8"?>
<a:theme xmlns:a="http://schemas.openxmlformats.org/drawingml/2006/main" name="Bold Stripes">
  <a:themeElements>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
      <a:clrScheme name="Bold Stripes 3">
        <a:dk1>
          <a:srgbClr val="000000"/>
        </a:dk1>
        <a:lt1>
          <a:srgbClr val="EAEAEA"/>
        </a:lt1>
        <a:dk2>
          <a:srgbClr val="6B4E49"/>
        </a:dk2>
        <a:lt2>
          <a:srgbClr val="EAEAEA"/>
        </a:lt2>
        <a:accent1>
          <a:srgbClr val="FFFFFF"/>
        </a:accent1>
        <a:accent2>
          <a:srgbClr val="DDDDDD"/>
        </a:accent2>
        <a:accent3>
          <a:srgbClr val="F3F3F3"/>
        </a:accent3>
        <a:accent4>
          <a:srgbClr val="000000"/>
        </a:accent4>
        <a:accent5>
          <a:srgbClr val="FFFFFF"/>
        </a:accent5>
        <a:accent6>
          <a:srgbClr val="C8C8C8"/>
        </a:accent6>
        <a:hlink>
          <a:srgbClr val="76544E"/>
        </a:hlink>
        <a:folHlink>
          <a:srgbClr val="D05124"/>
        </a:folHlink>
      </a:clrScheme>
      <a:clrMap bg1="lt1" tx1="dk1" bg2="lt2" tx2="dk2" accent1="accent1" accent2="accent2" accent3="accent3" accent4="accent4" accent5="accent5" accent6="accent6" hlink="hlink" folHlink="folHlink"/>
    </a:extraClrScheme>
    <a:extraClrScheme>
      <a:clrScheme name="Bold Stripes 4">
        <a:dk1>
          <a:srgbClr val="000000"/>
        </a:dk1>
        <a:lt1>
          <a:srgbClr val="EAEAEA"/>
        </a:lt1>
        <a:dk2>
          <a:srgbClr val="6B4E49"/>
        </a:dk2>
        <a:lt2>
          <a:srgbClr val="EAEAEA"/>
        </a:lt2>
        <a:accent1>
          <a:srgbClr val="FFFFFF"/>
        </a:accent1>
        <a:accent2>
          <a:srgbClr val="DDDDDD"/>
        </a:accent2>
        <a:accent3>
          <a:srgbClr val="F3F3F3"/>
        </a:accent3>
        <a:accent4>
          <a:srgbClr val="000000"/>
        </a:accent4>
        <a:accent5>
          <a:srgbClr val="FFFFFF"/>
        </a:accent5>
        <a:accent6>
          <a:srgbClr val="C8C8C8"/>
        </a:accent6>
        <a:hlink>
          <a:srgbClr val="76544E"/>
        </a:hlink>
        <a:folHlink>
          <a:srgbClr val="2E73C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old Stripes">
  <a:themeElements>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B Powerpoint Template-Jan2016.potx" id="{528D6FA2-2F9C-4CEF-B67A-28624A4A9F34}" vid="{945E555C-1F66-4FA7-A3D1-CF2D931008E8}"/>
    </a:ext>
  </a:extLst>
</a:theme>
</file>

<file path=ppt/theme/theme3.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themeOverride>
</file>

<file path=docProps/app.xml><?xml version="1.0" encoding="utf-8"?>
<Properties xmlns="http://schemas.openxmlformats.org/officeDocument/2006/extended-properties" xmlns:vt="http://schemas.openxmlformats.org/officeDocument/2006/docPropsVTypes">
  <Template>Theresa's HD:Applications:Microsoft Office 2004:Templates:Presentations:Designs:Corrugated</Template>
  <TotalTime>4006</TotalTime>
  <Words>3597</Words>
  <Application>Microsoft Macintosh PowerPoint</Application>
  <PresentationFormat>On-screen Show (4:3)</PresentationFormat>
  <Paragraphs>229</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ＭＳ Ｐゴシック</vt:lpstr>
      <vt:lpstr>Wingdings</vt:lpstr>
      <vt:lpstr>Courier New</vt:lpstr>
      <vt:lpstr>Times New Roman</vt:lpstr>
      <vt:lpstr>Bold Stripes</vt:lpstr>
      <vt:lpstr>1_Bold Stripes</vt:lpstr>
      <vt:lpstr>PowerPoint Presentation</vt:lpstr>
      <vt:lpstr>Why Do We Do Research?</vt:lpstr>
      <vt:lpstr>PowerPoint Presentation</vt:lpstr>
      <vt:lpstr>PowerPoint Presentation</vt:lpstr>
      <vt:lpstr>Exercise: Assumptions</vt:lpstr>
      <vt:lpstr>Why Does the Gap Exist?</vt:lpstr>
      <vt:lpstr>Individual Differences</vt:lpstr>
      <vt:lpstr>PowerPoint Presentation</vt:lpstr>
      <vt:lpstr>Institutional Roadblocks</vt:lpstr>
      <vt:lpstr>Poor Communication</vt:lpstr>
      <vt:lpstr>PowerPoint Presentation</vt:lpstr>
      <vt:lpstr>PowerPoint Presentation</vt:lpstr>
      <vt:lpstr>Practical Constraints</vt:lpstr>
      <vt:lpstr>Bridging the Gap</vt:lpstr>
      <vt:lpstr>Plan for Research Uptake</vt:lpstr>
      <vt:lpstr>Engage Policymakers</vt:lpstr>
      <vt:lpstr>Communicate Strategically</vt:lpstr>
      <vt:lpstr>PowerPoint Presentation</vt:lpstr>
    </vt:vector>
  </TitlesOfParts>
  <Company>Paul Geary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Geary User</dc:creator>
  <cp:lastModifiedBy>Daisy Olumide</cp:lastModifiedBy>
  <cp:revision>198</cp:revision>
  <cp:lastPrinted>2016-06-23T19:22:20Z</cp:lastPrinted>
  <dcterms:created xsi:type="dcterms:W3CDTF">2011-03-01T20:01:46Z</dcterms:created>
  <dcterms:modified xsi:type="dcterms:W3CDTF">2022-09-19T03:37:18Z</dcterms:modified>
</cp:coreProperties>
</file>