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75" r:id="rId2"/>
    <p:sldId id="302" r:id="rId3"/>
    <p:sldId id="277" r:id="rId4"/>
    <p:sldId id="278" r:id="rId5"/>
    <p:sldId id="276" r:id="rId6"/>
    <p:sldId id="279" r:id="rId7"/>
    <p:sldId id="290" r:id="rId8"/>
    <p:sldId id="304" r:id="rId9"/>
    <p:sldId id="270" r:id="rId10"/>
    <p:sldId id="296" r:id="rId11"/>
    <p:sldId id="260" r:id="rId12"/>
    <p:sldId id="262" r:id="rId13"/>
    <p:sldId id="292" r:id="rId14"/>
    <p:sldId id="294" r:id="rId15"/>
    <p:sldId id="295" r:id="rId16"/>
    <p:sldId id="261" r:id="rId17"/>
    <p:sldId id="259" r:id="rId18"/>
    <p:sldId id="264" r:id="rId19"/>
    <p:sldId id="265" r:id="rId20"/>
    <p:sldId id="289" r:id="rId21"/>
    <p:sldId id="303"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54F8386-59E9-42BE-925D-F20765F9689A}">
          <p14:sldIdLst>
            <p14:sldId id="275"/>
          </p14:sldIdLst>
        </p14:section>
        <p14:section name="Summary Section" id="{E51584E6-58E1-4D5F-BDA4-23AC7EEB8723}">
          <p14:sldIdLst>
            <p14:sldId id="302"/>
          </p14:sldIdLst>
        </p14:section>
        <p14:section name="s1" id="{1627C7C3-0207-47D1-B158-5AEE6AE44C2E}">
          <p14:sldIdLst>
            <p14:sldId id="277"/>
            <p14:sldId id="278"/>
            <p14:sldId id="276"/>
            <p14:sldId id="279"/>
            <p14:sldId id="290"/>
            <p14:sldId id="304"/>
          </p14:sldIdLst>
        </p14:section>
        <p14:section name="s3" id="{74CFC43A-79DF-4D8F-86FD-E20FB6557F2F}">
          <p14:sldIdLst>
            <p14:sldId id="270"/>
            <p14:sldId id="296"/>
          </p14:sldIdLst>
        </p14:section>
        <p14:section name="s4" id="{0B0FE355-78A7-4E36-8D66-38C6E13B6577}">
          <p14:sldIdLst>
            <p14:sldId id="260"/>
            <p14:sldId id="262"/>
            <p14:sldId id="292"/>
            <p14:sldId id="294"/>
            <p14:sldId id="295"/>
          </p14:sldIdLst>
        </p14:section>
        <p14:section name="s5" id="{7A5BBDD1-D1FA-42AE-A478-66B5EECC6DD6}">
          <p14:sldIdLst>
            <p14:sldId id="261"/>
            <p14:sldId id="259"/>
            <p14:sldId id="264"/>
            <p14:sldId id="265"/>
            <p14:sldId id="289"/>
            <p14:sldId id="303"/>
          </p14:sldIdLst>
        </p14:section>
      </p14:sectionLst>
    </p:ext>
    <p:ext uri="{EFAFB233-063F-42B5-8137-9DF3F51BA10A}">
      <p15:sldGuideLst xmlns:p15="http://schemas.microsoft.com/office/powerpoint/2012/main">
        <p15:guide id="1" orient="horz" pos="3838" userDrawn="1">
          <p15:clr>
            <a:srgbClr val="A4A3A4"/>
          </p15:clr>
        </p15:guide>
        <p15:guide id="2" pos="520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115AE6-AF17-97E2-3998-574784A497F4}" name="Dickson Amoh" initials="DA" userId="9a60253dcf78dc58"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000D"/>
    <a:srgbClr val="D32020"/>
    <a:srgbClr val="FD7150"/>
    <a:srgbClr val="FCBEA5"/>
    <a:srgbClr val="FFF5F0"/>
    <a:srgbClr val="D3A029"/>
    <a:srgbClr val="00441B"/>
    <a:srgbClr val="FFFFFF"/>
    <a:srgbClr val="2A924B"/>
    <a:srgbClr val="7BC7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93712"/>
  </p:normalViewPr>
  <p:slideViewPr>
    <p:cSldViewPr snapToObjects="1">
      <p:cViewPr varScale="1">
        <p:scale>
          <a:sx n="67" d="100"/>
          <a:sy n="67" d="100"/>
        </p:scale>
        <p:origin x="-528" y="60"/>
      </p:cViewPr>
      <p:guideLst>
        <p:guide orient="horz" pos="3838"/>
        <p:guide pos="5201"/>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FE192B-E03E-1144-B25E-EA451C1784EE}" type="datetimeFigureOut">
              <a:rPr lang="en-GB" smtClean="0"/>
              <a:t>21/09/2022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293601-7671-2F40-9AAA-9FF7FC793F7A}" type="slidenum">
              <a:rPr lang="en-GB" smtClean="0"/>
              <a:t>‹#›</a:t>
            </a:fld>
            <a:endParaRPr lang="en-GB" dirty="0"/>
          </a:p>
        </p:txBody>
      </p:sp>
    </p:spTree>
    <p:extLst>
      <p:ext uri="{BB962C8B-B14F-4D97-AF65-F5344CB8AC3E}">
        <p14:creationId xmlns:p14="http://schemas.microsoft.com/office/powerpoint/2010/main" val="132997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Colours,</a:t>
            </a:r>
            <a:r>
              <a:rPr lang="en-GB" b="1" baseline="0" dirty="0"/>
              <a:t> fonts, spacing, image placement, etc. should not be changed in these templates during their use.</a:t>
            </a:r>
          </a:p>
          <a:p>
            <a:endParaRPr lang="en-GB" baseline="0" dirty="0"/>
          </a:p>
          <a:p>
            <a:r>
              <a:rPr lang="en-GB" b="1" baseline="0" dirty="0"/>
              <a:t>In case of accidental changes to the design</a:t>
            </a:r>
            <a:r>
              <a:rPr lang="en-GB" baseline="0" dirty="0"/>
              <a:t>, you can reset your slide’s design without losing your text and images by going to the slide Layout menu (next to the New Slide button) and reapplying the slide template you were using.</a:t>
            </a:r>
            <a:endParaRPr lang="en-GB" dirty="0"/>
          </a:p>
          <a:p>
            <a:endParaRPr lang="en-GB" dirty="0"/>
          </a:p>
          <a:p>
            <a:r>
              <a:rPr lang="en-GB" dirty="0"/>
              <a:t>To </a:t>
            </a:r>
            <a:r>
              <a:rPr lang="en-GB" b="1" dirty="0"/>
              <a:t>resize the image</a:t>
            </a:r>
            <a:r>
              <a:rPr lang="en-GB" dirty="0"/>
              <a:t> without distorting</a:t>
            </a:r>
            <a:r>
              <a:rPr lang="en-GB" baseline="0" dirty="0"/>
              <a:t> it or moving the image box:</a:t>
            </a:r>
          </a:p>
          <a:p>
            <a:pPr marL="228600" indent="-228600">
              <a:buAutoNum type="arabicParenR"/>
            </a:pPr>
            <a:r>
              <a:rPr lang="en-GB" baseline="0" dirty="0"/>
              <a:t>Select the image;</a:t>
            </a:r>
          </a:p>
          <a:p>
            <a:pPr marL="228600" indent="-228600">
              <a:buAutoNum type="arabicParenR"/>
            </a:pPr>
            <a:r>
              <a:rPr lang="en-GB" dirty="0"/>
              <a:t>Go</a:t>
            </a:r>
            <a:r>
              <a:rPr lang="en-GB" baseline="0" dirty="0"/>
              <a:t> to Picture Format;</a:t>
            </a:r>
          </a:p>
          <a:p>
            <a:pPr marL="228600" indent="-228600">
              <a:buAutoNum type="arabicParenR"/>
            </a:pPr>
            <a:r>
              <a:rPr lang="en-GB" baseline="0" dirty="0"/>
              <a:t>Select Crop;</a:t>
            </a:r>
          </a:p>
          <a:p>
            <a:pPr marL="228600" indent="-228600">
              <a:buAutoNum type="arabicParenR"/>
            </a:pPr>
            <a:r>
              <a:rPr lang="en-GB" baseline="0" dirty="0"/>
              <a:t>Adjust the image using the square adjustment buttons (you will see these around a shaded-out area of your whole image). Hold the Shift key while you adjust the size to prevent the image’s aspect ratio from changing (and so causing distortion).</a:t>
            </a:r>
          </a:p>
          <a:p>
            <a:pPr marL="228600" indent="-228600">
              <a:buAutoNum type="arabicParenR"/>
            </a:pPr>
            <a:endParaRPr lang="en-GB" dirty="0"/>
          </a:p>
        </p:txBody>
      </p:sp>
      <p:sp>
        <p:nvSpPr>
          <p:cNvPr id="4" name="Slide Number Placeholder 3"/>
          <p:cNvSpPr>
            <a:spLocks noGrp="1"/>
          </p:cNvSpPr>
          <p:nvPr>
            <p:ph type="sldNum" sz="quarter" idx="10"/>
          </p:nvPr>
        </p:nvSpPr>
        <p:spPr/>
        <p:txBody>
          <a:bodyPr/>
          <a:lstStyle/>
          <a:p>
            <a:fld id="{71293601-7671-2F40-9AAA-9FF7FC793F7A}" type="slidenum">
              <a:rPr lang="en-GB" smtClean="0"/>
              <a:t>1</a:t>
            </a:fld>
            <a:endParaRPr lang="en-GB" dirty="0"/>
          </a:p>
        </p:txBody>
      </p:sp>
    </p:spTree>
    <p:extLst>
      <p:ext uri="{BB962C8B-B14F-4D97-AF65-F5344CB8AC3E}">
        <p14:creationId xmlns:p14="http://schemas.microsoft.com/office/powerpoint/2010/main" val="1890240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Funding and implementation of the National Multisectoral plan of action for food and nutrition (NMPFAN) with keen view on robust national and subnational levels integration.</a:t>
            </a:r>
          </a:p>
          <a:p>
            <a:endParaRPr lang="LID4096" dirty="0"/>
          </a:p>
        </p:txBody>
      </p:sp>
      <p:sp>
        <p:nvSpPr>
          <p:cNvPr id="4" name="Slide Number Placeholder 3"/>
          <p:cNvSpPr>
            <a:spLocks noGrp="1"/>
          </p:cNvSpPr>
          <p:nvPr>
            <p:ph type="sldNum" sz="quarter" idx="5"/>
          </p:nvPr>
        </p:nvSpPr>
        <p:spPr/>
        <p:txBody>
          <a:bodyPr/>
          <a:lstStyle/>
          <a:p>
            <a:fld id="{743D873D-DD47-4BED-AA1C-90F66B47D445}" type="slidenum">
              <a:rPr lang="LID4096" smtClean="0"/>
              <a:t>20</a:t>
            </a:fld>
            <a:endParaRPr lang="LID4096"/>
          </a:p>
        </p:txBody>
      </p:sp>
    </p:spTree>
    <p:extLst>
      <p:ext uri="{BB962C8B-B14F-4D97-AF65-F5344CB8AC3E}">
        <p14:creationId xmlns:p14="http://schemas.microsoft.com/office/powerpoint/2010/main" val="21493526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Multisectoral engagement and commitment remains the primal means by which sustainable nutrition can be achieved in Nigeria</a:t>
            </a:r>
            <a:endParaRPr lang="en-GB" dirty="0"/>
          </a:p>
        </p:txBody>
      </p:sp>
      <p:sp>
        <p:nvSpPr>
          <p:cNvPr id="4" name="Slide Number Placeholder 3"/>
          <p:cNvSpPr>
            <a:spLocks noGrp="1"/>
          </p:cNvSpPr>
          <p:nvPr>
            <p:ph type="sldNum" sz="quarter" idx="5"/>
          </p:nvPr>
        </p:nvSpPr>
        <p:spPr/>
        <p:txBody>
          <a:bodyPr/>
          <a:lstStyle/>
          <a:p>
            <a:fld id="{743D873D-DD47-4BED-AA1C-90F66B47D445}" type="slidenum">
              <a:rPr lang="LID4096" smtClean="0"/>
              <a:t>12</a:t>
            </a:fld>
            <a:endParaRPr lang="LID4096"/>
          </a:p>
        </p:txBody>
      </p:sp>
    </p:spTree>
    <p:extLst>
      <p:ext uri="{BB962C8B-B14F-4D97-AF65-F5344CB8AC3E}">
        <p14:creationId xmlns:p14="http://schemas.microsoft.com/office/powerpoint/2010/main" val="133105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Critical stakeholders include public and private sector as well as civil society organizations and other non-governmental orgs.</a:t>
            </a:r>
            <a:endParaRPr lang="en-GB" dirty="0"/>
          </a:p>
        </p:txBody>
      </p:sp>
      <p:sp>
        <p:nvSpPr>
          <p:cNvPr id="4" name="Slide Number Placeholder 3"/>
          <p:cNvSpPr>
            <a:spLocks noGrp="1"/>
          </p:cNvSpPr>
          <p:nvPr>
            <p:ph type="sldNum" sz="quarter" idx="5"/>
          </p:nvPr>
        </p:nvSpPr>
        <p:spPr/>
        <p:txBody>
          <a:bodyPr/>
          <a:lstStyle/>
          <a:p>
            <a:fld id="{743D873D-DD47-4BED-AA1C-90F66B47D445}" type="slidenum">
              <a:rPr lang="LID4096" smtClean="0"/>
              <a:t>13</a:t>
            </a:fld>
            <a:endParaRPr lang="LID4096"/>
          </a:p>
        </p:txBody>
      </p:sp>
    </p:spTree>
    <p:extLst>
      <p:ext uri="{BB962C8B-B14F-4D97-AF65-F5344CB8AC3E}">
        <p14:creationId xmlns:p14="http://schemas.microsoft.com/office/powerpoint/2010/main" val="1638171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cs typeface="Arial" panose="020B0604020202020204" pitchFamily="34" charset="0"/>
              </a:rPr>
              <a:t>Example of leading federal institutions in the nutrition sector</a:t>
            </a:r>
            <a:endParaRPr lang="en-GB" dirty="0"/>
          </a:p>
        </p:txBody>
      </p:sp>
      <p:sp>
        <p:nvSpPr>
          <p:cNvPr id="4" name="Slide Number Placeholder 3"/>
          <p:cNvSpPr>
            <a:spLocks noGrp="1"/>
          </p:cNvSpPr>
          <p:nvPr>
            <p:ph type="sldNum" sz="quarter" idx="5"/>
          </p:nvPr>
        </p:nvSpPr>
        <p:spPr/>
        <p:txBody>
          <a:bodyPr/>
          <a:lstStyle/>
          <a:p>
            <a:fld id="{743D873D-DD47-4BED-AA1C-90F66B47D445}" type="slidenum">
              <a:rPr lang="LID4096" smtClean="0"/>
              <a:t>14</a:t>
            </a:fld>
            <a:endParaRPr lang="LID4096"/>
          </a:p>
        </p:txBody>
      </p:sp>
    </p:spTree>
    <p:extLst>
      <p:ext uri="{BB962C8B-B14F-4D97-AF65-F5344CB8AC3E}">
        <p14:creationId xmlns:p14="http://schemas.microsoft.com/office/powerpoint/2010/main" val="37053020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collaborations will be replicated at the subnational levels – state and local levels</a:t>
            </a:r>
            <a:endParaRPr lang="en-GB" dirty="0"/>
          </a:p>
        </p:txBody>
      </p:sp>
      <p:sp>
        <p:nvSpPr>
          <p:cNvPr id="4" name="Slide Number Placeholder 3"/>
          <p:cNvSpPr>
            <a:spLocks noGrp="1"/>
          </p:cNvSpPr>
          <p:nvPr>
            <p:ph type="sldNum" sz="quarter" idx="5"/>
          </p:nvPr>
        </p:nvSpPr>
        <p:spPr/>
        <p:txBody>
          <a:bodyPr/>
          <a:lstStyle/>
          <a:p>
            <a:fld id="{743D873D-DD47-4BED-AA1C-90F66B47D445}" type="slidenum">
              <a:rPr lang="LID4096" smtClean="0"/>
              <a:t>15</a:t>
            </a:fld>
            <a:endParaRPr lang="LID4096"/>
          </a:p>
        </p:txBody>
      </p:sp>
    </p:spTree>
    <p:extLst>
      <p:ext uri="{BB962C8B-B14F-4D97-AF65-F5344CB8AC3E}">
        <p14:creationId xmlns:p14="http://schemas.microsoft.com/office/powerpoint/2010/main" val="32544562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Ways to improve </a:t>
            </a:r>
            <a:endParaRPr lang="en-GB" dirty="0"/>
          </a:p>
        </p:txBody>
      </p:sp>
      <p:sp>
        <p:nvSpPr>
          <p:cNvPr id="4" name="Slide Number Placeholder 3"/>
          <p:cNvSpPr>
            <a:spLocks noGrp="1"/>
          </p:cNvSpPr>
          <p:nvPr>
            <p:ph type="sldNum" sz="quarter" idx="5"/>
          </p:nvPr>
        </p:nvSpPr>
        <p:spPr/>
        <p:txBody>
          <a:bodyPr/>
          <a:lstStyle/>
          <a:p>
            <a:fld id="{743D873D-DD47-4BED-AA1C-90F66B47D445}" type="slidenum">
              <a:rPr lang="LID4096" smtClean="0"/>
              <a:t>16</a:t>
            </a:fld>
            <a:endParaRPr lang="LID4096"/>
          </a:p>
        </p:txBody>
      </p:sp>
    </p:spTree>
    <p:extLst>
      <p:ext uri="{BB962C8B-B14F-4D97-AF65-F5344CB8AC3E}">
        <p14:creationId xmlns:p14="http://schemas.microsoft.com/office/powerpoint/2010/main" val="6375490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Development of multisectoral interventions with clear institutional coordination mechanism for both national and subnational stakeholders.</a:t>
            </a:r>
          </a:p>
          <a:p>
            <a:endParaRPr lang="LID4096" dirty="0"/>
          </a:p>
        </p:txBody>
      </p:sp>
      <p:sp>
        <p:nvSpPr>
          <p:cNvPr id="4" name="Slide Number Placeholder 3"/>
          <p:cNvSpPr>
            <a:spLocks noGrp="1"/>
          </p:cNvSpPr>
          <p:nvPr>
            <p:ph type="sldNum" sz="quarter" idx="5"/>
          </p:nvPr>
        </p:nvSpPr>
        <p:spPr/>
        <p:txBody>
          <a:bodyPr/>
          <a:lstStyle/>
          <a:p>
            <a:fld id="{743D873D-DD47-4BED-AA1C-90F66B47D445}" type="slidenum">
              <a:rPr lang="LID4096" smtClean="0"/>
              <a:t>17</a:t>
            </a:fld>
            <a:endParaRPr lang="LID4096"/>
          </a:p>
        </p:txBody>
      </p:sp>
    </p:spTree>
    <p:extLst>
      <p:ext uri="{BB962C8B-B14F-4D97-AF65-F5344CB8AC3E}">
        <p14:creationId xmlns:p14="http://schemas.microsoft.com/office/powerpoint/2010/main" val="2252992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Funding and implementation of the National Multisectoral plan of action for food and nutrition (NMPFAN) with keen view on robust national and subnational levels integration.</a:t>
            </a:r>
          </a:p>
          <a:p>
            <a:endParaRPr lang="LID4096" dirty="0"/>
          </a:p>
        </p:txBody>
      </p:sp>
      <p:sp>
        <p:nvSpPr>
          <p:cNvPr id="4" name="Slide Number Placeholder 3"/>
          <p:cNvSpPr>
            <a:spLocks noGrp="1"/>
          </p:cNvSpPr>
          <p:nvPr>
            <p:ph type="sldNum" sz="quarter" idx="5"/>
          </p:nvPr>
        </p:nvSpPr>
        <p:spPr/>
        <p:txBody>
          <a:bodyPr/>
          <a:lstStyle/>
          <a:p>
            <a:fld id="{743D873D-DD47-4BED-AA1C-90F66B47D445}" type="slidenum">
              <a:rPr lang="LID4096" smtClean="0"/>
              <a:t>18</a:t>
            </a:fld>
            <a:endParaRPr lang="LID4096"/>
          </a:p>
        </p:txBody>
      </p:sp>
    </p:spTree>
    <p:extLst>
      <p:ext uri="{BB962C8B-B14F-4D97-AF65-F5344CB8AC3E}">
        <p14:creationId xmlns:p14="http://schemas.microsoft.com/office/powerpoint/2010/main" val="10159526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Arial" panose="020B0604020202020204" pitchFamily="34" charset="0"/>
              </a:rPr>
              <a:t>Funding and implementation of the National Multisectoral plan of action for food and nutrition (NMPFAN) with keen view on robust national and subnational levels integration.</a:t>
            </a:r>
          </a:p>
          <a:p>
            <a:endParaRPr lang="LID4096" dirty="0"/>
          </a:p>
        </p:txBody>
      </p:sp>
      <p:sp>
        <p:nvSpPr>
          <p:cNvPr id="4" name="Slide Number Placeholder 3"/>
          <p:cNvSpPr>
            <a:spLocks noGrp="1"/>
          </p:cNvSpPr>
          <p:nvPr>
            <p:ph type="sldNum" sz="quarter" idx="5"/>
          </p:nvPr>
        </p:nvSpPr>
        <p:spPr/>
        <p:txBody>
          <a:bodyPr/>
          <a:lstStyle/>
          <a:p>
            <a:fld id="{743D873D-DD47-4BED-AA1C-90F66B47D445}" type="slidenum">
              <a:rPr lang="LID4096" smtClean="0"/>
              <a:t>19</a:t>
            </a:fld>
            <a:endParaRPr lang="LID4096"/>
          </a:p>
        </p:txBody>
      </p:sp>
    </p:spTree>
    <p:extLst>
      <p:ext uri="{BB962C8B-B14F-4D97-AF65-F5344CB8AC3E}">
        <p14:creationId xmlns:p14="http://schemas.microsoft.com/office/powerpoint/2010/main" val="38994576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bg>
      <p:bgRef idx="1001">
        <a:schemeClr val="bg1"/>
      </p:bgRef>
    </p:bg>
    <p:spTree>
      <p:nvGrpSpPr>
        <p:cNvPr id="1" name=""/>
        <p:cNvGrpSpPr/>
        <p:nvPr/>
      </p:nvGrpSpPr>
      <p:grpSpPr>
        <a:xfrm>
          <a:off x="0" y="0"/>
          <a:ext cx="0" cy="0"/>
          <a:chOff x="0" y="0"/>
          <a:chExt cx="0" cy="0"/>
        </a:xfrm>
      </p:grpSpPr>
      <p:sp>
        <p:nvSpPr>
          <p:cNvPr id="9" name="Picture Placeholder 4"/>
          <p:cNvSpPr>
            <a:spLocks noGrp="1"/>
          </p:cNvSpPr>
          <p:nvPr>
            <p:ph type="pic" sz="quarter" idx="14"/>
          </p:nvPr>
        </p:nvSpPr>
        <p:spPr>
          <a:xfrm>
            <a:off x="8832304" y="-92075"/>
            <a:ext cx="3448596" cy="7023100"/>
          </a:xfrm>
        </p:spPr>
        <p:txBody>
          <a:bodyPr/>
          <a:lstStyle>
            <a:lvl1pPr marL="0" indent="0">
              <a:buNone/>
              <a:defRPr/>
            </a:lvl1pPr>
          </a:lstStyle>
          <a:p>
            <a:r>
              <a:rPr lang="en-US"/>
              <a:t>Click icon to add picture</a:t>
            </a:r>
            <a:endParaRPr lang="en-GB" dirty="0"/>
          </a:p>
        </p:txBody>
      </p:sp>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127" y="5181600"/>
            <a:ext cx="3814672" cy="1192904"/>
          </a:xfrm>
          <a:prstGeom prst="rect">
            <a:avLst/>
          </a:prstGeom>
        </p:spPr>
      </p:pic>
      <p:sp>
        <p:nvSpPr>
          <p:cNvPr id="17" name="Title 1"/>
          <p:cNvSpPr>
            <a:spLocks noGrp="1"/>
          </p:cNvSpPr>
          <p:nvPr>
            <p:ph type="title" hasCustomPrompt="1"/>
          </p:nvPr>
        </p:nvSpPr>
        <p:spPr>
          <a:xfrm>
            <a:off x="842212" y="1709739"/>
            <a:ext cx="7414028" cy="2239961"/>
          </a:xfrm>
        </p:spPr>
        <p:txBody>
          <a:bodyPr anchor="t">
            <a:normAutofit/>
          </a:bodyPr>
          <a:lstStyle>
            <a:lvl1pPr>
              <a:lnSpc>
                <a:spcPct val="100000"/>
              </a:lnSpc>
              <a:defRPr sz="4800" b="1" baseline="0"/>
            </a:lvl1pPr>
          </a:lstStyle>
          <a:p>
            <a:r>
              <a:rPr lang="en-US" dirty="0"/>
              <a:t>Main </a:t>
            </a:r>
            <a:r>
              <a:rPr lang="en-US"/>
              <a:t>Slide Title Goes </a:t>
            </a:r>
            <a:r>
              <a:rPr lang="en-US" dirty="0"/>
              <a:t>Here </a:t>
            </a:r>
            <a:r>
              <a:rPr lang="en-US"/>
              <a:t>Over Three </a:t>
            </a:r>
            <a:r>
              <a:rPr lang="en-US" dirty="0"/>
              <a:t>Lines, Image Optional </a:t>
            </a:r>
            <a:endParaRPr lang="en-GB" dirty="0"/>
          </a:p>
        </p:txBody>
      </p:sp>
      <p:cxnSp>
        <p:nvCxnSpPr>
          <p:cNvPr id="19" name="Straight Connector 18"/>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54772" y="878400"/>
            <a:ext cx="84096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11"/>
          <p:cNvSpPr>
            <a:spLocks noGrp="1"/>
          </p:cNvSpPr>
          <p:nvPr>
            <p:ph type="body" sz="quarter" idx="15" hasCustomPrompt="1"/>
          </p:nvPr>
        </p:nvSpPr>
        <p:spPr>
          <a:xfrm>
            <a:off x="842212" y="4076700"/>
            <a:ext cx="7412788" cy="792459"/>
          </a:xfrm>
        </p:spPr>
        <p:txBody>
          <a:bodyPr>
            <a:noAutofit/>
          </a:bodyPr>
          <a:lstStyle>
            <a:lvl1pPr>
              <a:lnSpc>
                <a:spcPct val="90000"/>
              </a:lnSpc>
              <a:defRPr sz="2200" b="0" i="0">
                <a:latin typeface="Poppins Medium" charset="0"/>
                <a:ea typeface="Poppins Medium" charset="0"/>
                <a:cs typeface="Poppins Medium" charset="0"/>
              </a:defRPr>
            </a:lvl1pPr>
          </a:lstStyle>
          <a:p>
            <a:pPr lvl="0"/>
            <a:r>
              <a:rPr lang="en-US" dirty="0"/>
              <a:t>Author Name &amp; Author Name</a:t>
            </a:r>
          </a:p>
          <a:p>
            <a:pPr lvl="0"/>
            <a:r>
              <a:rPr lang="en-US" dirty="0"/>
              <a:t>Over Two Lines</a:t>
            </a:r>
            <a:endParaRPr lang="en-GB" dirty="0"/>
          </a:p>
        </p:txBody>
      </p:sp>
      <p:sp>
        <p:nvSpPr>
          <p:cNvPr id="20" name="Text Placeholder 11"/>
          <p:cNvSpPr>
            <a:spLocks noGrp="1"/>
          </p:cNvSpPr>
          <p:nvPr>
            <p:ph type="body" sz="quarter" idx="16" hasCustomPrompt="1"/>
          </p:nvPr>
        </p:nvSpPr>
        <p:spPr>
          <a:xfrm>
            <a:off x="5231904" y="5832863"/>
            <a:ext cx="3022924" cy="432420"/>
          </a:xfrm>
        </p:spPr>
        <p:txBody>
          <a:bodyPr>
            <a:noAutofit/>
          </a:bodyPr>
          <a:lstStyle>
            <a:lvl1pPr algn="r">
              <a:defRPr sz="1400" b="0" i="0" baseline="0">
                <a:latin typeface="Poppins Medium" charset="0"/>
                <a:ea typeface="Poppins Medium" charset="0"/>
                <a:cs typeface="Poppins Medium" charset="0"/>
              </a:defRPr>
            </a:lvl1pPr>
          </a:lstStyle>
          <a:p>
            <a:pPr lvl="0"/>
            <a:r>
              <a:rPr lang="en-US" dirty="0"/>
              <a:t>Date</a:t>
            </a:r>
            <a:endParaRPr lang="en-GB" dirty="0"/>
          </a:p>
        </p:txBody>
      </p:sp>
    </p:spTree>
    <p:extLst>
      <p:ext uri="{BB962C8B-B14F-4D97-AF65-F5344CB8AC3E}">
        <p14:creationId xmlns:p14="http://schemas.microsoft.com/office/powerpoint/2010/main" val="2062510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Key Points">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9" name="Footer Placeholder 8"/>
          <p:cNvSpPr>
            <a:spLocks noGrp="1"/>
          </p:cNvSpPr>
          <p:nvPr>
            <p:ph type="ftr" sz="quarter" idx="15"/>
          </p:nvPr>
        </p:nvSpPr>
        <p:spPr/>
        <p:txBody>
          <a:bodyPr/>
          <a:lstStyle/>
          <a:p>
            <a:r>
              <a:rPr lang="en-GB" dirty="0"/>
              <a:t>© Oxford Policy Management</a:t>
            </a:r>
          </a:p>
        </p:txBody>
      </p:sp>
      <p:sp>
        <p:nvSpPr>
          <p:cNvPr id="11" name="Slide Number Placeholder 10"/>
          <p:cNvSpPr>
            <a:spLocks noGrp="1"/>
          </p:cNvSpPr>
          <p:nvPr>
            <p:ph type="sldNum" sz="quarter" idx="16"/>
          </p:nvPr>
        </p:nvSpPr>
        <p:spPr/>
        <p:txBody>
          <a:bodyPr/>
          <a:lstStyle/>
          <a:p>
            <a:fld id="{FD433BC7-415C-F546-A389-9E9BEDC3253F}" type="slidenum">
              <a:rPr lang="en-GB" smtClean="0"/>
              <a:pPr/>
              <a:t>‹#›</a:t>
            </a:fld>
            <a:endParaRPr lang="en-GB" dirty="0"/>
          </a:p>
        </p:txBody>
      </p:sp>
      <p:sp>
        <p:nvSpPr>
          <p:cNvPr id="12" name="Title 11"/>
          <p:cNvSpPr>
            <a:spLocks noGrp="1"/>
          </p:cNvSpPr>
          <p:nvPr>
            <p:ph type="title"/>
          </p:nvPr>
        </p:nvSpPr>
        <p:spPr>
          <a:xfrm>
            <a:off x="838200" y="620687"/>
            <a:ext cx="10515600" cy="1026613"/>
          </a:xfrm>
        </p:spPr>
        <p:txBody>
          <a:bodyPr>
            <a:normAutofit/>
          </a:bodyPr>
          <a:lstStyle>
            <a:lvl1pPr>
              <a:defRPr sz="4000" b="1"/>
            </a:lvl1pPr>
          </a:lstStyle>
          <a:p>
            <a:r>
              <a:rPr lang="en-US"/>
              <a:t>Click to edit Master title style</a:t>
            </a:r>
            <a:endParaRPr lang="en-GB" dirty="0"/>
          </a:p>
        </p:txBody>
      </p:sp>
      <p:sp>
        <p:nvSpPr>
          <p:cNvPr id="14" name="Rectangle 13"/>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oint01">
            <a:extLst>
              <a:ext uri="{FF2B5EF4-FFF2-40B4-BE49-F238E27FC236}">
                <a16:creationId xmlns:a16="http://schemas.microsoft.com/office/drawing/2014/main" id="{F5F6C120-9035-1962-3058-9A9CA3F91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58600" y="2561825"/>
            <a:ext cx="2880000" cy="2880000"/>
          </a:xfrm>
          <a:prstGeom prst="rect">
            <a:avLst/>
          </a:prstGeom>
        </p:spPr>
      </p:pic>
      <p:pic>
        <p:nvPicPr>
          <p:cNvPr id="13" name="!!Point02">
            <a:extLst>
              <a:ext uri="{FF2B5EF4-FFF2-40B4-BE49-F238E27FC236}">
                <a16:creationId xmlns:a16="http://schemas.microsoft.com/office/drawing/2014/main" id="{94CA7987-DA33-E27F-6995-D2E9959FE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57199" y="2561825"/>
            <a:ext cx="2880000" cy="2880000"/>
          </a:xfrm>
          <a:prstGeom prst="rect">
            <a:avLst/>
          </a:prstGeom>
        </p:spPr>
      </p:pic>
      <p:pic>
        <p:nvPicPr>
          <p:cNvPr id="15" name="!!Point03">
            <a:extLst>
              <a:ext uri="{FF2B5EF4-FFF2-40B4-BE49-F238E27FC236}">
                <a16:creationId xmlns:a16="http://schemas.microsoft.com/office/drawing/2014/main" id="{D0278CAA-3E42-104B-1977-6DFC86A19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53400" y="2561825"/>
            <a:ext cx="2880000" cy="2880000"/>
          </a:xfrm>
          <a:prstGeom prst="rect">
            <a:avLst/>
          </a:prstGeom>
        </p:spPr>
      </p:pic>
    </p:spTree>
    <p:extLst>
      <p:ext uri="{BB962C8B-B14F-4D97-AF65-F5344CB8AC3E}">
        <p14:creationId xmlns:p14="http://schemas.microsoft.com/office/powerpoint/2010/main" val="1857833577"/>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Key Points - Vertical">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9" name="Footer Placeholder 8"/>
          <p:cNvSpPr>
            <a:spLocks noGrp="1"/>
          </p:cNvSpPr>
          <p:nvPr>
            <p:ph type="ftr" sz="quarter" idx="15"/>
          </p:nvPr>
        </p:nvSpPr>
        <p:spPr/>
        <p:txBody>
          <a:bodyPr/>
          <a:lstStyle/>
          <a:p>
            <a:r>
              <a:rPr lang="en-GB" dirty="0"/>
              <a:t>© Oxford Policy Management</a:t>
            </a:r>
          </a:p>
        </p:txBody>
      </p:sp>
      <p:sp>
        <p:nvSpPr>
          <p:cNvPr id="11" name="Slide Number Placeholder 10"/>
          <p:cNvSpPr>
            <a:spLocks noGrp="1"/>
          </p:cNvSpPr>
          <p:nvPr>
            <p:ph type="sldNum" sz="quarter" idx="16"/>
          </p:nvPr>
        </p:nvSpPr>
        <p:spPr/>
        <p:txBody>
          <a:bodyPr/>
          <a:lstStyle/>
          <a:p>
            <a:fld id="{FD433BC7-415C-F546-A389-9E9BEDC3253F}" type="slidenum">
              <a:rPr lang="en-GB" smtClean="0"/>
              <a:pPr/>
              <a:t>‹#›</a:t>
            </a:fld>
            <a:endParaRPr lang="en-GB" dirty="0"/>
          </a:p>
        </p:txBody>
      </p:sp>
      <p:sp>
        <p:nvSpPr>
          <p:cNvPr id="12" name="Title 11"/>
          <p:cNvSpPr>
            <a:spLocks noGrp="1"/>
          </p:cNvSpPr>
          <p:nvPr>
            <p:ph type="title"/>
          </p:nvPr>
        </p:nvSpPr>
        <p:spPr>
          <a:xfrm>
            <a:off x="838200" y="620687"/>
            <a:ext cx="10515600" cy="1026613"/>
          </a:xfrm>
        </p:spPr>
        <p:txBody>
          <a:bodyPr>
            <a:normAutofit/>
          </a:bodyPr>
          <a:lstStyle>
            <a:lvl1pPr>
              <a:defRPr sz="4000" b="1"/>
            </a:lvl1pPr>
          </a:lstStyle>
          <a:p>
            <a:r>
              <a:rPr lang="en-US"/>
              <a:t>Click to edit Master title style</a:t>
            </a:r>
            <a:endParaRPr lang="en-GB" dirty="0"/>
          </a:p>
        </p:txBody>
      </p:sp>
      <p:sp>
        <p:nvSpPr>
          <p:cNvPr id="14" name="Rectangle 13"/>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oint01">
            <a:extLst>
              <a:ext uri="{FF2B5EF4-FFF2-40B4-BE49-F238E27FC236}">
                <a16:creationId xmlns:a16="http://schemas.microsoft.com/office/drawing/2014/main" id="{F5F6C120-9035-1962-3058-9A9CA3F91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504" y="1825625"/>
            <a:ext cx="1080000" cy="1080000"/>
          </a:xfrm>
          <a:prstGeom prst="rect">
            <a:avLst/>
          </a:prstGeom>
        </p:spPr>
      </p:pic>
      <p:pic>
        <p:nvPicPr>
          <p:cNvPr id="13" name="!!Point02">
            <a:extLst>
              <a:ext uri="{FF2B5EF4-FFF2-40B4-BE49-F238E27FC236}">
                <a16:creationId xmlns:a16="http://schemas.microsoft.com/office/drawing/2014/main" id="{94CA7987-DA33-E27F-6995-D2E9959FE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504" y="3461825"/>
            <a:ext cx="1080000" cy="1080000"/>
          </a:xfrm>
          <a:prstGeom prst="rect">
            <a:avLst/>
          </a:prstGeom>
        </p:spPr>
      </p:pic>
      <p:pic>
        <p:nvPicPr>
          <p:cNvPr id="15" name="!!Point03">
            <a:extLst>
              <a:ext uri="{FF2B5EF4-FFF2-40B4-BE49-F238E27FC236}">
                <a16:creationId xmlns:a16="http://schemas.microsoft.com/office/drawing/2014/main" id="{D0278CAA-3E42-104B-1977-6DFC86A19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84504" y="5098025"/>
            <a:ext cx="1080000" cy="1080000"/>
          </a:xfrm>
          <a:prstGeom prst="rect">
            <a:avLst/>
          </a:prstGeom>
        </p:spPr>
      </p:pic>
    </p:spTree>
    <p:extLst>
      <p:ext uri="{BB962C8B-B14F-4D97-AF65-F5344CB8AC3E}">
        <p14:creationId xmlns:p14="http://schemas.microsoft.com/office/powerpoint/2010/main" val="1494538189"/>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Key Points - Horizontal">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9" name="Footer Placeholder 8"/>
          <p:cNvSpPr>
            <a:spLocks noGrp="1"/>
          </p:cNvSpPr>
          <p:nvPr>
            <p:ph type="ftr" sz="quarter" idx="15"/>
          </p:nvPr>
        </p:nvSpPr>
        <p:spPr/>
        <p:txBody>
          <a:bodyPr/>
          <a:lstStyle/>
          <a:p>
            <a:r>
              <a:rPr lang="en-GB" dirty="0"/>
              <a:t>© Oxford Policy Management</a:t>
            </a:r>
          </a:p>
        </p:txBody>
      </p:sp>
      <p:sp>
        <p:nvSpPr>
          <p:cNvPr id="11" name="Slide Number Placeholder 10"/>
          <p:cNvSpPr>
            <a:spLocks noGrp="1"/>
          </p:cNvSpPr>
          <p:nvPr>
            <p:ph type="sldNum" sz="quarter" idx="16"/>
          </p:nvPr>
        </p:nvSpPr>
        <p:spPr/>
        <p:txBody>
          <a:bodyPr/>
          <a:lstStyle/>
          <a:p>
            <a:fld id="{FD433BC7-415C-F546-A389-9E9BEDC3253F}" type="slidenum">
              <a:rPr lang="en-GB" smtClean="0"/>
              <a:pPr/>
              <a:t>‹#›</a:t>
            </a:fld>
            <a:endParaRPr lang="en-GB" dirty="0"/>
          </a:p>
        </p:txBody>
      </p:sp>
      <p:sp>
        <p:nvSpPr>
          <p:cNvPr id="12" name="Title 11"/>
          <p:cNvSpPr>
            <a:spLocks noGrp="1"/>
          </p:cNvSpPr>
          <p:nvPr>
            <p:ph type="title"/>
          </p:nvPr>
        </p:nvSpPr>
        <p:spPr>
          <a:xfrm>
            <a:off x="838200" y="620687"/>
            <a:ext cx="10515600" cy="1026613"/>
          </a:xfrm>
        </p:spPr>
        <p:txBody>
          <a:bodyPr>
            <a:normAutofit/>
          </a:bodyPr>
          <a:lstStyle>
            <a:lvl1pPr>
              <a:defRPr sz="4000" b="1"/>
            </a:lvl1pPr>
          </a:lstStyle>
          <a:p>
            <a:r>
              <a:rPr lang="en-US"/>
              <a:t>Click to edit Master title style</a:t>
            </a:r>
            <a:endParaRPr lang="en-GB" dirty="0"/>
          </a:p>
        </p:txBody>
      </p:sp>
      <p:sp>
        <p:nvSpPr>
          <p:cNvPr id="14" name="Rectangle 13"/>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oint01">
            <a:extLst>
              <a:ext uri="{FF2B5EF4-FFF2-40B4-BE49-F238E27FC236}">
                <a16:creationId xmlns:a16="http://schemas.microsoft.com/office/drawing/2014/main" id="{F5F6C120-9035-1962-3058-9A9CA3F91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1204453"/>
            <a:ext cx="1080000" cy="1080000"/>
          </a:xfrm>
          <a:prstGeom prst="rect">
            <a:avLst/>
          </a:prstGeom>
        </p:spPr>
      </p:pic>
      <p:pic>
        <p:nvPicPr>
          <p:cNvPr id="13" name="!!Point02">
            <a:extLst>
              <a:ext uri="{FF2B5EF4-FFF2-40B4-BE49-F238E27FC236}">
                <a16:creationId xmlns:a16="http://schemas.microsoft.com/office/drawing/2014/main" id="{94CA7987-DA33-E27F-6995-D2E9959FE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6000" y="-1251520"/>
            <a:ext cx="1080000" cy="1080000"/>
          </a:xfrm>
          <a:prstGeom prst="rect">
            <a:avLst/>
          </a:prstGeom>
        </p:spPr>
      </p:pic>
      <p:pic>
        <p:nvPicPr>
          <p:cNvPr id="15" name="!!Point03">
            <a:extLst>
              <a:ext uri="{FF2B5EF4-FFF2-40B4-BE49-F238E27FC236}">
                <a16:creationId xmlns:a16="http://schemas.microsoft.com/office/drawing/2014/main" id="{D0278CAA-3E42-104B-1977-6DFC86A19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3800" y="-1204453"/>
            <a:ext cx="1080000" cy="1080000"/>
          </a:xfrm>
          <a:prstGeom prst="rect">
            <a:avLst/>
          </a:prstGeom>
        </p:spPr>
      </p:pic>
    </p:spTree>
    <p:extLst>
      <p:ext uri="{BB962C8B-B14F-4D97-AF65-F5344CB8AC3E}">
        <p14:creationId xmlns:p14="http://schemas.microsoft.com/office/powerpoint/2010/main" val="3011547961"/>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Style 1">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9" name="Footer Placeholder 8"/>
          <p:cNvSpPr>
            <a:spLocks noGrp="1"/>
          </p:cNvSpPr>
          <p:nvPr>
            <p:ph type="ftr" sz="quarter" idx="15"/>
          </p:nvPr>
        </p:nvSpPr>
        <p:spPr/>
        <p:txBody>
          <a:bodyPr/>
          <a:lstStyle/>
          <a:p>
            <a:r>
              <a:rPr lang="en-GB" dirty="0"/>
              <a:t>© Oxford Policy Management</a:t>
            </a:r>
          </a:p>
        </p:txBody>
      </p:sp>
      <p:sp>
        <p:nvSpPr>
          <p:cNvPr id="11" name="Slide Number Placeholder 10"/>
          <p:cNvSpPr>
            <a:spLocks noGrp="1"/>
          </p:cNvSpPr>
          <p:nvPr>
            <p:ph type="sldNum" sz="quarter" idx="16"/>
          </p:nvPr>
        </p:nvSpPr>
        <p:spPr/>
        <p:txBody>
          <a:bodyPr/>
          <a:lstStyle/>
          <a:p>
            <a:fld id="{FD433BC7-415C-F546-A389-9E9BEDC3253F}" type="slidenum">
              <a:rPr lang="en-GB" smtClean="0"/>
              <a:pPr/>
              <a:t>‹#›</a:t>
            </a:fld>
            <a:endParaRPr lang="en-GB" dirty="0"/>
          </a:p>
        </p:txBody>
      </p:sp>
      <p:sp>
        <p:nvSpPr>
          <p:cNvPr id="14" name="Rectangle 13"/>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oint01">
            <a:extLst>
              <a:ext uri="{FF2B5EF4-FFF2-40B4-BE49-F238E27FC236}">
                <a16:creationId xmlns:a16="http://schemas.microsoft.com/office/drawing/2014/main" id="{F5F6C120-9035-1962-3058-9A9CA3F91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1204453"/>
            <a:ext cx="1080000" cy="1080000"/>
          </a:xfrm>
          <a:prstGeom prst="rect">
            <a:avLst/>
          </a:prstGeom>
        </p:spPr>
      </p:pic>
      <p:pic>
        <p:nvPicPr>
          <p:cNvPr id="13" name="!!Point02">
            <a:extLst>
              <a:ext uri="{FF2B5EF4-FFF2-40B4-BE49-F238E27FC236}">
                <a16:creationId xmlns:a16="http://schemas.microsoft.com/office/drawing/2014/main" id="{94CA7987-DA33-E27F-6995-D2E9959FE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6000" y="-1251520"/>
            <a:ext cx="1080000" cy="1080000"/>
          </a:xfrm>
          <a:prstGeom prst="rect">
            <a:avLst/>
          </a:prstGeom>
        </p:spPr>
      </p:pic>
      <p:pic>
        <p:nvPicPr>
          <p:cNvPr id="15" name="!!Point03">
            <a:extLst>
              <a:ext uri="{FF2B5EF4-FFF2-40B4-BE49-F238E27FC236}">
                <a16:creationId xmlns:a16="http://schemas.microsoft.com/office/drawing/2014/main" id="{D0278CAA-3E42-104B-1977-6DFC86A19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3800" y="-1204453"/>
            <a:ext cx="1080000" cy="1080000"/>
          </a:xfrm>
          <a:prstGeom prst="rect">
            <a:avLst/>
          </a:prstGeom>
        </p:spPr>
      </p:pic>
      <p:pic>
        <p:nvPicPr>
          <p:cNvPr id="3" name="Picture 2" descr="Dart on bullseye">
            <a:extLst>
              <a:ext uri="{FF2B5EF4-FFF2-40B4-BE49-F238E27FC236}">
                <a16:creationId xmlns:a16="http://schemas.microsoft.com/office/drawing/2014/main" id="{0AFBD787-9881-E7D2-18F1-5C423381ACAD}"/>
              </a:ext>
            </a:extLst>
          </p:cNvPr>
          <p:cNvPicPr>
            <a:picLocks noChangeAspect="1"/>
          </p:cNvPicPr>
          <p:nvPr userDrawn="1"/>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r="-204"/>
          <a:stretch/>
        </p:blipFill>
        <p:spPr>
          <a:xfrm>
            <a:off x="0" y="0"/>
            <a:ext cx="12192000" cy="6858000"/>
          </a:xfrm>
          <a:prstGeom prst="rect">
            <a:avLst/>
          </a:prstGeom>
        </p:spPr>
      </p:pic>
      <p:sp>
        <p:nvSpPr>
          <p:cNvPr id="16" name="Title 11">
            <a:extLst>
              <a:ext uri="{FF2B5EF4-FFF2-40B4-BE49-F238E27FC236}">
                <a16:creationId xmlns:a16="http://schemas.microsoft.com/office/drawing/2014/main" id="{C62AA963-DF2E-7A73-34FD-93B706F9C593}"/>
              </a:ext>
            </a:extLst>
          </p:cNvPr>
          <p:cNvSpPr>
            <a:spLocks noGrp="1"/>
          </p:cNvSpPr>
          <p:nvPr>
            <p:ph type="title"/>
          </p:nvPr>
        </p:nvSpPr>
        <p:spPr>
          <a:xfrm>
            <a:off x="838200" y="620687"/>
            <a:ext cx="10515600" cy="1026613"/>
          </a:xfrm>
        </p:spPr>
        <p:txBody>
          <a:bodyPr>
            <a:normAutofit/>
          </a:bodyPr>
          <a:lstStyle>
            <a:lvl1pPr>
              <a:defRPr sz="4000" b="1"/>
            </a:lvl1pPr>
          </a:lstStyle>
          <a:p>
            <a:r>
              <a:rPr lang="en-US"/>
              <a:t>Click to edit Master title style</a:t>
            </a:r>
            <a:endParaRPr lang="en-GB" dirty="0"/>
          </a:p>
        </p:txBody>
      </p:sp>
    </p:spTree>
    <p:extLst>
      <p:ext uri="{BB962C8B-B14F-4D97-AF65-F5344CB8AC3E}">
        <p14:creationId xmlns:p14="http://schemas.microsoft.com/office/powerpoint/2010/main" val="4115226254"/>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Style 2">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9" name="Footer Placeholder 8"/>
          <p:cNvSpPr>
            <a:spLocks noGrp="1"/>
          </p:cNvSpPr>
          <p:nvPr>
            <p:ph type="ftr" sz="quarter" idx="15"/>
          </p:nvPr>
        </p:nvSpPr>
        <p:spPr/>
        <p:txBody>
          <a:bodyPr/>
          <a:lstStyle/>
          <a:p>
            <a:r>
              <a:rPr lang="en-GB" dirty="0"/>
              <a:t>© Oxford Policy Management</a:t>
            </a:r>
          </a:p>
        </p:txBody>
      </p:sp>
      <p:sp>
        <p:nvSpPr>
          <p:cNvPr id="11" name="Slide Number Placeholder 10"/>
          <p:cNvSpPr>
            <a:spLocks noGrp="1"/>
          </p:cNvSpPr>
          <p:nvPr>
            <p:ph type="sldNum" sz="quarter" idx="16"/>
          </p:nvPr>
        </p:nvSpPr>
        <p:spPr/>
        <p:txBody>
          <a:bodyPr/>
          <a:lstStyle/>
          <a:p>
            <a:fld id="{FD433BC7-415C-F546-A389-9E9BEDC3253F}" type="slidenum">
              <a:rPr lang="en-GB" smtClean="0"/>
              <a:pPr/>
              <a:t>‹#›</a:t>
            </a:fld>
            <a:endParaRPr lang="en-GB" dirty="0"/>
          </a:p>
        </p:txBody>
      </p:sp>
      <p:sp>
        <p:nvSpPr>
          <p:cNvPr id="14" name="Rectangle 13"/>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oint01">
            <a:extLst>
              <a:ext uri="{FF2B5EF4-FFF2-40B4-BE49-F238E27FC236}">
                <a16:creationId xmlns:a16="http://schemas.microsoft.com/office/drawing/2014/main" id="{F5F6C120-9035-1962-3058-9A9CA3F91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1204453"/>
            <a:ext cx="1080000" cy="1080000"/>
          </a:xfrm>
          <a:prstGeom prst="rect">
            <a:avLst/>
          </a:prstGeom>
        </p:spPr>
      </p:pic>
      <p:pic>
        <p:nvPicPr>
          <p:cNvPr id="13" name="!!Point02">
            <a:extLst>
              <a:ext uri="{FF2B5EF4-FFF2-40B4-BE49-F238E27FC236}">
                <a16:creationId xmlns:a16="http://schemas.microsoft.com/office/drawing/2014/main" id="{94CA7987-DA33-E27F-6995-D2E9959FE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6000" y="-1251520"/>
            <a:ext cx="1080000" cy="1080000"/>
          </a:xfrm>
          <a:prstGeom prst="rect">
            <a:avLst/>
          </a:prstGeom>
        </p:spPr>
      </p:pic>
      <p:pic>
        <p:nvPicPr>
          <p:cNvPr id="15" name="!!Point03">
            <a:extLst>
              <a:ext uri="{FF2B5EF4-FFF2-40B4-BE49-F238E27FC236}">
                <a16:creationId xmlns:a16="http://schemas.microsoft.com/office/drawing/2014/main" id="{D0278CAA-3E42-104B-1977-6DFC86A19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3800" y="-1204453"/>
            <a:ext cx="1080000" cy="1080000"/>
          </a:xfrm>
          <a:prstGeom prst="rect">
            <a:avLst/>
          </a:prstGeom>
        </p:spPr>
      </p:pic>
      <p:pic>
        <p:nvPicPr>
          <p:cNvPr id="3" name="Picture 2" descr="Dart on bullseye">
            <a:extLst>
              <a:ext uri="{FF2B5EF4-FFF2-40B4-BE49-F238E27FC236}">
                <a16:creationId xmlns:a16="http://schemas.microsoft.com/office/drawing/2014/main" id="{0AFBD787-9881-E7D2-18F1-5C423381ACAD}"/>
              </a:ext>
            </a:extLst>
          </p:cNvPr>
          <p:cNvPicPr>
            <a:picLocks noChangeAspect="1"/>
          </p:cNvPicPr>
          <p:nvPr userDrawn="1"/>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r="-505"/>
          <a:stretch/>
        </p:blipFill>
        <p:spPr>
          <a:xfrm>
            <a:off x="7248128" y="0"/>
            <a:ext cx="4943872" cy="6858000"/>
          </a:xfrm>
          <a:prstGeom prst="rect">
            <a:avLst/>
          </a:prstGeom>
        </p:spPr>
      </p:pic>
      <p:sp>
        <p:nvSpPr>
          <p:cNvPr id="16" name="Title 11">
            <a:extLst>
              <a:ext uri="{FF2B5EF4-FFF2-40B4-BE49-F238E27FC236}">
                <a16:creationId xmlns:a16="http://schemas.microsoft.com/office/drawing/2014/main" id="{C62AA963-DF2E-7A73-34FD-93B706F9C593}"/>
              </a:ext>
            </a:extLst>
          </p:cNvPr>
          <p:cNvSpPr>
            <a:spLocks noGrp="1"/>
          </p:cNvSpPr>
          <p:nvPr>
            <p:ph type="title"/>
          </p:nvPr>
        </p:nvSpPr>
        <p:spPr>
          <a:xfrm>
            <a:off x="838200" y="620687"/>
            <a:ext cx="5545832" cy="5611210"/>
          </a:xfrm>
        </p:spPr>
        <p:txBody>
          <a:bodyPr>
            <a:normAutofit/>
          </a:bodyPr>
          <a:lstStyle>
            <a:lvl1pPr>
              <a:defRPr sz="8000" b="1"/>
            </a:lvl1pPr>
          </a:lstStyle>
          <a:p>
            <a:r>
              <a:rPr lang="en-US"/>
              <a:t>Click to edit Master title style</a:t>
            </a:r>
            <a:endParaRPr lang="en-GB" dirty="0"/>
          </a:p>
        </p:txBody>
      </p:sp>
    </p:spTree>
    <p:extLst>
      <p:ext uri="{BB962C8B-B14F-4D97-AF65-F5344CB8AC3E}">
        <p14:creationId xmlns:p14="http://schemas.microsoft.com/office/powerpoint/2010/main" val="557148574"/>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tyle 3">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9" name="Footer Placeholder 8"/>
          <p:cNvSpPr>
            <a:spLocks noGrp="1"/>
          </p:cNvSpPr>
          <p:nvPr>
            <p:ph type="ftr" sz="quarter" idx="15"/>
          </p:nvPr>
        </p:nvSpPr>
        <p:spPr/>
        <p:txBody>
          <a:bodyPr/>
          <a:lstStyle/>
          <a:p>
            <a:r>
              <a:rPr lang="en-GB" dirty="0"/>
              <a:t>© Oxford Policy Management</a:t>
            </a:r>
          </a:p>
        </p:txBody>
      </p:sp>
      <p:sp>
        <p:nvSpPr>
          <p:cNvPr id="11" name="Slide Number Placeholder 10"/>
          <p:cNvSpPr>
            <a:spLocks noGrp="1"/>
          </p:cNvSpPr>
          <p:nvPr>
            <p:ph type="sldNum" sz="quarter" idx="16"/>
          </p:nvPr>
        </p:nvSpPr>
        <p:spPr/>
        <p:txBody>
          <a:bodyPr/>
          <a:lstStyle/>
          <a:p>
            <a:fld id="{FD433BC7-415C-F546-A389-9E9BEDC3253F}" type="slidenum">
              <a:rPr lang="en-GB" smtClean="0"/>
              <a:pPr/>
              <a:t>‹#›</a:t>
            </a:fld>
            <a:endParaRPr lang="en-GB" dirty="0"/>
          </a:p>
        </p:txBody>
      </p:sp>
      <p:sp>
        <p:nvSpPr>
          <p:cNvPr id="14" name="Rectangle 13"/>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oint01">
            <a:extLst>
              <a:ext uri="{FF2B5EF4-FFF2-40B4-BE49-F238E27FC236}">
                <a16:creationId xmlns:a16="http://schemas.microsoft.com/office/drawing/2014/main" id="{F5F6C120-9035-1962-3058-9A9CA3F912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1204453"/>
            <a:ext cx="1080000" cy="1080000"/>
          </a:xfrm>
          <a:prstGeom prst="rect">
            <a:avLst/>
          </a:prstGeom>
        </p:spPr>
      </p:pic>
      <p:pic>
        <p:nvPicPr>
          <p:cNvPr id="13" name="!!Point02">
            <a:extLst>
              <a:ext uri="{FF2B5EF4-FFF2-40B4-BE49-F238E27FC236}">
                <a16:creationId xmlns:a16="http://schemas.microsoft.com/office/drawing/2014/main" id="{94CA7987-DA33-E27F-6995-D2E9959FE8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56000" y="-1251520"/>
            <a:ext cx="1080000" cy="1080000"/>
          </a:xfrm>
          <a:prstGeom prst="rect">
            <a:avLst/>
          </a:prstGeom>
        </p:spPr>
      </p:pic>
      <p:pic>
        <p:nvPicPr>
          <p:cNvPr id="15" name="!!Point03">
            <a:extLst>
              <a:ext uri="{FF2B5EF4-FFF2-40B4-BE49-F238E27FC236}">
                <a16:creationId xmlns:a16="http://schemas.microsoft.com/office/drawing/2014/main" id="{D0278CAA-3E42-104B-1977-6DFC86A195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273800" y="-1204453"/>
            <a:ext cx="1080000" cy="1080000"/>
          </a:xfrm>
          <a:prstGeom prst="rect">
            <a:avLst/>
          </a:prstGeom>
        </p:spPr>
      </p:pic>
      <p:pic>
        <p:nvPicPr>
          <p:cNvPr id="3" name="Picture 2" descr="Dart on bullseye">
            <a:extLst>
              <a:ext uri="{FF2B5EF4-FFF2-40B4-BE49-F238E27FC236}">
                <a16:creationId xmlns:a16="http://schemas.microsoft.com/office/drawing/2014/main" id="{0AFBD787-9881-E7D2-18F1-5C423381ACAD}"/>
              </a:ext>
            </a:extLst>
          </p:cNvPr>
          <p:cNvPicPr>
            <a:picLocks noChangeAspect="1"/>
          </p:cNvPicPr>
          <p:nvPr userDrawn="1"/>
        </p:nvPicPr>
        <p:blipFill rotWithShape="1">
          <a:blip r:embed="rId3" cstate="screen">
            <a:duotone>
              <a:schemeClr val="accent2">
                <a:shade val="45000"/>
                <a:satMod val="135000"/>
              </a:schemeClr>
              <a:prstClr val="white"/>
            </a:duotone>
            <a:extLst>
              <a:ext uri="{28A0092B-C50C-407E-A947-70E740481C1C}">
                <a14:useLocalDpi xmlns:a14="http://schemas.microsoft.com/office/drawing/2010/main"/>
              </a:ext>
            </a:extLst>
          </a:blip>
          <a:srcRect r="-505"/>
          <a:stretch/>
        </p:blipFill>
        <p:spPr>
          <a:xfrm>
            <a:off x="0" y="0"/>
            <a:ext cx="4943872" cy="6858000"/>
          </a:xfrm>
          <a:prstGeom prst="rect">
            <a:avLst/>
          </a:prstGeom>
        </p:spPr>
      </p:pic>
      <p:sp>
        <p:nvSpPr>
          <p:cNvPr id="16" name="Title 11">
            <a:extLst>
              <a:ext uri="{FF2B5EF4-FFF2-40B4-BE49-F238E27FC236}">
                <a16:creationId xmlns:a16="http://schemas.microsoft.com/office/drawing/2014/main" id="{C62AA963-DF2E-7A73-34FD-93B706F9C593}"/>
              </a:ext>
            </a:extLst>
          </p:cNvPr>
          <p:cNvSpPr>
            <a:spLocks noGrp="1"/>
          </p:cNvSpPr>
          <p:nvPr>
            <p:ph type="title"/>
          </p:nvPr>
        </p:nvSpPr>
        <p:spPr>
          <a:xfrm>
            <a:off x="5588218" y="623395"/>
            <a:ext cx="6268422" cy="5611210"/>
          </a:xfrm>
        </p:spPr>
        <p:txBody>
          <a:bodyPr>
            <a:normAutofit/>
          </a:bodyPr>
          <a:lstStyle>
            <a:lvl1pPr>
              <a:defRPr sz="8000" b="1"/>
            </a:lvl1pPr>
          </a:lstStyle>
          <a:p>
            <a:r>
              <a:rPr lang="en-US"/>
              <a:t>Click to edit Master title style</a:t>
            </a:r>
            <a:endParaRPr lang="en-GB" dirty="0"/>
          </a:p>
        </p:txBody>
      </p:sp>
    </p:spTree>
    <p:extLst>
      <p:ext uri="{BB962C8B-B14F-4D97-AF65-F5344CB8AC3E}">
        <p14:creationId xmlns:p14="http://schemas.microsoft.com/office/powerpoint/2010/main" val="973826995"/>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877300" y="1752600"/>
            <a:ext cx="2476500" cy="4096800"/>
          </a:xfrm>
        </p:spPr>
        <p:txBody>
          <a:bodyPr>
            <a:normAutofit/>
          </a:bodyPr>
          <a:lstStyle>
            <a:lvl1pPr marL="0" indent="0">
              <a:lnSpc>
                <a:spcPct val="125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F1DD0D9-286B-6C41-A6AC-EB9A2BFA49BF}" type="datetime4">
              <a:rPr lang="en-GB" smtClean="0"/>
              <a:t>21 September 2022</a:t>
            </a:fld>
            <a:endParaRPr lang="en-GB" dirty="0"/>
          </a:p>
        </p:txBody>
      </p:sp>
      <p:sp>
        <p:nvSpPr>
          <p:cNvPr id="6" name="Footer Placeholder 5"/>
          <p:cNvSpPr>
            <a:spLocks noGrp="1"/>
          </p:cNvSpPr>
          <p:nvPr>
            <p:ph type="ftr" sz="quarter" idx="11"/>
          </p:nvPr>
        </p:nvSpPr>
        <p:spPr/>
        <p:txBody>
          <a:bodyPr/>
          <a:lstStyle/>
          <a:p>
            <a:r>
              <a:rPr lang="en-GB" dirty="0"/>
              <a:t>© Oxford Policy Management</a:t>
            </a:r>
          </a:p>
        </p:txBody>
      </p:sp>
      <p:sp>
        <p:nvSpPr>
          <p:cNvPr id="7" name="Slide Number Placeholder 6"/>
          <p:cNvSpPr>
            <a:spLocks noGrp="1"/>
          </p:cNvSpPr>
          <p:nvPr>
            <p:ph type="sldNum" sz="quarter" idx="12"/>
          </p:nvPr>
        </p:nvSpPr>
        <p:spPr>
          <a:xfrm>
            <a:off x="8610600" y="6356350"/>
            <a:ext cx="2743200" cy="365125"/>
          </a:xfrm>
        </p:spPr>
        <p:txBody>
          <a:bodyPr/>
          <a:lstStyle/>
          <a:p>
            <a:fld id="{FD433BC7-415C-F546-A389-9E9BEDC3253F}" type="slidenum">
              <a:rPr lang="en-GB" smtClean="0"/>
              <a:t>‹#›</a:t>
            </a:fld>
            <a:endParaRPr lang="en-GB" dirty="0"/>
          </a:p>
        </p:txBody>
      </p:sp>
      <p:sp>
        <p:nvSpPr>
          <p:cNvPr id="9" name="Picture Placeholder 8"/>
          <p:cNvSpPr>
            <a:spLocks noGrp="1"/>
          </p:cNvSpPr>
          <p:nvPr>
            <p:ph type="pic" sz="quarter" idx="15"/>
          </p:nvPr>
        </p:nvSpPr>
        <p:spPr>
          <a:xfrm>
            <a:off x="838200" y="1752600"/>
            <a:ext cx="7772400" cy="4102100"/>
          </a:xfrm>
        </p:spPr>
        <p:txBody>
          <a:bodyPr/>
          <a:lstStyle>
            <a:lvl1pPr marL="0" indent="0">
              <a:buNone/>
              <a:defRPr/>
            </a:lvl1pPr>
          </a:lstStyle>
          <a:p>
            <a:r>
              <a:rPr lang="en-US"/>
              <a:t>Click icon to add picture</a:t>
            </a:r>
            <a:endParaRPr lang="en-GB" dirty="0"/>
          </a:p>
        </p:txBody>
      </p:sp>
      <p:cxnSp>
        <p:nvCxnSpPr>
          <p:cNvPr id="11" name="Straight Connector 10"/>
          <p:cNvCxnSpPr/>
          <p:nvPr userDrawn="1"/>
        </p:nvCxnSpPr>
        <p:spPr>
          <a:xfrm>
            <a:off x="8750300" y="1752600"/>
            <a:ext cx="0" cy="4096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itle 11"/>
          <p:cNvSpPr>
            <a:spLocks noGrp="1"/>
          </p:cNvSpPr>
          <p:nvPr>
            <p:ph type="title"/>
          </p:nvPr>
        </p:nvSpPr>
        <p:spPr>
          <a:xfrm>
            <a:off x="838200" y="620687"/>
            <a:ext cx="10515600" cy="1008113"/>
          </a:xfrm>
        </p:spPr>
        <p:txBody>
          <a:bodyPr>
            <a:normAutofit/>
          </a:bodyPr>
          <a:lstStyle>
            <a:lvl1pPr>
              <a:defRPr sz="4000" b="1"/>
            </a:lvl1pPr>
          </a:lstStyle>
          <a:p>
            <a:r>
              <a:rPr lang="en-US"/>
              <a:t>Click to edit Master title style</a:t>
            </a:r>
            <a:endParaRPr lang="en-GB" dirty="0"/>
          </a:p>
        </p:txBody>
      </p:sp>
    </p:spTree>
    <p:extLst>
      <p:ext uri="{BB962C8B-B14F-4D97-AF65-F5344CB8AC3E}">
        <p14:creationId xmlns:p14="http://schemas.microsoft.com/office/powerpoint/2010/main" val="737637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877300" y="1752600"/>
            <a:ext cx="2476500" cy="4096800"/>
          </a:xfrm>
        </p:spPr>
        <p:txBody>
          <a:bodyPr>
            <a:normAutofit/>
          </a:bodyPr>
          <a:lstStyle>
            <a:lvl1pPr marL="0" indent="0">
              <a:lnSpc>
                <a:spcPct val="125000"/>
              </a:lnSpc>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B4E99B4-C4CA-EF47-9E16-26A3A0D77361}" type="datetime4">
              <a:rPr lang="en-GB" smtClean="0"/>
              <a:t>21 September 2022</a:t>
            </a:fld>
            <a:endParaRPr lang="en-GB" dirty="0"/>
          </a:p>
        </p:txBody>
      </p:sp>
      <p:sp>
        <p:nvSpPr>
          <p:cNvPr id="6" name="Footer Placeholder 5"/>
          <p:cNvSpPr>
            <a:spLocks noGrp="1"/>
          </p:cNvSpPr>
          <p:nvPr>
            <p:ph type="ftr" sz="quarter" idx="11"/>
          </p:nvPr>
        </p:nvSpPr>
        <p:spPr/>
        <p:txBody>
          <a:bodyPr/>
          <a:lstStyle/>
          <a:p>
            <a:r>
              <a:rPr lang="en-GB" dirty="0"/>
              <a:t>© Oxford Policy Management</a:t>
            </a:r>
          </a:p>
        </p:txBody>
      </p:sp>
      <p:sp>
        <p:nvSpPr>
          <p:cNvPr id="7" name="Slide Number Placeholder 6"/>
          <p:cNvSpPr>
            <a:spLocks noGrp="1"/>
          </p:cNvSpPr>
          <p:nvPr>
            <p:ph type="sldNum" sz="quarter" idx="12"/>
          </p:nvPr>
        </p:nvSpPr>
        <p:spPr>
          <a:xfrm>
            <a:off x="8610600" y="6356350"/>
            <a:ext cx="2743200" cy="365125"/>
          </a:xfrm>
        </p:spPr>
        <p:txBody>
          <a:bodyPr/>
          <a:lstStyle/>
          <a:p>
            <a:fld id="{FD433BC7-415C-F546-A389-9E9BEDC3253F}" type="slidenum">
              <a:rPr lang="en-GB" smtClean="0"/>
              <a:t>‹#›</a:t>
            </a:fld>
            <a:endParaRPr lang="en-GB" dirty="0"/>
          </a:p>
        </p:txBody>
      </p:sp>
      <p:sp>
        <p:nvSpPr>
          <p:cNvPr id="10" name="Table Placeholder 9"/>
          <p:cNvSpPr>
            <a:spLocks noGrp="1"/>
          </p:cNvSpPr>
          <p:nvPr>
            <p:ph type="tbl" sz="quarter" idx="14"/>
          </p:nvPr>
        </p:nvSpPr>
        <p:spPr>
          <a:xfrm>
            <a:off x="839788" y="1752600"/>
            <a:ext cx="7770812" cy="4096800"/>
          </a:xfrm>
        </p:spPr>
        <p:txBody>
          <a:bodyPr/>
          <a:lstStyle>
            <a:lvl1pPr marL="0" indent="0">
              <a:buNone/>
              <a:defRPr/>
            </a:lvl1pPr>
          </a:lstStyle>
          <a:p>
            <a:r>
              <a:rPr lang="en-US"/>
              <a:t>Click icon to add table</a:t>
            </a:r>
            <a:endParaRPr lang="en-GB" dirty="0"/>
          </a:p>
        </p:txBody>
      </p:sp>
      <p:cxnSp>
        <p:nvCxnSpPr>
          <p:cNvPr id="11" name="Straight Connector 10"/>
          <p:cNvCxnSpPr/>
          <p:nvPr userDrawn="1"/>
        </p:nvCxnSpPr>
        <p:spPr>
          <a:xfrm>
            <a:off x="8750300" y="1752600"/>
            <a:ext cx="0" cy="40968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itle 11"/>
          <p:cNvSpPr>
            <a:spLocks noGrp="1"/>
          </p:cNvSpPr>
          <p:nvPr>
            <p:ph type="title"/>
          </p:nvPr>
        </p:nvSpPr>
        <p:spPr>
          <a:xfrm>
            <a:off x="838200" y="620687"/>
            <a:ext cx="10515600" cy="1008113"/>
          </a:xfrm>
        </p:spPr>
        <p:txBody>
          <a:bodyPr>
            <a:normAutofit/>
          </a:bodyPr>
          <a:lstStyle>
            <a:lvl1pPr>
              <a:defRPr sz="4000" b="1"/>
            </a:lvl1pPr>
          </a:lstStyle>
          <a:p>
            <a:r>
              <a:rPr lang="en-US"/>
              <a:t>Click to edit Master title style</a:t>
            </a:r>
            <a:endParaRPr lang="en-GB"/>
          </a:p>
        </p:txBody>
      </p:sp>
    </p:spTree>
    <p:extLst>
      <p:ext uri="{BB962C8B-B14F-4D97-AF65-F5344CB8AC3E}">
        <p14:creationId xmlns:p14="http://schemas.microsoft.com/office/powerpoint/2010/main" val="954597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 you slide">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127" y="5181600"/>
            <a:ext cx="3814672" cy="1192904"/>
          </a:xfrm>
          <a:prstGeom prst="rect">
            <a:avLst/>
          </a:prstGeom>
        </p:spPr>
      </p:pic>
      <p:cxnSp>
        <p:nvCxnSpPr>
          <p:cNvPr id="11" name="Straight Connector 10"/>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154772" y="878400"/>
            <a:ext cx="84096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27513" y="5738257"/>
            <a:ext cx="360000" cy="360000"/>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86976" y="5738257"/>
            <a:ext cx="360000" cy="360000"/>
          </a:xfrm>
          <a:prstGeom prst="rect">
            <a:avLst/>
          </a:prstGeom>
        </p:spPr>
      </p:pic>
      <p:pic>
        <p:nvPicPr>
          <p:cNvPr id="13" name="Picture 12"/>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7155" y="5738257"/>
            <a:ext cx="360000" cy="360000"/>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47334" y="5738257"/>
            <a:ext cx="360000" cy="360000"/>
          </a:xfrm>
          <a:prstGeom prst="rect">
            <a:avLst/>
          </a:prstGeom>
        </p:spPr>
      </p:pic>
      <p:sp>
        <p:nvSpPr>
          <p:cNvPr id="2" name="TextBox 1"/>
          <p:cNvSpPr txBox="1"/>
          <p:nvPr userDrawn="1"/>
        </p:nvSpPr>
        <p:spPr>
          <a:xfrm>
            <a:off x="8254828" y="5779757"/>
            <a:ext cx="2664296" cy="307777"/>
          </a:xfrm>
          <a:prstGeom prst="rect">
            <a:avLst/>
          </a:prstGeom>
          <a:noFill/>
        </p:spPr>
        <p:txBody>
          <a:bodyPr wrap="square" rtlCol="0">
            <a:spAutoFit/>
          </a:bodyPr>
          <a:lstStyle/>
          <a:p>
            <a:r>
              <a:rPr lang="en-GB" sz="1400" dirty="0" err="1">
                <a:latin typeface="Poppins" charset="0"/>
                <a:ea typeface="Poppins" charset="0"/>
                <a:cs typeface="Poppins" charset="0"/>
              </a:rPr>
              <a:t>OPMglobal</a:t>
            </a:r>
            <a:endParaRPr lang="en-GB" sz="1400" dirty="0">
              <a:latin typeface="Poppins" charset="0"/>
              <a:ea typeface="Poppins" charset="0"/>
              <a:cs typeface="Poppins" charset="0"/>
            </a:endParaRPr>
          </a:p>
        </p:txBody>
      </p:sp>
      <p:sp>
        <p:nvSpPr>
          <p:cNvPr id="15" name="TextBox 14"/>
          <p:cNvSpPr txBox="1"/>
          <p:nvPr userDrawn="1"/>
        </p:nvSpPr>
        <p:spPr>
          <a:xfrm>
            <a:off x="8254828" y="5419757"/>
            <a:ext cx="2664296" cy="307777"/>
          </a:xfrm>
          <a:prstGeom prst="rect">
            <a:avLst/>
          </a:prstGeom>
          <a:noFill/>
        </p:spPr>
        <p:txBody>
          <a:bodyPr wrap="square" rtlCol="0">
            <a:spAutoFit/>
          </a:bodyPr>
          <a:lstStyle/>
          <a:p>
            <a:r>
              <a:rPr lang="en-GB" sz="1400" dirty="0" err="1">
                <a:latin typeface="Poppins" charset="0"/>
                <a:ea typeface="Poppins" charset="0"/>
                <a:cs typeface="Poppins" charset="0"/>
              </a:rPr>
              <a:t>www.opml.co.uk</a:t>
            </a:r>
            <a:endParaRPr lang="en-GB" sz="1400" dirty="0">
              <a:latin typeface="Poppins" charset="0"/>
              <a:ea typeface="Poppins" charset="0"/>
              <a:cs typeface="Poppins" charset="0"/>
            </a:endParaRPr>
          </a:p>
        </p:txBody>
      </p:sp>
      <p:sp>
        <p:nvSpPr>
          <p:cNvPr id="3" name="TextBox 2"/>
          <p:cNvSpPr txBox="1"/>
          <p:nvPr userDrawn="1"/>
        </p:nvSpPr>
        <p:spPr>
          <a:xfrm>
            <a:off x="842212" y="1709739"/>
            <a:ext cx="5973868" cy="830997"/>
          </a:xfrm>
          <a:prstGeom prst="rect">
            <a:avLst/>
          </a:prstGeom>
          <a:noFill/>
        </p:spPr>
        <p:txBody>
          <a:bodyPr wrap="square" rtlCol="0">
            <a:spAutoFit/>
          </a:bodyPr>
          <a:lstStyle/>
          <a:p>
            <a:r>
              <a:rPr lang="en-GB" sz="4800" b="1">
                <a:latin typeface="Poppins" charset="0"/>
                <a:ea typeface="Poppins" charset="0"/>
                <a:cs typeface="Poppins" charset="0"/>
              </a:rPr>
              <a:t>Thank you</a:t>
            </a:r>
          </a:p>
        </p:txBody>
      </p:sp>
    </p:spTree>
    <p:extLst>
      <p:ext uri="{BB962C8B-B14F-4D97-AF65-F5344CB8AC3E}">
        <p14:creationId xmlns:p14="http://schemas.microsoft.com/office/powerpoint/2010/main" val="15292616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38" userDrawn="1">
          <p15:clr>
            <a:srgbClr val="FBAE40"/>
          </p15:clr>
        </p15:guide>
        <p15:guide id="2" pos="5201"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ank you slide (White)">
    <p:bg>
      <p:bgRef idx="1001">
        <a:schemeClr val="bg1"/>
      </p:bgRef>
    </p:bg>
    <p:spTree>
      <p:nvGrpSpPr>
        <p:cNvPr id="1" name=""/>
        <p:cNvGrpSpPr/>
        <p:nvPr/>
      </p:nvGrpSpPr>
      <p:grpSpPr>
        <a:xfrm>
          <a:off x="0" y="0"/>
          <a:ext cx="0" cy="0"/>
          <a:chOff x="0" y="0"/>
          <a:chExt cx="0" cy="0"/>
        </a:xfrm>
      </p:grpSpPr>
      <p:cxnSp>
        <p:nvCxnSpPr>
          <p:cNvPr id="11" name="Straight Connector 10"/>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userDrawn="1"/>
        </p:nvSpPr>
        <p:spPr>
          <a:xfrm>
            <a:off x="-154772" y="878400"/>
            <a:ext cx="84096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Box 1"/>
          <p:cNvSpPr txBox="1"/>
          <p:nvPr userDrawn="1"/>
        </p:nvSpPr>
        <p:spPr>
          <a:xfrm>
            <a:off x="8254828" y="5779757"/>
            <a:ext cx="1332148" cy="307777"/>
          </a:xfrm>
          <a:prstGeom prst="rect">
            <a:avLst/>
          </a:prstGeom>
          <a:noFill/>
        </p:spPr>
        <p:txBody>
          <a:bodyPr wrap="square" rtlCol="0">
            <a:spAutoFit/>
          </a:bodyPr>
          <a:lstStyle/>
          <a:p>
            <a:r>
              <a:rPr lang="en-GB" sz="1400" dirty="0" err="1">
                <a:latin typeface="Poppins" charset="0"/>
                <a:ea typeface="Poppins" charset="0"/>
                <a:cs typeface="Poppins" charset="0"/>
              </a:rPr>
              <a:t>OPMglobal</a:t>
            </a:r>
            <a:endParaRPr lang="en-GB" sz="1400" dirty="0">
              <a:latin typeface="Poppins" charset="0"/>
              <a:ea typeface="Poppins" charset="0"/>
              <a:cs typeface="Poppins" charset="0"/>
            </a:endParaRPr>
          </a:p>
        </p:txBody>
      </p:sp>
      <p:sp>
        <p:nvSpPr>
          <p:cNvPr id="15" name="TextBox 14"/>
          <p:cNvSpPr txBox="1"/>
          <p:nvPr userDrawn="1"/>
        </p:nvSpPr>
        <p:spPr>
          <a:xfrm>
            <a:off x="8254828" y="5419757"/>
            <a:ext cx="2664296" cy="307777"/>
          </a:xfrm>
          <a:prstGeom prst="rect">
            <a:avLst/>
          </a:prstGeom>
          <a:noFill/>
        </p:spPr>
        <p:txBody>
          <a:bodyPr wrap="square" rtlCol="0">
            <a:spAutoFit/>
          </a:bodyPr>
          <a:lstStyle/>
          <a:p>
            <a:r>
              <a:rPr lang="en-GB" sz="1400" dirty="0" err="1">
                <a:latin typeface="Poppins" charset="0"/>
                <a:ea typeface="Poppins" charset="0"/>
                <a:cs typeface="Poppins" charset="0"/>
              </a:rPr>
              <a:t>www.opml.co.uk</a:t>
            </a:r>
            <a:endParaRPr lang="en-GB" sz="1400" dirty="0">
              <a:latin typeface="Poppins" charset="0"/>
              <a:ea typeface="Poppins" charset="0"/>
              <a:cs typeface="Poppins" charset="0"/>
            </a:endParaRPr>
          </a:p>
        </p:txBody>
      </p:sp>
      <p:sp>
        <p:nvSpPr>
          <p:cNvPr id="3" name="TextBox 2"/>
          <p:cNvSpPr txBox="1"/>
          <p:nvPr userDrawn="1"/>
        </p:nvSpPr>
        <p:spPr>
          <a:xfrm>
            <a:off x="842212" y="1709739"/>
            <a:ext cx="5973868" cy="830997"/>
          </a:xfrm>
          <a:prstGeom prst="rect">
            <a:avLst/>
          </a:prstGeom>
          <a:noFill/>
        </p:spPr>
        <p:txBody>
          <a:bodyPr wrap="square" rtlCol="0">
            <a:spAutoFit/>
          </a:bodyPr>
          <a:lstStyle/>
          <a:p>
            <a:r>
              <a:rPr lang="en-GB" sz="4800" b="1">
                <a:latin typeface="Poppins" charset="0"/>
                <a:ea typeface="Poppins" charset="0"/>
                <a:cs typeface="Poppins" charset="0"/>
              </a:rPr>
              <a:t>Thank you</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127" y="5181600"/>
            <a:ext cx="3818697" cy="1191600"/>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27513" y="5727534"/>
            <a:ext cx="360000" cy="3600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86976" y="5727534"/>
            <a:ext cx="360000" cy="360000"/>
          </a:xfrm>
          <a:prstGeom prst="rect">
            <a:avLst/>
          </a:prstGeom>
        </p:spPr>
      </p:pic>
      <p:pic>
        <p:nvPicPr>
          <p:cNvPr id="7" name="Picture 6"/>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967155" y="5729931"/>
            <a:ext cx="360000" cy="360000"/>
          </a:xfrm>
          <a:prstGeom prst="rect">
            <a:avLst/>
          </a:prstGeom>
        </p:spPr>
      </p:pic>
      <p:pic>
        <p:nvPicPr>
          <p:cNvPr id="9" name="Picture 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347334" y="5727534"/>
            <a:ext cx="360000" cy="360000"/>
          </a:xfrm>
          <a:prstGeom prst="rect">
            <a:avLst/>
          </a:prstGeom>
        </p:spPr>
      </p:pic>
    </p:spTree>
    <p:extLst>
      <p:ext uri="{BB962C8B-B14F-4D97-AF65-F5344CB8AC3E}">
        <p14:creationId xmlns:p14="http://schemas.microsoft.com/office/powerpoint/2010/main" val="54720483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38">
          <p15:clr>
            <a:srgbClr val="FBAE40"/>
          </p15:clr>
        </p15:guide>
        <p15:guide id="2" pos="520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White)">
    <p:bg>
      <p:bgRef idx="1001">
        <a:schemeClr val="bg1"/>
      </p:bgRef>
    </p:bg>
    <p:spTree>
      <p:nvGrpSpPr>
        <p:cNvPr id="1" name=""/>
        <p:cNvGrpSpPr/>
        <p:nvPr/>
      </p:nvGrpSpPr>
      <p:grpSpPr>
        <a:xfrm>
          <a:off x="0" y="0"/>
          <a:ext cx="0" cy="0"/>
          <a:chOff x="0" y="0"/>
          <a:chExt cx="0" cy="0"/>
        </a:xfrm>
      </p:grpSpPr>
      <p:sp>
        <p:nvSpPr>
          <p:cNvPr id="9" name="Picture Placeholder 4"/>
          <p:cNvSpPr>
            <a:spLocks noGrp="1"/>
          </p:cNvSpPr>
          <p:nvPr>
            <p:ph type="pic" sz="quarter" idx="14"/>
          </p:nvPr>
        </p:nvSpPr>
        <p:spPr>
          <a:xfrm>
            <a:off x="8832304" y="-92075"/>
            <a:ext cx="3448596" cy="7023100"/>
          </a:xfrm>
        </p:spPr>
        <p:txBody>
          <a:bodyPr/>
          <a:lstStyle>
            <a:lvl1pPr marL="0" indent="0">
              <a:buNone/>
              <a:defRPr/>
            </a:lvl1pPr>
          </a:lstStyle>
          <a:p>
            <a:r>
              <a:rPr lang="en-US"/>
              <a:t>Click icon to add picture</a:t>
            </a:r>
            <a:endParaRPr lang="en-GB" dirty="0"/>
          </a:p>
        </p:txBody>
      </p:sp>
      <p:sp>
        <p:nvSpPr>
          <p:cNvPr id="17" name="Title 1"/>
          <p:cNvSpPr>
            <a:spLocks noGrp="1"/>
          </p:cNvSpPr>
          <p:nvPr>
            <p:ph type="title" hasCustomPrompt="1"/>
          </p:nvPr>
        </p:nvSpPr>
        <p:spPr>
          <a:xfrm>
            <a:off x="842212" y="1709739"/>
            <a:ext cx="7414028" cy="2239961"/>
          </a:xfrm>
        </p:spPr>
        <p:txBody>
          <a:bodyPr anchor="t">
            <a:normAutofit/>
          </a:bodyPr>
          <a:lstStyle>
            <a:lvl1pPr>
              <a:lnSpc>
                <a:spcPct val="100000"/>
              </a:lnSpc>
              <a:defRPr sz="4800" b="1" baseline="0"/>
            </a:lvl1pPr>
          </a:lstStyle>
          <a:p>
            <a:r>
              <a:rPr lang="en-US" dirty="0"/>
              <a:t>Main </a:t>
            </a:r>
            <a:r>
              <a:rPr lang="en-US"/>
              <a:t>Slide Title Goes </a:t>
            </a:r>
            <a:r>
              <a:rPr lang="en-US" dirty="0"/>
              <a:t>Here </a:t>
            </a:r>
            <a:r>
              <a:rPr lang="en-US"/>
              <a:t>Over Three </a:t>
            </a:r>
            <a:r>
              <a:rPr lang="en-US" dirty="0"/>
              <a:t>Lines, Image Optional </a:t>
            </a:r>
            <a:endParaRPr lang="en-GB" dirty="0"/>
          </a:p>
        </p:txBody>
      </p:sp>
      <p:cxnSp>
        <p:nvCxnSpPr>
          <p:cNvPr id="19" name="Straight Connector 18"/>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54772" y="878400"/>
            <a:ext cx="84096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11"/>
          <p:cNvSpPr>
            <a:spLocks noGrp="1"/>
          </p:cNvSpPr>
          <p:nvPr>
            <p:ph type="body" sz="quarter" idx="15" hasCustomPrompt="1"/>
          </p:nvPr>
        </p:nvSpPr>
        <p:spPr>
          <a:xfrm>
            <a:off x="842212" y="4076700"/>
            <a:ext cx="7412788" cy="792459"/>
          </a:xfrm>
        </p:spPr>
        <p:txBody>
          <a:bodyPr>
            <a:noAutofit/>
          </a:bodyPr>
          <a:lstStyle>
            <a:lvl1pPr>
              <a:lnSpc>
                <a:spcPct val="90000"/>
              </a:lnSpc>
              <a:defRPr sz="2200" b="0" i="0">
                <a:latin typeface="Poppins Medium" charset="0"/>
                <a:ea typeface="Poppins Medium" charset="0"/>
                <a:cs typeface="Poppins Medium" charset="0"/>
              </a:defRPr>
            </a:lvl1pPr>
          </a:lstStyle>
          <a:p>
            <a:pPr lvl="0"/>
            <a:r>
              <a:rPr lang="en-US" dirty="0"/>
              <a:t>Author Name &amp; Author Name</a:t>
            </a:r>
          </a:p>
          <a:p>
            <a:pPr lvl="0"/>
            <a:r>
              <a:rPr lang="en-US" dirty="0"/>
              <a:t>Over Two Lines</a:t>
            </a:r>
            <a:endParaRPr lang="en-GB" dirty="0"/>
          </a:p>
        </p:txBody>
      </p:sp>
      <p:sp>
        <p:nvSpPr>
          <p:cNvPr id="20" name="Text Placeholder 11"/>
          <p:cNvSpPr>
            <a:spLocks noGrp="1"/>
          </p:cNvSpPr>
          <p:nvPr>
            <p:ph type="body" sz="quarter" idx="16" hasCustomPrompt="1"/>
          </p:nvPr>
        </p:nvSpPr>
        <p:spPr>
          <a:xfrm>
            <a:off x="5231904" y="5832863"/>
            <a:ext cx="3022924" cy="432420"/>
          </a:xfrm>
        </p:spPr>
        <p:txBody>
          <a:bodyPr>
            <a:noAutofit/>
          </a:bodyPr>
          <a:lstStyle>
            <a:lvl1pPr algn="r">
              <a:defRPr sz="1400" b="0" i="0" baseline="0">
                <a:latin typeface="Poppins Medium" charset="0"/>
                <a:ea typeface="Poppins Medium" charset="0"/>
                <a:cs typeface="Poppins Medium" charset="0"/>
              </a:defRPr>
            </a:lvl1pPr>
          </a:lstStyle>
          <a:p>
            <a:pPr lvl="0"/>
            <a:r>
              <a:rPr lang="en-US" dirty="0"/>
              <a:t>Date</a:t>
            </a:r>
            <a:endParaRPr lang="en-GB" dirty="0"/>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127" y="5181600"/>
            <a:ext cx="3818697" cy="1191600"/>
          </a:xfrm>
          <a:prstGeom prst="rect">
            <a:avLst/>
          </a:prstGeom>
        </p:spPr>
      </p:pic>
    </p:spTree>
    <p:extLst>
      <p:ext uri="{BB962C8B-B14F-4D97-AF65-F5344CB8AC3E}">
        <p14:creationId xmlns:p14="http://schemas.microsoft.com/office/powerpoint/2010/main" val="102368025"/>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2" name="Title 1"/>
          <p:cNvSpPr>
            <a:spLocks noGrp="1"/>
          </p:cNvSpPr>
          <p:nvPr>
            <p:ph type="title"/>
          </p:nvPr>
        </p:nvSpPr>
        <p:spPr>
          <a:xfrm>
            <a:off x="197516" y="69035"/>
            <a:ext cx="11769894" cy="531856"/>
          </a:xfrm>
          <a:prstGeom prst="rect">
            <a:avLst/>
          </a:prstGeom>
        </p:spPr>
        <p:txBody>
          <a:bodyPr anchor="ctr" anchorCtr="0">
            <a:normAutofit/>
          </a:bodyPr>
          <a:lstStyle>
            <a:lvl1pPr>
              <a:defRPr sz="2400" b="0">
                <a:solidFill>
                  <a:srgbClr val="001A54"/>
                </a:solidFill>
              </a:defRPr>
            </a:lvl1pPr>
          </a:lstStyle>
          <a:p>
            <a:r>
              <a:rPr lang="en-US"/>
              <a:t>Click to edit Master title style</a:t>
            </a:r>
            <a:endParaRPr lang="en-GB"/>
          </a:p>
        </p:txBody>
      </p:sp>
      <p:sp>
        <p:nvSpPr>
          <p:cNvPr id="24" name="Rectangle 23"/>
          <p:cNvSpPr/>
          <p:nvPr userDrawn="1"/>
        </p:nvSpPr>
        <p:spPr>
          <a:xfrm>
            <a:off x="0" y="6659592"/>
            <a:ext cx="12192000" cy="1984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userDrawn="1"/>
        </p:nvSpPr>
        <p:spPr>
          <a:xfrm>
            <a:off x="0" y="652650"/>
            <a:ext cx="12192000" cy="47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userDrawn="1"/>
        </p:nvSpPr>
        <p:spPr>
          <a:xfrm>
            <a:off x="0" y="6659592"/>
            <a:ext cx="12192000" cy="476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ate Placeholder 3"/>
          <p:cNvSpPr>
            <a:spLocks noGrp="1"/>
          </p:cNvSpPr>
          <p:nvPr>
            <p:ph type="dt" sz="half" idx="13"/>
          </p:nvPr>
        </p:nvSpPr>
        <p:spPr>
          <a:xfrm>
            <a:off x="197516" y="6356351"/>
            <a:ext cx="2844800" cy="241002"/>
          </a:xfrm>
          <a:prstGeom prst="rect">
            <a:avLst/>
          </a:prstGeom>
        </p:spPr>
        <p:txBody>
          <a:bodyPr/>
          <a:lstStyle>
            <a:lvl1pPr>
              <a:defRPr sz="1000">
                <a:solidFill>
                  <a:schemeClr val="tx2"/>
                </a:solidFill>
                <a:latin typeface="Arial" pitchFamily="34" charset="0"/>
                <a:cs typeface="Arial" pitchFamily="34" charset="0"/>
              </a:defRPr>
            </a:lvl1pPr>
          </a:lstStyle>
          <a:p>
            <a:fld id="{A9651BCD-E3B1-4C29-91C8-2ED9D5CC4B63}" type="datetime4">
              <a:rPr lang="en-GB" smtClean="0"/>
              <a:t>21 September 2022</a:t>
            </a:fld>
            <a:endParaRPr lang="en-GB" dirty="0"/>
          </a:p>
        </p:txBody>
      </p:sp>
      <p:sp>
        <p:nvSpPr>
          <p:cNvPr id="19" name="Footer Placeholder 4"/>
          <p:cNvSpPr>
            <a:spLocks noGrp="1"/>
          </p:cNvSpPr>
          <p:nvPr>
            <p:ph type="ftr" sz="quarter" idx="3"/>
          </p:nvPr>
        </p:nvSpPr>
        <p:spPr>
          <a:xfrm>
            <a:off x="4165600" y="6356351"/>
            <a:ext cx="3860800" cy="241002"/>
          </a:xfrm>
          <a:prstGeom prst="rect">
            <a:avLst/>
          </a:prstGeom>
        </p:spPr>
        <p:txBody>
          <a:bodyPr/>
          <a:lstStyle>
            <a:lvl1pPr algn="l">
              <a:defRPr sz="1000">
                <a:solidFill>
                  <a:schemeClr val="tx2"/>
                </a:solidFill>
                <a:latin typeface="Arial" pitchFamily="34" charset="0"/>
                <a:cs typeface="Arial" pitchFamily="34" charset="0"/>
              </a:defRPr>
            </a:lvl1pPr>
          </a:lstStyle>
          <a:p>
            <a:pPr algn="ctr"/>
            <a:r>
              <a:rPr lang="en-GB">
                <a:latin typeface="Arial" charset="0"/>
                <a:cs typeface="Arial" charset="0"/>
                <a:sym typeface="Arial" charset="0"/>
              </a:rPr>
              <a:t>© 2018 Oxford Policy Management Ltd</a:t>
            </a:r>
            <a:endParaRPr lang="en-GB" dirty="0">
              <a:latin typeface="Arial" charset="0"/>
              <a:cs typeface="Arial" charset="0"/>
              <a:sym typeface="Arial" charset="0"/>
            </a:endParaRPr>
          </a:p>
        </p:txBody>
      </p:sp>
      <p:sp>
        <p:nvSpPr>
          <p:cNvPr id="26" name="Slide Number Placeholder 5"/>
          <p:cNvSpPr>
            <a:spLocks noGrp="1"/>
          </p:cNvSpPr>
          <p:nvPr>
            <p:ph type="sldNum" sz="quarter" idx="4"/>
          </p:nvPr>
        </p:nvSpPr>
        <p:spPr>
          <a:xfrm>
            <a:off x="9122610" y="6356351"/>
            <a:ext cx="2844800" cy="241002"/>
          </a:xfrm>
          <a:prstGeom prst="rect">
            <a:avLst/>
          </a:prstGeom>
        </p:spPr>
        <p:txBody>
          <a:bodyPr/>
          <a:lstStyle>
            <a:lvl1pPr algn="r">
              <a:defRPr sz="1000">
                <a:solidFill>
                  <a:schemeClr val="tx2"/>
                </a:solidFill>
                <a:latin typeface="Arial" pitchFamily="34" charset="0"/>
                <a:cs typeface="Arial" pitchFamily="34" charset="0"/>
              </a:defRPr>
            </a:lvl1pPr>
          </a:lstStyle>
          <a:p>
            <a:fld id="{C7D21672-89B5-484A-831D-06775DE06882}" type="slidenum">
              <a:rPr lang="en-GB" smtClean="0"/>
              <a:pPr/>
              <a:t>‹#›</a:t>
            </a:fld>
            <a:endParaRPr lang="en-GB" dirty="0"/>
          </a:p>
        </p:txBody>
      </p:sp>
    </p:spTree>
    <p:extLst>
      <p:ext uri="{BB962C8B-B14F-4D97-AF65-F5344CB8AC3E}">
        <p14:creationId xmlns:p14="http://schemas.microsoft.com/office/powerpoint/2010/main" val="332058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172C56-D77F-7FE5-5D1B-C75353986D2E}"/>
              </a:ext>
            </a:extLst>
          </p:cNvPr>
          <p:cNvSpPr>
            <a:spLocks noGrp="1"/>
          </p:cNvSpPr>
          <p:nvPr>
            <p:ph type="dt" sz="half" idx="10"/>
          </p:nvPr>
        </p:nvSpPr>
        <p:spPr/>
        <p:txBody>
          <a:bodyPr/>
          <a:lstStyle/>
          <a:p>
            <a:fld id="{0B240A73-1D43-4597-B6EF-BE07C5A645D0}" type="datetimeFigureOut">
              <a:rPr lang="LID4096" smtClean="0"/>
              <a:t>09/21/2022</a:t>
            </a:fld>
            <a:endParaRPr lang="LID4096"/>
          </a:p>
        </p:txBody>
      </p:sp>
      <p:sp>
        <p:nvSpPr>
          <p:cNvPr id="3" name="Footer Placeholder 2">
            <a:extLst>
              <a:ext uri="{FF2B5EF4-FFF2-40B4-BE49-F238E27FC236}">
                <a16:creationId xmlns:a16="http://schemas.microsoft.com/office/drawing/2014/main" id="{46DEE188-3A00-2065-5506-81ACBAB54C11}"/>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09C8BCE2-4246-B3B4-3611-5EC36194B0DB}"/>
              </a:ext>
            </a:extLst>
          </p:cNvPr>
          <p:cNvSpPr>
            <a:spLocks noGrp="1"/>
          </p:cNvSpPr>
          <p:nvPr>
            <p:ph type="sldNum" sz="quarter" idx="12"/>
          </p:nvPr>
        </p:nvSpPr>
        <p:spPr/>
        <p:txBody>
          <a:bodyPr/>
          <a:lstStyle/>
          <a:p>
            <a:fld id="{9A9B99A0-5800-4052-9A5C-BDB8AE5F431F}" type="slidenum">
              <a:rPr lang="LID4096" smtClean="0"/>
              <a:t>‹#›</a:t>
            </a:fld>
            <a:endParaRPr lang="LID4096"/>
          </a:p>
        </p:txBody>
      </p:sp>
    </p:spTree>
    <p:extLst>
      <p:ext uri="{BB962C8B-B14F-4D97-AF65-F5344CB8AC3E}">
        <p14:creationId xmlns:p14="http://schemas.microsoft.com/office/powerpoint/2010/main" val="4017335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social media">
    <p:bg>
      <p:bgRef idx="1001">
        <a:schemeClr val="bg1"/>
      </p:bgRef>
    </p:bg>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3127" y="5181600"/>
            <a:ext cx="3814672" cy="1192904"/>
          </a:xfrm>
          <a:prstGeom prst="rect">
            <a:avLst/>
          </a:prstGeom>
        </p:spPr>
      </p:pic>
      <p:sp>
        <p:nvSpPr>
          <p:cNvPr id="17" name="Title 1"/>
          <p:cNvSpPr>
            <a:spLocks noGrp="1"/>
          </p:cNvSpPr>
          <p:nvPr>
            <p:ph type="title" hasCustomPrompt="1"/>
          </p:nvPr>
        </p:nvSpPr>
        <p:spPr>
          <a:xfrm>
            <a:off x="842212" y="1709739"/>
            <a:ext cx="7414028" cy="2239961"/>
          </a:xfrm>
        </p:spPr>
        <p:txBody>
          <a:bodyPr anchor="t">
            <a:normAutofit/>
          </a:bodyPr>
          <a:lstStyle>
            <a:lvl1pPr>
              <a:lnSpc>
                <a:spcPct val="100000"/>
              </a:lnSpc>
              <a:defRPr sz="4800" b="1" baseline="0"/>
            </a:lvl1pPr>
          </a:lstStyle>
          <a:p>
            <a:r>
              <a:rPr lang="en-US" dirty="0"/>
              <a:t>Main </a:t>
            </a:r>
            <a:r>
              <a:rPr lang="en-US"/>
              <a:t>Slide Title Goes </a:t>
            </a:r>
            <a:r>
              <a:rPr lang="en-US" dirty="0"/>
              <a:t>Here </a:t>
            </a:r>
            <a:r>
              <a:rPr lang="en-US"/>
              <a:t>Over Three </a:t>
            </a:r>
            <a:r>
              <a:rPr lang="en-US" dirty="0"/>
              <a:t>Lines, Image Optional </a:t>
            </a:r>
            <a:endParaRPr lang="en-GB" dirty="0"/>
          </a:p>
        </p:txBody>
      </p:sp>
      <p:cxnSp>
        <p:nvCxnSpPr>
          <p:cNvPr id="19" name="Straight Connector 18"/>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54772" y="878400"/>
            <a:ext cx="84096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11"/>
          <p:cNvSpPr>
            <a:spLocks noGrp="1"/>
          </p:cNvSpPr>
          <p:nvPr>
            <p:ph type="body" sz="quarter" idx="15" hasCustomPrompt="1"/>
          </p:nvPr>
        </p:nvSpPr>
        <p:spPr>
          <a:xfrm>
            <a:off x="842212" y="4076700"/>
            <a:ext cx="7412788" cy="792459"/>
          </a:xfrm>
        </p:spPr>
        <p:txBody>
          <a:bodyPr>
            <a:noAutofit/>
          </a:bodyPr>
          <a:lstStyle>
            <a:lvl1pPr>
              <a:lnSpc>
                <a:spcPct val="90000"/>
              </a:lnSpc>
              <a:defRPr sz="2200" b="0" i="0">
                <a:latin typeface="Poppins Medium" charset="0"/>
                <a:ea typeface="Poppins Medium" charset="0"/>
                <a:cs typeface="Poppins Medium" charset="0"/>
              </a:defRPr>
            </a:lvl1pPr>
          </a:lstStyle>
          <a:p>
            <a:pPr lvl="0"/>
            <a:r>
              <a:rPr lang="en-US" dirty="0"/>
              <a:t>Author Name &amp; Author Name</a:t>
            </a:r>
          </a:p>
          <a:p>
            <a:pPr lvl="0"/>
            <a:r>
              <a:rPr lang="en-US" dirty="0"/>
              <a:t>Over Two Lines</a:t>
            </a:r>
            <a:endParaRPr lang="en-GB" dirty="0"/>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32981" y="5827649"/>
            <a:ext cx="360000" cy="360000"/>
          </a:xfrm>
          <a:prstGeom prst="rect">
            <a:avLst/>
          </a:prstGeom>
        </p:spPr>
      </p:pic>
      <p:pic>
        <p:nvPicPr>
          <p:cNvPr id="13" name="Picture 1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2444" y="5827649"/>
            <a:ext cx="360000" cy="360000"/>
          </a:xfrm>
          <a:prstGeom prst="rect">
            <a:avLst/>
          </a:prstGeom>
        </p:spPr>
      </p:pic>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472623" y="5827649"/>
            <a:ext cx="360000" cy="360000"/>
          </a:xfrm>
          <a:prstGeom prst="rect">
            <a:avLst/>
          </a:prstGeom>
        </p:spPr>
      </p:pic>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0852802" y="5827649"/>
            <a:ext cx="360000" cy="360000"/>
          </a:xfrm>
          <a:prstGeom prst="rect">
            <a:avLst/>
          </a:prstGeom>
        </p:spPr>
      </p:pic>
      <p:sp>
        <p:nvSpPr>
          <p:cNvPr id="18" name="TextBox 17"/>
          <p:cNvSpPr txBox="1"/>
          <p:nvPr userDrawn="1"/>
        </p:nvSpPr>
        <p:spPr>
          <a:xfrm>
            <a:off x="8760296" y="5869149"/>
            <a:ext cx="2664296" cy="307777"/>
          </a:xfrm>
          <a:prstGeom prst="rect">
            <a:avLst/>
          </a:prstGeom>
          <a:noFill/>
        </p:spPr>
        <p:txBody>
          <a:bodyPr wrap="square" rtlCol="0">
            <a:spAutoFit/>
          </a:bodyPr>
          <a:lstStyle/>
          <a:p>
            <a:pPr algn="l"/>
            <a:r>
              <a:rPr lang="en-GB" sz="1400" dirty="0" err="1">
                <a:latin typeface="Poppins" charset="0"/>
                <a:ea typeface="Poppins" charset="0"/>
                <a:cs typeface="Poppins" charset="0"/>
              </a:rPr>
              <a:t>OPMglobal</a:t>
            </a:r>
            <a:endParaRPr lang="en-GB" sz="1400" dirty="0">
              <a:latin typeface="Poppins" charset="0"/>
              <a:ea typeface="Poppins" charset="0"/>
              <a:cs typeface="Poppins" charset="0"/>
            </a:endParaRPr>
          </a:p>
        </p:txBody>
      </p:sp>
      <p:sp>
        <p:nvSpPr>
          <p:cNvPr id="21" name="TextBox 20"/>
          <p:cNvSpPr txBox="1"/>
          <p:nvPr userDrawn="1"/>
        </p:nvSpPr>
        <p:spPr>
          <a:xfrm>
            <a:off x="8760296" y="5509149"/>
            <a:ext cx="2664296" cy="307777"/>
          </a:xfrm>
          <a:prstGeom prst="rect">
            <a:avLst/>
          </a:prstGeom>
          <a:noFill/>
        </p:spPr>
        <p:txBody>
          <a:bodyPr wrap="square" rtlCol="0">
            <a:spAutoFit/>
          </a:bodyPr>
          <a:lstStyle/>
          <a:p>
            <a:pPr algn="l"/>
            <a:r>
              <a:rPr lang="en-GB" sz="1400" dirty="0" err="1">
                <a:latin typeface="Poppins" charset="0"/>
                <a:ea typeface="Poppins" charset="0"/>
                <a:cs typeface="Poppins" charset="0"/>
              </a:rPr>
              <a:t>www.opml.co.uk</a:t>
            </a:r>
            <a:endParaRPr lang="en-GB" sz="1400" dirty="0">
              <a:latin typeface="Poppins" charset="0"/>
              <a:ea typeface="Poppins" charset="0"/>
              <a:cs typeface="Poppins" charset="0"/>
            </a:endParaRPr>
          </a:p>
        </p:txBody>
      </p:sp>
      <p:sp>
        <p:nvSpPr>
          <p:cNvPr id="20" name="Text Placeholder 11"/>
          <p:cNvSpPr>
            <a:spLocks noGrp="1"/>
          </p:cNvSpPr>
          <p:nvPr>
            <p:ph type="body" sz="quarter" idx="16" hasCustomPrompt="1"/>
          </p:nvPr>
        </p:nvSpPr>
        <p:spPr>
          <a:xfrm>
            <a:off x="5231904" y="5832863"/>
            <a:ext cx="3022924" cy="432420"/>
          </a:xfrm>
        </p:spPr>
        <p:txBody>
          <a:bodyPr>
            <a:noAutofit/>
          </a:bodyPr>
          <a:lstStyle>
            <a:lvl1pPr algn="r">
              <a:defRPr sz="1400" b="0" i="0" baseline="0">
                <a:latin typeface="Poppins Medium" charset="0"/>
                <a:ea typeface="Poppins Medium" charset="0"/>
                <a:cs typeface="Poppins Medium" charset="0"/>
              </a:defRPr>
            </a:lvl1pPr>
          </a:lstStyle>
          <a:p>
            <a:pPr lvl="0"/>
            <a:r>
              <a:rPr lang="en-US" dirty="0"/>
              <a:t>Date</a:t>
            </a:r>
            <a:endParaRPr lang="en-GB" dirty="0"/>
          </a:p>
        </p:txBody>
      </p:sp>
    </p:spTree>
    <p:extLst>
      <p:ext uri="{BB962C8B-B14F-4D97-AF65-F5344CB8AC3E}">
        <p14:creationId xmlns:p14="http://schemas.microsoft.com/office/powerpoint/2010/main" val="8349150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38"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social media (White)">
    <p:bg>
      <p:bgRef idx="1001">
        <a:schemeClr val="bg1"/>
      </p:bgRef>
    </p:bg>
    <p:spTree>
      <p:nvGrpSpPr>
        <p:cNvPr id="1" name=""/>
        <p:cNvGrpSpPr/>
        <p:nvPr/>
      </p:nvGrpSpPr>
      <p:grpSpPr>
        <a:xfrm>
          <a:off x="0" y="0"/>
          <a:ext cx="0" cy="0"/>
          <a:chOff x="0" y="0"/>
          <a:chExt cx="0" cy="0"/>
        </a:xfrm>
      </p:grpSpPr>
      <p:sp>
        <p:nvSpPr>
          <p:cNvPr id="17" name="Title 1"/>
          <p:cNvSpPr>
            <a:spLocks noGrp="1"/>
          </p:cNvSpPr>
          <p:nvPr>
            <p:ph type="title" hasCustomPrompt="1"/>
          </p:nvPr>
        </p:nvSpPr>
        <p:spPr>
          <a:xfrm>
            <a:off x="842212" y="1709739"/>
            <a:ext cx="7414028" cy="2239961"/>
          </a:xfrm>
        </p:spPr>
        <p:txBody>
          <a:bodyPr anchor="t">
            <a:normAutofit/>
          </a:bodyPr>
          <a:lstStyle>
            <a:lvl1pPr>
              <a:lnSpc>
                <a:spcPct val="100000"/>
              </a:lnSpc>
              <a:defRPr sz="4800" b="1" baseline="0"/>
            </a:lvl1pPr>
          </a:lstStyle>
          <a:p>
            <a:r>
              <a:rPr lang="en-US" dirty="0"/>
              <a:t>Main </a:t>
            </a:r>
            <a:r>
              <a:rPr lang="en-US"/>
              <a:t>Slide Title Goes </a:t>
            </a:r>
            <a:r>
              <a:rPr lang="en-US" dirty="0"/>
              <a:t>Here </a:t>
            </a:r>
            <a:r>
              <a:rPr lang="en-US"/>
              <a:t>Over Three </a:t>
            </a:r>
            <a:r>
              <a:rPr lang="en-US" dirty="0"/>
              <a:t>Lines, Image Optional </a:t>
            </a:r>
            <a:endParaRPr lang="en-GB" dirty="0"/>
          </a:p>
        </p:txBody>
      </p:sp>
      <p:cxnSp>
        <p:nvCxnSpPr>
          <p:cNvPr id="19" name="Straight Connector 18"/>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userDrawn="1"/>
        </p:nvSpPr>
        <p:spPr>
          <a:xfrm>
            <a:off x="-154772" y="878400"/>
            <a:ext cx="8409600" cy="360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 Placeholder 11"/>
          <p:cNvSpPr>
            <a:spLocks noGrp="1"/>
          </p:cNvSpPr>
          <p:nvPr>
            <p:ph type="body" sz="quarter" idx="15" hasCustomPrompt="1"/>
          </p:nvPr>
        </p:nvSpPr>
        <p:spPr>
          <a:xfrm>
            <a:off x="842212" y="4076700"/>
            <a:ext cx="7412788" cy="792459"/>
          </a:xfrm>
        </p:spPr>
        <p:txBody>
          <a:bodyPr>
            <a:noAutofit/>
          </a:bodyPr>
          <a:lstStyle>
            <a:lvl1pPr>
              <a:lnSpc>
                <a:spcPct val="90000"/>
              </a:lnSpc>
              <a:defRPr sz="2200" b="0" i="0">
                <a:latin typeface="Poppins Medium" charset="0"/>
                <a:ea typeface="Poppins Medium" charset="0"/>
                <a:cs typeface="Poppins Medium" charset="0"/>
              </a:defRPr>
            </a:lvl1pPr>
          </a:lstStyle>
          <a:p>
            <a:pPr lvl="0"/>
            <a:r>
              <a:rPr lang="en-US" dirty="0"/>
              <a:t>Author Name &amp; Author Name</a:t>
            </a:r>
          </a:p>
          <a:p>
            <a:pPr lvl="0"/>
            <a:r>
              <a:rPr lang="en-US" dirty="0"/>
              <a:t>Over Two Lines</a:t>
            </a:r>
            <a:endParaRPr lang="en-GB" dirty="0"/>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32981" y="5827649"/>
            <a:ext cx="360000" cy="3600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092444" y="5827649"/>
            <a:ext cx="360000" cy="360000"/>
          </a:xfrm>
          <a:prstGeom prst="rect">
            <a:avLst/>
          </a:prstGeom>
        </p:spPr>
      </p:pic>
      <p:pic>
        <p:nvPicPr>
          <p:cNvPr id="15" name="Picture 1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472623" y="5827649"/>
            <a:ext cx="360000" cy="360000"/>
          </a:xfrm>
          <a:prstGeom prst="rect">
            <a:avLst/>
          </a:prstGeom>
        </p:spPr>
      </p:pic>
      <p:pic>
        <p:nvPicPr>
          <p:cNvPr id="16" name="Picture 1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852802" y="5827649"/>
            <a:ext cx="360000" cy="360000"/>
          </a:xfrm>
          <a:prstGeom prst="rect">
            <a:avLst/>
          </a:prstGeom>
        </p:spPr>
      </p:pic>
      <p:sp>
        <p:nvSpPr>
          <p:cNvPr id="18" name="TextBox 17"/>
          <p:cNvSpPr txBox="1"/>
          <p:nvPr userDrawn="1"/>
        </p:nvSpPr>
        <p:spPr>
          <a:xfrm>
            <a:off x="8760296" y="5869149"/>
            <a:ext cx="2664296" cy="307777"/>
          </a:xfrm>
          <a:prstGeom prst="rect">
            <a:avLst/>
          </a:prstGeom>
          <a:noFill/>
        </p:spPr>
        <p:txBody>
          <a:bodyPr wrap="square" rtlCol="0">
            <a:spAutoFit/>
          </a:bodyPr>
          <a:lstStyle/>
          <a:p>
            <a:pPr algn="l"/>
            <a:r>
              <a:rPr lang="en-GB" sz="1400" dirty="0" err="1">
                <a:latin typeface="Poppins" charset="0"/>
                <a:ea typeface="Poppins" charset="0"/>
                <a:cs typeface="Poppins" charset="0"/>
              </a:rPr>
              <a:t>OPMglobal</a:t>
            </a:r>
            <a:endParaRPr lang="en-GB" sz="1400" dirty="0">
              <a:latin typeface="Poppins" charset="0"/>
              <a:ea typeface="Poppins" charset="0"/>
              <a:cs typeface="Poppins" charset="0"/>
            </a:endParaRPr>
          </a:p>
        </p:txBody>
      </p:sp>
      <p:sp>
        <p:nvSpPr>
          <p:cNvPr id="21" name="TextBox 20"/>
          <p:cNvSpPr txBox="1"/>
          <p:nvPr userDrawn="1"/>
        </p:nvSpPr>
        <p:spPr>
          <a:xfrm>
            <a:off x="8760296" y="5509149"/>
            <a:ext cx="2664296" cy="307777"/>
          </a:xfrm>
          <a:prstGeom prst="rect">
            <a:avLst/>
          </a:prstGeom>
          <a:noFill/>
        </p:spPr>
        <p:txBody>
          <a:bodyPr wrap="square" rtlCol="0">
            <a:spAutoFit/>
          </a:bodyPr>
          <a:lstStyle/>
          <a:p>
            <a:pPr algn="l"/>
            <a:r>
              <a:rPr lang="en-GB" sz="1400" dirty="0" err="1">
                <a:latin typeface="Poppins" charset="0"/>
                <a:ea typeface="Poppins" charset="0"/>
                <a:cs typeface="Poppins" charset="0"/>
              </a:rPr>
              <a:t>www.opml.co.uk</a:t>
            </a:r>
            <a:endParaRPr lang="en-GB" sz="1400" dirty="0">
              <a:latin typeface="Poppins" charset="0"/>
              <a:ea typeface="Poppins" charset="0"/>
              <a:cs typeface="Poppins" charset="0"/>
            </a:endParaRPr>
          </a:p>
        </p:txBody>
      </p:sp>
      <p:sp>
        <p:nvSpPr>
          <p:cNvPr id="20" name="Text Placeholder 11"/>
          <p:cNvSpPr>
            <a:spLocks noGrp="1"/>
          </p:cNvSpPr>
          <p:nvPr>
            <p:ph type="body" sz="quarter" idx="16" hasCustomPrompt="1"/>
          </p:nvPr>
        </p:nvSpPr>
        <p:spPr>
          <a:xfrm>
            <a:off x="5231904" y="5832863"/>
            <a:ext cx="3022924" cy="432420"/>
          </a:xfrm>
        </p:spPr>
        <p:txBody>
          <a:bodyPr>
            <a:noAutofit/>
          </a:bodyPr>
          <a:lstStyle>
            <a:lvl1pPr algn="r">
              <a:defRPr sz="1400" b="0" i="0" baseline="0">
                <a:latin typeface="Poppins Medium" charset="0"/>
                <a:ea typeface="Poppins Medium" charset="0"/>
                <a:cs typeface="Poppins Medium" charset="0"/>
              </a:defRPr>
            </a:lvl1pPr>
          </a:lstStyle>
          <a:p>
            <a:pPr lvl="0"/>
            <a:r>
              <a:rPr lang="en-US" dirty="0"/>
              <a:t>Date</a:t>
            </a:r>
            <a:endParaRPr lang="en-GB" dirty="0"/>
          </a:p>
        </p:txBody>
      </p:sp>
      <p:pic>
        <p:nvPicPr>
          <p:cNvPr id="22" name="Picture 21"/>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93127" y="5181600"/>
            <a:ext cx="3818697" cy="1191600"/>
          </a:xfrm>
          <a:prstGeom prst="rect">
            <a:avLst/>
          </a:prstGeom>
        </p:spPr>
      </p:pic>
    </p:spTree>
    <p:extLst>
      <p:ext uri="{BB962C8B-B14F-4D97-AF65-F5344CB8AC3E}">
        <p14:creationId xmlns:p14="http://schemas.microsoft.com/office/powerpoint/2010/main" val="2545141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3838">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2212" y="1709739"/>
            <a:ext cx="7641388" cy="1359221"/>
          </a:xfrm>
        </p:spPr>
        <p:txBody>
          <a:bodyPr anchor="t">
            <a:normAutofit/>
          </a:bodyPr>
          <a:lstStyle>
            <a:lvl1pPr>
              <a:lnSpc>
                <a:spcPct val="100000"/>
              </a:lnSpc>
              <a:defRPr sz="4000" b="1" i="0">
                <a:latin typeface="Poppins" charset="0"/>
                <a:ea typeface="Poppins" charset="0"/>
                <a:cs typeface="Poppins" charset="0"/>
              </a:defRPr>
            </a:lvl1pPr>
          </a:lstStyle>
          <a:p>
            <a:r>
              <a:rPr lang="en-US" dirty="0"/>
              <a:t>Section Title</a:t>
            </a:r>
            <a:br>
              <a:rPr lang="en-US" dirty="0"/>
            </a:br>
            <a:r>
              <a:rPr lang="en-US" dirty="0"/>
              <a:t>Goes Here</a:t>
            </a:r>
            <a:endParaRPr lang="en-GB" dirty="0"/>
          </a:p>
        </p:txBody>
      </p:sp>
      <p:sp>
        <p:nvSpPr>
          <p:cNvPr id="3" name="Text Placeholder 2"/>
          <p:cNvSpPr>
            <a:spLocks noGrp="1"/>
          </p:cNvSpPr>
          <p:nvPr>
            <p:ph type="body" idx="1" hasCustomPrompt="1"/>
          </p:nvPr>
        </p:nvSpPr>
        <p:spPr>
          <a:xfrm>
            <a:off x="835052" y="3251731"/>
            <a:ext cx="7655708" cy="1500187"/>
          </a:xfrm>
        </p:spPr>
        <p:txBody>
          <a:bodyPr>
            <a:normAutofit/>
          </a:bodyPr>
          <a:lstStyle>
            <a:lvl1pPr marL="0" indent="0">
              <a:buNone/>
              <a:defRPr sz="1800"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Section Subtitle Goes Here</a:t>
            </a:r>
          </a:p>
        </p:txBody>
      </p:sp>
      <p:cxnSp>
        <p:nvCxnSpPr>
          <p:cNvPr id="18" name="Straight Connector 17"/>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userDrawn="1"/>
        </p:nvSpPr>
        <p:spPr>
          <a:xfrm>
            <a:off x="-167472" y="873636"/>
            <a:ext cx="8663772" cy="3647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p:cNvSpPr>
            <a:spLocks noGrp="1"/>
          </p:cNvSpPr>
          <p:nvPr>
            <p:ph type="dt" sz="half" idx="10"/>
          </p:nvPr>
        </p:nvSpPr>
        <p:spPr/>
        <p:txBody>
          <a:bodyPr/>
          <a:lstStyle/>
          <a:p>
            <a:fld id="{C25E3A6D-0C71-D948-A725-8554C8EF842A}" type="datetime4">
              <a:rPr lang="en-GB" smtClean="0"/>
              <a:t>21 September 2022</a:t>
            </a:fld>
            <a:endParaRPr lang="en-GB" dirty="0"/>
          </a:p>
        </p:txBody>
      </p:sp>
      <p:sp>
        <p:nvSpPr>
          <p:cNvPr id="6" name="Footer Placeholder 5"/>
          <p:cNvSpPr>
            <a:spLocks noGrp="1"/>
          </p:cNvSpPr>
          <p:nvPr>
            <p:ph type="ftr" sz="quarter" idx="11"/>
          </p:nvPr>
        </p:nvSpPr>
        <p:spPr/>
        <p:txBody>
          <a:bodyPr/>
          <a:lstStyle/>
          <a:p>
            <a:r>
              <a:rPr lang="en-GB"/>
              <a:t>© Oxford Policy Management</a:t>
            </a:r>
            <a:endParaRPr lang="en-GB" dirty="0"/>
          </a:p>
        </p:txBody>
      </p:sp>
      <p:sp>
        <p:nvSpPr>
          <p:cNvPr id="7" name="Slide Number Placeholder 6"/>
          <p:cNvSpPr>
            <a:spLocks noGrp="1"/>
          </p:cNvSpPr>
          <p:nvPr>
            <p:ph type="sldNum" sz="quarter" idx="12"/>
          </p:nvPr>
        </p:nvSpPr>
        <p:spPr/>
        <p:txBody>
          <a:bodyPr/>
          <a:lstStyle/>
          <a:p>
            <a:fld id="{FD433BC7-415C-F546-A389-9E9BEDC3253F}" type="slidenum">
              <a:rPr lang="en-GB" smtClean="0"/>
              <a:pPr/>
              <a:t>‹#›</a:t>
            </a:fld>
            <a:endParaRPr lang="en-GB" dirty="0"/>
          </a:p>
        </p:txBody>
      </p:sp>
    </p:spTree>
    <p:extLst>
      <p:ext uri="{BB962C8B-B14F-4D97-AF65-F5344CB8AC3E}">
        <p14:creationId xmlns:p14="http://schemas.microsoft.com/office/powerpoint/2010/main" val="1079043880"/>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of Contents">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6"/>
          <p:cNvSpPr txBox="1">
            <a:spLocks/>
          </p:cNvSpPr>
          <p:nvPr userDrawn="1"/>
        </p:nvSpPr>
        <p:spPr>
          <a:xfrm>
            <a:off x="838200" y="4766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charset="0"/>
                <a:ea typeface="Poppins" charset="0"/>
                <a:cs typeface="Poppins" charset="0"/>
              </a:defRPr>
            </a:lvl1pPr>
          </a:lstStyle>
          <a:p>
            <a:r>
              <a:rPr lang="en-GB" sz="4000" b="1" dirty="0"/>
              <a:t>Table of Contents</a:t>
            </a:r>
          </a:p>
        </p:txBody>
      </p:sp>
      <p:sp>
        <p:nvSpPr>
          <p:cNvPr id="5" name="Content Placeholder 4"/>
          <p:cNvSpPr>
            <a:spLocks noGrp="1"/>
          </p:cNvSpPr>
          <p:nvPr>
            <p:ph sz="quarter" idx="17"/>
          </p:nvPr>
        </p:nvSpPr>
        <p:spPr>
          <a:xfrm>
            <a:off x="983432" y="1825625"/>
            <a:ext cx="5040000" cy="4352400"/>
          </a:xfrm>
        </p:spPr>
        <p:txBody>
          <a:bodyPr>
            <a:normAutofit/>
          </a:bodyPr>
          <a:lstStyle>
            <a:lvl1pPr>
              <a:defRPr sz="1500">
                <a:latin typeface="Poppins" charset="0"/>
                <a:ea typeface="Poppins" charset="0"/>
                <a:cs typeface="Poppins" charset="0"/>
              </a:defRPr>
            </a:lvl1pPr>
            <a:lvl2pPr>
              <a:defRPr sz="1500">
                <a:latin typeface="Poppins" charset="0"/>
                <a:ea typeface="Poppins" charset="0"/>
                <a:cs typeface="Poppins" charset="0"/>
              </a:defRPr>
            </a:lvl2pPr>
            <a:lvl3pPr>
              <a:defRPr sz="1500">
                <a:latin typeface="Poppins" charset="0"/>
                <a:ea typeface="Poppins" charset="0"/>
                <a:cs typeface="Poppins" charset="0"/>
              </a:defRPr>
            </a:lvl3pPr>
            <a:lvl4pPr>
              <a:defRPr sz="1500">
                <a:latin typeface="Poppins" charset="0"/>
                <a:ea typeface="Poppins" charset="0"/>
                <a:cs typeface="Poppins" charset="0"/>
              </a:defRPr>
            </a:lvl4pPr>
            <a:lvl5pPr>
              <a:defRPr sz="1500">
                <a:latin typeface="Poppins" charset="0"/>
                <a:ea typeface="Poppins" charset="0"/>
                <a:cs typeface="Poppi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4"/>
          <p:cNvSpPr>
            <a:spLocks noGrp="1"/>
          </p:cNvSpPr>
          <p:nvPr>
            <p:ph sz="quarter" idx="18"/>
          </p:nvPr>
        </p:nvSpPr>
        <p:spPr>
          <a:xfrm>
            <a:off x="6313800" y="1825625"/>
            <a:ext cx="5040000" cy="4352400"/>
          </a:xfrm>
        </p:spPr>
        <p:txBody>
          <a:bodyPr>
            <a:normAutofit/>
          </a:bodyPr>
          <a:lstStyle>
            <a:lvl1pPr>
              <a:defRPr sz="1500">
                <a:latin typeface="Poppins" charset="0"/>
                <a:ea typeface="Poppins" charset="0"/>
                <a:cs typeface="Poppins" charset="0"/>
              </a:defRPr>
            </a:lvl1pPr>
            <a:lvl2pPr>
              <a:defRPr sz="1500">
                <a:latin typeface="Poppins" charset="0"/>
                <a:ea typeface="Poppins" charset="0"/>
                <a:cs typeface="Poppins" charset="0"/>
              </a:defRPr>
            </a:lvl2pPr>
            <a:lvl3pPr>
              <a:defRPr sz="1500">
                <a:latin typeface="Poppins" charset="0"/>
                <a:ea typeface="Poppins" charset="0"/>
                <a:cs typeface="Poppins" charset="0"/>
              </a:defRPr>
            </a:lvl3pPr>
            <a:lvl4pPr>
              <a:defRPr sz="1500">
                <a:latin typeface="Poppins" charset="0"/>
                <a:ea typeface="Poppins" charset="0"/>
                <a:cs typeface="Poppins" charset="0"/>
              </a:defRPr>
            </a:lvl4pPr>
            <a:lvl5pPr>
              <a:defRPr sz="1500">
                <a:latin typeface="Poppins" charset="0"/>
                <a:ea typeface="Poppins" charset="0"/>
                <a:cs typeface="Poppins"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9" name="Straight Connector 18"/>
          <p:cNvCxnSpPr/>
          <p:nvPr userDrawn="1"/>
        </p:nvCxnSpPr>
        <p:spPr>
          <a:xfrm>
            <a:off x="6168008"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768448"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9"/>
          </p:nvPr>
        </p:nvSpPr>
        <p:spPr/>
        <p:txBody>
          <a:bodyPr/>
          <a:lstStyle/>
          <a:p>
            <a:fld id="{C25E3A6D-0C71-D948-A725-8554C8EF842A}" type="datetime4">
              <a:rPr lang="en-GB" smtClean="0"/>
              <a:t>21 September 2022</a:t>
            </a:fld>
            <a:endParaRPr lang="en-GB" dirty="0"/>
          </a:p>
        </p:txBody>
      </p:sp>
      <p:sp>
        <p:nvSpPr>
          <p:cNvPr id="4" name="Footer Placeholder 3"/>
          <p:cNvSpPr>
            <a:spLocks noGrp="1"/>
          </p:cNvSpPr>
          <p:nvPr>
            <p:ph type="ftr" sz="quarter" idx="20"/>
          </p:nvPr>
        </p:nvSpPr>
        <p:spPr/>
        <p:txBody>
          <a:bodyPr/>
          <a:lstStyle/>
          <a:p>
            <a:r>
              <a:rPr lang="en-GB"/>
              <a:t>© Oxford Policy Management</a:t>
            </a:r>
            <a:endParaRPr lang="en-GB" dirty="0"/>
          </a:p>
        </p:txBody>
      </p:sp>
      <p:sp>
        <p:nvSpPr>
          <p:cNvPr id="6" name="Slide Number Placeholder 5"/>
          <p:cNvSpPr>
            <a:spLocks noGrp="1"/>
          </p:cNvSpPr>
          <p:nvPr>
            <p:ph type="sldNum" sz="quarter" idx="21"/>
          </p:nvPr>
        </p:nvSpPr>
        <p:spPr/>
        <p:txBody>
          <a:bodyPr/>
          <a:lstStyle/>
          <a:p>
            <a:fld id="{FD433BC7-415C-F546-A389-9E9BEDC3253F}" type="slidenum">
              <a:rPr lang="en-GB" smtClean="0"/>
              <a:pPr/>
              <a:t>‹#›</a:t>
            </a:fld>
            <a:endParaRPr lang="en-GB" dirty="0"/>
          </a:p>
        </p:txBody>
      </p:sp>
    </p:spTree>
    <p:extLst>
      <p:ext uri="{BB962C8B-B14F-4D97-AF65-F5344CB8AC3E}">
        <p14:creationId xmlns:p14="http://schemas.microsoft.com/office/powerpoint/2010/main" val="714829749"/>
      </p:ext>
    </p:extLst>
  </p:cSld>
  <p:clrMapOvr>
    <a:masterClrMapping/>
  </p:clrMapOvr>
  <p:extLst>
    <p:ext uri="{DCECCB84-F9BA-43D5-87BE-67443E8EF086}">
      <p15:sldGuideLst xmlns:p15="http://schemas.microsoft.com/office/powerpoint/2012/main">
        <p15:guide id="1" orient="horz" pos="799">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esentation Outline">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itle 6"/>
          <p:cNvSpPr txBox="1">
            <a:spLocks/>
          </p:cNvSpPr>
          <p:nvPr userDrawn="1"/>
        </p:nvSpPr>
        <p:spPr>
          <a:xfrm>
            <a:off x="838200" y="47667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Poppins" charset="0"/>
                <a:ea typeface="Poppins" charset="0"/>
                <a:cs typeface="Poppins" charset="0"/>
              </a:defRPr>
            </a:lvl1pPr>
          </a:lstStyle>
          <a:p>
            <a:r>
              <a:rPr lang="en-GB" sz="4000" b="1" dirty="0"/>
              <a:t>Presentation Outline</a:t>
            </a:r>
          </a:p>
        </p:txBody>
      </p:sp>
      <p:cxnSp>
        <p:nvCxnSpPr>
          <p:cNvPr id="20" name="Straight Connector 19"/>
          <p:cNvCxnSpPr/>
          <p:nvPr userDrawn="1"/>
        </p:nvCxnSpPr>
        <p:spPr>
          <a:xfrm>
            <a:off x="11768448"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9"/>
          </p:nvPr>
        </p:nvSpPr>
        <p:spPr/>
        <p:txBody>
          <a:bodyPr/>
          <a:lstStyle/>
          <a:p>
            <a:fld id="{C25E3A6D-0C71-D948-A725-8554C8EF842A}" type="datetime4">
              <a:rPr lang="en-GB" smtClean="0"/>
              <a:t>21 September 2022</a:t>
            </a:fld>
            <a:endParaRPr lang="en-GB" dirty="0"/>
          </a:p>
        </p:txBody>
      </p:sp>
      <p:sp>
        <p:nvSpPr>
          <p:cNvPr id="4" name="Footer Placeholder 3"/>
          <p:cNvSpPr>
            <a:spLocks noGrp="1"/>
          </p:cNvSpPr>
          <p:nvPr>
            <p:ph type="ftr" sz="quarter" idx="20"/>
          </p:nvPr>
        </p:nvSpPr>
        <p:spPr/>
        <p:txBody>
          <a:bodyPr/>
          <a:lstStyle/>
          <a:p>
            <a:r>
              <a:rPr lang="en-GB"/>
              <a:t>© Oxford Policy Management</a:t>
            </a:r>
            <a:endParaRPr lang="en-GB" dirty="0"/>
          </a:p>
        </p:txBody>
      </p:sp>
      <p:sp>
        <p:nvSpPr>
          <p:cNvPr id="6" name="Slide Number Placeholder 5"/>
          <p:cNvSpPr>
            <a:spLocks noGrp="1"/>
          </p:cNvSpPr>
          <p:nvPr>
            <p:ph type="sldNum" sz="quarter" idx="21"/>
          </p:nvPr>
        </p:nvSpPr>
        <p:spPr/>
        <p:txBody>
          <a:bodyPr/>
          <a:lstStyle/>
          <a:p>
            <a:fld id="{FD433BC7-415C-F546-A389-9E9BEDC3253F}" type="slidenum">
              <a:rPr lang="en-GB" smtClean="0"/>
              <a:pPr/>
              <a:t>‹#›</a:t>
            </a:fld>
            <a:endParaRPr lang="en-GB" dirty="0"/>
          </a:p>
        </p:txBody>
      </p:sp>
    </p:spTree>
    <p:extLst>
      <p:ext uri="{BB962C8B-B14F-4D97-AF65-F5344CB8AC3E}">
        <p14:creationId xmlns:p14="http://schemas.microsoft.com/office/powerpoint/2010/main" val="1472139076"/>
      </p:ext>
    </p:extLst>
  </p:cSld>
  <p:clrMapOvr>
    <a:masterClrMapping/>
  </p:clrMapOvr>
  <p:extLst>
    <p:ext uri="{DCECCB84-F9BA-43D5-87BE-67443E8EF086}">
      <p15:sldGuideLst xmlns:p15="http://schemas.microsoft.com/office/powerpoint/2012/main">
        <p15:guide id="1" orient="horz" pos="799">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able of Contents">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4"/>
          <p:cNvSpPr>
            <a:spLocks noGrp="1"/>
          </p:cNvSpPr>
          <p:nvPr>
            <p:ph sz="quarter" idx="17"/>
          </p:nvPr>
        </p:nvSpPr>
        <p:spPr>
          <a:xfrm>
            <a:off x="983432" y="1825625"/>
            <a:ext cx="5040000" cy="4352400"/>
          </a:xfrm>
        </p:spPr>
        <p:txBody>
          <a:bodyPr>
            <a:normAutofit/>
          </a:bodyPr>
          <a:lstStyle>
            <a:lvl1pPr>
              <a:defRPr sz="2400" baseline="0">
                <a:latin typeface="Roboto" charset="0"/>
                <a:ea typeface="Roboto" charset="0"/>
                <a:cs typeface="Roboto" charset="0"/>
              </a:defRPr>
            </a:lvl1pPr>
            <a:lvl2pPr>
              <a:defRPr sz="2400" baseline="0">
                <a:latin typeface="Roboto" charset="0"/>
                <a:ea typeface="Roboto" charset="0"/>
                <a:cs typeface="Roboto" charset="0"/>
              </a:defRPr>
            </a:lvl2pPr>
            <a:lvl3pPr>
              <a:defRPr sz="2400" baseline="0">
                <a:latin typeface="Roboto" charset="0"/>
                <a:ea typeface="Roboto" charset="0"/>
                <a:cs typeface="Roboto" charset="0"/>
              </a:defRPr>
            </a:lvl3pPr>
            <a:lvl4pPr>
              <a:defRPr sz="2400" baseline="0">
                <a:latin typeface="Roboto" charset="0"/>
                <a:ea typeface="Roboto" charset="0"/>
                <a:cs typeface="Roboto" charset="0"/>
              </a:defRPr>
            </a:lvl4pPr>
            <a:lvl5pPr>
              <a:defRPr sz="2400" baseline="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4"/>
          <p:cNvSpPr>
            <a:spLocks noGrp="1"/>
          </p:cNvSpPr>
          <p:nvPr>
            <p:ph sz="quarter" idx="18"/>
          </p:nvPr>
        </p:nvSpPr>
        <p:spPr>
          <a:xfrm>
            <a:off x="6313800" y="1825625"/>
            <a:ext cx="5040000" cy="4352400"/>
          </a:xfrm>
        </p:spPr>
        <p:txBody>
          <a:bodyPr>
            <a:normAutofit/>
          </a:bodyPr>
          <a:lstStyle>
            <a:lvl1pPr>
              <a:defRPr sz="2400" baseline="0">
                <a:latin typeface="Roboto" charset="0"/>
                <a:ea typeface="Roboto" charset="0"/>
                <a:cs typeface="Roboto" charset="0"/>
              </a:defRPr>
            </a:lvl1pPr>
            <a:lvl2pPr>
              <a:defRPr sz="2400" baseline="0">
                <a:latin typeface="Roboto" charset="0"/>
                <a:ea typeface="Roboto" charset="0"/>
                <a:cs typeface="Roboto" charset="0"/>
              </a:defRPr>
            </a:lvl2pPr>
            <a:lvl3pPr>
              <a:defRPr sz="2400" baseline="0">
                <a:latin typeface="Roboto" charset="0"/>
                <a:ea typeface="Roboto" charset="0"/>
                <a:cs typeface="Roboto" charset="0"/>
              </a:defRPr>
            </a:lvl3pPr>
            <a:lvl4pPr>
              <a:defRPr sz="2400" baseline="0">
                <a:latin typeface="Roboto" charset="0"/>
                <a:ea typeface="Roboto" charset="0"/>
                <a:cs typeface="Roboto" charset="0"/>
              </a:defRPr>
            </a:lvl4pPr>
            <a:lvl5pPr>
              <a:defRPr sz="2400" baseline="0">
                <a:latin typeface="Roboto" charset="0"/>
                <a:ea typeface="Roboto" charset="0"/>
                <a:cs typeface="Roboto"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9" name="Straight Connector 18"/>
          <p:cNvCxnSpPr/>
          <p:nvPr userDrawn="1"/>
        </p:nvCxnSpPr>
        <p:spPr>
          <a:xfrm>
            <a:off x="6168008"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userDrawn="1"/>
        </p:nvCxnSpPr>
        <p:spPr>
          <a:xfrm>
            <a:off x="11768448"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p:cNvSpPr>
            <a:spLocks noGrp="1"/>
          </p:cNvSpPr>
          <p:nvPr>
            <p:ph type="body" sz="quarter" idx="19"/>
          </p:nvPr>
        </p:nvSpPr>
        <p:spPr>
          <a:xfrm>
            <a:off x="6313800" y="878400"/>
            <a:ext cx="5040312" cy="820738"/>
          </a:xfrm>
        </p:spPr>
        <p:txBody>
          <a:bodyPr>
            <a:noAutofit/>
          </a:bodyPr>
          <a:lstStyle>
            <a:lvl1pPr>
              <a:lnSpc>
                <a:spcPct val="90000"/>
              </a:lnSpc>
              <a:spcBef>
                <a:spcPts val="0"/>
              </a:spcBef>
              <a:defRPr sz="3200" b="1">
                <a:latin typeface="Poppins" charset="0"/>
                <a:ea typeface="Poppins" charset="0"/>
                <a:cs typeface="Poppins" charset="0"/>
              </a:defRPr>
            </a:lvl1pPr>
            <a:lvl2pPr>
              <a:defRPr sz="3200">
                <a:latin typeface="Poppins" charset="0"/>
                <a:ea typeface="Poppins" charset="0"/>
                <a:cs typeface="Poppins" charset="0"/>
              </a:defRPr>
            </a:lvl2pPr>
            <a:lvl3pPr>
              <a:defRPr sz="3200">
                <a:latin typeface="Poppins" charset="0"/>
                <a:ea typeface="Poppins" charset="0"/>
                <a:cs typeface="Poppins" charset="0"/>
              </a:defRPr>
            </a:lvl3pPr>
            <a:lvl4pPr>
              <a:defRPr sz="3200">
                <a:latin typeface="Poppins" charset="0"/>
                <a:ea typeface="Poppins" charset="0"/>
                <a:cs typeface="Poppins" charset="0"/>
              </a:defRPr>
            </a:lvl4pPr>
            <a:lvl5pPr>
              <a:defRPr sz="3200">
                <a:latin typeface="Poppins" charset="0"/>
                <a:ea typeface="Poppins" charset="0"/>
                <a:cs typeface="Poppins" charset="0"/>
              </a:defRPr>
            </a:lvl5pPr>
          </a:lstStyle>
          <a:p>
            <a:pPr lvl="0"/>
            <a:r>
              <a:rPr lang="en-US"/>
              <a:t>Click to edit Master text styles</a:t>
            </a:r>
          </a:p>
        </p:txBody>
      </p:sp>
      <p:sp>
        <p:nvSpPr>
          <p:cNvPr id="15" name="Text Placeholder 3"/>
          <p:cNvSpPr>
            <a:spLocks noGrp="1"/>
          </p:cNvSpPr>
          <p:nvPr>
            <p:ph type="body" sz="quarter" idx="20"/>
          </p:nvPr>
        </p:nvSpPr>
        <p:spPr>
          <a:xfrm>
            <a:off x="983120" y="878400"/>
            <a:ext cx="5040312" cy="820738"/>
          </a:xfrm>
        </p:spPr>
        <p:txBody>
          <a:bodyPr>
            <a:noAutofit/>
          </a:bodyPr>
          <a:lstStyle>
            <a:lvl1pPr>
              <a:lnSpc>
                <a:spcPct val="90000"/>
              </a:lnSpc>
              <a:spcBef>
                <a:spcPts val="0"/>
              </a:spcBef>
              <a:defRPr sz="3200" b="1">
                <a:latin typeface="Poppins" charset="0"/>
                <a:ea typeface="Poppins" charset="0"/>
                <a:cs typeface="Poppins" charset="0"/>
              </a:defRPr>
            </a:lvl1pPr>
            <a:lvl2pPr>
              <a:defRPr sz="3200">
                <a:latin typeface="Poppins" charset="0"/>
                <a:ea typeface="Poppins" charset="0"/>
                <a:cs typeface="Poppins" charset="0"/>
              </a:defRPr>
            </a:lvl2pPr>
            <a:lvl3pPr>
              <a:defRPr sz="3200">
                <a:latin typeface="Poppins" charset="0"/>
                <a:ea typeface="Poppins" charset="0"/>
                <a:cs typeface="Poppins" charset="0"/>
              </a:defRPr>
            </a:lvl3pPr>
            <a:lvl4pPr>
              <a:defRPr sz="3200">
                <a:latin typeface="Poppins" charset="0"/>
                <a:ea typeface="Poppins" charset="0"/>
                <a:cs typeface="Poppins" charset="0"/>
              </a:defRPr>
            </a:lvl4pPr>
            <a:lvl5pPr>
              <a:defRPr sz="3200">
                <a:latin typeface="Poppins" charset="0"/>
                <a:ea typeface="Poppins" charset="0"/>
                <a:cs typeface="Poppins" charset="0"/>
              </a:defRPr>
            </a:lvl5pPr>
          </a:lstStyle>
          <a:p>
            <a:pPr lvl="0"/>
            <a:r>
              <a:rPr lang="en-US"/>
              <a:t>Click to edit Master text styles</a:t>
            </a:r>
          </a:p>
        </p:txBody>
      </p:sp>
      <p:sp>
        <p:nvSpPr>
          <p:cNvPr id="3" name="Date Placeholder 2"/>
          <p:cNvSpPr>
            <a:spLocks noGrp="1"/>
          </p:cNvSpPr>
          <p:nvPr>
            <p:ph type="dt" sz="half" idx="21"/>
          </p:nvPr>
        </p:nvSpPr>
        <p:spPr/>
        <p:txBody>
          <a:bodyPr/>
          <a:lstStyle/>
          <a:p>
            <a:fld id="{C25E3A6D-0C71-D948-A725-8554C8EF842A}" type="datetime4">
              <a:rPr lang="en-GB" smtClean="0"/>
              <a:t>21 September 2022</a:t>
            </a:fld>
            <a:endParaRPr lang="en-GB" dirty="0"/>
          </a:p>
        </p:txBody>
      </p:sp>
      <p:sp>
        <p:nvSpPr>
          <p:cNvPr id="6" name="Footer Placeholder 5"/>
          <p:cNvSpPr>
            <a:spLocks noGrp="1"/>
          </p:cNvSpPr>
          <p:nvPr>
            <p:ph type="ftr" sz="quarter" idx="22"/>
          </p:nvPr>
        </p:nvSpPr>
        <p:spPr/>
        <p:txBody>
          <a:bodyPr/>
          <a:lstStyle/>
          <a:p>
            <a:r>
              <a:rPr lang="en-GB"/>
              <a:t>© Oxford Policy Management</a:t>
            </a:r>
            <a:endParaRPr lang="en-GB" dirty="0"/>
          </a:p>
        </p:txBody>
      </p:sp>
      <p:sp>
        <p:nvSpPr>
          <p:cNvPr id="7" name="Slide Number Placeholder 6"/>
          <p:cNvSpPr>
            <a:spLocks noGrp="1"/>
          </p:cNvSpPr>
          <p:nvPr>
            <p:ph type="sldNum" sz="quarter" idx="23"/>
          </p:nvPr>
        </p:nvSpPr>
        <p:spPr/>
        <p:txBody>
          <a:bodyPr/>
          <a:lstStyle/>
          <a:p>
            <a:fld id="{FD433BC7-415C-F546-A389-9E9BEDC3253F}" type="slidenum">
              <a:rPr lang="en-GB" smtClean="0"/>
              <a:pPr/>
              <a:t>‹#›</a:t>
            </a:fld>
            <a:endParaRPr lang="en-GB" dirty="0"/>
          </a:p>
        </p:txBody>
      </p:sp>
    </p:spTree>
    <p:extLst>
      <p:ext uri="{BB962C8B-B14F-4D97-AF65-F5344CB8AC3E}">
        <p14:creationId xmlns:p14="http://schemas.microsoft.com/office/powerpoint/2010/main" val="1216130627"/>
      </p:ext>
    </p:extLst>
  </p:cSld>
  <p:clrMapOvr>
    <a:masterClrMapping/>
  </p:clrMapOvr>
  <p:extLst>
    <p:ext uri="{DCECCB84-F9BA-43D5-87BE-67443E8EF086}">
      <p15:sldGuideLst xmlns:p15="http://schemas.microsoft.com/office/powerpoint/2012/main">
        <p15:guide id="1" orient="horz" pos="799">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2400"/>
          </a:xfrm>
        </p:spPr>
        <p:txBody>
          <a:bodyPr>
            <a:normAutofit/>
          </a:bodyPr>
          <a:lstStyle>
            <a:lvl1pPr marL="0" indent="0">
              <a:lnSpc>
                <a:spcPct val="125000"/>
              </a:lnSpc>
              <a:buNone/>
              <a:defRPr sz="2400"/>
            </a:lvl1pPr>
            <a:lvl2pPr marL="457200" indent="0">
              <a:lnSpc>
                <a:spcPct val="125000"/>
              </a:lnSpc>
              <a:buNone/>
              <a:defRPr sz="2400"/>
            </a:lvl2pPr>
            <a:lvl3pPr marL="914400" indent="0">
              <a:lnSpc>
                <a:spcPct val="125000"/>
              </a:lnSpc>
              <a:buNone/>
              <a:defRPr sz="2400"/>
            </a:lvl3pPr>
            <a:lvl4pPr marL="1371600" indent="0">
              <a:lnSpc>
                <a:spcPct val="125000"/>
              </a:lnSpc>
              <a:buNone/>
              <a:defRPr sz="2400"/>
            </a:lvl4pPr>
            <a:lvl5pPr marL="1828800" indent="0">
              <a:lnSpc>
                <a:spcPct val="125000"/>
              </a:lnSpc>
              <a:buNone/>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0" name="Straight Connector 9"/>
          <p:cNvCxnSpPr/>
          <p:nvPr userDrawn="1"/>
        </p:nvCxnSpPr>
        <p:spPr>
          <a:xfrm>
            <a:off x="540000" y="1825625"/>
            <a:ext cx="0" cy="43524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Date Placeholder 6"/>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9" name="Footer Placeholder 8"/>
          <p:cNvSpPr>
            <a:spLocks noGrp="1"/>
          </p:cNvSpPr>
          <p:nvPr>
            <p:ph type="ftr" sz="quarter" idx="15"/>
          </p:nvPr>
        </p:nvSpPr>
        <p:spPr/>
        <p:txBody>
          <a:bodyPr/>
          <a:lstStyle/>
          <a:p>
            <a:r>
              <a:rPr lang="en-GB" dirty="0"/>
              <a:t>© Oxford Policy Management</a:t>
            </a:r>
          </a:p>
        </p:txBody>
      </p:sp>
      <p:sp>
        <p:nvSpPr>
          <p:cNvPr id="11" name="Slide Number Placeholder 10"/>
          <p:cNvSpPr>
            <a:spLocks noGrp="1"/>
          </p:cNvSpPr>
          <p:nvPr>
            <p:ph type="sldNum" sz="quarter" idx="16"/>
          </p:nvPr>
        </p:nvSpPr>
        <p:spPr/>
        <p:txBody>
          <a:bodyPr/>
          <a:lstStyle/>
          <a:p>
            <a:fld id="{FD433BC7-415C-F546-A389-9E9BEDC3253F}" type="slidenum">
              <a:rPr lang="en-GB" smtClean="0"/>
              <a:pPr/>
              <a:t>‹#›</a:t>
            </a:fld>
            <a:endParaRPr lang="en-GB" dirty="0"/>
          </a:p>
        </p:txBody>
      </p:sp>
      <p:sp>
        <p:nvSpPr>
          <p:cNvPr id="12" name="Title 11"/>
          <p:cNvSpPr>
            <a:spLocks noGrp="1"/>
          </p:cNvSpPr>
          <p:nvPr>
            <p:ph type="title"/>
          </p:nvPr>
        </p:nvSpPr>
        <p:spPr>
          <a:xfrm>
            <a:off x="838200" y="620687"/>
            <a:ext cx="10515600" cy="1026613"/>
          </a:xfrm>
        </p:spPr>
        <p:txBody>
          <a:bodyPr>
            <a:normAutofit/>
          </a:bodyPr>
          <a:lstStyle>
            <a:lvl1pPr>
              <a:defRPr sz="4000" b="1"/>
            </a:lvl1pPr>
          </a:lstStyle>
          <a:p>
            <a:r>
              <a:rPr lang="en-US"/>
              <a:t>Click to edit Master title style</a:t>
            </a:r>
            <a:endParaRPr lang="en-GB" dirty="0"/>
          </a:p>
        </p:txBody>
      </p:sp>
      <p:sp>
        <p:nvSpPr>
          <p:cNvPr id="14" name="Rectangle 13"/>
          <p:cNvSpPr/>
          <p:nvPr userDrawn="1"/>
        </p:nvSpPr>
        <p:spPr>
          <a:xfrm>
            <a:off x="-169200" y="878400"/>
            <a:ext cx="720000" cy="3600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31530131"/>
      </p:ext>
    </p:extLst>
  </p:cSld>
  <p:clrMapOvr>
    <a:masterClrMapping/>
  </p:clrMapOvr>
  <p:extLst>
    <p:ext uri="{DCECCB84-F9BA-43D5-87BE-67443E8EF086}">
      <p15:sldGuideLst xmlns:p15="http://schemas.microsoft.com/office/powerpoint/2012/main">
        <p15:guide id="1" orient="horz" pos="799"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Poppins" charset="0"/>
                <a:ea typeface="Poppins" charset="0"/>
                <a:cs typeface="Poppins" charset="0"/>
              </a:defRPr>
            </a:lvl1pPr>
          </a:lstStyle>
          <a:p>
            <a:fld id="{C25E3A6D-0C71-D948-A725-8554C8EF842A}" type="datetime4">
              <a:rPr lang="en-GB" smtClean="0"/>
              <a:t>21 September 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Poppins" charset="0"/>
                <a:ea typeface="Poppins" charset="0"/>
                <a:cs typeface="Poppins" charset="0"/>
              </a:defRPr>
            </a:lvl1pPr>
          </a:lstStyle>
          <a:p>
            <a:r>
              <a:rPr lang="en-GB" dirty="0"/>
              <a:t>© Oxford Policy Management</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Poppins" charset="0"/>
                <a:ea typeface="Poppins" charset="0"/>
                <a:cs typeface="Poppins" charset="0"/>
              </a:defRPr>
            </a:lvl1pPr>
          </a:lstStyle>
          <a:p>
            <a:fld id="{FD433BC7-415C-F546-A389-9E9BEDC3253F}" type="slidenum">
              <a:rPr lang="en-GB" smtClean="0"/>
              <a:pPr/>
              <a:t>‹#›</a:t>
            </a:fld>
            <a:endParaRPr lang="en-GB" dirty="0"/>
          </a:p>
        </p:txBody>
      </p:sp>
    </p:spTree>
    <p:extLst>
      <p:ext uri="{BB962C8B-B14F-4D97-AF65-F5344CB8AC3E}">
        <p14:creationId xmlns:p14="http://schemas.microsoft.com/office/powerpoint/2010/main" val="161275416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3" r:id="rId3"/>
    <p:sldLayoutId id="2147483666" r:id="rId4"/>
    <p:sldLayoutId id="2147483659" r:id="rId5"/>
    <p:sldLayoutId id="2147483662" r:id="rId6"/>
    <p:sldLayoutId id="2147483669" r:id="rId7"/>
    <p:sldLayoutId id="2147483664" r:id="rId8"/>
    <p:sldLayoutId id="2147483650" r:id="rId9"/>
    <p:sldLayoutId id="2147483670" r:id="rId10"/>
    <p:sldLayoutId id="2147483671" r:id="rId11"/>
    <p:sldLayoutId id="2147483672" r:id="rId12"/>
    <p:sldLayoutId id="2147483673" r:id="rId13"/>
    <p:sldLayoutId id="2147483674" r:id="rId14"/>
    <p:sldLayoutId id="2147483675" r:id="rId15"/>
    <p:sldLayoutId id="2147483661" r:id="rId16"/>
    <p:sldLayoutId id="2147483660" r:id="rId17"/>
    <p:sldLayoutId id="2147483658" r:id="rId18"/>
    <p:sldLayoutId id="2147483667" r:id="rId19"/>
    <p:sldLayoutId id="2147483668" r:id="rId20"/>
    <p:sldLayoutId id="2147483676" r:id="rId21"/>
  </p:sldLayoutIdLst>
  <p:hf hdr="0"/>
  <p:txStyles>
    <p:titleStyle>
      <a:lvl1pPr algn="l" defTabSz="914400" rtl="0" eaLnBrk="1" latinLnBrk="0" hangingPunct="1">
        <a:lnSpc>
          <a:spcPct val="90000"/>
        </a:lnSpc>
        <a:spcBef>
          <a:spcPct val="0"/>
        </a:spcBef>
        <a:buNone/>
        <a:defRPr sz="4400" kern="1200">
          <a:solidFill>
            <a:schemeClr val="tx1"/>
          </a:solidFill>
          <a:latin typeface="Poppins" charset="0"/>
          <a:ea typeface="Poppins" charset="0"/>
          <a:cs typeface="Poppins" charset="0"/>
        </a:defRPr>
      </a:lvl1pPr>
    </p:titleStyle>
    <p:bodyStyle>
      <a:lvl1pPr marL="0" indent="0" algn="l" defTabSz="914400" rtl="0" eaLnBrk="1" latinLnBrk="0" hangingPunct="1">
        <a:lnSpc>
          <a:spcPct val="125000"/>
        </a:lnSpc>
        <a:spcBef>
          <a:spcPts val="1000"/>
        </a:spcBef>
        <a:buFont typeface="Arial"/>
        <a:buNone/>
        <a:defRPr sz="2800" kern="1200">
          <a:solidFill>
            <a:schemeClr val="tx1"/>
          </a:solidFill>
          <a:latin typeface="Roboto" charset="0"/>
          <a:ea typeface="Roboto" charset="0"/>
          <a:cs typeface="Roboto" charset="0"/>
        </a:defRPr>
      </a:lvl1pPr>
      <a:lvl2pPr marL="457200" indent="0" algn="l" defTabSz="914400" rtl="0" eaLnBrk="1" latinLnBrk="0" hangingPunct="1">
        <a:lnSpc>
          <a:spcPct val="125000"/>
        </a:lnSpc>
        <a:spcBef>
          <a:spcPts val="500"/>
        </a:spcBef>
        <a:buFont typeface="Arial"/>
        <a:buNone/>
        <a:defRPr sz="2400" kern="1200">
          <a:solidFill>
            <a:schemeClr val="tx1"/>
          </a:solidFill>
          <a:latin typeface="Roboto" charset="0"/>
          <a:ea typeface="Roboto" charset="0"/>
          <a:cs typeface="Roboto" charset="0"/>
        </a:defRPr>
      </a:lvl2pPr>
      <a:lvl3pPr marL="914400" indent="0" algn="l" defTabSz="914400" rtl="0" eaLnBrk="1" latinLnBrk="0" hangingPunct="1">
        <a:lnSpc>
          <a:spcPct val="125000"/>
        </a:lnSpc>
        <a:spcBef>
          <a:spcPts val="500"/>
        </a:spcBef>
        <a:buFont typeface="Arial"/>
        <a:buNone/>
        <a:defRPr sz="2000" kern="1200">
          <a:solidFill>
            <a:schemeClr val="tx1"/>
          </a:solidFill>
          <a:latin typeface="Roboto" charset="0"/>
          <a:ea typeface="Roboto" charset="0"/>
          <a:cs typeface="Roboto" charset="0"/>
        </a:defRPr>
      </a:lvl3pPr>
      <a:lvl4pPr marL="1371600" indent="0" algn="l" defTabSz="914400" rtl="0" eaLnBrk="1" latinLnBrk="0" hangingPunct="1">
        <a:lnSpc>
          <a:spcPct val="125000"/>
        </a:lnSpc>
        <a:spcBef>
          <a:spcPts val="500"/>
        </a:spcBef>
        <a:buFont typeface="Arial"/>
        <a:buNone/>
        <a:defRPr sz="1800" kern="1200">
          <a:solidFill>
            <a:schemeClr val="tx1"/>
          </a:solidFill>
          <a:latin typeface="Roboto" charset="0"/>
          <a:ea typeface="Roboto" charset="0"/>
          <a:cs typeface="Roboto" charset="0"/>
        </a:defRPr>
      </a:lvl4pPr>
      <a:lvl5pPr marL="1828800" indent="0" algn="l" defTabSz="914400" rtl="0" eaLnBrk="1" latinLnBrk="0" hangingPunct="1">
        <a:lnSpc>
          <a:spcPct val="125000"/>
        </a:lnSpc>
        <a:spcBef>
          <a:spcPts val="500"/>
        </a:spcBef>
        <a:buFont typeface="Arial"/>
        <a:buNone/>
        <a:defRPr sz="1800" kern="1200">
          <a:solidFill>
            <a:schemeClr val="tx1"/>
          </a:solidFill>
          <a:latin typeface="Roboto" charset="0"/>
          <a:ea typeface="Roboto" charset="0"/>
          <a:cs typeface="Roboto"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1.xml"/><Relationship Id="rId4" Type="http://schemas.openxmlformats.org/officeDocument/2006/relationships/hyperlink" Target="https://dgmt.co.za/nourishing-the-future-we-wan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image" Target="../media/image66.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65.png"/><Relationship Id="rId5" Type="http://schemas.openxmlformats.org/officeDocument/2006/relationships/image" Target="../media/image64.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8" Type="http://schemas.openxmlformats.org/officeDocument/2006/relationships/image" Target="../media/image70.jpg"/><Relationship Id="rId13" Type="http://schemas.openxmlformats.org/officeDocument/2006/relationships/image" Target="../media/image75.jpeg"/><Relationship Id="rId3" Type="http://schemas.openxmlformats.org/officeDocument/2006/relationships/image" Target="../media/image68.png"/><Relationship Id="rId7" Type="http://schemas.openxmlformats.org/officeDocument/2006/relationships/image" Target="../media/image69.png"/><Relationship Id="rId12" Type="http://schemas.openxmlformats.org/officeDocument/2006/relationships/image" Target="../media/image74.jpe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67.png"/><Relationship Id="rId11" Type="http://schemas.openxmlformats.org/officeDocument/2006/relationships/image" Target="../media/image73.jpeg"/><Relationship Id="rId5" Type="http://schemas.openxmlformats.org/officeDocument/2006/relationships/image" Target="../media/image66.png"/><Relationship Id="rId15" Type="http://schemas.microsoft.com/office/2007/relationships/hdphoto" Target="../media/hdphoto3.wdp"/><Relationship Id="rId10" Type="http://schemas.openxmlformats.org/officeDocument/2006/relationships/image" Target="../media/image72.jpeg"/><Relationship Id="rId4" Type="http://schemas.openxmlformats.org/officeDocument/2006/relationships/image" Target="../media/image65.png"/><Relationship Id="rId9" Type="http://schemas.openxmlformats.org/officeDocument/2006/relationships/image" Target="../media/image71.jpg"/><Relationship Id="rId14" Type="http://schemas.openxmlformats.org/officeDocument/2006/relationships/image" Target="../media/image63.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2.jpeg"/><Relationship Id="rId17" Type="http://schemas.openxmlformats.org/officeDocument/2006/relationships/image" Target="../media/image77.png"/><Relationship Id="rId2" Type="http://schemas.openxmlformats.org/officeDocument/2006/relationships/notesSlide" Target="../notesSlides/notesSlide4.xml"/><Relationship Id="rId16" Type="http://schemas.openxmlformats.org/officeDocument/2006/relationships/image" Target="../media/image76.jpeg"/><Relationship Id="rId1" Type="http://schemas.openxmlformats.org/officeDocument/2006/relationships/slideLayout" Target="../slideLayouts/slideLayout21.xml"/><Relationship Id="rId6" Type="http://schemas.openxmlformats.org/officeDocument/2006/relationships/image" Target="../media/image65.png"/><Relationship Id="rId11" Type="http://schemas.openxmlformats.org/officeDocument/2006/relationships/image" Target="../media/image71.jpg"/><Relationship Id="rId5" Type="http://schemas.openxmlformats.org/officeDocument/2006/relationships/image" Target="../media/image68.png"/><Relationship Id="rId15" Type="http://schemas.openxmlformats.org/officeDocument/2006/relationships/image" Target="../media/image75.jpeg"/><Relationship Id="rId10" Type="http://schemas.openxmlformats.org/officeDocument/2006/relationships/image" Target="../media/image70.jpg"/><Relationship Id="rId4" Type="http://schemas.microsoft.com/office/2007/relationships/hdphoto" Target="../media/hdphoto3.wdp"/><Relationship Id="rId9" Type="http://schemas.openxmlformats.org/officeDocument/2006/relationships/image" Target="../media/image69.png"/><Relationship Id="rId14" Type="http://schemas.openxmlformats.org/officeDocument/2006/relationships/image" Target="../media/image74.jpe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3.jpeg"/><Relationship Id="rId3" Type="http://schemas.openxmlformats.org/officeDocument/2006/relationships/image" Target="../media/image63.png"/><Relationship Id="rId7" Type="http://schemas.openxmlformats.org/officeDocument/2006/relationships/image" Target="../media/image66.png"/><Relationship Id="rId12" Type="http://schemas.openxmlformats.org/officeDocument/2006/relationships/image" Target="../media/image72.jpeg"/><Relationship Id="rId17" Type="http://schemas.openxmlformats.org/officeDocument/2006/relationships/image" Target="../media/image77.png"/><Relationship Id="rId2" Type="http://schemas.openxmlformats.org/officeDocument/2006/relationships/notesSlide" Target="../notesSlides/notesSlide5.xml"/><Relationship Id="rId16" Type="http://schemas.openxmlformats.org/officeDocument/2006/relationships/image" Target="../media/image76.jpeg"/><Relationship Id="rId1" Type="http://schemas.openxmlformats.org/officeDocument/2006/relationships/slideLayout" Target="../slideLayouts/slideLayout21.xml"/><Relationship Id="rId6" Type="http://schemas.openxmlformats.org/officeDocument/2006/relationships/image" Target="../media/image65.png"/><Relationship Id="rId11" Type="http://schemas.openxmlformats.org/officeDocument/2006/relationships/image" Target="../media/image71.jpg"/><Relationship Id="rId5" Type="http://schemas.openxmlformats.org/officeDocument/2006/relationships/image" Target="../media/image68.png"/><Relationship Id="rId15" Type="http://schemas.openxmlformats.org/officeDocument/2006/relationships/image" Target="../media/image75.jpeg"/><Relationship Id="rId10" Type="http://schemas.openxmlformats.org/officeDocument/2006/relationships/image" Target="../media/image70.jpg"/><Relationship Id="rId4" Type="http://schemas.microsoft.com/office/2007/relationships/hdphoto" Target="../media/hdphoto3.wdp"/><Relationship Id="rId9" Type="http://schemas.openxmlformats.org/officeDocument/2006/relationships/image" Target="../media/image69.png"/><Relationship Id="rId14" Type="http://schemas.openxmlformats.org/officeDocument/2006/relationships/image" Target="../media/image74.jpeg"/></Relationships>
</file>

<file path=ppt/slides/_rels/slide1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5.svg"/></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83.jpeg"/><Relationship Id="rId4" Type="http://schemas.openxmlformats.org/officeDocument/2006/relationships/image" Target="../media/image82.jpe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21.xml"/><Relationship Id="rId4" Type="http://schemas.openxmlformats.org/officeDocument/2006/relationships/image" Target="../media/image84.jpeg"/></Relationships>
</file>

<file path=ppt/slides/_rels/slide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85.jpeg"/></Relationships>
</file>

<file path=ppt/slides/_rels/slide2.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26.png"/><Relationship Id="rId3" Type="http://schemas.openxmlformats.org/officeDocument/2006/relationships/image" Target="../media/image24.png"/><Relationship Id="rId7" Type="http://schemas.openxmlformats.org/officeDocument/2006/relationships/image" Target="../media/image23.png"/><Relationship Id="rId12" Type="http://schemas.openxmlformats.org/officeDocument/2006/relationships/slide" Target="slide16.xml"/><Relationship Id="rId2" Type="http://schemas.openxmlformats.org/officeDocument/2006/relationships/image" Target="../media/image23.png"/><Relationship Id="rId1" Type="http://schemas.openxmlformats.org/officeDocument/2006/relationships/slideLayout" Target="../slideLayouts/slideLayout21.xml"/><Relationship Id="rId6" Type="http://schemas.openxmlformats.org/officeDocument/2006/relationships/slide" Target="slide3.xml"/><Relationship Id="rId11" Type="http://schemas.openxmlformats.org/officeDocument/2006/relationships/image" Target="../media/image25.png"/><Relationship Id="rId5" Type="http://schemas.openxmlformats.org/officeDocument/2006/relationships/image" Target="../media/image26.png"/><Relationship Id="rId10" Type="http://schemas.openxmlformats.org/officeDocument/2006/relationships/slide" Target="slide11.xml"/><Relationship Id="rId4" Type="http://schemas.openxmlformats.org/officeDocument/2006/relationships/image" Target="../media/image25.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86.png"/></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jpeg"/><Relationship Id="rId2" Type="http://schemas.openxmlformats.org/officeDocument/2006/relationships/image" Target="../media/image28.jpeg"/><Relationship Id="rId1" Type="http://schemas.openxmlformats.org/officeDocument/2006/relationships/slideLayout" Target="../slideLayouts/slideLayout20.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21.xml"/><Relationship Id="rId4" Type="http://schemas.openxmlformats.org/officeDocument/2006/relationships/hyperlink" Target="https://www.scientia.global/the-wasting-and-stunting-technical-interest-group-generating-evidence-to-challenge-the-divide-in-nutrition/"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18" Type="http://schemas.openxmlformats.org/officeDocument/2006/relationships/image" Target="../media/image53.png"/><Relationship Id="rId3" Type="http://schemas.microsoft.com/office/2007/relationships/hdphoto" Target="../media/hdphoto1.wdp"/><Relationship Id="rId21" Type="http://schemas.openxmlformats.org/officeDocument/2006/relationships/image" Target="../media/image56.png"/><Relationship Id="rId7" Type="http://schemas.openxmlformats.org/officeDocument/2006/relationships/image" Target="../media/image42.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image" Target="../media/image39.png"/><Relationship Id="rId16" Type="http://schemas.openxmlformats.org/officeDocument/2006/relationships/image" Target="../media/image51.png"/><Relationship Id="rId20"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19" Type="http://schemas.openxmlformats.org/officeDocument/2006/relationships/image" Target="../media/image54.png"/><Relationship Id="rId4" Type="http://schemas.openxmlformats.org/officeDocument/2006/relationships/hyperlink" Target="https://www.scientia.global/the-wasting-and-stunting-technical-interest-group-generating-evidence-to-challenge-the-divide-in-nutrition/" TargetMode="External"/><Relationship Id="rId9" Type="http://schemas.openxmlformats.org/officeDocument/2006/relationships/image" Target="../media/image44.png"/><Relationship Id="rId14" Type="http://schemas.openxmlformats.org/officeDocument/2006/relationships/image" Target="../media/image49.png"/><Relationship Id="rId22" Type="http://schemas.openxmlformats.org/officeDocument/2006/relationships/image" Target="../media/image57.png"/></Relationships>
</file>

<file path=ppt/slides/_rels/slide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9.png"/><Relationship Id="rId1" Type="http://schemas.openxmlformats.org/officeDocument/2006/relationships/slideLayout" Target="../slideLayouts/slideLayout21.xml"/><Relationship Id="rId4" Type="http://schemas.openxmlformats.org/officeDocument/2006/relationships/hyperlink" Target="https://www.africametro.com/western-africa/nigeria-to-provide-free-meals-for-primary-school-childre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2212" y="1709739"/>
            <a:ext cx="7270012" cy="2727373"/>
          </a:xfrm>
        </p:spPr>
        <p:txBody>
          <a:bodyPr>
            <a:normAutofit fontScale="90000"/>
          </a:bodyPr>
          <a:lstStyle/>
          <a:p>
            <a:r>
              <a:rPr lang="en-GB" cap="small" dirty="0"/>
              <a:t>Nurturing Multisectoral Commitments for Sustainable Nutrition in Nigeria</a:t>
            </a:r>
            <a:endParaRPr lang="en-GB" dirty="0"/>
          </a:p>
        </p:txBody>
      </p:sp>
      <p:sp>
        <p:nvSpPr>
          <p:cNvPr id="5" name="Text Placeholder 4"/>
          <p:cNvSpPr>
            <a:spLocks noGrp="1"/>
          </p:cNvSpPr>
          <p:nvPr>
            <p:ph type="body" sz="quarter" idx="16"/>
          </p:nvPr>
        </p:nvSpPr>
        <p:spPr/>
        <p:txBody>
          <a:bodyPr/>
          <a:lstStyle/>
          <a:p>
            <a:r>
              <a:rPr lang="en-US" dirty="0"/>
              <a:t>21-Sept-2022</a:t>
            </a:r>
            <a:endParaRPr lang="en-GB" dirty="0"/>
          </a:p>
        </p:txBody>
      </p:sp>
      <p:pic>
        <p:nvPicPr>
          <p:cNvPr id="9" name="Picture Placeholder 8">
            <a:extLst>
              <a:ext uri="{FF2B5EF4-FFF2-40B4-BE49-F238E27FC236}">
                <a16:creationId xmlns:a16="http://schemas.microsoft.com/office/drawing/2014/main" id="{F29E4245-6E73-46D4-B260-5DD906EEC710}"/>
              </a:ext>
            </a:extLst>
          </p:cNvPr>
          <p:cNvPicPr>
            <a:picLocks noGrp="1" noChangeAspect="1"/>
          </p:cNvPicPr>
          <p:nvPr>
            <p:ph type="pic" sz="quarter" idx="14"/>
          </p:nvPr>
        </p:nvPicPr>
        <p:blipFill>
          <a:blip r:embed="rId3" cstate="screen">
            <a:extLst>
              <a:ext uri="{28A0092B-C50C-407E-A947-70E740481C1C}">
                <a14:useLocalDpi xmlns:a14="http://schemas.microsoft.com/office/drawing/2010/main"/>
              </a:ext>
            </a:extLst>
          </a:blip>
          <a:srcRect/>
          <a:stretch>
            <a:fillRect/>
          </a:stretch>
        </p:blipFill>
        <p:spPr>
          <a:xfrm>
            <a:off x="8864070" y="27384"/>
            <a:ext cx="3327930" cy="6858000"/>
          </a:xfrm>
        </p:spPr>
      </p:pic>
      <p:pic>
        <p:nvPicPr>
          <p:cNvPr id="7" name="Picture 6">
            <a:extLst>
              <a:ext uri="{FF2B5EF4-FFF2-40B4-BE49-F238E27FC236}">
                <a16:creationId xmlns:a16="http://schemas.microsoft.com/office/drawing/2014/main" id="{D50C652C-0CCA-4FFC-919F-2235410D116C}"/>
              </a:ext>
            </a:extLst>
          </p:cNvPr>
          <p:cNvPicPr>
            <a:picLocks noChangeAspect="1"/>
          </p:cNvPicPr>
          <p:nvPr/>
        </p:nvPicPr>
        <p:blipFill>
          <a:blip r:embed="rId4"/>
          <a:stretch>
            <a:fillRect/>
          </a:stretch>
        </p:blipFill>
        <p:spPr>
          <a:xfrm>
            <a:off x="10397405" y="6352472"/>
            <a:ext cx="1819275" cy="523875"/>
          </a:xfrm>
          <a:prstGeom prst="rect">
            <a:avLst/>
          </a:prstGeom>
        </p:spPr>
      </p:pic>
      <p:pic>
        <p:nvPicPr>
          <p:cNvPr id="6" name="Picture 5" descr="Rainbow of fresh vegetables and fruits">
            <a:extLst>
              <a:ext uri="{FF2B5EF4-FFF2-40B4-BE49-F238E27FC236}">
                <a16:creationId xmlns:a16="http://schemas.microsoft.com/office/drawing/2014/main" id="{88AF50A7-F922-AF32-BAF3-472ECE0E09D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008768" y="0"/>
            <a:ext cx="4276054" cy="6858000"/>
          </a:xfrm>
          <a:prstGeom prst="rect">
            <a:avLst/>
          </a:prstGeom>
        </p:spPr>
      </p:pic>
      <p:sp>
        <p:nvSpPr>
          <p:cNvPr id="8" name="Title 2">
            <a:extLst>
              <a:ext uri="{FF2B5EF4-FFF2-40B4-BE49-F238E27FC236}">
                <a16:creationId xmlns:a16="http://schemas.microsoft.com/office/drawing/2014/main" id="{59528BA3-4BB8-0A99-7CD8-9907413B5065}"/>
              </a:ext>
            </a:extLst>
          </p:cNvPr>
          <p:cNvSpPr txBox="1">
            <a:spLocks/>
          </p:cNvSpPr>
          <p:nvPr/>
        </p:nvSpPr>
        <p:spPr>
          <a:xfrm>
            <a:off x="984816" y="4681433"/>
            <a:ext cx="7270012" cy="907109"/>
          </a:xfrm>
          <a:prstGeom prst="rect">
            <a:avLst/>
          </a:prstGeom>
        </p:spPr>
        <p:txBody>
          <a:bodyPr vert="horz" lIns="91440" tIns="45720" rIns="91440" bIns="45720" rtlCol="0" anchor="t">
            <a:normAutofit fontScale="97500"/>
          </a:bodyPr>
          <a:lstStyle>
            <a:lvl1pPr algn="l" defTabSz="914400" rtl="0" eaLnBrk="1" latinLnBrk="0" hangingPunct="1">
              <a:lnSpc>
                <a:spcPct val="100000"/>
              </a:lnSpc>
              <a:spcBef>
                <a:spcPct val="0"/>
              </a:spcBef>
              <a:buNone/>
              <a:defRPr sz="4800" b="1" kern="1200" baseline="0">
                <a:solidFill>
                  <a:schemeClr val="tx1"/>
                </a:solidFill>
                <a:latin typeface="Poppins" charset="0"/>
                <a:ea typeface="Poppins" charset="0"/>
                <a:cs typeface="Poppins" charset="0"/>
              </a:defRPr>
            </a:lvl1pPr>
          </a:lstStyle>
          <a:p>
            <a:pPr algn="r"/>
            <a:r>
              <a:rPr lang="en-GB" sz="2800" cap="small" dirty="0"/>
              <a:t>OLUFEMI ADEGOKE</a:t>
            </a:r>
            <a:endParaRPr lang="en-GB" sz="2800" dirty="0"/>
          </a:p>
        </p:txBody>
      </p:sp>
      <p:pic>
        <p:nvPicPr>
          <p:cNvPr id="10" name="Picture 9">
            <a:extLst>
              <a:ext uri="{FF2B5EF4-FFF2-40B4-BE49-F238E27FC236}">
                <a16:creationId xmlns:a16="http://schemas.microsoft.com/office/drawing/2014/main" id="{B96299F6-73DB-47D7-A0BD-E907A8C29B56}"/>
              </a:ext>
            </a:extLst>
          </p:cNvPr>
          <p:cNvPicPr>
            <a:picLocks noChangeAspect="1"/>
          </p:cNvPicPr>
          <p:nvPr/>
        </p:nvPicPr>
        <p:blipFill>
          <a:blip r:embed="rId6"/>
          <a:stretch>
            <a:fillRect/>
          </a:stretch>
        </p:blipFill>
        <p:spPr>
          <a:xfrm>
            <a:off x="4893022" y="5404322"/>
            <a:ext cx="1582266" cy="1025350"/>
          </a:xfrm>
          <a:prstGeom prst="rect">
            <a:avLst/>
          </a:prstGeom>
        </p:spPr>
      </p:pic>
    </p:spTree>
    <p:extLst>
      <p:ext uri="{BB962C8B-B14F-4D97-AF65-F5344CB8AC3E}">
        <p14:creationId xmlns:p14="http://schemas.microsoft.com/office/powerpoint/2010/main" val="17856840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018">
            <a:extLst>
              <a:ext uri="{FF2B5EF4-FFF2-40B4-BE49-F238E27FC236}">
                <a16:creationId xmlns:a16="http://schemas.microsoft.com/office/drawing/2014/main" id="{A3A58FC1-346D-85FE-91E3-CA723437181D}"/>
              </a:ext>
            </a:extLst>
          </p:cNvPr>
          <p:cNvPicPr>
            <a:picLocks noChangeAspect="1"/>
          </p:cNvPicPr>
          <p:nvPr/>
        </p:nvPicPr>
        <p:blipFill>
          <a:blip r:embed="rId2"/>
          <a:srcRect/>
          <a:stretch/>
        </p:blipFill>
        <p:spPr>
          <a:xfrm>
            <a:off x="3604200" y="1122039"/>
            <a:ext cx="8327718" cy="4153838"/>
          </a:xfrm>
          <a:prstGeom prst="rect">
            <a:avLst/>
          </a:prstGeom>
        </p:spPr>
      </p:pic>
      <p:pic>
        <p:nvPicPr>
          <p:cNvPr id="6" name="Picture 5" descr="A dog lying on a piece of paper&#10;&#10;Description automatically generated with low confidence">
            <a:extLst>
              <a:ext uri="{FF2B5EF4-FFF2-40B4-BE49-F238E27FC236}">
                <a16:creationId xmlns:a16="http://schemas.microsoft.com/office/drawing/2014/main" id="{D0DC859C-A1F5-075E-BBF9-68346E97445E}"/>
              </a:ext>
            </a:extLst>
          </p:cNvPr>
          <p:cNvPicPr>
            <a:picLocks noChangeAspect="1"/>
          </p:cNvPicPr>
          <p:nvPr/>
        </p:nvPicPr>
        <p:blipFill>
          <a:blip r:embed="rId3" cstate="screen">
            <a:extLs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0" y="1122039"/>
            <a:ext cx="3568864" cy="2380404"/>
          </a:xfrm>
          <a:prstGeom prst="rect">
            <a:avLst/>
          </a:prstGeom>
        </p:spPr>
      </p:pic>
      <p:sp>
        <p:nvSpPr>
          <p:cNvPr id="8" name="TextBox 7">
            <a:extLst>
              <a:ext uri="{FF2B5EF4-FFF2-40B4-BE49-F238E27FC236}">
                <a16:creationId xmlns:a16="http://schemas.microsoft.com/office/drawing/2014/main" id="{8EFCFB78-6876-BDF1-CCC9-BFDBC7B5C5A6}"/>
              </a:ext>
            </a:extLst>
          </p:cNvPr>
          <p:cNvSpPr txBox="1"/>
          <p:nvPr/>
        </p:nvSpPr>
        <p:spPr>
          <a:xfrm>
            <a:off x="-1" y="3502443"/>
            <a:ext cx="3514616" cy="1015663"/>
          </a:xfrm>
          <a:prstGeom prst="rect">
            <a:avLst/>
          </a:prstGeom>
          <a:noFill/>
        </p:spPr>
        <p:txBody>
          <a:bodyPr wrap="none" rtlCol="0">
            <a:spAutoFit/>
          </a:bodyPr>
          <a:lstStyle/>
          <a:p>
            <a:r>
              <a:rPr lang="en-GB" sz="6000" b="1" dirty="0"/>
              <a:t>STUNTING</a:t>
            </a:r>
            <a:endParaRPr lang="LID4096" sz="6000" b="1" dirty="0"/>
          </a:p>
        </p:txBody>
      </p:sp>
      <p:sp>
        <p:nvSpPr>
          <p:cNvPr id="3" name="TextBox 2">
            <a:extLst>
              <a:ext uri="{FF2B5EF4-FFF2-40B4-BE49-F238E27FC236}">
                <a16:creationId xmlns:a16="http://schemas.microsoft.com/office/drawing/2014/main" id="{D04430DF-727E-1BB9-8FA3-FBBB8F3895DB}"/>
              </a:ext>
            </a:extLst>
          </p:cNvPr>
          <p:cNvSpPr txBox="1"/>
          <p:nvPr/>
        </p:nvSpPr>
        <p:spPr>
          <a:xfrm>
            <a:off x="2073770" y="4576855"/>
            <a:ext cx="1524776" cy="1015663"/>
          </a:xfrm>
          <a:prstGeom prst="rect">
            <a:avLst/>
          </a:prstGeom>
          <a:noFill/>
        </p:spPr>
        <p:txBody>
          <a:bodyPr wrap="none" rtlCol="0">
            <a:spAutoFit/>
          </a:bodyPr>
          <a:lstStyle/>
          <a:p>
            <a:r>
              <a:rPr lang="en-GB" sz="6000" b="1" dirty="0"/>
              <a:t>37%</a:t>
            </a:r>
            <a:endParaRPr lang="LID4096" sz="6000" b="1" dirty="0"/>
          </a:p>
        </p:txBody>
      </p:sp>
      <p:sp>
        <p:nvSpPr>
          <p:cNvPr id="10" name="Rectangle: Rounded Corners 9">
            <a:extLst>
              <a:ext uri="{FF2B5EF4-FFF2-40B4-BE49-F238E27FC236}">
                <a16:creationId xmlns:a16="http://schemas.microsoft.com/office/drawing/2014/main" id="{6849E751-7FB9-87C3-B8CA-E8440C2FAAEF}"/>
              </a:ext>
            </a:extLst>
          </p:cNvPr>
          <p:cNvSpPr/>
          <p:nvPr/>
        </p:nvSpPr>
        <p:spPr>
          <a:xfrm>
            <a:off x="9340552" y="3792113"/>
            <a:ext cx="432048" cy="436321"/>
          </a:xfrm>
          <a:prstGeom prst="roundRect">
            <a:avLst/>
          </a:prstGeom>
          <a:solidFill>
            <a:srgbClr val="FFF5F0"/>
          </a:solidFill>
          <a:ln>
            <a:solidFill>
              <a:srgbClr val="0B1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1" name="Rectangle: Rounded Corners 10">
            <a:extLst>
              <a:ext uri="{FF2B5EF4-FFF2-40B4-BE49-F238E27FC236}">
                <a16:creationId xmlns:a16="http://schemas.microsoft.com/office/drawing/2014/main" id="{203A4459-2557-99F0-9CEE-13AA540F0015}"/>
              </a:ext>
            </a:extLst>
          </p:cNvPr>
          <p:cNvSpPr/>
          <p:nvPr/>
        </p:nvSpPr>
        <p:spPr>
          <a:xfrm>
            <a:off x="9340552" y="4258329"/>
            <a:ext cx="432048" cy="436321"/>
          </a:xfrm>
          <a:prstGeom prst="roundRect">
            <a:avLst/>
          </a:prstGeom>
          <a:solidFill>
            <a:srgbClr val="FCBEA5"/>
          </a:solidFill>
          <a:ln>
            <a:solidFill>
              <a:srgbClr val="0B1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Rectangle: Rounded Corners 11">
            <a:extLst>
              <a:ext uri="{FF2B5EF4-FFF2-40B4-BE49-F238E27FC236}">
                <a16:creationId xmlns:a16="http://schemas.microsoft.com/office/drawing/2014/main" id="{97C8A116-237F-D37B-AFFA-E87D787E90A1}"/>
              </a:ext>
            </a:extLst>
          </p:cNvPr>
          <p:cNvSpPr/>
          <p:nvPr/>
        </p:nvSpPr>
        <p:spPr>
          <a:xfrm>
            <a:off x="9340552" y="4724545"/>
            <a:ext cx="432048" cy="436321"/>
          </a:xfrm>
          <a:prstGeom prst="roundRect">
            <a:avLst/>
          </a:prstGeom>
          <a:solidFill>
            <a:srgbClr val="FD7150"/>
          </a:solidFill>
          <a:ln>
            <a:solidFill>
              <a:srgbClr val="0B1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5" name="Rectangle: Rounded Corners 14">
            <a:extLst>
              <a:ext uri="{FF2B5EF4-FFF2-40B4-BE49-F238E27FC236}">
                <a16:creationId xmlns:a16="http://schemas.microsoft.com/office/drawing/2014/main" id="{3C3BEB39-AC4A-14AB-DCC1-43B9C78F14C2}"/>
              </a:ext>
            </a:extLst>
          </p:cNvPr>
          <p:cNvSpPr/>
          <p:nvPr/>
        </p:nvSpPr>
        <p:spPr>
          <a:xfrm>
            <a:off x="9340552" y="5190761"/>
            <a:ext cx="432048" cy="436321"/>
          </a:xfrm>
          <a:prstGeom prst="roundRect">
            <a:avLst/>
          </a:prstGeom>
          <a:solidFill>
            <a:srgbClr val="D32020"/>
          </a:solidFill>
          <a:ln>
            <a:solidFill>
              <a:srgbClr val="0B1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Rectangle: Rounded Corners 15">
            <a:extLst>
              <a:ext uri="{FF2B5EF4-FFF2-40B4-BE49-F238E27FC236}">
                <a16:creationId xmlns:a16="http://schemas.microsoft.com/office/drawing/2014/main" id="{2EB803B7-E35F-DDA7-C66A-332674DA02BA}"/>
              </a:ext>
            </a:extLst>
          </p:cNvPr>
          <p:cNvSpPr/>
          <p:nvPr/>
        </p:nvSpPr>
        <p:spPr>
          <a:xfrm>
            <a:off x="9340552" y="5656975"/>
            <a:ext cx="432048" cy="436321"/>
          </a:xfrm>
          <a:prstGeom prst="roundRect">
            <a:avLst/>
          </a:prstGeom>
          <a:solidFill>
            <a:srgbClr val="67000D"/>
          </a:solidFill>
          <a:ln>
            <a:solidFill>
              <a:srgbClr val="0B1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TextBox 17">
            <a:extLst>
              <a:ext uri="{FF2B5EF4-FFF2-40B4-BE49-F238E27FC236}">
                <a16:creationId xmlns:a16="http://schemas.microsoft.com/office/drawing/2014/main" id="{6E93379B-67A1-A1C9-1DA6-35777FA847AA}"/>
              </a:ext>
            </a:extLst>
          </p:cNvPr>
          <p:cNvSpPr txBox="1"/>
          <p:nvPr/>
        </p:nvSpPr>
        <p:spPr>
          <a:xfrm>
            <a:off x="9856531" y="3825607"/>
            <a:ext cx="1239442" cy="369332"/>
          </a:xfrm>
          <a:prstGeom prst="rect">
            <a:avLst/>
          </a:prstGeom>
          <a:noFill/>
        </p:spPr>
        <p:txBody>
          <a:bodyPr wrap="none" rtlCol="0">
            <a:spAutoFit/>
          </a:bodyPr>
          <a:lstStyle/>
          <a:p>
            <a:r>
              <a:rPr lang="en-GB" dirty="0"/>
              <a:t>25% or less</a:t>
            </a:r>
            <a:endParaRPr lang="LID4096" dirty="0"/>
          </a:p>
        </p:txBody>
      </p:sp>
      <p:sp>
        <p:nvSpPr>
          <p:cNvPr id="19" name="TextBox 18">
            <a:extLst>
              <a:ext uri="{FF2B5EF4-FFF2-40B4-BE49-F238E27FC236}">
                <a16:creationId xmlns:a16="http://schemas.microsoft.com/office/drawing/2014/main" id="{DF6DC67B-2B54-C630-BDC2-88E36A0ADE43}"/>
              </a:ext>
            </a:extLst>
          </p:cNvPr>
          <p:cNvSpPr txBox="1"/>
          <p:nvPr/>
        </p:nvSpPr>
        <p:spPr>
          <a:xfrm>
            <a:off x="9836262" y="4333440"/>
            <a:ext cx="1120178" cy="369332"/>
          </a:xfrm>
          <a:prstGeom prst="rect">
            <a:avLst/>
          </a:prstGeom>
          <a:noFill/>
        </p:spPr>
        <p:txBody>
          <a:bodyPr wrap="none" rtlCol="0">
            <a:spAutoFit/>
          </a:bodyPr>
          <a:lstStyle/>
          <a:p>
            <a:r>
              <a:rPr lang="en-GB" dirty="0"/>
              <a:t>25 to 33%</a:t>
            </a:r>
            <a:endParaRPr lang="LID4096" dirty="0"/>
          </a:p>
        </p:txBody>
      </p:sp>
      <p:sp>
        <p:nvSpPr>
          <p:cNvPr id="21" name="TextBox 20">
            <a:extLst>
              <a:ext uri="{FF2B5EF4-FFF2-40B4-BE49-F238E27FC236}">
                <a16:creationId xmlns:a16="http://schemas.microsoft.com/office/drawing/2014/main" id="{4BDB9792-AA81-1A1D-5D92-4AF04D61E087}"/>
              </a:ext>
            </a:extLst>
          </p:cNvPr>
          <p:cNvSpPr txBox="1"/>
          <p:nvPr/>
        </p:nvSpPr>
        <p:spPr>
          <a:xfrm>
            <a:off x="9836262" y="4758039"/>
            <a:ext cx="1120178" cy="369332"/>
          </a:xfrm>
          <a:prstGeom prst="rect">
            <a:avLst/>
          </a:prstGeom>
          <a:noFill/>
        </p:spPr>
        <p:txBody>
          <a:bodyPr wrap="none" rtlCol="0">
            <a:spAutoFit/>
          </a:bodyPr>
          <a:lstStyle/>
          <a:p>
            <a:r>
              <a:rPr lang="en-GB" dirty="0"/>
              <a:t>33 to 41%</a:t>
            </a:r>
            <a:endParaRPr lang="LID4096" dirty="0"/>
          </a:p>
        </p:txBody>
      </p:sp>
      <p:sp>
        <p:nvSpPr>
          <p:cNvPr id="22" name="TextBox 21">
            <a:extLst>
              <a:ext uri="{FF2B5EF4-FFF2-40B4-BE49-F238E27FC236}">
                <a16:creationId xmlns:a16="http://schemas.microsoft.com/office/drawing/2014/main" id="{7EBB4F90-D0D6-F23A-DB6A-8F6C56BF877F}"/>
              </a:ext>
            </a:extLst>
          </p:cNvPr>
          <p:cNvSpPr txBox="1"/>
          <p:nvPr/>
        </p:nvSpPr>
        <p:spPr>
          <a:xfrm>
            <a:off x="9836262" y="5254226"/>
            <a:ext cx="1120178" cy="369332"/>
          </a:xfrm>
          <a:prstGeom prst="rect">
            <a:avLst/>
          </a:prstGeom>
          <a:noFill/>
        </p:spPr>
        <p:txBody>
          <a:bodyPr wrap="none" rtlCol="0">
            <a:spAutoFit/>
          </a:bodyPr>
          <a:lstStyle/>
          <a:p>
            <a:r>
              <a:rPr lang="en-GB" dirty="0"/>
              <a:t>41 to 50%</a:t>
            </a:r>
            <a:endParaRPr lang="LID4096" dirty="0"/>
          </a:p>
        </p:txBody>
      </p:sp>
      <p:sp>
        <p:nvSpPr>
          <p:cNvPr id="23" name="TextBox 22">
            <a:extLst>
              <a:ext uri="{FF2B5EF4-FFF2-40B4-BE49-F238E27FC236}">
                <a16:creationId xmlns:a16="http://schemas.microsoft.com/office/drawing/2014/main" id="{10E7330D-69DA-235A-0AB3-EA9810CF98D4}"/>
              </a:ext>
            </a:extLst>
          </p:cNvPr>
          <p:cNvSpPr txBox="1"/>
          <p:nvPr/>
        </p:nvSpPr>
        <p:spPr>
          <a:xfrm>
            <a:off x="9836262" y="5690469"/>
            <a:ext cx="1449371" cy="369332"/>
          </a:xfrm>
          <a:prstGeom prst="rect">
            <a:avLst/>
          </a:prstGeom>
          <a:noFill/>
        </p:spPr>
        <p:txBody>
          <a:bodyPr wrap="none" rtlCol="0">
            <a:spAutoFit/>
          </a:bodyPr>
          <a:lstStyle/>
          <a:p>
            <a:r>
              <a:rPr lang="en-GB" dirty="0"/>
              <a:t>51 and above</a:t>
            </a:r>
            <a:endParaRPr lang="LID4096" dirty="0"/>
          </a:p>
        </p:txBody>
      </p:sp>
      <p:sp>
        <p:nvSpPr>
          <p:cNvPr id="28" name="TextBox 27">
            <a:extLst>
              <a:ext uri="{FF2B5EF4-FFF2-40B4-BE49-F238E27FC236}">
                <a16:creationId xmlns:a16="http://schemas.microsoft.com/office/drawing/2014/main" id="{54B5F9AC-44F9-422D-F174-0157EECFEDD7}"/>
              </a:ext>
            </a:extLst>
          </p:cNvPr>
          <p:cNvSpPr txBox="1"/>
          <p:nvPr/>
        </p:nvSpPr>
        <p:spPr>
          <a:xfrm>
            <a:off x="6384032" y="5735961"/>
            <a:ext cx="1795492" cy="369332"/>
          </a:xfrm>
          <a:prstGeom prst="rect">
            <a:avLst/>
          </a:prstGeom>
          <a:noFill/>
        </p:spPr>
        <p:txBody>
          <a:bodyPr wrap="none" rtlCol="0">
            <a:spAutoFit/>
          </a:bodyPr>
          <a:lstStyle/>
          <a:p>
            <a:r>
              <a:rPr lang="en-GB" b="1" dirty="0"/>
              <a:t>Source</a:t>
            </a:r>
            <a:r>
              <a:rPr lang="en-GB" dirty="0"/>
              <a:t> DHS,2018</a:t>
            </a:r>
            <a:endParaRPr lang="LID4096" dirty="0"/>
          </a:p>
        </p:txBody>
      </p:sp>
    </p:spTree>
    <p:extLst>
      <p:ext uri="{BB962C8B-B14F-4D97-AF65-F5344CB8AC3E}">
        <p14:creationId xmlns:p14="http://schemas.microsoft.com/office/powerpoint/2010/main" val="41138403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351E8-8A12-8296-E22A-796CA3D5D857}"/>
              </a:ext>
            </a:extLst>
          </p:cNvPr>
          <p:cNvSpPr txBox="1"/>
          <p:nvPr/>
        </p:nvSpPr>
        <p:spPr>
          <a:xfrm>
            <a:off x="2628900" y="1676400"/>
            <a:ext cx="5870518" cy="1569660"/>
          </a:xfrm>
          <a:prstGeom prst="rect">
            <a:avLst/>
          </a:prstGeom>
          <a:noFill/>
        </p:spPr>
        <p:txBody>
          <a:bodyPr wrap="none" rtlCol="0">
            <a:spAutoFit/>
          </a:bodyPr>
          <a:lstStyle/>
          <a:p>
            <a:r>
              <a:rPr lang="en-GB" sz="9600" dirty="0"/>
              <a:t>NUTRITION</a:t>
            </a:r>
            <a:endParaRPr lang="LID4096" sz="9600" dirty="0"/>
          </a:p>
        </p:txBody>
      </p:sp>
      <p:pic>
        <p:nvPicPr>
          <p:cNvPr id="6" name="Picture 5" descr="Salads in a bowl">
            <a:extLst>
              <a:ext uri="{FF2B5EF4-FFF2-40B4-BE49-F238E27FC236}">
                <a16:creationId xmlns:a16="http://schemas.microsoft.com/office/drawing/2014/main" id="{F8BB9340-B584-21CD-3AD7-65672819D98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05740"/>
            <a:ext cx="12557760" cy="7063740"/>
          </a:xfrm>
          <a:prstGeom prst="rect">
            <a:avLst/>
          </a:prstGeom>
        </p:spPr>
      </p:pic>
      <p:sp>
        <p:nvSpPr>
          <p:cNvPr id="7" name="TextBox 6">
            <a:extLst>
              <a:ext uri="{FF2B5EF4-FFF2-40B4-BE49-F238E27FC236}">
                <a16:creationId xmlns:a16="http://schemas.microsoft.com/office/drawing/2014/main" id="{32EFDE70-344B-B203-FE3A-593172A6DF0C}"/>
              </a:ext>
            </a:extLst>
          </p:cNvPr>
          <p:cNvSpPr txBox="1"/>
          <p:nvPr/>
        </p:nvSpPr>
        <p:spPr>
          <a:xfrm>
            <a:off x="255270" y="383738"/>
            <a:ext cx="11685270" cy="2308324"/>
          </a:xfrm>
          <a:prstGeom prst="rect">
            <a:avLst/>
          </a:prstGeom>
          <a:noFill/>
        </p:spPr>
        <p:txBody>
          <a:bodyPr wrap="square" rtlCol="0">
            <a:spAutoFit/>
          </a:bodyPr>
          <a:lstStyle/>
          <a:p>
            <a:r>
              <a:rPr lang="en-GB" sz="4800" b="1" dirty="0"/>
              <a:t>ACHIEVING SUSTAINABLE </a:t>
            </a:r>
          </a:p>
          <a:p>
            <a:r>
              <a:rPr lang="en-GB" sz="4800" b="1" dirty="0"/>
              <a:t>NUTRITION IN NIGERIA </a:t>
            </a:r>
          </a:p>
          <a:p>
            <a:r>
              <a:rPr lang="en-GB" sz="4800" b="1" dirty="0"/>
              <a:t>THROUGH MULTISECTORAL APPROACH </a:t>
            </a:r>
            <a:endParaRPr lang="LID4096" sz="4800" b="1" dirty="0"/>
          </a:p>
        </p:txBody>
      </p:sp>
    </p:spTree>
    <p:extLst>
      <p:ext uri="{BB962C8B-B14F-4D97-AF65-F5344CB8AC3E}">
        <p14:creationId xmlns:p14="http://schemas.microsoft.com/office/powerpoint/2010/main" val="1653962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ads in a bowl">
            <a:extLst>
              <a:ext uri="{FF2B5EF4-FFF2-40B4-BE49-F238E27FC236}">
                <a16:creationId xmlns:a16="http://schemas.microsoft.com/office/drawing/2014/main" id="{2E84EAD6-B2FB-E9EF-861C-645B8D73E6F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t="-6"/>
          <a:stretch/>
        </p:blipFill>
        <p:spPr>
          <a:xfrm>
            <a:off x="0" y="0"/>
            <a:ext cx="12192000" cy="2095500"/>
          </a:xfrm>
          <a:prstGeom prst="rect">
            <a:avLst/>
          </a:prstGeom>
        </p:spPr>
      </p:pic>
      <p:sp>
        <p:nvSpPr>
          <p:cNvPr id="3" name="TextBox 2">
            <a:extLst>
              <a:ext uri="{FF2B5EF4-FFF2-40B4-BE49-F238E27FC236}">
                <a16:creationId xmlns:a16="http://schemas.microsoft.com/office/drawing/2014/main" id="{6FE21568-EEEF-527D-BADC-909D7309C5C5}"/>
              </a:ext>
            </a:extLst>
          </p:cNvPr>
          <p:cNvSpPr txBox="1"/>
          <p:nvPr/>
        </p:nvSpPr>
        <p:spPr>
          <a:xfrm>
            <a:off x="260796" y="277267"/>
            <a:ext cx="7589238" cy="1569660"/>
          </a:xfrm>
          <a:prstGeom prst="rect">
            <a:avLst/>
          </a:prstGeom>
          <a:noFill/>
        </p:spPr>
        <p:txBody>
          <a:bodyPr wrap="square" rtlCol="0">
            <a:spAutoFit/>
          </a:bodyPr>
          <a:lstStyle/>
          <a:p>
            <a:r>
              <a:rPr lang="en-GB" sz="3200" b="1" dirty="0"/>
              <a:t>ACHIEVING SUSTAINABLE NUTRITION </a:t>
            </a:r>
          </a:p>
          <a:p>
            <a:r>
              <a:rPr lang="en-GB" sz="3200" b="1" dirty="0"/>
              <a:t>IN NIGERIA THROUGH MULTISECTORAL APPROACH </a:t>
            </a:r>
          </a:p>
        </p:txBody>
      </p:sp>
      <p:pic>
        <p:nvPicPr>
          <p:cNvPr id="5" name="Picture 4" descr="Icon&#10;&#10;Description automatically generated">
            <a:extLst>
              <a:ext uri="{FF2B5EF4-FFF2-40B4-BE49-F238E27FC236}">
                <a16:creationId xmlns:a16="http://schemas.microsoft.com/office/drawing/2014/main" id="{68C213F8-915D-5280-85AC-956277B8E2E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341965" y="2650068"/>
            <a:ext cx="3508069" cy="3508069"/>
          </a:xfrm>
          <a:prstGeom prst="rect">
            <a:avLst/>
          </a:prstGeom>
        </p:spPr>
      </p:pic>
      <p:grpSp>
        <p:nvGrpSpPr>
          <p:cNvPr id="4" name="Group 3">
            <a:extLst>
              <a:ext uri="{FF2B5EF4-FFF2-40B4-BE49-F238E27FC236}">
                <a16:creationId xmlns:a16="http://schemas.microsoft.com/office/drawing/2014/main" id="{1D9C6109-1435-4B95-08B7-57E4B7F032D8}"/>
              </a:ext>
            </a:extLst>
          </p:cNvPr>
          <p:cNvGrpSpPr/>
          <p:nvPr/>
        </p:nvGrpSpPr>
        <p:grpSpPr>
          <a:xfrm>
            <a:off x="-2537462" y="2727960"/>
            <a:ext cx="1988821" cy="1844040"/>
            <a:chOff x="4564378" y="2209800"/>
            <a:chExt cx="1988821" cy="1844040"/>
          </a:xfrm>
        </p:grpSpPr>
        <p:sp>
          <p:nvSpPr>
            <p:cNvPr id="6" name="Oval 5">
              <a:extLst>
                <a:ext uri="{FF2B5EF4-FFF2-40B4-BE49-F238E27FC236}">
                  <a16:creationId xmlns:a16="http://schemas.microsoft.com/office/drawing/2014/main" id="{C030CAA1-38BB-0D77-3F86-58AB3B15094C}"/>
                </a:ext>
              </a:extLst>
            </p:cNvPr>
            <p:cNvSpPr/>
            <p:nvPr/>
          </p:nvSpPr>
          <p:spPr>
            <a:xfrm>
              <a:off x="4564378" y="2209800"/>
              <a:ext cx="1988821" cy="184404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BEE1BCC-EFEB-1DED-9C8C-A7B4819F28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120790" y="2693822"/>
              <a:ext cx="875995" cy="875995"/>
            </a:xfrm>
            <a:prstGeom prst="rect">
              <a:avLst/>
            </a:prstGeom>
          </p:spPr>
        </p:pic>
      </p:grpSp>
      <p:grpSp>
        <p:nvGrpSpPr>
          <p:cNvPr id="8" name="Group 7">
            <a:extLst>
              <a:ext uri="{FF2B5EF4-FFF2-40B4-BE49-F238E27FC236}">
                <a16:creationId xmlns:a16="http://schemas.microsoft.com/office/drawing/2014/main" id="{EC68308D-EF17-A653-37BE-7ACDAA0606A0}"/>
              </a:ext>
            </a:extLst>
          </p:cNvPr>
          <p:cNvGrpSpPr/>
          <p:nvPr/>
        </p:nvGrpSpPr>
        <p:grpSpPr>
          <a:xfrm>
            <a:off x="5101588" y="7434994"/>
            <a:ext cx="1988821" cy="1844040"/>
            <a:chOff x="5497828" y="3596640"/>
            <a:chExt cx="1988821" cy="1844040"/>
          </a:xfrm>
        </p:grpSpPr>
        <p:sp>
          <p:nvSpPr>
            <p:cNvPr id="9" name="Oval 8">
              <a:extLst>
                <a:ext uri="{FF2B5EF4-FFF2-40B4-BE49-F238E27FC236}">
                  <a16:creationId xmlns:a16="http://schemas.microsoft.com/office/drawing/2014/main" id="{3D2BCEF0-A15F-7AC4-641D-4627DD035A92}"/>
                </a:ext>
              </a:extLst>
            </p:cNvPr>
            <p:cNvSpPr/>
            <p:nvPr/>
          </p:nvSpPr>
          <p:spPr>
            <a:xfrm>
              <a:off x="5497828" y="3596640"/>
              <a:ext cx="1988821" cy="184404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6B2403F2-7CBA-8741-3E51-C8EE0920C5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9930" y="3886352"/>
              <a:ext cx="1264615" cy="1264615"/>
            </a:xfrm>
            <a:prstGeom prst="rect">
              <a:avLst/>
            </a:prstGeom>
          </p:spPr>
        </p:pic>
      </p:grpSp>
      <p:grpSp>
        <p:nvGrpSpPr>
          <p:cNvPr id="11" name="Group 10">
            <a:extLst>
              <a:ext uri="{FF2B5EF4-FFF2-40B4-BE49-F238E27FC236}">
                <a16:creationId xmlns:a16="http://schemas.microsoft.com/office/drawing/2014/main" id="{52DE6561-76E4-8CD5-D31C-DB5861EEA088}"/>
              </a:ext>
            </a:extLst>
          </p:cNvPr>
          <p:cNvGrpSpPr/>
          <p:nvPr/>
        </p:nvGrpSpPr>
        <p:grpSpPr>
          <a:xfrm>
            <a:off x="12740640" y="2870283"/>
            <a:ext cx="1988821" cy="1844040"/>
            <a:chOff x="6217095" y="2236623"/>
            <a:chExt cx="1988821" cy="1844040"/>
          </a:xfrm>
        </p:grpSpPr>
        <p:sp>
          <p:nvSpPr>
            <p:cNvPr id="12" name="Oval 11">
              <a:extLst>
                <a:ext uri="{FF2B5EF4-FFF2-40B4-BE49-F238E27FC236}">
                  <a16:creationId xmlns:a16="http://schemas.microsoft.com/office/drawing/2014/main" id="{CC03C8B7-15BD-E4AE-9893-DEA6DA971D48}"/>
                </a:ext>
              </a:extLst>
            </p:cNvPr>
            <p:cNvSpPr/>
            <p:nvPr/>
          </p:nvSpPr>
          <p:spPr>
            <a:xfrm>
              <a:off x="6217095" y="2236623"/>
              <a:ext cx="1988821" cy="184404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icon&#10;&#10;Description automatically generated">
              <a:extLst>
                <a:ext uri="{FF2B5EF4-FFF2-40B4-BE49-F238E27FC236}">
                  <a16:creationId xmlns:a16="http://schemas.microsoft.com/office/drawing/2014/main" id="{953E35F5-0172-5F55-4438-7FD5AF7070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2650" y="2665462"/>
              <a:ext cx="904355" cy="904355"/>
            </a:xfrm>
            <a:prstGeom prst="rect">
              <a:avLst/>
            </a:prstGeom>
          </p:spPr>
        </p:pic>
      </p:grpSp>
    </p:spTree>
    <p:extLst>
      <p:ext uri="{BB962C8B-B14F-4D97-AF65-F5344CB8AC3E}">
        <p14:creationId xmlns:p14="http://schemas.microsoft.com/office/powerpoint/2010/main" val="20001307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FE21568-EEEF-527D-BADC-909D7309C5C5}"/>
              </a:ext>
            </a:extLst>
          </p:cNvPr>
          <p:cNvSpPr txBox="1"/>
          <p:nvPr/>
        </p:nvSpPr>
        <p:spPr>
          <a:xfrm>
            <a:off x="-8694293" y="-222463"/>
            <a:ext cx="7589238" cy="1569660"/>
          </a:xfrm>
          <a:prstGeom prst="rect">
            <a:avLst/>
          </a:prstGeom>
          <a:noFill/>
        </p:spPr>
        <p:txBody>
          <a:bodyPr wrap="square" rtlCol="0">
            <a:spAutoFit/>
          </a:bodyPr>
          <a:lstStyle/>
          <a:p>
            <a:r>
              <a:rPr lang="en-GB" sz="3200" b="1" dirty="0"/>
              <a:t>ACHIEVING SUSTAINABLE NUTRITION </a:t>
            </a:r>
          </a:p>
          <a:p>
            <a:r>
              <a:rPr lang="en-GB" sz="3200" b="1" dirty="0"/>
              <a:t>IN NIGERIA THROUGH MULTISECTORAL APPROACH </a:t>
            </a:r>
          </a:p>
        </p:txBody>
      </p:sp>
      <p:pic>
        <p:nvPicPr>
          <p:cNvPr id="5" name="Picture 4" descr="Icon&#10;&#10;Description automatically generated">
            <a:extLst>
              <a:ext uri="{FF2B5EF4-FFF2-40B4-BE49-F238E27FC236}">
                <a16:creationId xmlns:a16="http://schemas.microsoft.com/office/drawing/2014/main" id="{68C213F8-915D-5280-85AC-956277B8E2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467663"/>
            <a:ext cx="1938332" cy="1938332"/>
          </a:xfrm>
          <a:prstGeom prst="rect">
            <a:avLst/>
          </a:prstGeom>
        </p:spPr>
      </p:pic>
      <p:grpSp>
        <p:nvGrpSpPr>
          <p:cNvPr id="4" name="Group 3">
            <a:extLst>
              <a:ext uri="{FF2B5EF4-FFF2-40B4-BE49-F238E27FC236}">
                <a16:creationId xmlns:a16="http://schemas.microsoft.com/office/drawing/2014/main" id="{1D9C6109-1435-4B95-08B7-57E4B7F032D8}"/>
              </a:ext>
            </a:extLst>
          </p:cNvPr>
          <p:cNvGrpSpPr/>
          <p:nvPr/>
        </p:nvGrpSpPr>
        <p:grpSpPr>
          <a:xfrm>
            <a:off x="4246110" y="2555182"/>
            <a:ext cx="1988821" cy="1844040"/>
            <a:chOff x="4564378" y="2209800"/>
            <a:chExt cx="1988821" cy="1844040"/>
          </a:xfrm>
        </p:grpSpPr>
        <p:sp>
          <p:nvSpPr>
            <p:cNvPr id="6" name="Oval 5">
              <a:extLst>
                <a:ext uri="{FF2B5EF4-FFF2-40B4-BE49-F238E27FC236}">
                  <a16:creationId xmlns:a16="http://schemas.microsoft.com/office/drawing/2014/main" id="{C030CAA1-38BB-0D77-3F86-58AB3B15094C}"/>
                </a:ext>
              </a:extLst>
            </p:cNvPr>
            <p:cNvSpPr/>
            <p:nvPr/>
          </p:nvSpPr>
          <p:spPr>
            <a:xfrm>
              <a:off x="4564378" y="2209800"/>
              <a:ext cx="1988821" cy="184404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BEE1BCC-EFEB-1DED-9C8C-A7B4819F286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5120790" y="2693822"/>
              <a:ext cx="875995" cy="875995"/>
            </a:xfrm>
            <a:prstGeom prst="rect">
              <a:avLst/>
            </a:prstGeom>
          </p:spPr>
        </p:pic>
      </p:grpSp>
      <p:grpSp>
        <p:nvGrpSpPr>
          <p:cNvPr id="8" name="Group 7">
            <a:extLst>
              <a:ext uri="{FF2B5EF4-FFF2-40B4-BE49-F238E27FC236}">
                <a16:creationId xmlns:a16="http://schemas.microsoft.com/office/drawing/2014/main" id="{EC68308D-EF17-A653-37BE-7ACDAA0606A0}"/>
              </a:ext>
            </a:extLst>
          </p:cNvPr>
          <p:cNvGrpSpPr/>
          <p:nvPr/>
        </p:nvGrpSpPr>
        <p:grpSpPr>
          <a:xfrm>
            <a:off x="5112221" y="3961224"/>
            <a:ext cx="1988821" cy="1844040"/>
            <a:chOff x="5497828" y="3596640"/>
            <a:chExt cx="1988821" cy="1844040"/>
          </a:xfrm>
        </p:grpSpPr>
        <p:sp>
          <p:nvSpPr>
            <p:cNvPr id="9" name="Oval 8">
              <a:extLst>
                <a:ext uri="{FF2B5EF4-FFF2-40B4-BE49-F238E27FC236}">
                  <a16:creationId xmlns:a16="http://schemas.microsoft.com/office/drawing/2014/main" id="{3D2BCEF0-A15F-7AC4-641D-4627DD035A92}"/>
                </a:ext>
              </a:extLst>
            </p:cNvPr>
            <p:cNvSpPr/>
            <p:nvPr/>
          </p:nvSpPr>
          <p:spPr>
            <a:xfrm>
              <a:off x="5497828" y="3596640"/>
              <a:ext cx="1988821" cy="184404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6B2403F2-7CBA-8741-3E51-C8EE0920C5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59930" y="3886352"/>
              <a:ext cx="1264615" cy="1264615"/>
            </a:xfrm>
            <a:prstGeom prst="rect">
              <a:avLst/>
            </a:prstGeom>
          </p:spPr>
        </p:pic>
      </p:grpSp>
      <p:grpSp>
        <p:nvGrpSpPr>
          <p:cNvPr id="11" name="Group 10">
            <a:extLst>
              <a:ext uri="{FF2B5EF4-FFF2-40B4-BE49-F238E27FC236}">
                <a16:creationId xmlns:a16="http://schemas.microsoft.com/office/drawing/2014/main" id="{52DE6561-76E4-8CD5-D31C-DB5861EEA088}"/>
              </a:ext>
            </a:extLst>
          </p:cNvPr>
          <p:cNvGrpSpPr/>
          <p:nvPr/>
        </p:nvGrpSpPr>
        <p:grpSpPr>
          <a:xfrm>
            <a:off x="5978333" y="2555182"/>
            <a:ext cx="1988821" cy="1844040"/>
            <a:chOff x="6217095" y="2236623"/>
            <a:chExt cx="1988821" cy="1844040"/>
          </a:xfrm>
        </p:grpSpPr>
        <p:sp>
          <p:nvSpPr>
            <p:cNvPr id="12" name="Oval 11">
              <a:extLst>
                <a:ext uri="{FF2B5EF4-FFF2-40B4-BE49-F238E27FC236}">
                  <a16:creationId xmlns:a16="http://schemas.microsoft.com/office/drawing/2014/main" id="{CC03C8B7-15BD-E4AE-9893-DEA6DA971D48}"/>
                </a:ext>
              </a:extLst>
            </p:cNvPr>
            <p:cNvSpPr/>
            <p:nvPr/>
          </p:nvSpPr>
          <p:spPr>
            <a:xfrm>
              <a:off x="6217095" y="2236623"/>
              <a:ext cx="1988821" cy="184404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icon&#10;&#10;Description automatically generated">
              <a:extLst>
                <a:ext uri="{FF2B5EF4-FFF2-40B4-BE49-F238E27FC236}">
                  <a16:creationId xmlns:a16="http://schemas.microsoft.com/office/drawing/2014/main" id="{953E35F5-0172-5F55-4438-7FD5AF7070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52650" y="2665462"/>
              <a:ext cx="904355" cy="904355"/>
            </a:xfrm>
            <a:prstGeom prst="rect">
              <a:avLst/>
            </a:prstGeom>
          </p:spPr>
        </p:pic>
      </p:grpSp>
      <p:pic>
        <p:nvPicPr>
          <p:cNvPr id="17" name="Picture 16" descr="A picture containing text, clipart&#10;&#10;Description automatically generated">
            <a:extLst>
              <a:ext uri="{FF2B5EF4-FFF2-40B4-BE49-F238E27FC236}">
                <a16:creationId xmlns:a16="http://schemas.microsoft.com/office/drawing/2014/main" id="{717C28A6-DE7A-8ABA-32FF-6CA7DBFD1924}"/>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985638" y="8164241"/>
            <a:ext cx="1412970" cy="141297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8D5DD956-442F-9527-6B38-B88D8D78B1F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283389" y="9654839"/>
            <a:ext cx="1590675" cy="123825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4A4F6A6-285A-F490-6490-FEF0119C140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34396" y="8375348"/>
            <a:ext cx="2558983" cy="255898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2BBDDA0B-F702-5797-C06A-D2E0CE4E99DB}"/>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51341" y="9643766"/>
            <a:ext cx="1247267" cy="1241724"/>
          </a:xfrm>
          <a:prstGeom prst="rect">
            <a:avLst/>
          </a:prstGeom>
        </p:spPr>
      </p:pic>
      <p:cxnSp>
        <p:nvCxnSpPr>
          <p:cNvPr id="21" name="Straight Connector 20">
            <a:extLst>
              <a:ext uri="{FF2B5EF4-FFF2-40B4-BE49-F238E27FC236}">
                <a16:creationId xmlns:a16="http://schemas.microsoft.com/office/drawing/2014/main" id="{90E776C9-4837-D037-9872-42445879F772}"/>
              </a:ext>
            </a:extLst>
          </p:cNvPr>
          <p:cNvCxnSpPr>
            <a:cxnSpLocks/>
          </p:cNvCxnSpPr>
          <p:nvPr/>
        </p:nvCxnSpPr>
        <p:spPr>
          <a:xfrm flipH="1">
            <a:off x="386794" y="11306494"/>
            <a:ext cx="12014791"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 clipart&#10;&#10;Description automatically generated">
            <a:extLst>
              <a:ext uri="{FF2B5EF4-FFF2-40B4-BE49-F238E27FC236}">
                <a16:creationId xmlns:a16="http://schemas.microsoft.com/office/drawing/2014/main" id="{3F912C9B-5BD6-CBDF-2215-AC9C0321A16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283389" y="8187374"/>
            <a:ext cx="1312239" cy="937313"/>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A9451E9B-F721-8414-3B5B-EEA4F7A130E6}"/>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3600020" y="9594926"/>
            <a:ext cx="1339405" cy="1339405"/>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02C5F0A3-A5E0-9980-668A-158F448E3EE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703641" y="8226410"/>
            <a:ext cx="1244098" cy="1244098"/>
          </a:xfrm>
          <a:prstGeom prst="rect">
            <a:avLst/>
          </a:prstGeom>
        </p:spPr>
      </p:pic>
      <p:pic>
        <p:nvPicPr>
          <p:cNvPr id="25" name="Picture 24" descr="Salads in a bowl">
            <a:extLst>
              <a:ext uri="{FF2B5EF4-FFF2-40B4-BE49-F238E27FC236}">
                <a16:creationId xmlns:a16="http://schemas.microsoft.com/office/drawing/2014/main" id="{7834D3D4-CE80-2C33-AB0C-AE31DC13EB2B}"/>
              </a:ext>
            </a:extLst>
          </p:cNvPr>
          <p:cNvPicPr>
            <a:picLocks noChangeAspect="1"/>
          </p:cNvPicPr>
          <p:nvPr/>
        </p:nvPicPr>
        <p:blipFill rotWithShape="1">
          <a:blip r:embed="rId14" cstate="screen">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a:ext>
            </a:extLst>
          </a:blip>
          <a:srcRect t="-6"/>
          <a:stretch/>
        </p:blipFill>
        <p:spPr>
          <a:xfrm>
            <a:off x="0" y="0"/>
            <a:ext cx="12192000" cy="2095500"/>
          </a:xfrm>
          <a:prstGeom prst="rect">
            <a:avLst/>
          </a:prstGeom>
        </p:spPr>
      </p:pic>
      <p:sp>
        <p:nvSpPr>
          <p:cNvPr id="26" name="TextBox 25">
            <a:extLst>
              <a:ext uri="{FF2B5EF4-FFF2-40B4-BE49-F238E27FC236}">
                <a16:creationId xmlns:a16="http://schemas.microsoft.com/office/drawing/2014/main" id="{AAB82ED7-7273-CE9F-2555-DA224A699240}"/>
              </a:ext>
            </a:extLst>
          </p:cNvPr>
          <p:cNvSpPr txBox="1"/>
          <p:nvPr/>
        </p:nvSpPr>
        <p:spPr>
          <a:xfrm>
            <a:off x="260796" y="277267"/>
            <a:ext cx="7589238" cy="1569660"/>
          </a:xfrm>
          <a:prstGeom prst="rect">
            <a:avLst/>
          </a:prstGeom>
          <a:noFill/>
        </p:spPr>
        <p:txBody>
          <a:bodyPr wrap="square" rtlCol="0">
            <a:spAutoFit/>
          </a:bodyPr>
          <a:lstStyle/>
          <a:p>
            <a:r>
              <a:rPr lang="en-GB" sz="3200" b="1" dirty="0"/>
              <a:t>ACHIEVING SUSTAINABLE NUTRITION </a:t>
            </a:r>
          </a:p>
          <a:p>
            <a:r>
              <a:rPr lang="en-GB" sz="3200" b="1" dirty="0"/>
              <a:t>IN NIGERIA THROUGH MULTISECTORAL APPROACH </a:t>
            </a:r>
          </a:p>
        </p:txBody>
      </p:sp>
    </p:spTree>
    <p:extLst>
      <p:ext uri="{BB962C8B-B14F-4D97-AF65-F5344CB8AC3E}">
        <p14:creationId xmlns:p14="http://schemas.microsoft.com/office/powerpoint/2010/main" val="2949914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ads in a bowl">
            <a:extLst>
              <a:ext uri="{FF2B5EF4-FFF2-40B4-BE49-F238E27FC236}">
                <a16:creationId xmlns:a16="http://schemas.microsoft.com/office/drawing/2014/main" id="{2E84EAD6-B2FB-E9EF-861C-645B8D73E6F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t="-6"/>
          <a:stretch/>
        </p:blipFill>
        <p:spPr>
          <a:xfrm>
            <a:off x="-3" y="-2456661"/>
            <a:ext cx="12192000" cy="2095500"/>
          </a:xfrm>
          <a:prstGeom prst="rect">
            <a:avLst/>
          </a:prstGeom>
        </p:spPr>
      </p:pic>
      <p:sp>
        <p:nvSpPr>
          <p:cNvPr id="3" name="TextBox 2">
            <a:extLst>
              <a:ext uri="{FF2B5EF4-FFF2-40B4-BE49-F238E27FC236}">
                <a16:creationId xmlns:a16="http://schemas.microsoft.com/office/drawing/2014/main" id="{6FE21568-EEEF-527D-BADC-909D7309C5C5}"/>
              </a:ext>
            </a:extLst>
          </p:cNvPr>
          <p:cNvSpPr txBox="1"/>
          <p:nvPr/>
        </p:nvSpPr>
        <p:spPr>
          <a:xfrm>
            <a:off x="-8694293" y="-222463"/>
            <a:ext cx="7589238" cy="1569660"/>
          </a:xfrm>
          <a:prstGeom prst="rect">
            <a:avLst/>
          </a:prstGeom>
          <a:noFill/>
        </p:spPr>
        <p:txBody>
          <a:bodyPr wrap="square" rtlCol="0">
            <a:spAutoFit/>
          </a:bodyPr>
          <a:lstStyle/>
          <a:p>
            <a:r>
              <a:rPr lang="en-GB" sz="3200" b="1" dirty="0"/>
              <a:t>ACHIEVING SUSTAINABLE NUTRITION </a:t>
            </a:r>
          </a:p>
          <a:p>
            <a:r>
              <a:rPr lang="en-GB" sz="3200" b="1" dirty="0"/>
              <a:t>IN NIGERIA THROUGH MULTISECTORAL APPROACH </a:t>
            </a:r>
          </a:p>
        </p:txBody>
      </p:sp>
      <p:pic>
        <p:nvPicPr>
          <p:cNvPr id="5" name="Picture 4" descr="Icon&#10;&#10;Description automatically generated">
            <a:extLst>
              <a:ext uri="{FF2B5EF4-FFF2-40B4-BE49-F238E27FC236}">
                <a16:creationId xmlns:a16="http://schemas.microsoft.com/office/drawing/2014/main" id="{68C213F8-915D-5280-85AC-956277B8E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8363" y="830681"/>
            <a:ext cx="1938332" cy="1938332"/>
          </a:xfrm>
          <a:prstGeom prst="rect">
            <a:avLst/>
          </a:prstGeom>
        </p:spPr>
      </p:pic>
      <p:grpSp>
        <p:nvGrpSpPr>
          <p:cNvPr id="4" name="Group 3">
            <a:extLst>
              <a:ext uri="{FF2B5EF4-FFF2-40B4-BE49-F238E27FC236}">
                <a16:creationId xmlns:a16="http://schemas.microsoft.com/office/drawing/2014/main" id="{1D9C6109-1435-4B95-08B7-57E4B7F032D8}"/>
              </a:ext>
            </a:extLst>
          </p:cNvPr>
          <p:cNvGrpSpPr/>
          <p:nvPr/>
        </p:nvGrpSpPr>
        <p:grpSpPr>
          <a:xfrm>
            <a:off x="386794" y="425177"/>
            <a:ext cx="1988821" cy="1844040"/>
            <a:chOff x="4564378" y="2209800"/>
            <a:chExt cx="1988821" cy="1844040"/>
          </a:xfrm>
        </p:grpSpPr>
        <p:sp>
          <p:nvSpPr>
            <p:cNvPr id="6" name="Oval 5">
              <a:extLst>
                <a:ext uri="{FF2B5EF4-FFF2-40B4-BE49-F238E27FC236}">
                  <a16:creationId xmlns:a16="http://schemas.microsoft.com/office/drawing/2014/main" id="{C030CAA1-38BB-0D77-3F86-58AB3B15094C}"/>
                </a:ext>
              </a:extLst>
            </p:cNvPr>
            <p:cNvSpPr/>
            <p:nvPr/>
          </p:nvSpPr>
          <p:spPr>
            <a:xfrm>
              <a:off x="4564378" y="2209800"/>
              <a:ext cx="1988821" cy="184404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BEE1BCC-EFEB-1DED-9C8C-A7B4819F28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120790" y="2693822"/>
              <a:ext cx="875995" cy="875995"/>
            </a:xfrm>
            <a:prstGeom prst="rect">
              <a:avLst/>
            </a:prstGeom>
          </p:spPr>
        </p:pic>
      </p:grpSp>
      <p:grpSp>
        <p:nvGrpSpPr>
          <p:cNvPr id="8" name="Group 7">
            <a:extLst>
              <a:ext uri="{FF2B5EF4-FFF2-40B4-BE49-F238E27FC236}">
                <a16:creationId xmlns:a16="http://schemas.microsoft.com/office/drawing/2014/main" id="{EC68308D-EF17-A653-37BE-7ACDAA0606A0}"/>
              </a:ext>
            </a:extLst>
          </p:cNvPr>
          <p:cNvGrpSpPr/>
          <p:nvPr/>
        </p:nvGrpSpPr>
        <p:grpSpPr>
          <a:xfrm>
            <a:off x="5059924" y="13142481"/>
            <a:ext cx="1988821" cy="1844040"/>
            <a:chOff x="5497828" y="3596640"/>
            <a:chExt cx="1988821" cy="1844040"/>
          </a:xfrm>
        </p:grpSpPr>
        <p:sp>
          <p:nvSpPr>
            <p:cNvPr id="9" name="Oval 8">
              <a:extLst>
                <a:ext uri="{FF2B5EF4-FFF2-40B4-BE49-F238E27FC236}">
                  <a16:creationId xmlns:a16="http://schemas.microsoft.com/office/drawing/2014/main" id="{3D2BCEF0-A15F-7AC4-641D-4627DD035A92}"/>
                </a:ext>
              </a:extLst>
            </p:cNvPr>
            <p:cNvSpPr/>
            <p:nvPr/>
          </p:nvSpPr>
          <p:spPr>
            <a:xfrm>
              <a:off x="5497828" y="3596640"/>
              <a:ext cx="1988821" cy="184404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6B2403F2-7CBA-8741-3E51-C8EE0920C5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9930" y="3886352"/>
              <a:ext cx="1264615" cy="1264615"/>
            </a:xfrm>
            <a:prstGeom prst="rect">
              <a:avLst/>
            </a:prstGeom>
          </p:spPr>
        </p:pic>
      </p:grpSp>
      <p:grpSp>
        <p:nvGrpSpPr>
          <p:cNvPr id="11" name="Group 10">
            <a:extLst>
              <a:ext uri="{FF2B5EF4-FFF2-40B4-BE49-F238E27FC236}">
                <a16:creationId xmlns:a16="http://schemas.microsoft.com/office/drawing/2014/main" id="{52DE6561-76E4-8CD5-D31C-DB5861EEA088}"/>
              </a:ext>
            </a:extLst>
          </p:cNvPr>
          <p:cNvGrpSpPr/>
          <p:nvPr/>
        </p:nvGrpSpPr>
        <p:grpSpPr>
          <a:xfrm>
            <a:off x="17886798" y="1586805"/>
            <a:ext cx="1988821" cy="1844040"/>
            <a:chOff x="6217095" y="2236623"/>
            <a:chExt cx="1988821" cy="1844040"/>
          </a:xfrm>
        </p:grpSpPr>
        <p:sp>
          <p:nvSpPr>
            <p:cNvPr id="12" name="Oval 11">
              <a:extLst>
                <a:ext uri="{FF2B5EF4-FFF2-40B4-BE49-F238E27FC236}">
                  <a16:creationId xmlns:a16="http://schemas.microsoft.com/office/drawing/2014/main" id="{CC03C8B7-15BD-E4AE-9893-DEA6DA971D48}"/>
                </a:ext>
              </a:extLst>
            </p:cNvPr>
            <p:cNvSpPr/>
            <p:nvPr/>
          </p:nvSpPr>
          <p:spPr>
            <a:xfrm>
              <a:off x="6217095" y="2236623"/>
              <a:ext cx="1988821" cy="184404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icon&#10;&#10;Description automatically generated">
              <a:extLst>
                <a:ext uri="{FF2B5EF4-FFF2-40B4-BE49-F238E27FC236}">
                  <a16:creationId xmlns:a16="http://schemas.microsoft.com/office/drawing/2014/main" id="{953E35F5-0172-5F55-4438-7FD5AF7070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2650" y="2665462"/>
              <a:ext cx="904355" cy="904355"/>
            </a:xfrm>
            <a:prstGeom prst="rect">
              <a:avLst/>
            </a:prstGeom>
          </p:spPr>
        </p:pic>
      </p:grpSp>
      <p:grpSp>
        <p:nvGrpSpPr>
          <p:cNvPr id="14" name="Group 13">
            <a:extLst>
              <a:ext uri="{FF2B5EF4-FFF2-40B4-BE49-F238E27FC236}">
                <a16:creationId xmlns:a16="http://schemas.microsoft.com/office/drawing/2014/main" id="{CE4DC812-8996-4496-7E52-3CB22F38D296}"/>
              </a:ext>
            </a:extLst>
          </p:cNvPr>
          <p:cNvGrpSpPr/>
          <p:nvPr/>
        </p:nvGrpSpPr>
        <p:grpSpPr>
          <a:xfrm>
            <a:off x="698857" y="8294823"/>
            <a:ext cx="1988821" cy="1844040"/>
            <a:chOff x="4564378" y="2209800"/>
            <a:chExt cx="1988821" cy="1844040"/>
          </a:xfrm>
        </p:grpSpPr>
        <p:sp>
          <p:nvSpPr>
            <p:cNvPr id="15" name="Oval 14">
              <a:extLst>
                <a:ext uri="{FF2B5EF4-FFF2-40B4-BE49-F238E27FC236}">
                  <a16:creationId xmlns:a16="http://schemas.microsoft.com/office/drawing/2014/main" id="{7CD903CC-AF4D-046B-395B-EF2851C4F115}"/>
                </a:ext>
              </a:extLst>
            </p:cNvPr>
            <p:cNvSpPr/>
            <p:nvPr/>
          </p:nvSpPr>
          <p:spPr>
            <a:xfrm>
              <a:off x="4564378" y="2209800"/>
              <a:ext cx="1988821" cy="184404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05638374-A144-8732-7960-034F33617D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120790" y="2693822"/>
              <a:ext cx="875995" cy="875995"/>
            </a:xfrm>
            <a:prstGeom prst="rect">
              <a:avLst/>
            </a:prstGeom>
          </p:spPr>
        </p:pic>
      </p:grpSp>
      <p:pic>
        <p:nvPicPr>
          <p:cNvPr id="17" name="Picture 16" descr="A picture containing text, clipart&#10;&#10;Description automatically generated">
            <a:extLst>
              <a:ext uri="{FF2B5EF4-FFF2-40B4-BE49-F238E27FC236}">
                <a16:creationId xmlns:a16="http://schemas.microsoft.com/office/drawing/2014/main" id="{717C28A6-DE7A-8ABA-32FF-6CA7DBFD192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85638" y="202714"/>
            <a:ext cx="1412970" cy="141297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8D5DD956-442F-9527-6B38-B88D8D78B1F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043222" y="1765258"/>
            <a:ext cx="1590675" cy="123825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4A4F6A6-285A-F490-6490-FEF0119C140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14697" y="361016"/>
            <a:ext cx="2558983" cy="255898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2BBDDA0B-F702-5797-C06A-D2E0CE4E99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68489" y="1797891"/>
            <a:ext cx="1247267" cy="1241724"/>
          </a:xfrm>
          <a:prstGeom prst="rect">
            <a:avLst/>
          </a:prstGeom>
        </p:spPr>
      </p:pic>
      <p:cxnSp>
        <p:nvCxnSpPr>
          <p:cNvPr id="21" name="Straight Connector 20">
            <a:extLst>
              <a:ext uri="{FF2B5EF4-FFF2-40B4-BE49-F238E27FC236}">
                <a16:creationId xmlns:a16="http://schemas.microsoft.com/office/drawing/2014/main" id="{90E776C9-4837-D037-9872-42445879F772}"/>
              </a:ext>
            </a:extLst>
          </p:cNvPr>
          <p:cNvCxnSpPr>
            <a:cxnSpLocks/>
          </p:cNvCxnSpPr>
          <p:nvPr/>
        </p:nvCxnSpPr>
        <p:spPr>
          <a:xfrm flipH="1">
            <a:off x="0" y="3629787"/>
            <a:ext cx="12014791"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 clipart&#10;&#10;Description automatically generated">
            <a:extLst>
              <a:ext uri="{FF2B5EF4-FFF2-40B4-BE49-F238E27FC236}">
                <a16:creationId xmlns:a16="http://schemas.microsoft.com/office/drawing/2014/main" id="{3F912C9B-5BD6-CBDF-2215-AC9C0321A16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82441" y="336912"/>
            <a:ext cx="1312239" cy="937313"/>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A9451E9B-F721-8414-3B5B-EEA4F7A130E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266531" y="1894535"/>
            <a:ext cx="1339405" cy="1339405"/>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02C5F0A3-A5E0-9980-668A-158F448E3EE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14185" y="342707"/>
            <a:ext cx="1244098" cy="1244098"/>
          </a:xfrm>
          <a:prstGeom prst="rect">
            <a:avLst/>
          </a:prstGeom>
        </p:spPr>
      </p:pic>
      <p:sp>
        <p:nvSpPr>
          <p:cNvPr id="25" name="Arrow: Down 24">
            <a:extLst>
              <a:ext uri="{FF2B5EF4-FFF2-40B4-BE49-F238E27FC236}">
                <a16:creationId xmlns:a16="http://schemas.microsoft.com/office/drawing/2014/main" id="{2763A693-7A8E-20A0-95AA-A5E2CF2B2F8D}"/>
              </a:ext>
            </a:extLst>
          </p:cNvPr>
          <p:cNvSpPr/>
          <p:nvPr/>
        </p:nvSpPr>
        <p:spPr>
          <a:xfrm>
            <a:off x="5680075" y="7270653"/>
            <a:ext cx="330200" cy="5549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41BF541E-A788-A188-E5D1-5814A755E70E}"/>
              </a:ext>
            </a:extLst>
          </p:cNvPr>
          <p:cNvSpPr txBox="1"/>
          <p:nvPr/>
        </p:nvSpPr>
        <p:spPr>
          <a:xfrm>
            <a:off x="4472132" y="7894713"/>
            <a:ext cx="2771480" cy="400110"/>
          </a:xfrm>
          <a:prstGeom prst="rect">
            <a:avLst/>
          </a:prstGeom>
          <a:noFill/>
        </p:spPr>
        <p:txBody>
          <a:bodyPr wrap="square" rtlCol="0">
            <a:spAutoFit/>
          </a:bodyPr>
          <a:lstStyle/>
          <a:p>
            <a:pPr algn="ctr"/>
            <a:r>
              <a:rPr lang="en-US" sz="2000" b="1" dirty="0"/>
              <a:t>STATE LEVEL</a:t>
            </a:r>
            <a:endParaRPr lang="en-GB" sz="2000" b="1" dirty="0"/>
          </a:p>
        </p:txBody>
      </p:sp>
      <p:sp>
        <p:nvSpPr>
          <p:cNvPr id="27" name="Arrow: Down 26">
            <a:extLst>
              <a:ext uri="{FF2B5EF4-FFF2-40B4-BE49-F238E27FC236}">
                <a16:creationId xmlns:a16="http://schemas.microsoft.com/office/drawing/2014/main" id="{D163EE20-D610-B68D-06FD-EDC8260B2076}"/>
              </a:ext>
            </a:extLst>
          </p:cNvPr>
          <p:cNvSpPr/>
          <p:nvPr/>
        </p:nvSpPr>
        <p:spPr>
          <a:xfrm>
            <a:off x="5680078" y="8503068"/>
            <a:ext cx="330200" cy="5549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EA9B2AC-487C-5EEF-1DD7-96419B7E4968}"/>
              </a:ext>
            </a:extLst>
          </p:cNvPr>
          <p:cNvSpPr txBox="1"/>
          <p:nvPr/>
        </p:nvSpPr>
        <p:spPr>
          <a:xfrm>
            <a:off x="4472135" y="9127128"/>
            <a:ext cx="2771480" cy="400110"/>
          </a:xfrm>
          <a:prstGeom prst="rect">
            <a:avLst/>
          </a:prstGeom>
          <a:noFill/>
        </p:spPr>
        <p:txBody>
          <a:bodyPr wrap="square" rtlCol="0">
            <a:spAutoFit/>
          </a:bodyPr>
          <a:lstStyle/>
          <a:p>
            <a:pPr algn="ctr"/>
            <a:r>
              <a:rPr lang="en-US" sz="2000" b="1" dirty="0"/>
              <a:t>LOCAL LEVEL</a:t>
            </a:r>
            <a:endParaRPr lang="en-GB" sz="2000" b="1" dirty="0"/>
          </a:p>
        </p:txBody>
      </p:sp>
      <p:sp>
        <p:nvSpPr>
          <p:cNvPr id="29" name="TextBox 28">
            <a:extLst>
              <a:ext uri="{FF2B5EF4-FFF2-40B4-BE49-F238E27FC236}">
                <a16:creationId xmlns:a16="http://schemas.microsoft.com/office/drawing/2014/main" id="{A89F6110-6736-B7FC-D376-E00FAFA7C0A6}"/>
              </a:ext>
            </a:extLst>
          </p:cNvPr>
          <p:cNvSpPr txBox="1"/>
          <p:nvPr/>
        </p:nvSpPr>
        <p:spPr>
          <a:xfrm>
            <a:off x="-3386715" y="3862031"/>
            <a:ext cx="2771480" cy="400110"/>
          </a:xfrm>
          <a:prstGeom prst="rect">
            <a:avLst/>
          </a:prstGeom>
          <a:noFill/>
        </p:spPr>
        <p:txBody>
          <a:bodyPr wrap="square" rtlCol="0">
            <a:spAutoFit/>
          </a:bodyPr>
          <a:lstStyle/>
          <a:p>
            <a:r>
              <a:rPr lang="en-US" sz="2000" b="1" dirty="0"/>
              <a:t>SUB-NATIONAL LEVEL</a:t>
            </a:r>
            <a:endParaRPr lang="en-GB" sz="2000" b="1" dirty="0"/>
          </a:p>
        </p:txBody>
      </p:sp>
      <p:sp>
        <p:nvSpPr>
          <p:cNvPr id="30" name="TextBox 29">
            <a:extLst>
              <a:ext uri="{FF2B5EF4-FFF2-40B4-BE49-F238E27FC236}">
                <a16:creationId xmlns:a16="http://schemas.microsoft.com/office/drawing/2014/main" id="{AA931A2A-C250-3538-1108-113E990C6B10}"/>
              </a:ext>
            </a:extLst>
          </p:cNvPr>
          <p:cNvSpPr txBox="1"/>
          <p:nvPr/>
        </p:nvSpPr>
        <p:spPr>
          <a:xfrm>
            <a:off x="-2981159" y="2919999"/>
            <a:ext cx="2771480" cy="400110"/>
          </a:xfrm>
          <a:prstGeom prst="rect">
            <a:avLst/>
          </a:prstGeom>
          <a:noFill/>
        </p:spPr>
        <p:txBody>
          <a:bodyPr wrap="square" rtlCol="0">
            <a:spAutoFit/>
          </a:bodyPr>
          <a:lstStyle/>
          <a:p>
            <a:r>
              <a:rPr lang="en-US" sz="2000" b="1" dirty="0"/>
              <a:t>NATIONAL LEVEL</a:t>
            </a:r>
            <a:endParaRPr lang="en-GB" sz="2000" b="1" dirty="0"/>
          </a:p>
        </p:txBody>
      </p:sp>
      <p:pic>
        <p:nvPicPr>
          <p:cNvPr id="31" name="Picture 30">
            <a:extLst>
              <a:ext uri="{FF2B5EF4-FFF2-40B4-BE49-F238E27FC236}">
                <a16:creationId xmlns:a16="http://schemas.microsoft.com/office/drawing/2014/main" id="{6DF81E1D-1DCA-10FB-1FF6-73A74D6DA99A}"/>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2720736" y="7289347"/>
            <a:ext cx="3068912" cy="2399148"/>
          </a:xfrm>
          <a:prstGeom prst="rect">
            <a:avLst/>
          </a:prstGeom>
        </p:spPr>
      </p:pic>
      <p:pic>
        <p:nvPicPr>
          <p:cNvPr id="32" name="Picture 31">
            <a:extLst>
              <a:ext uri="{FF2B5EF4-FFF2-40B4-BE49-F238E27FC236}">
                <a16:creationId xmlns:a16="http://schemas.microsoft.com/office/drawing/2014/main" id="{50CE0D19-B8BA-4EE9-525D-724970B47446}"/>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262283" y="7129638"/>
            <a:ext cx="3068912" cy="2397600"/>
          </a:xfrm>
          <a:prstGeom prst="rect">
            <a:avLst/>
          </a:prstGeom>
        </p:spPr>
      </p:pic>
    </p:spTree>
    <p:extLst>
      <p:ext uri="{BB962C8B-B14F-4D97-AF65-F5344CB8AC3E}">
        <p14:creationId xmlns:p14="http://schemas.microsoft.com/office/powerpoint/2010/main" val="24537031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lads in a bowl">
            <a:extLst>
              <a:ext uri="{FF2B5EF4-FFF2-40B4-BE49-F238E27FC236}">
                <a16:creationId xmlns:a16="http://schemas.microsoft.com/office/drawing/2014/main" id="{2E84EAD6-B2FB-E9EF-861C-645B8D73E6F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t="-6"/>
          <a:stretch/>
        </p:blipFill>
        <p:spPr>
          <a:xfrm>
            <a:off x="-3" y="-2456661"/>
            <a:ext cx="12192000" cy="2095500"/>
          </a:xfrm>
          <a:prstGeom prst="rect">
            <a:avLst/>
          </a:prstGeom>
        </p:spPr>
      </p:pic>
      <p:sp>
        <p:nvSpPr>
          <p:cNvPr id="3" name="TextBox 2">
            <a:extLst>
              <a:ext uri="{FF2B5EF4-FFF2-40B4-BE49-F238E27FC236}">
                <a16:creationId xmlns:a16="http://schemas.microsoft.com/office/drawing/2014/main" id="{6FE21568-EEEF-527D-BADC-909D7309C5C5}"/>
              </a:ext>
            </a:extLst>
          </p:cNvPr>
          <p:cNvSpPr txBox="1"/>
          <p:nvPr/>
        </p:nvSpPr>
        <p:spPr>
          <a:xfrm>
            <a:off x="-8694293" y="-222463"/>
            <a:ext cx="7589238" cy="1569660"/>
          </a:xfrm>
          <a:prstGeom prst="rect">
            <a:avLst/>
          </a:prstGeom>
          <a:noFill/>
        </p:spPr>
        <p:txBody>
          <a:bodyPr wrap="square" rtlCol="0">
            <a:spAutoFit/>
          </a:bodyPr>
          <a:lstStyle/>
          <a:p>
            <a:r>
              <a:rPr lang="en-GB" sz="3200" b="1" dirty="0"/>
              <a:t>ACHIEVING SUSTAINABLE NUTRITION </a:t>
            </a:r>
          </a:p>
          <a:p>
            <a:r>
              <a:rPr lang="en-GB" sz="3200" b="1" dirty="0"/>
              <a:t>IN NIGERIA THROUGH MULTISECTORAL APPROACH </a:t>
            </a:r>
          </a:p>
        </p:txBody>
      </p:sp>
      <p:pic>
        <p:nvPicPr>
          <p:cNvPr id="5" name="Picture 4" descr="Icon&#10;&#10;Description automatically generated">
            <a:extLst>
              <a:ext uri="{FF2B5EF4-FFF2-40B4-BE49-F238E27FC236}">
                <a16:creationId xmlns:a16="http://schemas.microsoft.com/office/drawing/2014/main" id="{68C213F8-915D-5280-85AC-956277B8E2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8363" y="830681"/>
            <a:ext cx="1938332" cy="1938332"/>
          </a:xfrm>
          <a:prstGeom prst="rect">
            <a:avLst/>
          </a:prstGeom>
        </p:spPr>
      </p:pic>
      <p:grpSp>
        <p:nvGrpSpPr>
          <p:cNvPr id="4" name="Group 3">
            <a:extLst>
              <a:ext uri="{FF2B5EF4-FFF2-40B4-BE49-F238E27FC236}">
                <a16:creationId xmlns:a16="http://schemas.microsoft.com/office/drawing/2014/main" id="{1D9C6109-1435-4B95-08B7-57E4B7F032D8}"/>
              </a:ext>
            </a:extLst>
          </p:cNvPr>
          <p:cNvGrpSpPr/>
          <p:nvPr/>
        </p:nvGrpSpPr>
        <p:grpSpPr>
          <a:xfrm>
            <a:off x="386794" y="425177"/>
            <a:ext cx="1988821" cy="1844040"/>
            <a:chOff x="4564378" y="2209800"/>
            <a:chExt cx="1988821" cy="1844040"/>
          </a:xfrm>
        </p:grpSpPr>
        <p:sp>
          <p:nvSpPr>
            <p:cNvPr id="6" name="Oval 5">
              <a:extLst>
                <a:ext uri="{FF2B5EF4-FFF2-40B4-BE49-F238E27FC236}">
                  <a16:creationId xmlns:a16="http://schemas.microsoft.com/office/drawing/2014/main" id="{C030CAA1-38BB-0D77-3F86-58AB3B15094C}"/>
                </a:ext>
              </a:extLst>
            </p:cNvPr>
            <p:cNvSpPr/>
            <p:nvPr/>
          </p:nvSpPr>
          <p:spPr>
            <a:xfrm>
              <a:off x="4564378" y="2209800"/>
              <a:ext cx="1988821" cy="184404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BEE1BCC-EFEB-1DED-9C8C-A7B4819F286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120790" y="2693822"/>
              <a:ext cx="875995" cy="875995"/>
            </a:xfrm>
            <a:prstGeom prst="rect">
              <a:avLst/>
            </a:prstGeom>
          </p:spPr>
        </p:pic>
      </p:grpSp>
      <p:grpSp>
        <p:nvGrpSpPr>
          <p:cNvPr id="8" name="Group 7">
            <a:extLst>
              <a:ext uri="{FF2B5EF4-FFF2-40B4-BE49-F238E27FC236}">
                <a16:creationId xmlns:a16="http://schemas.microsoft.com/office/drawing/2014/main" id="{EC68308D-EF17-A653-37BE-7ACDAA0606A0}"/>
              </a:ext>
            </a:extLst>
          </p:cNvPr>
          <p:cNvGrpSpPr/>
          <p:nvPr/>
        </p:nvGrpSpPr>
        <p:grpSpPr>
          <a:xfrm>
            <a:off x="5059924" y="13142481"/>
            <a:ext cx="1988821" cy="1844040"/>
            <a:chOff x="5497828" y="3596640"/>
            <a:chExt cx="1988821" cy="1844040"/>
          </a:xfrm>
        </p:grpSpPr>
        <p:sp>
          <p:nvSpPr>
            <p:cNvPr id="9" name="Oval 8">
              <a:extLst>
                <a:ext uri="{FF2B5EF4-FFF2-40B4-BE49-F238E27FC236}">
                  <a16:creationId xmlns:a16="http://schemas.microsoft.com/office/drawing/2014/main" id="{3D2BCEF0-A15F-7AC4-641D-4627DD035A92}"/>
                </a:ext>
              </a:extLst>
            </p:cNvPr>
            <p:cNvSpPr/>
            <p:nvPr/>
          </p:nvSpPr>
          <p:spPr>
            <a:xfrm>
              <a:off x="5497828" y="3596640"/>
              <a:ext cx="1988821" cy="1844040"/>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Logo&#10;&#10;Description automatically generated with medium confidence">
              <a:extLst>
                <a:ext uri="{FF2B5EF4-FFF2-40B4-BE49-F238E27FC236}">
                  <a16:creationId xmlns:a16="http://schemas.microsoft.com/office/drawing/2014/main" id="{6B2403F2-7CBA-8741-3E51-C8EE0920C59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9930" y="3886352"/>
              <a:ext cx="1264615" cy="1264615"/>
            </a:xfrm>
            <a:prstGeom prst="rect">
              <a:avLst/>
            </a:prstGeom>
          </p:spPr>
        </p:pic>
      </p:grpSp>
      <p:grpSp>
        <p:nvGrpSpPr>
          <p:cNvPr id="11" name="Group 10">
            <a:extLst>
              <a:ext uri="{FF2B5EF4-FFF2-40B4-BE49-F238E27FC236}">
                <a16:creationId xmlns:a16="http://schemas.microsoft.com/office/drawing/2014/main" id="{52DE6561-76E4-8CD5-D31C-DB5861EEA088}"/>
              </a:ext>
            </a:extLst>
          </p:cNvPr>
          <p:cNvGrpSpPr/>
          <p:nvPr/>
        </p:nvGrpSpPr>
        <p:grpSpPr>
          <a:xfrm>
            <a:off x="17886798" y="1586805"/>
            <a:ext cx="1988821" cy="1844040"/>
            <a:chOff x="6217095" y="2236623"/>
            <a:chExt cx="1988821" cy="1844040"/>
          </a:xfrm>
        </p:grpSpPr>
        <p:sp>
          <p:nvSpPr>
            <p:cNvPr id="12" name="Oval 11">
              <a:extLst>
                <a:ext uri="{FF2B5EF4-FFF2-40B4-BE49-F238E27FC236}">
                  <a16:creationId xmlns:a16="http://schemas.microsoft.com/office/drawing/2014/main" id="{CC03C8B7-15BD-E4AE-9893-DEA6DA971D48}"/>
                </a:ext>
              </a:extLst>
            </p:cNvPr>
            <p:cNvSpPr/>
            <p:nvPr/>
          </p:nvSpPr>
          <p:spPr>
            <a:xfrm>
              <a:off x="6217095" y="2236623"/>
              <a:ext cx="1988821" cy="184404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picture containing icon&#10;&#10;Description automatically generated">
              <a:extLst>
                <a:ext uri="{FF2B5EF4-FFF2-40B4-BE49-F238E27FC236}">
                  <a16:creationId xmlns:a16="http://schemas.microsoft.com/office/drawing/2014/main" id="{953E35F5-0172-5F55-4438-7FD5AF70703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52650" y="2665462"/>
              <a:ext cx="904355" cy="904355"/>
            </a:xfrm>
            <a:prstGeom prst="rect">
              <a:avLst/>
            </a:prstGeom>
          </p:spPr>
        </p:pic>
      </p:grpSp>
      <p:grpSp>
        <p:nvGrpSpPr>
          <p:cNvPr id="14" name="Group 13">
            <a:extLst>
              <a:ext uri="{FF2B5EF4-FFF2-40B4-BE49-F238E27FC236}">
                <a16:creationId xmlns:a16="http://schemas.microsoft.com/office/drawing/2014/main" id="{CE4DC812-8996-4496-7E52-3CB22F38D296}"/>
              </a:ext>
            </a:extLst>
          </p:cNvPr>
          <p:cNvGrpSpPr/>
          <p:nvPr/>
        </p:nvGrpSpPr>
        <p:grpSpPr>
          <a:xfrm>
            <a:off x="698857" y="8294823"/>
            <a:ext cx="1988821" cy="1844040"/>
            <a:chOff x="4564378" y="2209800"/>
            <a:chExt cx="1988821" cy="1844040"/>
          </a:xfrm>
        </p:grpSpPr>
        <p:sp>
          <p:nvSpPr>
            <p:cNvPr id="15" name="Oval 14">
              <a:extLst>
                <a:ext uri="{FF2B5EF4-FFF2-40B4-BE49-F238E27FC236}">
                  <a16:creationId xmlns:a16="http://schemas.microsoft.com/office/drawing/2014/main" id="{7CD903CC-AF4D-046B-395B-EF2851C4F115}"/>
                </a:ext>
              </a:extLst>
            </p:cNvPr>
            <p:cNvSpPr/>
            <p:nvPr/>
          </p:nvSpPr>
          <p:spPr>
            <a:xfrm>
              <a:off x="4564378" y="2209800"/>
              <a:ext cx="1988821" cy="184404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05638374-A144-8732-7960-034F33617D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120790" y="2693822"/>
              <a:ext cx="875995" cy="875995"/>
            </a:xfrm>
            <a:prstGeom prst="rect">
              <a:avLst/>
            </a:prstGeom>
          </p:spPr>
        </p:pic>
      </p:grpSp>
      <p:pic>
        <p:nvPicPr>
          <p:cNvPr id="17" name="Picture 16" descr="A picture containing text, clipart&#10;&#10;Description automatically generated">
            <a:extLst>
              <a:ext uri="{FF2B5EF4-FFF2-40B4-BE49-F238E27FC236}">
                <a16:creationId xmlns:a16="http://schemas.microsoft.com/office/drawing/2014/main" id="{717C28A6-DE7A-8ABA-32FF-6CA7DBFD1924}"/>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9985638" y="202714"/>
            <a:ext cx="1412970" cy="1412970"/>
          </a:xfrm>
          <a:prstGeom prst="rect">
            <a:avLst/>
          </a:prstGeom>
        </p:spPr>
      </p:pic>
      <p:pic>
        <p:nvPicPr>
          <p:cNvPr id="18" name="Picture 17" descr="A picture containing text, clipart&#10;&#10;Description automatically generated">
            <a:extLst>
              <a:ext uri="{FF2B5EF4-FFF2-40B4-BE49-F238E27FC236}">
                <a16:creationId xmlns:a16="http://schemas.microsoft.com/office/drawing/2014/main" id="{8D5DD956-442F-9527-6B38-B88D8D78B1F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043222" y="1765258"/>
            <a:ext cx="1590675" cy="1238250"/>
          </a:xfrm>
          <a:prstGeom prst="rect">
            <a:avLst/>
          </a:prstGeom>
        </p:spPr>
      </p:pic>
      <p:pic>
        <p:nvPicPr>
          <p:cNvPr id="19" name="Picture 18" descr="A picture containing diagram&#10;&#10;Description automatically generated">
            <a:extLst>
              <a:ext uri="{FF2B5EF4-FFF2-40B4-BE49-F238E27FC236}">
                <a16:creationId xmlns:a16="http://schemas.microsoft.com/office/drawing/2014/main" id="{04A4F6A6-285A-F490-6490-FEF0119C140A}"/>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5114697" y="361016"/>
            <a:ext cx="2558983" cy="2558983"/>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2BBDDA0B-F702-5797-C06A-D2E0CE4E99D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68489" y="1797891"/>
            <a:ext cx="1247267" cy="1241724"/>
          </a:xfrm>
          <a:prstGeom prst="rect">
            <a:avLst/>
          </a:prstGeom>
        </p:spPr>
      </p:pic>
      <p:cxnSp>
        <p:nvCxnSpPr>
          <p:cNvPr id="21" name="Straight Connector 20">
            <a:extLst>
              <a:ext uri="{FF2B5EF4-FFF2-40B4-BE49-F238E27FC236}">
                <a16:creationId xmlns:a16="http://schemas.microsoft.com/office/drawing/2014/main" id="{90E776C9-4837-D037-9872-42445879F772}"/>
              </a:ext>
            </a:extLst>
          </p:cNvPr>
          <p:cNvCxnSpPr>
            <a:cxnSpLocks/>
          </p:cNvCxnSpPr>
          <p:nvPr/>
        </p:nvCxnSpPr>
        <p:spPr>
          <a:xfrm flipH="1">
            <a:off x="0" y="3629787"/>
            <a:ext cx="12014791" cy="0"/>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22" name="Picture 21" descr="A picture containing text, clipart&#10;&#10;Description automatically generated">
            <a:extLst>
              <a:ext uri="{FF2B5EF4-FFF2-40B4-BE49-F238E27FC236}">
                <a16:creationId xmlns:a16="http://schemas.microsoft.com/office/drawing/2014/main" id="{3F912C9B-5BD6-CBDF-2215-AC9C0321A16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182441" y="336912"/>
            <a:ext cx="1312239" cy="937313"/>
          </a:xfrm>
          <a:prstGeom prst="rect">
            <a:avLst/>
          </a:prstGeom>
        </p:spPr>
      </p:pic>
      <p:pic>
        <p:nvPicPr>
          <p:cNvPr id="23" name="Picture 22" descr="A picture containing text, clipart&#10;&#10;Description automatically generated">
            <a:extLst>
              <a:ext uri="{FF2B5EF4-FFF2-40B4-BE49-F238E27FC236}">
                <a16:creationId xmlns:a16="http://schemas.microsoft.com/office/drawing/2014/main" id="{A9451E9B-F721-8414-3B5B-EEA4F7A130E6}"/>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3266531" y="1894535"/>
            <a:ext cx="1339405" cy="1339405"/>
          </a:xfrm>
          <a:prstGeom prst="rect">
            <a:avLst/>
          </a:prstGeom>
        </p:spPr>
      </p:pic>
      <p:pic>
        <p:nvPicPr>
          <p:cNvPr id="24" name="Picture 23" descr="A picture containing logo&#10;&#10;Description automatically generated">
            <a:extLst>
              <a:ext uri="{FF2B5EF4-FFF2-40B4-BE49-F238E27FC236}">
                <a16:creationId xmlns:a16="http://schemas.microsoft.com/office/drawing/2014/main" id="{02C5F0A3-A5E0-9980-668A-158F448E3EE8}"/>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314185" y="342707"/>
            <a:ext cx="1244098" cy="1244098"/>
          </a:xfrm>
          <a:prstGeom prst="rect">
            <a:avLst/>
          </a:prstGeom>
        </p:spPr>
      </p:pic>
      <p:sp>
        <p:nvSpPr>
          <p:cNvPr id="25" name="Arrow: Down 24">
            <a:extLst>
              <a:ext uri="{FF2B5EF4-FFF2-40B4-BE49-F238E27FC236}">
                <a16:creationId xmlns:a16="http://schemas.microsoft.com/office/drawing/2014/main" id="{2763A693-7A8E-20A0-95AA-A5E2CF2B2F8D}"/>
              </a:ext>
            </a:extLst>
          </p:cNvPr>
          <p:cNvSpPr/>
          <p:nvPr/>
        </p:nvSpPr>
        <p:spPr>
          <a:xfrm>
            <a:off x="6267867" y="8122332"/>
            <a:ext cx="330200" cy="554973"/>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a:extLst>
              <a:ext uri="{FF2B5EF4-FFF2-40B4-BE49-F238E27FC236}">
                <a16:creationId xmlns:a16="http://schemas.microsoft.com/office/drawing/2014/main" id="{41BF541E-A788-A188-E5D1-5814A755E70E}"/>
              </a:ext>
            </a:extLst>
          </p:cNvPr>
          <p:cNvSpPr txBox="1"/>
          <p:nvPr/>
        </p:nvSpPr>
        <p:spPr>
          <a:xfrm>
            <a:off x="3282853" y="6427560"/>
            <a:ext cx="2771480" cy="400110"/>
          </a:xfrm>
          <a:prstGeom prst="rect">
            <a:avLst/>
          </a:prstGeom>
          <a:noFill/>
        </p:spPr>
        <p:txBody>
          <a:bodyPr wrap="square" rtlCol="0">
            <a:spAutoFit/>
          </a:bodyPr>
          <a:lstStyle/>
          <a:p>
            <a:pPr algn="ctr"/>
            <a:r>
              <a:rPr lang="en-US" sz="2000" b="1" dirty="0"/>
              <a:t>STATE LEVEL</a:t>
            </a:r>
            <a:endParaRPr lang="en-GB" sz="2000" b="1" dirty="0"/>
          </a:p>
        </p:txBody>
      </p:sp>
      <p:sp>
        <p:nvSpPr>
          <p:cNvPr id="27" name="Arrow: Down 26">
            <a:extLst>
              <a:ext uri="{FF2B5EF4-FFF2-40B4-BE49-F238E27FC236}">
                <a16:creationId xmlns:a16="http://schemas.microsoft.com/office/drawing/2014/main" id="{D163EE20-D610-B68D-06FD-EDC8260B2076}"/>
              </a:ext>
            </a:extLst>
          </p:cNvPr>
          <p:cNvSpPr/>
          <p:nvPr/>
        </p:nvSpPr>
        <p:spPr>
          <a:xfrm>
            <a:off x="6267870" y="9354747"/>
            <a:ext cx="330200" cy="554973"/>
          </a:xfrm>
          <a:prstGeom prst="down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1EA9B2AC-487C-5EEF-1DD7-96419B7E4968}"/>
              </a:ext>
            </a:extLst>
          </p:cNvPr>
          <p:cNvSpPr txBox="1"/>
          <p:nvPr/>
        </p:nvSpPr>
        <p:spPr>
          <a:xfrm>
            <a:off x="7831404" y="6481508"/>
            <a:ext cx="2771480" cy="400110"/>
          </a:xfrm>
          <a:prstGeom prst="rect">
            <a:avLst/>
          </a:prstGeom>
          <a:noFill/>
        </p:spPr>
        <p:txBody>
          <a:bodyPr wrap="square" rtlCol="0">
            <a:spAutoFit/>
          </a:bodyPr>
          <a:lstStyle/>
          <a:p>
            <a:pPr algn="ctr"/>
            <a:r>
              <a:rPr lang="en-US" sz="2000" b="1" dirty="0"/>
              <a:t>LOCAL LEVEL</a:t>
            </a:r>
            <a:endParaRPr lang="en-GB" sz="2000" b="1" dirty="0"/>
          </a:p>
        </p:txBody>
      </p:sp>
      <p:sp>
        <p:nvSpPr>
          <p:cNvPr id="29" name="TextBox 28">
            <a:extLst>
              <a:ext uri="{FF2B5EF4-FFF2-40B4-BE49-F238E27FC236}">
                <a16:creationId xmlns:a16="http://schemas.microsoft.com/office/drawing/2014/main" id="{A89F6110-6736-B7FC-D376-E00FAFA7C0A6}"/>
              </a:ext>
            </a:extLst>
          </p:cNvPr>
          <p:cNvSpPr txBox="1"/>
          <p:nvPr/>
        </p:nvSpPr>
        <p:spPr>
          <a:xfrm>
            <a:off x="215657" y="3862031"/>
            <a:ext cx="2771480" cy="400110"/>
          </a:xfrm>
          <a:prstGeom prst="rect">
            <a:avLst/>
          </a:prstGeom>
          <a:noFill/>
        </p:spPr>
        <p:txBody>
          <a:bodyPr wrap="square" rtlCol="0">
            <a:spAutoFit/>
          </a:bodyPr>
          <a:lstStyle/>
          <a:p>
            <a:r>
              <a:rPr lang="en-US" sz="2000" b="1" dirty="0"/>
              <a:t>SUB-NATIONAL LEVEL</a:t>
            </a:r>
            <a:endParaRPr lang="en-GB" sz="2000" b="1" dirty="0"/>
          </a:p>
        </p:txBody>
      </p:sp>
      <p:sp>
        <p:nvSpPr>
          <p:cNvPr id="30" name="TextBox 29">
            <a:extLst>
              <a:ext uri="{FF2B5EF4-FFF2-40B4-BE49-F238E27FC236}">
                <a16:creationId xmlns:a16="http://schemas.microsoft.com/office/drawing/2014/main" id="{AA931A2A-C250-3538-1108-113E990C6B10}"/>
              </a:ext>
            </a:extLst>
          </p:cNvPr>
          <p:cNvSpPr txBox="1"/>
          <p:nvPr/>
        </p:nvSpPr>
        <p:spPr>
          <a:xfrm>
            <a:off x="215657" y="2934591"/>
            <a:ext cx="2771480" cy="400110"/>
          </a:xfrm>
          <a:prstGeom prst="rect">
            <a:avLst/>
          </a:prstGeom>
          <a:noFill/>
        </p:spPr>
        <p:txBody>
          <a:bodyPr wrap="square" rtlCol="0">
            <a:spAutoFit/>
          </a:bodyPr>
          <a:lstStyle/>
          <a:p>
            <a:r>
              <a:rPr lang="en-US" sz="2000" b="1" dirty="0"/>
              <a:t>NATIONAL LEVEL</a:t>
            </a:r>
            <a:endParaRPr lang="en-GB" sz="2000" b="1" dirty="0"/>
          </a:p>
        </p:txBody>
      </p:sp>
      <p:pic>
        <p:nvPicPr>
          <p:cNvPr id="32" name="Picture 31">
            <a:extLst>
              <a:ext uri="{FF2B5EF4-FFF2-40B4-BE49-F238E27FC236}">
                <a16:creationId xmlns:a16="http://schemas.microsoft.com/office/drawing/2014/main" id="{EED7B26D-A573-FD13-EF94-717F2DC0492D}"/>
              </a:ext>
            </a:extLst>
          </p:cNvPr>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8099441" y="3949006"/>
            <a:ext cx="3068912" cy="2399148"/>
          </a:xfrm>
          <a:prstGeom prst="rect">
            <a:avLst/>
          </a:prstGeom>
        </p:spPr>
      </p:pic>
      <p:pic>
        <p:nvPicPr>
          <p:cNvPr id="34" name="Picture 33">
            <a:extLst>
              <a:ext uri="{FF2B5EF4-FFF2-40B4-BE49-F238E27FC236}">
                <a16:creationId xmlns:a16="http://schemas.microsoft.com/office/drawing/2014/main" id="{FAB42F25-87DF-5C10-379F-CD50E8865539}"/>
              </a:ext>
            </a:extLst>
          </p:cNvPr>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3510133" y="3949006"/>
            <a:ext cx="3068912" cy="2397600"/>
          </a:xfrm>
          <a:prstGeom prst="rect">
            <a:avLst/>
          </a:prstGeom>
        </p:spPr>
      </p:pic>
    </p:spTree>
    <p:extLst>
      <p:ext uri="{BB962C8B-B14F-4D97-AF65-F5344CB8AC3E}">
        <p14:creationId xmlns:p14="http://schemas.microsoft.com/office/powerpoint/2010/main" val="21723310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AB547B-20F4-8018-1AEB-3AE1B8C48D78}"/>
              </a:ext>
            </a:extLst>
          </p:cNvPr>
          <p:cNvPicPr>
            <a:picLocks noChangeAspect="1"/>
          </p:cNvPicPr>
          <p:nvPr/>
        </p:nvPicPr>
        <p:blipFill rotWithShape="1">
          <a:blip r:embed="rId3" cstate="screen">
            <a:alphaModFix amt="88000"/>
            <a:biLevel thresh="50000"/>
            <a:lum bright="-27000" contrast="12000"/>
            <a:extLst>
              <a:ext uri="{28A0092B-C50C-407E-A947-70E740481C1C}">
                <a14:useLocalDpi xmlns:a14="http://schemas.microsoft.com/office/drawing/2010/main"/>
              </a:ext>
              <a:ext uri="{96DAC541-7B7A-43D3-8B79-37D633B846F1}">
                <asvg:svgBlip xmlns:asvg="http://schemas.microsoft.com/office/drawing/2016/SVG/main" xmlns="" r:embed="rId4"/>
              </a:ext>
            </a:extLst>
          </a:blip>
          <a:srcRect t="9426" r="7849" b="12568"/>
          <a:stretch/>
        </p:blipFill>
        <p:spPr>
          <a:xfrm>
            <a:off x="15889088" y="-5926946"/>
            <a:ext cx="9026257" cy="5296432"/>
          </a:xfrm>
          <a:prstGeom prst="rect">
            <a:avLst/>
          </a:prstGeom>
        </p:spPr>
      </p:pic>
      <p:sp>
        <p:nvSpPr>
          <p:cNvPr id="5" name="!!p1">
            <a:extLst>
              <a:ext uri="{FF2B5EF4-FFF2-40B4-BE49-F238E27FC236}">
                <a16:creationId xmlns:a16="http://schemas.microsoft.com/office/drawing/2014/main" id="{25DB3545-0359-D520-3CB1-44B94ADC949F}"/>
              </a:ext>
            </a:extLst>
          </p:cNvPr>
          <p:cNvSpPr/>
          <p:nvPr/>
        </p:nvSpPr>
        <p:spPr>
          <a:xfrm>
            <a:off x="5768893" y="2946501"/>
            <a:ext cx="792000" cy="792000"/>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1</a:t>
            </a:r>
            <a:endParaRPr lang="LID4096" sz="4000" b="1" dirty="0"/>
          </a:p>
        </p:txBody>
      </p:sp>
      <p:sp>
        <p:nvSpPr>
          <p:cNvPr id="6" name="!!P2">
            <a:extLst>
              <a:ext uri="{FF2B5EF4-FFF2-40B4-BE49-F238E27FC236}">
                <a16:creationId xmlns:a16="http://schemas.microsoft.com/office/drawing/2014/main" id="{6EE3D797-B75A-8E35-DD7E-2709FB4CBCA2}"/>
              </a:ext>
            </a:extLst>
          </p:cNvPr>
          <p:cNvSpPr/>
          <p:nvPr/>
        </p:nvSpPr>
        <p:spPr>
          <a:xfrm>
            <a:off x="5768893" y="2946501"/>
            <a:ext cx="792000" cy="792000"/>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2</a:t>
            </a:r>
            <a:endParaRPr lang="LID4096" sz="4000" b="1" dirty="0"/>
          </a:p>
        </p:txBody>
      </p:sp>
      <p:sp>
        <p:nvSpPr>
          <p:cNvPr id="7" name="!!p3">
            <a:extLst>
              <a:ext uri="{FF2B5EF4-FFF2-40B4-BE49-F238E27FC236}">
                <a16:creationId xmlns:a16="http://schemas.microsoft.com/office/drawing/2014/main" id="{EE2ECD3B-C72B-4B44-53B1-690179BCC682}"/>
              </a:ext>
            </a:extLst>
          </p:cNvPr>
          <p:cNvSpPr/>
          <p:nvPr/>
        </p:nvSpPr>
        <p:spPr>
          <a:xfrm>
            <a:off x="5768893" y="2946501"/>
            <a:ext cx="792000" cy="792000"/>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3</a:t>
            </a:r>
          </a:p>
        </p:txBody>
      </p:sp>
      <p:sp>
        <p:nvSpPr>
          <p:cNvPr id="8" name="!!p4">
            <a:extLst>
              <a:ext uri="{FF2B5EF4-FFF2-40B4-BE49-F238E27FC236}">
                <a16:creationId xmlns:a16="http://schemas.microsoft.com/office/drawing/2014/main" id="{5B57A429-732B-96E5-405A-60E542ECC308}"/>
              </a:ext>
            </a:extLst>
          </p:cNvPr>
          <p:cNvSpPr/>
          <p:nvPr/>
        </p:nvSpPr>
        <p:spPr>
          <a:xfrm>
            <a:off x="5768893" y="2946501"/>
            <a:ext cx="792000" cy="792000"/>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4</a:t>
            </a:r>
            <a:endParaRPr lang="LID4096" sz="4000" b="1" dirty="0"/>
          </a:p>
        </p:txBody>
      </p:sp>
      <p:pic>
        <p:nvPicPr>
          <p:cNvPr id="11" name="Picture 10" descr="Holding hands">
            <a:extLst>
              <a:ext uri="{FF2B5EF4-FFF2-40B4-BE49-F238E27FC236}">
                <a16:creationId xmlns:a16="http://schemas.microsoft.com/office/drawing/2014/main" id="{57B936FC-5F84-7251-F986-4DE3FD5238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205072" y="2203172"/>
            <a:ext cx="434544" cy="289724"/>
          </a:xfrm>
          <a:prstGeom prst="rect">
            <a:avLst/>
          </a:prstGeom>
        </p:spPr>
      </p:pic>
      <p:pic>
        <p:nvPicPr>
          <p:cNvPr id="3" name="Picture 2" descr="Man using megaphone">
            <a:extLst>
              <a:ext uri="{FF2B5EF4-FFF2-40B4-BE49-F238E27FC236}">
                <a16:creationId xmlns:a16="http://schemas.microsoft.com/office/drawing/2014/main" id="{4D8A78F4-F084-E61C-1349-E8F10ED7902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48015"/>
            <a:ext cx="12192000" cy="7154029"/>
          </a:xfrm>
          <a:prstGeom prst="rect">
            <a:avLst/>
          </a:prstGeom>
        </p:spPr>
      </p:pic>
      <p:sp>
        <p:nvSpPr>
          <p:cNvPr id="9" name="TextBox 8">
            <a:extLst>
              <a:ext uri="{FF2B5EF4-FFF2-40B4-BE49-F238E27FC236}">
                <a16:creationId xmlns:a16="http://schemas.microsoft.com/office/drawing/2014/main" id="{A5800148-9E16-ABEF-0542-8AC04AFD858D}"/>
              </a:ext>
            </a:extLst>
          </p:cNvPr>
          <p:cNvSpPr txBox="1"/>
          <p:nvPr/>
        </p:nvSpPr>
        <p:spPr>
          <a:xfrm>
            <a:off x="0" y="-172997"/>
            <a:ext cx="5860515" cy="1323439"/>
          </a:xfrm>
          <a:prstGeom prst="rect">
            <a:avLst/>
          </a:prstGeom>
          <a:noFill/>
        </p:spPr>
        <p:txBody>
          <a:bodyPr wrap="none" rtlCol="0">
            <a:spAutoFit/>
          </a:bodyPr>
          <a:lstStyle/>
          <a:p>
            <a:r>
              <a:rPr lang="en-US" sz="8000" b="1" dirty="0"/>
              <a:t>Call to Action</a:t>
            </a:r>
            <a:endParaRPr lang="LID4096" sz="8000" b="1" dirty="0"/>
          </a:p>
        </p:txBody>
      </p:sp>
    </p:spTree>
    <p:extLst>
      <p:ext uri="{BB962C8B-B14F-4D97-AF65-F5344CB8AC3E}">
        <p14:creationId xmlns:p14="http://schemas.microsoft.com/office/powerpoint/2010/main" val="35210789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9A34A-C6E5-BC25-FCFD-384FCF7F69C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470400" y="-1695449"/>
            <a:ext cx="3251200" cy="1828800"/>
          </a:xfrm>
          <a:prstGeom prst="rect">
            <a:avLst/>
          </a:prstGeom>
        </p:spPr>
      </p:pic>
      <p:sp>
        <p:nvSpPr>
          <p:cNvPr id="9" name="TextBox 8">
            <a:extLst>
              <a:ext uri="{FF2B5EF4-FFF2-40B4-BE49-F238E27FC236}">
                <a16:creationId xmlns:a16="http://schemas.microsoft.com/office/drawing/2014/main" id="{78621ECE-8123-3E24-1C99-3B32486C1E2E}"/>
              </a:ext>
            </a:extLst>
          </p:cNvPr>
          <p:cNvSpPr txBox="1"/>
          <p:nvPr/>
        </p:nvSpPr>
        <p:spPr>
          <a:xfrm>
            <a:off x="1568307" y="134364"/>
            <a:ext cx="3303405" cy="769441"/>
          </a:xfrm>
          <a:prstGeom prst="rect">
            <a:avLst/>
          </a:prstGeom>
          <a:noFill/>
        </p:spPr>
        <p:txBody>
          <a:bodyPr wrap="none" rtlCol="0">
            <a:spAutoFit/>
          </a:bodyPr>
          <a:lstStyle/>
          <a:p>
            <a:r>
              <a:rPr lang="en-US" sz="4400" b="1" dirty="0">
                <a:solidFill>
                  <a:schemeClr val="accent6"/>
                </a:solidFill>
              </a:rPr>
              <a:t>Call to Action</a:t>
            </a:r>
            <a:endParaRPr lang="LID4096" sz="4400" b="1" dirty="0">
              <a:solidFill>
                <a:schemeClr val="accent6"/>
              </a:solidFill>
            </a:endParaRPr>
          </a:p>
        </p:txBody>
      </p:sp>
      <p:sp>
        <p:nvSpPr>
          <p:cNvPr id="10" name="!!p1">
            <a:extLst>
              <a:ext uri="{FF2B5EF4-FFF2-40B4-BE49-F238E27FC236}">
                <a16:creationId xmlns:a16="http://schemas.microsoft.com/office/drawing/2014/main" id="{43E45D16-E690-E7B8-5454-5620BF2D6236}"/>
              </a:ext>
            </a:extLst>
          </p:cNvPr>
          <p:cNvSpPr/>
          <p:nvPr/>
        </p:nvSpPr>
        <p:spPr>
          <a:xfrm>
            <a:off x="193650" y="1027512"/>
            <a:ext cx="900000" cy="900000"/>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1</a:t>
            </a:r>
            <a:endParaRPr lang="LID4096" sz="2800" b="1" dirty="0"/>
          </a:p>
        </p:txBody>
      </p:sp>
      <p:sp>
        <p:nvSpPr>
          <p:cNvPr id="11" name="!!P2">
            <a:extLst>
              <a:ext uri="{FF2B5EF4-FFF2-40B4-BE49-F238E27FC236}">
                <a16:creationId xmlns:a16="http://schemas.microsoft.com/office/drawing/2014/main" id="{91BAE8FD-C806-8307-AD23-9ED4BA017400}"/>
              </a:ext>
            </a:extLst>
          </p:cNvPr>
          <p:cNvSpPr/>
          <p:nvPr/>
        </p:nvSpPr>
        <p:spPr>
          <a:xfrm>
            <a:off x="247650" y="2089189"/>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2a</a:t>
            </a:r>
            <a:endParaRPr lang="LID4096" sz="2800" b="1" dirty="0"/>
          </a:p>
        </p:txBody>
      </p:sp>
      <p:sp>
        <p:nvSpPr>
          <p:cNvPr id="12" name="!!p3">
            <a:extLst>
              <a:ext uri="{FF2B5EF4-FFF2-40B4-BE49-F238E27FC236}">
                <a16:creationId xmlns:a16="http://schemas.microsoft.com/office/drawing/2014/main" id="{706D0C5A-707E-D0F6-031B-A41101BD59ED}"/>
              </a:ext>
            </a:extLst>
          </p:cNvPr>
          <p:cNvSpPr/>
          <p:nvPr/>
        </p:nvSpPr>
        <p:spPr>
          <a:xfrm>
            <a:off x="247650" y="3011060"/>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2b</a:t>
            </a:r>
          </a:p>
        </p:txBody>
      </p:sp>
      <p:sp>
        <p:nvSpPr>
          <p:cNvPr id="13" name="!!p4">
            <a:extLst>
              <a:ext uri="{FF2B5EF4-FFF2-40B4-BE49-F238E27FC236}">
                <a16:creationId xmlns:a16="http://schemas.microsoft.com/office/drawing/2014/main" id="{A1C862FE-830C-4E0A-3102-A396748E978A}"/>
              </a:ext>
            </a:extLst>
          </p:cNvPr>
          <p:cNvSpPr/>
          <p:nvPr/>
        </p:nvSpPr>
        <p:spPr>
          <a:xfrm>
            <a:off x="247650" y="3932931"/>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3</a:t>
            </a:r>
            <a:endParaRPr lang="LID4096" sz="2800" b="1" dirty="0"/>
          </a:p>
        </p:txBody>
      </p:sp>
      <p:sp>
        <p:nvSpPr>
          <p:cNvPr id="17" name="TextBox 16">
            <a:extLst>
              <a:ext uri="{FF2B5EF4-FFF2-40B4-BE49-F238E27FC236}">
                <a16:creationId xmlns:a16="http://schemas.microsoft.com/office/drawing/2014/main" id="{ED66219D-344C-4A7A-75C0-0B17E486030D}"/>
              </a:ext>
            </a:extLst>
          </p:cNvPr>
          <p:cNvSpPr txBox="1"/>
          <p:nvPr/>
        </p:nvSpPr>
        <p:spPr>
          <a:xfrm>
            <a:off x="1602721" y="716272"/>
            <a:ext cx="10606200" cy="1383327"/>
          </a:xfrm>
          <a:prstGeom prst="rect">
            <a:avLst/>
          </a:prstGeom>
          <a:noFill/>
        </p:spPr>
        <p:txBody>
          <a:bodyPr wrap="square">
            <a:spAutoFit/>
          </a:bodyPr>
          <a:lstStyle/>
          <a:p>
            <a:pPr lvl="0" rtl="0">
              <a:lnSpc>
                <a:spcPct val="107000"/>
              </a:lnSpc>
              <a:spcAft>
                <a:spcPts val="800"/>
              </a:spcAft>
            </a:pPr>
            <a:r>
              <a:rPr lang="en-GB" sz="4400" b="1" dirty="0">
                <a:latin typeface="Calibri" panose="020F0502020204030204" pitchFamily="34" charset="0"/>
                <a:ea typeface="Calibri" panose="020F0502020204030204" pitchFamily="34" charset="0"/>
                <a:cs typeface="Arial" panose="020B0604020202020204" pitchFamily="34" charset="0"/>
              </a:rPr>
              <a:t>Strengthened Co</a:t>
            </a:r>
            <a:r>
              <a:rPr lang="en-GB" sz="4400" b="1" dirty="0">
                <a:effectLst/>
                <a:latin typeface="Calibri" panose="020F0502020204030204" pitchFamily="34" charset="0"/>
                <a:ea typeface="Calibri" panose="020F0502020204030204" pitchFamily="34" charset="0"/>
                <a:cs typeface="Arial" panose="020B0604020202020204" pitchFamily="34" charset="0"/>
              </a:rPr>
              <a:t>ordination </a:t>
            </a:r>
            <a:r>
              <a:rPr lang="en-GB" sz="3600" b="1" dirty="0">
                <a:effectLst/>
                <a:latin typeface="Calibri" panose="020F0502020204030204" pitchFamily="34" charset="0"/>
                <a:ea typeface="Calibri" panose="020F0502020204030204" pitchFamily="34" charset="0"/>
                <a:cs typeface="Arial" panose="020B0604020202020204" pitchFamily="34" charset="0"/>
              </a:rPr>
              <a:t>of Multisectoral interventions  </a:t>
            </a:r>
          </a:p>
        </p:txBody>
      </p:sp>
      <p:pic>
        <p:nvPicPr>
          <p:cNvPr id="19" name="Picture 18" descr="Holding hands">
            <a:extLst>
              <a:ext uri="{FF2B5EF4-FFF2-40B4-BE49-F238E27FC236}">
                <a16:creationId xmlns:a16="http://schemas.microsoft.com/office/drawing/2014/main" id="{4D3A3B31-8183-01CC-8B65-35CBD3D3F7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68307" y="1986468"/>
            <a:ext cx="6171598" cy="4114800"/>
          </a:xfrm>
          <a:prstGeom prst="rect">
            <a:avLst/>
          </a:prstGeom>
        </p:spPr>
      </p:pic>
      <p:pic>
        <p:nvPicPr>
          <p:cNvPr id="20" name="Picture 19">
            <a:extLst>
              <a:ext uri="{FF2B5EF4-FFF2-40B4-BE49-F238E27FC236}">
                <a16:creationId xmlns:a16="http://schemas.microsoft.com/office/drawing/2014/main" id="{154AD30B-91C3-DFC2-3403-88268492306F}"/>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644465" y="262920"/>
            <a:ext cx="291915" cy="194610"/>
          </a:xfrm>
          <a:prstGeom prst="rect">
            <a:avLst/>
          </a:prstGeom>
        </p:spPr>
      </p:pic>
    </p:spTree>
    <p:extLst>
      <p:ext uri="{BB962C8B-B14F-4D97-AF65-F5344CB8AC3E}">
        <p14:creationId xmlns:p14="http://schemas.microsoft.com/office/powerpoint/2010/main" val="14233076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9A34A-C6E5-BC25-FCFD-384FCF7F69C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470400" y="-1695449"/>
            <a:ext cx="3251200" cy="1828800"/>
          </a:xfrm>
          <a:prstGeom prst="rect">
            <a:avLst/>
          </a:prstGeom>
        </p:spPr>
      </p:pic>
      <p:sp>
        <p:nvSpPr>
          <p:cNvPr id="10" name="!!p1">
            <a:extLst>
              <a:ext uri="{FF2B5EF4-FFF2-40B4-BE49-F238E27FC236}">
                <a16:creationId xmlns:a16="http://schemas.microsoft.com/office/drawing/2014/main" id="{43E45D16-E690-E7B8-5454-5620BF2D6236}"/>
              </a:ext>
            </a:extLst>
          </p:cNvPr>
          <p:cNvSpPr/>
          <p:nvPr/>
        </p:nvSpPr>
        <p:spPr>
          <a:xfrm>
            <a:off x="289800" y="-3866435"/>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1</a:t>
            </a:r>
            <a:endParaRPr lang="LID4096" sz="4000" b="1" dirty="0"/>
          </a:p>
        </p:txBody>
      </p:sp>
      <p:sp>
        <p:nvSpPr>
          <p:cNvPr id="11" name="!!P2">
            <a:extLst>
              <a:ext uri="{FF2B5EF4-FFF2-40B4-BE49-F238E27FC236}">
                <a16:creationId xmlns:a16="http://schemas.microsoft.com/office/drawing/2014/main" id="{91BAE8FD-C806-8307-AD23-9ED4BA017400}"/>
              </a:ext>
            </a:extLst>
          </p:cNvPr>
          <p:cNvSpPr/>
          <p:nvPr/>
        </p:nvSpPr>
        <p:spPr>
          <a:xfrm>
            <a:off x="235800" y="1086468"/>
            <a:ext cx="900000" cy="900000"/>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2a</a:t>
            </a:r>
            <a:endParaRPr lang="LID4096" sz="2800" b="1" dirty="0"/>
          </a:p>
        </p:txBody>
      </p:sp>
      <p:sp>
        <p:nvSpPr>
          <p:cNvPr id="12" name="!!p3">
            <a:extLst>
              <a:ext uri="{FF2B5EF4-FFF2-40B4-BE49-F238E27FC236}">
                <a16:creationId xmlns:a16="http://schemas.microsoft.com/office/drawing/2014/main" id="{706D0C5A-707E-D0F6-031B-A41101BD59ED}"/>
              </a:ext>
            </a:extLst>
          </p:cNvPr>
          <p:cNvSpPr/>
          <p:nvPr/>
        </p:nvSpPr>
        <p:spPr>
          <a:xfrm>
            <a:off x="247650" y="2148145"/>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2b</a:t>
            </a:r>
          </a:p>
        </p:txBody>
      </p:sp>
      <p:sp>
        <p:nvSpPr>
          <p:cNvPr id="13" name="!!p4">
            <a:extLst>
              <a:ext uri="{FF2B5EF4-FFF2-40B4-BE49-F238E27FC236}">
                <a16:creationId xmlns:a16="http://schemas.microsoft.com/office/drawing/2014/main" id="{A1C862FE-830C-4E0A-3102-A396748E978A}"/>
              </a:ext>
            </a:extLst>
          </p:cNvPr>
          <p:cNvSpPr/>
          <p:nvPr/>
        </p:nvSpPr>
        <p:spPr>
          <a:xfrm>
            <a:off x="247650" y="3070016"/>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3</a:t>
            </a:r>
            <a:endParaRPr lang="LID4096" sz="2800" b="1" dirty="0"/>
          </a:p>
        </p:txBody>
      </p:sp>
      <p:sp>
        <p:nvSpPr>
          <p:cNvPr id="2" name="TextBox 1">
            <a:extLst>
              <a:ext uri="{FF2B5EF4-FFF2-40B4-BE49-F238E27FC236}">
                <a16:creationId xmlns:a16="http://schemas.microsoft.com/office/drawing/2014/main" id="{57291F65-D116-DE4A-80C5-C7F087A9BDAD}"/>
              </a:ext>
            </a:extLst>
          </p:cNvPr>
          <p:cNvSpPr txBox="1"/>
          <p:nvPr/>
        </p:nvSpPr>
        <p:spPr>
          <a:xfrm>
            <a:off x="1585800" y="1148094"/>
            <a:ext cx="10606200" cy="1320426"/>
          </a:xfrm>
          <a:prstGeom prst="rect">
            <a:avLst/>
          </a:prstGeom>
          <a:noFill/>
        </p:spPr>
        <p:txBody>
          <a:bodyPr wrap="square">
            <a:spAutoFit/>
          </a:bodyPr>
          <a:lstStyle/>
          <a:p>
            <a:pPr lvl="0" rtl="0">
              <a:lnSpc>
                <a:spcPct val="107000"/>
              </a:lnSpc>
              <a:spcAft>
                <a:spcPts val="800"/>
              </a:spcAft>
            </a:pPr>
            <a:r>
              <a:rPr lang="en-GB" sz="4400" b="1" dirty="0">
                <a:effectLst/>
                <a:latin typeface="Calibri" panose="020F0502020204030204" pitchFamily="34" charset="0"/>
                <a:ea typeface="Calibri" panose="020F0502020204030204" pitchFamily="34" charset="0"/>
                <a:cs typeface="Arial" panose="020B0604020202020204" pitchFamily="34" charset="0"/>
              </a:rPr>
              <a:t>Secure Funding </a:t>
            </a:r>
            <a:r>
              <a:rPr lang="en-GB" sz="3200" b="1" dirty="0">
                <a:effectLst/>
                <a:latin typeface="Calibri" panose="020F0502020204030204" pitchFamily="34" charset="0"/>
                <a:ea typeface="Calibri" panose="020F0502020204030204" pitchFamily="34" charset="0"/>
                <a:cs typeface="Arial" panose="020B0604020202020204" pitchFamily="34" charset="0"/>
              </a:rPr>
              <a:t>for the implementation of the National Multisectoral Plan of Action for Food and Nutrition </a:t>
            </a:r>
          </a:p>
        </p:txBody>
      </p:sp>
      <p:pic>
        <p:nvPicPr>
          <p:cNvPr id="7" name="Picture 6">
            <a:extLst>
              <a:ext uri="{FF2B5EF4-FFF2-40B4-BE49-F238E27FC236}">
                <a16:creationId xmlns:a16="http://schemas.microsoft.com/office/drawing/2014/main" id="{EA74077B-4824-8F9C-CD4A-A300E23AFBE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85800" y="2330487"/>
            <a:ext cx="6172202" cy="4114800"/>
          </a:xfrm>
          <a:prstGeom prst="rect">
            <a:avLst/>
          </a:prstGeom>
        </p:spPr>
      </p:pic>
      <p:sp>
        <p:nvSpPr>
          <p:cNvPr id="3" name="TextBox 2">
            <a:extLst>
              <a:ext uri="{FF2B5EF4-FFF2-40B4-BE49-F238E27FC236}">
                <a16:creationId xmlns:a16="http://schemas.microsoft.com/office/drawing/2014/main" id="{45B66652-7E97-083C-1BF2-891529007900}"/>
              </a:ext>
            </a:extLst>
          </p:cNvPr>
          <p:cNvSpPr txBox="1"/>
          <p:nvPr/>
        </p:nvSpPr>
        <p:spPr>
          <a:xfrm>
            <a:off x="1568307" y="134364"/>
            <a:ext cx="3303405" cy="769441"/>
          </a:xfrm>
          <a:prstGeom prst="rect">
            <a:avLst/>
          </a:prstGeom>
          <a:noFill/>
        </p:spPr>
        <p:txBody>
          <a:bodyPr wrap="none" rtlCol="0">
            <a:spAutoFit/>
          </a:bodyPr>
          <a:lstStyle/>
          <a:p>
            <a:r>
              <a:rPr lang="en-US" sz="4400" b="1" dirty="0">
                <a:solidFill>
                  <a:schemeClr val="accent6"/>
                </a:solidFill>
              </a:rPr>
              <a:t>Call to Action</a:t>
            </a:r>
            <a:endParaRPr lang="LID4096" sz="4400" b="1" dirty="0">
              <a:solidFill>
                <a:schemeClr val="accent6"/>
              </a:solidFill>
            </a:endParaRPr>
          </a:p>
        </p:txBody>
      </p:sp>
    </p:spTree>
    <p:extLst>
      <p:ext uri="{BB962C8B-B14F-4D97-AF65-F5344CB8AC3E}">
        <p14:creationId xmlns:p14="http://schemas.microsoft.com/office/powerpoint/2010/main" val="135436119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9A34A-C6E5-BC25-FCFD-384FCF7F69C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470400" y="-1695449"/>
            <a:ext cx="3251200" cy="1828800"/>
          </a:xfrm>
          <a:prstGeom prst="rect">
            <a:avLst/>
          </a:prstGeom>
        </p:spPr>
      </p:pic>
      <p:sp>
        <p:nvSpPr>
          <p:cNvPr id="10" name="!!p1">
            <a:extLst>
              <a:ext uri="{FF2B5EF4-FFF2-40B4-BE49-F238E27FC236}">
                <a16:creationId xmlns:a16="http://schemas.microsoft.com/office/drawing/2014/main" id="{43E45D16-E690-E7B8-5454-5620BF2D6236}"/>
              </a:ext>
            </a:extLst>
          </p:cNvPr>
          <p:cNvSpPr/>
          <p:nvPr/>
        </p:nvSpPr>
        <p:spPr>
          <a:xfrm>
            <a:off x="289800" y="-3866435"/>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1</a:t>
            </a:r>
            <a:endParaRPr lang="LID4096" sz="4000" b="1" dirty="0"/>
          </a:p>
        </p:txBody>
      </p:sp>
      <p:sp>
        <p:nvSpPr>
          <p:cNvPr id="11" name="!!P2">
            <a:extLst>
              <a:ext uri="{FF2B5EF4-FFF2-40B4-BE49-F238E27FC236}">
                <a16:creationId xmlns:a16="http://schemas.microsoft.com/office/drawing/2014/main" id="{91BAE8FD-C806-8307-AD23-9ED4BA017400}"/>
              </a:ext>
            </a:extLst>
          </p:cNvPr>
          <p:cNvSpPr/>
          <p:nvPr/>
        </p:nvSpPr>
        <p:spPr>
          <a:xfrm>
            <a:off x="193650" y="-1555437"/>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a:t>2</a:t>
            </a:r>
            <a:endParaRPr lang="LID4096" sz="4000" b="1" dirty="0"/>
          </a:p>
        </p:txBody>
      </p:sp>
      <p:sp>
        <p:nvSpPr>
          <p:cNvPr id="12" name="!!p3">
            <a:extLst>
              <a:ext uri="{FF2B5EF4-FFF2-40B4-BE49-F238E27FC236}">
                <a16:creationId xmlns:a16="http://schemas.microsoft.com/office/drawing/2014/main" id="{706D0C5A-707E-D0F6-031B-A41101BD59ED}"/>
              </a:ext>
            </a:extLst>
          </p:cNvPr>
          <p:cNvSpPr/>
          <p:nvPr/>
        </p:nvSpPr>
        <p:spPr>
          <a:xfrm>
            <a:off x="230850" y="996060"/>
            <a:ext cx="900000" cy="900000"/>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2b</a:t>
            </a:r>
          </a:p>
        </p:txBody>
      </p:sp>
      <p:sp>
        <p:nvSpPr>
          <p:cNvPr id="13" name="!!p4">
            <a:extLst>
              <a:ext uri="{FF2B5EF4-FFF2-40B4-BE49-F238E27FC236}">
                <a16:creationId xmlns:a16="http://schemas.microsoft.com/office/drawing/2014/main" id="{A1C862FE-830C-4E0A-3102-A396748E978A}"/>
              </a:ext>
            </a:extLst>
          </p:cNvPr>
          <p:cNvSpPr/>
          <p:nvPr/>
        </p:nvSpPr>
        <p:spPr>
          <a:xfrm>
            <a:off x="284850" y="2043051"/>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3</a:t>
            </a:r>
            <a:endParaRPr lang="LID4096" sz="2800" b="1" dirty="0"/>
          </a:p>
        </p:txBody>
      </p:sp>
      <p:sp>
        <p:nvSpPr>
          <p:cNvPr id="2" name="TextBox 1">
            <a:extLst>
              <a:ext uri="{FF2B5EF4-FFF2-40B4-BE49-F238E27FC236}">
                <a16:creationId xmlns:a16="http://schemas.microsoft.com/office/drawing/2014/main" id="{57291F65-D116-DE4A-80C5-C7F087A9BDAD}"/>
              </a:ext>
            </a:extLst>
          </p:cNvPr>
          <p:cNvSpPr txBox="1"/>
          <p:nvPr/>
        </p:nvSpPr>
        <p:spPr>
          <a:xfrm>
            <a:off x="1585800" y="1148094"/>
            <a:ext cx="10606200" cy="1320426"/>
          </a:xfrm>
          <a:prstGeom prst="rect">
            <a:avLst/>
          </a:prstGeom>
          <a:noFill/>
        </p:spPr>
        <p:txBody>
          <a:bodyPr wrap="square">
            <a:spAutoFit/>
          </a:bodyPr>
          <a:lstStyle/>
          <a:p>
            <a:pPr lvl="0" rtl="0">
              <a:lnSpc>
                <a:spcPct val="107000"/>
              </a:lnSpc>
              <a:spcAft>
                <a:spcPts val="800"/>
              </a:spcAft>
            </a:pPr>
            <a:r>
              <a:rPr lang="en-GB" sz="4400" b="1" dirty="0">
                <a:effectLst/>
                <a:latin typeface="Calibri" panose="020F0502020204030204" pitchFamily="34" charset="0"/>
                <a:ea typeface="Calibri" panose="020F0502020204030204" pitchFamily="34" charset="0"/>
                <a:cs typeface="Arial" panose="020B0604020202020204" pitchFamily="34" charset="0"/>
              </a:rPr>
              <a:t>Track Expenditure </a:t>
            </a:r>
            <a:r>
              <a:rPr lang="en-GB" sz="3200" b="1" dirty="0">
                <a:effectLst/>
                <a:latin typeface="Calibri" panose="020F0502020204030204" pitchFamily="34" charset="0"/>
                <a:ea typeface="Calibri" panose="020F0502020204030204" pitchFamily="34" charset="0"/>
                <a:cs typeface="Arial" panose="020B0604020202020204" pitchFamily="34" charset="0"/>
              </a:rPr>
              <a:t>of the National Multisectoral Plan of Action for Food and Nutrition </a:t>
            </a:r>
          </a:p>
        </p:txBody>
      </p:sp>
      <p:pic>
        <p:nvPicPr>
          <p:cNvPr id="7" name="Picture 6">
            <a:extLst>
              <a:ext uri="{FF2B5EF4-FFF2-40B4-BE49-F238E27FC236}">
                <a16:creationId xmlns:a16="http://schemas.microsoft.com/office/drawing/2014/main" id="{EA74077B-4824-8F9C-CD4A-A300E23AFBE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568305" y="2356297"/>
            <a:ext cx="6820394" cy="3828603"/>
          </a:xfrm>
          <a:prstGeom prst="rect">
            <a:avLst/>
          </a:prstGeom>
        </p:spPr>
      </p:pic>
      <p:sp>
        <p:nvSpPr>
          <p:cNvPr id="3" name="TextBox 2">
            <a:extLst>
              <a:ext uri="{FF2B5EF4-FFF2-40B4-BE49-F238E27FC236}">
                <a16:creationId xmlns:a16="http://schemas.microsoft.com/office/drawing/2014/main" id="{6C8C20F8-5E27-A689-5BE1-8912F2931C96}"/>
              </a:ext>
            </a:extLst>
          </p:cNvPr>
          <p:cNvSpPr txBox="1"/>
          <p:nvPr/>
        </p:nvSpPr>
        <p:spPr>
          <a:xfrm>
            <a:off x="1568307" y="134364"/>
            <a:ext cx="3303405" cy="769441"/>
          </a:xfrm>
          <a:prstGeom prst="rect">
            <a:avLst/>
          </a:prstGeom>
          <a:noFill/>
        </p:spPr>
        <p:txBody>
          <a:bodyPr wrap="none" rtlCol="0">
            <a:spAutoFit/>
          </a:bodyPr>
          <a:lstStyle/>
          <a:p>
            <a:r>
              <a:rPr lang="en-US" sz="4400" b="1" dirty="0">
                <a:solidFill>
                  <a:schemeClr val="accent6"/>
                </a:solidFill>
              </a:rPr>
              <a:t>Call to Action</a:t>
            </a:r>
            <a:endParaRPr lang="LID4096" sz="4400" b="1" dirty="0">
              <a:solidFill>
                <a:schemeClr val="accent6"/>
              </a:solidFill>
            </a:endParaRPr>
          </a:p>
        </p:txBody>
      </p:sp>
    </p:spTree>
    <p:extLst>
      <p:ext uri="{BB962C8B-B14F-4D97-AF65-F5344CB8AC3E}">
        <p14:creationId xmlns:p14="http://schemas.microsoft.com/office/powerpoint/2010/main" val="35608924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xmlns="" Requires="psuz">
          <p:graphicFrame>
            <p:nvGraphicFramePr>
              <p:cNvPr id="6" name="Summary Zoom 5">
                <a:extLst>
                  <a:ext uri="{FF2B5EF4-FFF2-40B4-BE49-F238E27FC236}">
                    <a16:creationId xmlns:a16="http://schemas.microsoft.com/office/drawing/2014/main" id="{D8F26373-EF0D-F244-3243-21C97711C7C6}"/>
                  </a:ext>
                </a:extLst>
              </p:cNvPr>
              <p:cNvGraphicFramePr>
                <a:graphicFrameLocks noChangeAspect="1"/>
              </p:cNvGraphicFramePr>
              <p:nvPr>
                <p:extLst>
                  <p:ext uri="{D42A27DB-BD31-4B8C-83A1-F6EECF244321}">
                    <p14:modId xmlns:p14="http://schemas.microsoft.com/office/powerpoint/2010/main" val="352791427"/>
                  </p:ext>
                </p:extLst>
              </p:nvPr>
            </p:nvGraphicFramePr>
            <p:xfrm>
              <a:off x="391592" y="719666"/>
              <a:ext cx="11408816" cy="5418667"/>
            </p:xfrm>
            <a:graphic>
              <a:graphicData uri="http://schemas.microsoft.com/office/powerpoint/2016/summaryzoom">
                <psuz:summaryZm>
                  <psuz:summaryZmObj sectionId="{1627C7C3-0207-47D1-B158-5AEE6AE44C2E}">
                    <psuz:zmPr id="{1937C935-D2ED-460A-97A5-852887C1185B}" transitionDur="1000">
                      <p166:blipFill xmlns:p166="http://schemas.microsoft.com/office/powerpoint/2016/6/main">
                        <a:blip r:embed="rId2"/>
                        <a:stretch>
                          <a:fillRect/>
                        </a:stretch>
                      </p166:blipFill>
                      <p166:spPr xmlns:p166="http://schemas.microsoft.com/office/powerpoint/2016/6/main">
                        <a:xfrm>
                          <a:off x="1288195" y="189654"/>
                          <a:ext cx="4334933" cy="2438400"/>
                        </a:xfrm>
                        <a:prstGeom prst="rect">
                          <a:avLst/>
                        </a:prstGeom>
                        <a:ln w="3175">
                          <a:solidFill>
                            <a:prstClr val="ltGray"/>
                          </a:solidFill>
                        </a:ln>
                      </p166:spPr>
                    </psuz:zmPr>
                  </psuz:summaryZmObj>
                  <psuz:summaryZmObj sectionId="{74CFC43A-79DF-4D8F-86FD-E20FB6557F2F}">
                    <psuz:zmPr id="{D447A3B1-0901-4577-954E-D1C8F6AA9A6D}" transitionDur="1000">
                      <p166:blipFill xmlns:p166="http://schemas.microsoft.com/office/powerpoint/2016/6/main">
                        <a:blip r:embed="rId3"/>
                        <a:stretch>
                          <a:fillRect/>
                        </a:stretch>
                      </p166:blipFill>
                      <p166:spPr xmlns:p166="http://schemas.microsoft.com/office/powerpoint/2016/6/main">
                        <a:xfrm>
                          <a:off x="5785688" y="189654"/>
                          <a:ext cx="4334933" cy="2438400"/>
                        </a:xfrm>
                        <a:prstGeom prst="rect">
                          <a:avLst/>
                        </a:prstGeom>
                        <a:ln w="3175">
                          <a:solidFill>
                            <a:prstClr val="ltGray"/>
                          </a:solidFill>
                        </a:ln>
                      </p166:spPr>
                    </psuz:zmPr>
                  </psuz:summaryZmObj>
                  <psuz:summaryZmObj sectionId="{0B0FE355-78A7-4E36-8D66-38C6E13B6577}">
                    <psuz:zmPr id="{88655094-C1A8-4A74-B129-4ECFB2785E83}" transitionDur="1000">
                      <p166:blipFill xmlns:p166="http://schemas.microsoft.com/office/powerpoint/2016/6/main">
                        <a:blip r:embed="rId4"/>
                        <a:stretch>
                          <a:fillRect/>
                        </a:stretch>
                      </p166:blipFill>
                      <p166:spPr xmlns:p166="http://schemas.microsoft.com/office/powerpoint/2016/6/main">
                        <a:xfrm>
                          <a:off x="1288195" y="2790614"/>
                          <a:ext cx="4334933" cy="2438400"/>
                        </a:xfrm>
                        <a:prstGeom prst="rect">
                          <a:avLst/>
                        </a:prstGeom>
                        <a:ln w="3175">
                          <a:solidFill>
                            <a:prstClr val="ltGray"/>
                          </a:solidFill>
                        </a:ln>
                      </p166:spPr>
                    </psuz:zmPr>
                  </psuz:summaryZmObj>
                  <psuz:summaryZmObj sectionId="{7A5BBDD1-D1FA-42AE-A478-66B5EECC6DD6}">
                    <psuz:zmPr id="{02267B49-5B35-4E29-90CD-3D269F2EBE1D}" transitionDur="1000">
                      <p166:blipFill xmlns:p166="http://schemas.microsoft.com/office/powerpoint/2016/6/main">
                        <a:blip r:embed="rId5"/>
                        <a:stretch>
                          <a:fillRect/>
                        </a:stretch>
                      </p166:blipFill>
                      <p166:spPr xmlns:p166="http://schemas.microsoft.com/office/powerpoint/2016/6/main">
                        <a:xfrm>
                          <a:off x="5785688" y="2790614"/>
                          <a:ext cx="4334933" cy="2438400"/>
                        </a:xfrm>
                        <a:prstGeom prst="rect">
                          <a:avLst/>
                        </a:prstGeom>
                        <a:ln w="3175">
                          <a:solidFill>
                            <a:prstClr val="ltGray"/>
                          </a:solidFill>
                        </a:ln>
                      </p166:spPr>
                    </psuz:zmPr>
                  </psuz:summaryZmObj>
                  <psuz:gridLayout/>
                </psuz:summaryZm>
              </a:graphicData>
            </a:graphic>
          </p:graphicFrame>
        </mc:Choice>
        <mc:Fallback>
          <p:grpSp>
            <p:nvGrpSpPr>
              <p:cNvPr id="6" name="Summary Zoom 5">
                <a:extLst>
                  <a:ext uri="{FF2B5EF4-FFF2-40B4-BE49-F238E27FC236}">
                    <a16:creationId xmlns:a16="http://schemas.microsoft.com/office/drawing/2014/main" id="{D8F26373-EF0D-F244-3243-21C97711C7C6}"/>
                  </a:ext>
                </a:extLst>
              </p:cNvPr>
              <p:cNvGrpSpPr>
                <a:grpSpLocks noGrp="1" noUngrp="1" noRot="1" noChangeAspect="1" noMove="1" noResize="1"/>
              </p:cNvGrpSpPr>
              <p:nvPr/>
            </p:nvGrpSpPr>
            <p:grpSpPr>
              <a:xfrm>
                <a:off x="391592" y="719666"/>
                <a:ext cx="11408816" cy="5418667"/>
                <a:chOff x="391592" y="719666"/>
                <a:chExt cx="11408816" cy="5418667"/>
              </a:xfrm>
            </p:grpSpPr>
            <p:pic>
              <p:nvPicPr>
                <p:cNvPr id="2" name="Picture 2">
                  <a:hlinkClick r:id="rId6" action="ppaction://hlinksldjump"/>
                </p:cNvPr>
                <p:cNvPicPr>
                  <a:picLocks noSelect="1" noRot="1" noChangeAspect="1" noMove="1" noResize="1" noEditPoints="1" noAdjustHandles="1" noChangeArrowheads="1" noChangeShapeType="1"/>
                </p:cNvPicPr>
                <p:nvPr/>
              </p:nvPicPr>
              <p:blipFill>
                <a:blip r:embed="rId7"/>
                <a:stretch>
                  <a:fillRect/>
                </a:stretch>
              </p:blipFill>
              <p:spPr>
                <a:xfrm>
                  <a:off x="1679787" y="909320"/>
                  <a:ext cx="4334933" cy="2438400"/>
                </a:xfrm>
                <a:prstGeom prst="rect">
                  <a:avLst/>
                </a:prstGeom>
                <a:ln w="3175">
                  <a:solidFill>
                    <a:prstClr val="ltGray"/>
                  </a:solidFill>
                </a:ln>
              </p:spPr>
            </p:pic>
            <p:pic>
              <p:nvPicPr>
                <p:cNvPr id="3" name="Picture 3">
                  <a:hlinkClick r:id="rId8" action="ppaction://hlinksldjump"/>
                </p:cNvPr>
                <p:cNvPicPr>
                  <a:picLocks noSelect="1" noRot="1" noChangeAspect="1" noMove="1" noResize="1" noEditPoints="1" noAdjustHandles="1" noChangeArrowheads="1" noChangeShapeType="1"/>
                </p:cNvPicPr>
                <p:nvPr/>
              </p:nvPicPr>
              <p:blipFill>
                <a:blip r:embed="rId9"/>
                <a:stretch>
                  <a:fillRect/>
                </a:stretch>
              </p:blipFill>
              <p:spPr>
                <a:xfrm>
                  <a:off x="6177280" y="909320"/>
                  <a:ext cx="4334933" cy="2438400"/>
                </a:xfrm>
                <a:prstGeom prst="rect">
                  <a:avLst/>
                </a:prstGeom>
                <a:ln w="3175">
                  <a:solidFill>
                    <a:prstClr val="ltGray"/>
                  </a:solidFill>
                </a:ln>
              </p:spPr>
            </p:pic>
            <p:pic>
              <p:nvPicPr>
                <p:cNvPr id="4" name="Picture 4">
                  <a:hlinkClick r:id="rId10" action="ppaction://hlinksldjump"/>
                </p:cNvPr>
                <p:cNvPicPr>
                  <a:picLocks noSelect="1" noRot="1" noChangeAspect="1" noMove="1" noResize="1" noEditPoints="1" noAdjustHandles="1" noChangeArrowheads="1" noChangeShapeType="1"/>
                </p:cNvPicPr>
                <p:nvPr/>
              </p:nvPicPr>
              <p:blipFill>
                <a:blip r:embed="rId11"/>
                <a:stretch>
                  <a:fillRect/>
                </a:stretch>
              </p:blipFill>
              <p:spPr>
                <a:xfrm>
                  <a:off x="1679787" y="3510280"/>
                  <a:ext cx="4334933" cy="2438400"/>
                </a:xfrm>
                <a:prstGeom prst="rect">
                  <a:avLst/>
                </a:prstGeom>
                <a:ln w="3175">
                  <a:solidFill>
                    <a:prstClr val="ltGray"/>
                  </a:solidFill>
                </a:ln>
              </p:spPr>
            </p:pic>
            <p:pic>
              <p:nvPicPr>
                <p:cNvPr id="5" name="Picture 5">
                  <a:hlinkClick r:id="rId12" action="ppaction://hlinksldjump"/>
                </p:cNvPr>
                <p:cNvPicPr>
                  <a:picLocks noSelect="1" noRot="1" noChangeAspect="1" noMove="1" noResize="1" noEditPoints="1" noAdjustHandles="1" noChangeArrowheads="1" noChangeShapeType="1"/>
                </p:cNvPicPr>
                <p:nvPr/>
              </p:nvPicPr>
              <p:blipFill>
                <a:blip r:embed="rId13"/>
                <a:stretch>
                  <a:fillRect/>
                </a:stretch>
              </p:blipFill>
              <p:spPr>
                <a:xfrm>
                  <a:off x="6177280" y="3510280"/>
                  <a:ext cx="4334933" cy="2438400"/>
                </a:xfrm>
                <a:prstGeom prst="rect">
                  <a:avLst/>
                </a:prstGeom>
                <a:ln w="3175">
                  <a:solidFill>
                    <a:prstClr val="ltGray"/>
                  </a:solidFill>
                </a:ln>
              </p:spPr>
            </p:pic>
          </p:grpSp>
        </mc:Fallback>
      </mc:AlternateContent>
    </p:spTree>
    <p:extLst>
      <p:ext uri="{BB962C8B-B14F-4D97-AF65-F5344CB8AC3E}">
        <p14:creationId xmlns:p14="http://schemas.microsoft.com/office/powerpoint/2010/main" val="32017338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A9A34A-C6E5-BC25-FCFD-384FCF7F69C5}"/>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4470400" y="-1695449"/>
            <a:ext cx="3251200" cy="1828800"/>
          </a:xfrm>
          <a:prstGeom prst="rect">
            <a:avLst/>
          </a:prstGeom>
        </p:spPr>
      </p:pic>
      <p:sp>
        <p:nvSpPr>
          <p:cNvPr id="10" name="!!p1">
            <a:extLst>
              <a:ext uri="{FF2B5EF4-FFF2-40B4-BE49-F238E27FC236}">
                <a16:creationId xmlns:a16="http://schemas.microsoft.com/office/drawing/2014/main" id="{43E45D16-E690-E7B8-5454-5620BF2D6236}"/>
              </a:ext>
            </a:extLst>
          </p:cNvPr>
          <p:cNvSpPr/>
          <p:nvPr/>
        </p:nvSpPr>
        <p:spPr>
          <a:xfrm>
            <a:off x="289800" y="-3866435"/>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1</a:t>
            </a:r>
            <a:endParaRPr lang="LID4096" sz="4000" b="1" dirty="0"/>
          </a:p>
        </p:txBody>
      </p:sp>
      <p:sp>
        <p:nvSpPr>
          <p:cNvPr id="11" name="!!P2">
            <a:extLst>
              <a:ext uri="{FF2B5EF4-FFF2-40B4-BE49-F238E27FC236}">
                <a16:creationId xmlns:a16="http://schemas.microsoft.com/office/drawing/2014/main" id="{91BAE8FD-C806-8307-AD23-9ED4BA017400}"/>
              </a:ext>
            </a:extLst>
          </p:cNvPr>
          <p:cNvSpPr/>
          <p:nvPr/>
        </p:nvSpPr>
        <p:spPr>
          <a:xfrm>
            <a:off x="193650" y="-1555437"/>
            <a:ext cx="792000" cy="7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a:t>2</a:t>
            </a:r>
            <a:endParaRPr lang="LID4096" sz="4000" b="1" dirty="0"/>
          </a:p>
        </p:txBody>
      </p:sp>
      <p:sp>
        <p:nvSpPr>
          <p:cNvPr id="12" name="!!p3">
            <a:extLst>
              <a:ext uri="{FF2B5EF4-FFF2-40B4-BE49-F238E27FC236}">
                <a16:creationId xmlns:a16="http://schemas.microsoft.com/office/drawing/2014/main" id="{706D0C5A-707E-D0F6-031B-A41101BD59ED}"/>
              </a:ext>
            </a:extLst>
          </p:cNvPr>
          <p:cNvSpPr/>
          <p:nvPr/>
        </p:nvSpPr>
        <p:spPr>
          <a:xfrm>
            <a:off x="85650" y="-1695449"/>
            <a:ext cx="900000" cy="900000"/>
          </a:xfrm>
          <a:prstGeom prst="ellipse">
            <a:avLst/>
          </a:prstGeom>
          <a:solidFill>
            <a:schemeClr val="accent1"/>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4000" b="1" dirty="0"/>
              <a:t>3</a:t>
            </a:r>
          </a:p>
        </p:txBody>
      </p:sp>
      <p:sp>
        <p:nvSpPr>
          <p:cNvPr id="13" name="!!p4">
            <a:extLst>
              <a:ext uri="{FF2B5EF4-FFF2-40B4-BE49-F238E27FC236}">
                <a16:creationId xmlns:a16="http://schemas.microsoft.com/office/drawing/2014/main" id="{A1C862FE-830C-4E0A-3102-A396748E978A}"/>
              </a:ext>
            </a:extLst>
          </p:cNvPr>
          <p:cNvSpPr/>
          <p:nvPr/>
        </p:nvSpPr>
        <p:spPr>
          <a:xfrm>
            <a:off x="193650" y="1313529"/>
            <a:ext cx="896112" cy="896112"/>
          </a:xfrm>
          <a:prstGeom prst="ellipse">
            <a:avLst/>
          </a:prstGeom>
          <a:solidFill>
            <a:schemeClr val="accent6"/>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2800" b="1" dirty="0"/>
              <a:t>3</a:t>
            </a:r>
            <a:endParaRPr lang="LID4096" sz="2800" b="1" dirty="0"/>
          </a:p>
        </p:txBody>
      </p:sp>
      <p:sp>
        <p:nvSpPr>
          <p:cNvPr id="2" name="TextBox 1">
            <a:extLst>
              <a:ext uri="{FF2B5EF4-FFF2-40B4-BE49-F238E27FC236}">
                <a16:creationId xmlns:a16="http://schemas.microsoft.com/office/drawing/2014/main" id="{57291F65-D116-DE4A-80C5-C7F087A9BDAD}"/>
              </a:ext>
            </a:extLst>
          </p:cNvPr>
          <p:cNvSpPr txBox="1"/>
          <p:nvPr/>
        </p:nvSpPr>
        <p:spPr>
          <a:xfrm>
            <a:off x="1568307" y="869495"/>
            <a:ext cx="10577847" cy="1318659"/>
          </a:xfrm>
          <a:prstGeom prst="rect">
            <a:avLst/>
          </a:prstGeom>
          <a:noFill/>
        </p:spPr>
        <p:txBody>
          <a:bodyPr wrap="square">
            <a:spAutoFit/>
          </a:bodyPr>
          <a:lstStyle/>
          <a:p>
            <a:pPr lvl="0" rtl="0">
              <a:lnSpc>
                <a:spcPct val="107000"/>
              </a:lnSpc>
              <a:spcAft>
                <a:spcPts val="800"/>
              </a:spcAft>
            </a:pPr>
            <a:r>
              <a:rPr lang="en-GB" sz="4400" b="1" dirty="0">
                <a:effectLst/>
                <a:latin typeface="Calibri" panose="020F0502020204030204" pitchFamily="34" charset="0"/>
                <a:ea typeface="Calibri" panose="020F0502020204030204" pitchFamily="34" charset="0"/>
                <a:cs typeface="Arial" panose="020B0604020202020204" pitchFamily="34" charset="0"/>
              </a:rPr>
              <a:t>Strengthening of the Data Value </a:t>
            </a:r>
            <a:r>
              <a:rPr lang="en-GB" sz="3200" b="1" dirty="0">
                <a:effectLst/>
                <a:latin typeface="Calibri" panose="020F0502020204030204" pitchFamily="34" charset="0"/>
                <a:ea typeface="Calibri" panose="020F0502020204030204" pitchFamily="34" charset="0"/>
                <a:cs typeface="Arial" panose="020B0604020202020204" pitchFamily="34" charset="0"/>
              </a:rPr>
              <a:t>Chain for Nutrition’ across all Multisectoral Actors</a:t>
            </a:r>
          </a:p>
        </p:txBody>
      </p:sp>
      <p:pic>
        <p:nvPicPr>
          <p:cNvPr id="7" name="Picture 6">
            <a:extLst>
              <a:ext uri="{FF2B5EF4-FFF2-40B4-BE49-F238E27FC236}">
                <a16:creationId xmlns:a16="http://schemas.microsoft.com/office/drawing/2014/main" id="{EA74077B-4824-8F9C-CD4A-A300E23AFBE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1655360" y="2356297"/>
            <a:ext cx="6845892" cy="3940652"/>
          </a:xfrm>
          <a:prstGeom prst="rect">
            <a:avLst/>
          </a:prstGeom>
        </p:spPr>
      </p:pic>
      <p:sp>
        <p:nvSpPr>
          <p:cNvPr id="3" name="TextBox 2">
            <a:extLst>
              <a:ext uri="{FF2B5EF4-FFF2-40B4-BE49-F238E27FC236}">
                <a16:creationId xmlns:a16="http://schemas.microsoft.com/office/drawing/2014/main" id="{B0360135-042B-1163-F112-04BD0C891438}"/>
              </a:ext>
            </a:extLst>
          </p:cNvPr>
          <p:cNvSpPr txBox="1"/>
          <p:nvPr/>
        </p:nvSpPr>
        <p:spPr>
          <a:xfrm>
            <a:off x="1568307" y="134364"/>
            <a:ext cx="3303405" cy="769441"/>
          </a:xfrm>
          <a:prstGeom prst="rect">
            <a:avLst/>
          </a:prstGeom>
          <a:noFill/>
        </p:spPr>
        <p:txBody>
          <a:bodyPr wrap="none" rtlCol="0">
            <a:spAutoFit/>
          </a:bodyPr>
          <a:lstStyle/>
          <a:p>
            <a:r>
              <a:rPr lang="en-US" sz="4400" b="1" dirty="0">
                <a:solidFill>
                  <a:schemeClr val="accent6"/>
                </a:solidFill>
              </a:rPr>
              <a:t>Call to Action</a:t>
            </a:r>
            <a:endParaRPr lang="LID4096" sz="4400" b="1" dirty="0">
              <a:solidFill>
                <a:schemeClr val="accent6"/>
              </a:solidFill>
            </a:endParaRPr>
          </a:p>
        </p:txBody>
      </p:sp>
    </p:spTree>
    <p:extLst>
      <p:ext uri="{BB962C8B-B14F-4D97-AF65-F5344CB8AC3E}">
        <p14:creationId xmlns:p14="http://schemas.microsoft.com/office/powerpoint/2010/main" val="10943064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C7DEB28-F91E-4B0D-A652-D350776F1681}"/>
              </a:ext>
            </a:extLst>
          </p:cNvPr>
          <p:cNvPicPr>
            <a:picLocks noChangeAspect="1"/>
          </p:cNvPicPr>
          <p:nvPr/>
        </p:nvPicPr>
        <p:blipFill>
          <a:blip r:embed="rId2"/>
          <a:stretch>
            <a:fillRect/>
          </a:stretch>
        </p:blipFill>
        <p:spPr>
          <a:xfrm>
            <a:off x="5304867" y="5229200"/>
            <a:ext cx="1582266" cy="1025350"/>
          </a:xfrm>
          <a:prstGeom prst="rect">
            <a:avLst/>
          </a:prstGeom>
        </p:spPr>
      </p:pic>
    </p:spTree>
    <p:extLst>
      <p:ext uri="{BB962C8B-B14F-4D97-AF65-F5344CB8AC3E}">
        <p14:creationId xmlns:p14="http://schemas.microsoft.com/office/powerpoint/2010/main" val="15865118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22B1-37A2-6828-7720-628B4D4ED000}"/>
              </a:ext>
            </a:extLst>
          </p:cNvPr>
          <p:cNvSpPr>
            <a:spLocks noGrp="1"/>
          </p:cNvSpPr>
          <p:nvPr>
            <p:ph type="title"/>
          </p:nvPr>
        </p:nvSpPr>
        <p:spPr/>
        <p:txBody>
          <a:bodyPr/>
          <a:lstStyle/>
          <a:p>
            <a:endParaRPr lang="LID4096"/>
          </a:p>
        </p:txBody>
      </p:sp>
      <p:sp>
        <p:nvSpPr>
          <p:cNvPr id="3" name="Date Placeholder 2">
            <a:extLst>
              <a:ext uri="{FF2B5EF4-FFF2-40B4-BE49-F238E27FC236}">
                <a16:creationId xmlns:a16="http://schemas.microsoft.com/office/drawing/2014/main" id="{20A229C2-48B0-5A6C-9C44-276DAD269DAC}"/>
              </a:ext>
            </a:extLst>
          </p:cNvPr>
          <p:cNvSpPr>
            <a:spLocks noGrp="1"/>
          </p:cNvSpPr>
          <p:nvPr>
            <p:ph type="dt" sz="half" idx="13"/>
          </p:nvPr>
        </p:nvSpPr>
        <p:spPr/>
        <p:txBody>
          <a:bodyPr/>
          <a:lstStyle/>
          <a:p>
            <a:fld id="{A9651BCD-E3B1-4C29-91C8-2ED9D5CC4B63}" type="datetime4">
              <a:rPr lang="en-GB" smtClean="0"/>
              <a:t>21 September 2022</a:t>
            </a:fld>
            <a:endParaRPr lang="en-GB" dirty="0"/>
          </a:p>
        </p:txBody>
      </p:sp>
      <p:sp>
        <p:nvSpPr>
          <p:cNvPr id="4" name="Footer Placeholder 3">
            <a:extLst>
              <a:ext uri="{FF2B5EF4-FFF2-40B4-BE49-F238E27FC236}">
                <a16:creationId xmlns:a16="http://schemas.microsoft.com/office/drawing/2014/main" id="{81EB5003-3423-607E-5534-55C3EEFFA89E}"/>
              </a:ext>
            </a:extLst>
          </p:cNvPr>
          <p:cNvSpPr>
            <a:spLocks noGrp="1"/>
          </p:cNvSpPr>
          <p:nvPr>
            <p:ph type="ftr" sz="quarter" idx="3"/>
          </p:nvPr>
        </p:nvSpPr>
        <p:spPr/>
        <p:txBody>
          <a:bodyPr/>
          <a:lstStyle/>
          <a:p>
            <a:pPr algn="ctr"/>
            <a:r>
              <a:rPr lang="en-GB">
                <a:latin typeface="Arial" charset="0"/>
                <a:cs typeface="Arial" charset="0"/>
                <a:sym typeface="Arial" charset="0"/>
              </a:rPr>
              <a:t>© 2018 Oxford Policy Management Ltd</a:t>
            </a:r>
            <a:endParaRPr lang="en-GB" dirty="0">
              <a:latin typeface="Arial" charset="0"/>
              <a:cs typeface="Arial" charset="0"/>
              <a:sym typeface="Arial" charset="0"/>
            </a:endParaRPr>
          </a:p>
        </p:txBody>
      </p:sp>
      <p:sp>
        <p:nvSpPr>
          <p:cNvPr id="5" name="Slide Number Placeholder 4">
            <a:extLst>
              <a:ext uri="{FF2B5EF4-FFF2-40B4-BE49-F238E27FC236}">
                <a16:creationId xmlns:a16="http://schemas.microsoft.com/office/drawing/2014/main" id="{0E35F3DB-F8EA-C65F-7F30-FE0731D0376A}"/>
              </a:ext>
            </a:extLst>
          </p:cNvPr>
          <p:cNvSpPr>
            <a:spLocks noGrp="1"/>
          </p:cNvSpPr>
          <p:nvPr>
            <p:ph type="sldNum" sz="quarter" idx="4"/>
          </p:nvPr>
        </p:nvSpPr>
        <p:spPr/>
        <p:txBody>
          <a:bodyPr/>
          <a:lstStyle/>
          <a:p>
            <a:fld id="{C7D21672-89B5-484A-831D-06775DE06882}" type="slidenum">
              <a:rPr lang="en-GB" smtClean="0"/>
              <a:pPr/>
              <a:t>3</a:t>
            </a:fld>
            <a:endParaRPr lang="en-GB" dirty="0"/>
          </a:p>
        </p:txBody>
      </p:sp>
      <p:pic>
        <p:nvPicPr>
          <p:cNvPr id="6" name="Google Shape;105;p15" descr="Variety of pumpkins and squash on dark surface shot from above">
            <a:extLst>
              <a:ext uri="{FF2B5EF4-FFF2-40B4-BE49-F238E27FC236}">
                <a16:creationId xmlns:a16="http://schemas.microsoft.com/office/drawing/2014/main" id="{8BC56DF6-BCEE-1568-208F-FB0A14F58518}"/>
              </a:ext>
            </a:extLst>
          </p:cNvPr>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p:spPr>
      </p:pic>
      <p:sp>
        <p:nvSpPr>
          <p:cNvPr id="7" name="Google Shape;106;p15">
            <a:extLst>
              <a:ext uri="{FF2B5EF4-FFF2-40B4-BE49-F238E27FC236}">
                <a16:creationId xmlns:a16="http://schemas.microsoft.com/office/drawing/2014/main" id="{AC688F3C-DF61-358E-EB1A-8D242A8CF67E}"/>
              </a:ext>
            </a:extLst>
          </p:cNvPr>
          <p:cNvSpPr txBox="1"/>
          <p:nvPr/>
        </p:nvSpPr>
        <p:spPr>
          <a:xfrm>
            <a:off x="128337" y="3429000"/>
            <a:ext cx="8320868" cy="193895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6000" b="1" i="0" u="none" strike="noStrike" cap="none" dirty="0">
                <a:solidFill>
                  <a:schemeClr val="lt1"/>
                </a:solidFill>
                <a:latin typeface="Calibri"/>
                <a:ea typeface="Calibri"/>
                <a:cs typeface="Calibri"/>
                <a:sym typeface="Calibri"/>
              </a:rPr>
              <a:t>SUSTAINABLE </a:t>
            </a:r>
          </a:p>
          <a:p>
            <a:pPr marL="0" marR="0" lvl="0" indent="0" algn="l" rtl="0">
              <a:spcBef>
                <a:spcPts val="0"/>
              </a:spcBef>
              <a:spcAft>
                <a:spcPts val="0"/>
              </a:spcAft>
              <a:buNone/>
            </a:pPr>
            <a:r>
              <a:rPr lang="en-GB" sz="6000" b="1" i="0" u="none" strike="noStrike" cap="none" dirty="0">
                <a:solidFill>
                  <a:schemeClr val="lt1"/>
                </a:solidFill>
                <a:latin typeface="Calibri"/>
                <a:ea typeface="Calibri"/>
                <a:cs typeface="Calibri"/>
                <a:sym typeface="Calibri"/>
              </a:rPr>
              <a:t>NUTRITION</a:t>
            </a:r>
            <a:endParaRPr sz="6000" b="1" dirty="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60468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5BBCF3F-112D-0AAE-16E9-F000A0E95CD0}"/>
              </a:ext>
            </a:extLst>
          </p:cNvPr>
          <p:cNvSpPr>
            <a:spLocks noGrp="1"/>
          </p:cNvSpPr>
          <p:nvPr>
            <p:ph type="dt" sz="half" idx="13"/>
          </p:nvPr>
        </p:nvSpPr>
        <p:spPr/>
        <p:txBody>
          <a:bodyPr/>
          <a:lstStyle/>
          <a:p>
            <a:fld id="{A9651BCD-E3B1-4C29-91C8-2ED9D5CC4B63}" type="datetime4">
              <a:rPr lang="en-GB" smtClean="0"/>
              <a:t>21 September 2022</a:t>
            </a:fld>
            <a:endParaRPr lang="en-GB" dirty="0"/>
          </a:p>
        </p:txBody>
      </p:sp>
      <p:sp>
        <p:nvSpPr>
          <p:cNvPr id="4" name="Footer Placeholder 3">
            <a:extLst>
              <a:ext uri="{FF2B5EF4-FFF2-40B4-BE49-F238E27FC236}">
                <a16:creationId xmlns:a16="http://schemas.microsoft.com/office/drawing/2014/main" id="{7F6F787D-1B8C-9795-F0E3-09E848AD0102}"/>
              </a:ext>
            </a:extLst>
          </p:cNvPr>
          <p:cNvSpPr>
            <a:spLocks noGrp="1"/>
          </p:cNvSpPr>
          <p:nvPr>
            <p:ph type="ftr" sz="quarter" idx="3"/>
          </p:nvPr>
        </p:nvSpPr>
        <p:spPr/>
        <p:txBody>
          <a:bodyPr/>
          <a:lstStyle/>
          <a:p>
            <a:pPr algn="ctr"/>
            <a:r>
              <a:rPr lang="en-GB">
                <a:latin typeface="Arial" charset="0"/>
                <a:cs typeface="Arial" charset="0"/>
                <a:sym typeface="Arial" charset="0"/>
              </a:rPr>
              <a:t>© 2018 Oxford Policy Management Ltd</a:t>
            </a:r>
            <a:endParaRPr lang="en-GB" dirty="0">
              <a:latin typeface="Arial" charset="0"/>
              <a:cs typeface="Arial" charset="0"/>
              <a:sym typeface="Arial" charset="0"/>
            </a:endParaRPr>
          </a:p>
        </p:txBody>
      </p:sp>
      <p:sp>
        <p:nvSpPr>
          <p:cNvPr id="5" name="Slide Number Placeholder 4">
            <a:extLst>
              <a:ext uri="{FF2B5EF4-FFF2-40B4-BE49-F238E27FC236}">
                <a16:creationId xmlns:a16="http://schemas.microsoft.com/office/drawing/2014/main" id="{1A378080-5BD5-F0B3-D384-AD76D263A755}"/>
              </a:ext>
            </a:extLst>
          </p:cNvPr>
          <p:cNvSpPr>
            <a:spLocks noGrp="1"/>
          </p:cNvSpPr>
          <p:nvPr>
            <p:ph type="sldNum" sz="quarter" idx="4"/>
          </p:nvPr>
        </p:nvSpPr>
        <p:spPr/>
        <p:txBody>
          <a:bodyPr/>
          <a:lstStyle/>
          <a:p>
            <a:fld id="{C7D21672-89B5-484A-831D-06775DE06882}" type="slidenum">
              <a:rPr lang="en-GB" smtClean="0"/>
              <a:pPr/>
              <a:t>4</a:t>
            </a:fld>
            <a:endParaRPr lang="en-GB" dirty="0"/>
          </a:p>
        </p:txBody>
      </p:sp>
      <p:pic>
        <p:nvPicPr>
          <p:cNvPr id="9" name="Picture 8" descr="Close-up of rows of produce in boxes: Roma tomatoes, string beans, jalapeños, plums">
            <a:extLst>
              <a:ext uri="{FF2B5EF4-FFF2-40B4-BE49-F238E27FC236}">
                <a16:creationId xmlns:a16="http://schemas.microsoft.com/office/drawing/2014/main" id="{3FA71B57-EA6C-8E1F-5E16-4821D6025D04}"/>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932265" y="-1318463"/>
            <a:ext cx="4762500" cy="2324100"/>
          </a:xfrm>
          <a:custGeom>
            <a:avLst/>
            <a:gdLst>
              <a:gd name="connsiteX0" fmla="*/ 0 w 4762500"/>
              <a:gd name="connsiteY0" fmla="*/ 0 h 2324100"/>
              <a:gd name="connsiteX1" fmla="*/ 4762500 w 4762500"/>
              <a:gd name="connsiteY1" fmla="*/ 0 h 2324100"/>
              <a:gd name="connsiteX2" fmla="*/ 2381250 w 4762500"/>
              <a:gd name="connsiteY2" fmla="*/ 2324100 h 2324100"/>
              <a:gd name="connsiteX3" fmla="*/ 0 w 4762500"/>
              <a:gd name="connsiteY3" fmla="*/ 0 h 2324100"/>
            </a:gdLst>
            <a:ahLst/>
            <a:cxnLst>
              <a:cxn ang="0">
                <a:pos x="connsiteX0" y="connsiteY0"/>
              </a:cxn>
              <a:cxn ang="0">
                <a:pos x="connsiteX1" y="connsiteY1"/>
              </a:cxn>
              <a:cxn ang="0">
                <a:pos x="connsiteX2" y="connsiteY2"/>
              </a:cxn>
              <a:cxn ang="0">
                <a:pos x="connsiteX3" y="connsiteY3"/>
              </a:cxn>
            </a:cxnLst>
            <a:rect l="l" t="t" r="r" b="b"/>
            <a:pathLst>
              <a:path w="4762500" h="2324100">
                <a:moveTo>
                  <a:pt x="0" y="0"/>
                </a:moveTo>
                <a:lnTo>
                  <a:pt x="4762500" y="0"/>
                </a:lnTo>
                <a:cubicBezTo>
                  <a:pt x="4762500" y="1283565"/>
                  <a:pt x="3696378" y="2324100"/>
                  <a:pt x="2381250" y="2324100"/>
                </a:cubicBezTo>
                <a:cubicBezTo>
                  <a:pt x="1066122" y="2324100"/>
                  <a:pt x="0" y="1283565"/>
                  <a:pt x="0" y="0"/>
                </a:cubicBezTo>
                <a:close/>
              </a:path>
            </a:pathLst>
          </a:custGeom>
        </p:spPr>
      </p:pic>
      <p:sp>
        <p:nvSpPr>
          <p:cNvPr id="10" name="Freeform: Shape 9">
            <a:extLst>
              <a:ext uri="{FF2B5EF4-FFF2-40B4-BE49-F238E27FC236}">
                <a16:creationId xmlns:a16="http://schemas.microsoft.com/office/drawing/2014/main" id="{4025E021-FF35-802F-6976-8598286C88E1}"/>
              </a:ext>
            </a:extLst>
          </p:cNvPr>
          <p:cNvSpPr/>
          <p:nvPr/>
        </p:nvSpPr>
        <p:spPr>
          <a:xfrm>
            <a:off x="16932265" y="-3642563"/>
            <a:ext cx="4762500" cy="2324100"/>
          </a:xfrm>
          <a:custGeom>
            <a:avLst/>
            <a:gdLst>
              <a:gd name="connsiteX0" fmla="*/ 2381250 w 4762500"/>
              <a:gd name="connsiteY0" fmla="*/ 0 h 2324100"/>
              <a:gd name="connsiteX1" fmla="*/ 4762500 w 4762500"/>
              <a:gd name="connsiteY1" fmla="*/ 2324100 h 2324100"/>
              <a:gd name="connsiteX2" fmla="*/ 0 w 4762500"/>
              <a:gd name="connsiteY2" fmla="*/ 2324100 h 2324100"/>
              <a:gd name="connsiteX3" fmla="*/ 2381250 w 4762500"/>
              <a:gd name="connsiteY3" fmla="*/ 0 h 2324100"/>
            </a:gdLst>
            <a:ahLst/>
            <a:cxnLst>
              <a:cxn ang="0">
                <a:pos x="connsiteX0" y="connsiteY0"/>
              </a:cxn>
              <a:cxn ang="0">
                <a:pos x="connsiteX1" y="connsiteY1"/>
              </a:cxn>
              <a:cxn ang="0">
                <a:pos x="connsiteX2" y="connsiteY2"/>
              </a:cxn>
              <a:cxn ang="0">
                <a:pos x="connsiteX3" y="connsiteY3"/>
              </a:cxn>
            </a:cxnLst>
            <a:rect l="l" t="t" r="r" b="b"/>
            <a:pathLst>
              <a:path w="4762500" h="2324100">
                <a:moveTo>
                  <a:pt x="2381250" y="0"/>
                </a:moveTo>
                <a:cubicBezTo>
                  <a:pt x="3696378" y="0"/>
                  <a:pt x="4762500" y="1040535"/>
                  <a:pt x="4762500" y="2324100"/>
                </a:cubicBezTo>
                <a:lnTo>
                  <a:pt x="0" y="2324100"/>
                </a:lnTo>
                <a:cubicBezTo>
                  <a:pt x="0" y="1040535"/>
                  <a:pt x="1066122" y="0"/>
                  <a:pt x="2381250" y="0"/>
                </a:cubicBezTo>
                <a:close/>
              </a:path>
            </a:pathLst>
          </a:custGeom>
          <a:solidFill>
            <a:schemeClr val="accent4"/>
          </a:solidFill>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r>
              <a:rPr lang="en-GB" sz="4400" b="1" dirty="0"/>
              <a:t>SUSTAINABLE </a:t>
            </a:r>
          </a:p>
          <a:p>
            <a:pPr algn="ctr"/>
            <a:r>
              <a:rPr lang="en-GB" sz="4400" b="1" dirty="0"/>
              <a:t>NUTRITION</a:t>
            </a:r>
            <a:endParaRPr lang="LID4096" sz="4400" b="1" dirty="0"/>
          </a:p>
        </p:txBody>
      </p:sp>
      <p:pic>
        <p:nvPicPr>
          <p:cNvPr id="11" name="Picture 10">
            <a:extLst>
              <a:ext uri="{FF2B5EF4-FFF2-40B4-BE49-F238E27FC236}">
                <a16:creationId xmlns:a16="http://schemas.microsoft.com/office/drawing/2014/main" id="{2C31F74F-7FE0-8777-CFAD-F70E29117D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0918" y="1796179"/>
            <a:ext cx="3345348" cy="3211868"/>
          </a:xfrm>
          <a:prstGeom prst="rect">
            <a:avLst/>
          </a:prstGeom>
        </p:spPr>
      </p:pic>
      <p:pic>
        <p:nvPicPr>
          <p:cNvPr id="12" name="Picture 11" descr="A picture containing vector graphics, light&#10;&#10;Description automatically generated">
            <a:extLst>
              <a:ext uri="{FF2B5EF4-FFF2-40B4-BE49-F238E27FC236}">
                <a16:creationId xmlns:a16="http://schemas.microsoft.com/office/drawing/2014/main" id="{670B35DA-AE20-6C9A-7235-7B653F2625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3592" y="-2599821"/>
            <a:ext cx="1440000" cy="1440000"/>
          </a:xfrm>
          <a:prstGeom prst="rect">
            <a:avLst/>
          </a:prstGeom>
        </p:spPr>
      </p:pic>
      <p:pic>
        <p:nvPicPr>
          <p:cNvPr id="13" name="Picture 12" descr="Icon&#10;&#10;Description automatically generated">
            <a:extLst>
              <a:ext uri="{FF2B5EF4-FFF2-40B4-BE49-F238E27FC236}">
                <a16:creationId xmlns:a16="http://schemas.microsoft.com/office/drawing/2014/main" id="{9CF7192F-3F29-801E-86D2-2F652CCBA3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153468" y="-1440000"/>
            <a:ext cx="1440000" cy="1440000"/>
          </a:xfrm>
          <a:prstGeom prst="rect">
            <a:avLst/>
          </a:prstGeom>
        </p:spPr>
      </p:pic>
      <p:pic>
        <p:nvPicPr>
          <p:cNvPr id="14" name="Picture 13" descr="Icon&#10;&#10;Description automatically generated">
            <a:extLst>
              <a:ext uri="{FF2B5EF4-FFF2-40B4-BE49-F238E27FC236}">
                <a16:creationId xmlns:a16="http://schemas.microsoft.com/office/drawing/2014/main" id="{0B8A9373-82DB-F347-AD99-DC4079C78A9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48364" y="2682113"/>
            <a:ext cx="1440000" cy="1440000"/>
          </a:xfrm>
          <a:prstGeom prst="rect">
            <a:avLst/>
          </a:prstGeom>
        </p:spPr>
      </p:pic>
      <p:pic>
        <p:nvPicPr>
          <p:cNvPr id="15" name="Picture 14" descr="Icon&#10;&#10;Description automatically generated">
            <a:extLst>
              <a:ext uri="{FF2B5EF4-FFF2-40B4-BE49-F238E27FC236}">
                <a16:creationId xmlns:a16="http://schemas.microsoft.com/office/drawing/2014/main" id="{5052B60D-9B41-06A3-A153-36CFB8CC3A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153468" y="6804226"/>
            <a:ext cx="1440000" cy="1440000"/>
          </a:xfrm>
          <a:prstGeom prst="rect">
            <a:avLst/>
          </a:prstGeom>
        </p:spPr>
      </p:pic>
      <p:pic>
        <p:nvPicPr>
          <p:cNvPr id="16" name="Picture 15" descr="Icon&#10;&#10;Description automatically generated">
            <a:extLst>
              <a:ext uri="{FF2B5EF4-FFF2-40B4-BE49-F238E27FC236}">
                <a16:creationId xmlns:a16="http://schemas.microsoft.com/office/drawing/2014/main" id="{79221B24-D7F7-DD85-CA61-983D353BC37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73592" y="8614169"/>
            <a:ext cx="1440000" cy="1440000"/>
          </a:xfrm>
          <a:prstGeom prst="rect">
            <a:avLst/>
          </a:prstGeom>
        </p:spPr>
      </p:pic>
      <p:pic>
        <p:nvPicPr>
          <p:cNvPr id="17" name="Picture 16" descr="Logo, company name&#10;&#10;Description automatically generated">
            <a:extLst>
              <a:ext uri="{FF2B5EF4-FFF2-40B4-BE49-F238E27FC236}">
                <a16:creationId xmlns:a16="http://schemas.microsoft.com/office/drawing/2014/main" id="{FA643E82-8DF7-AED9-D199-84AC4D65885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44897" y="6804226"/>
            <a:ext cx="1440000" cy="1440000"/>
          </a:xfrm>
          <a:prstGeom prst="rect">
            <a:avLst/>
          </a:prstGeom>
        </p:spPr>
      </p:pic>
      <p:pic>
        <p:nvPicPr>
          <p:cNvPr id="18" name="Picture 17" descr="Icon&#10;&#10;Description automatically generated">
            <a:extLst>
              <a:ext uri="{FF2B5EF4-FFF2-40B4-BE49-F238E27FC236}">
                <a16:creationId xmlns:a16="http://schemas.microsoft.com/office/drawing/2014/main" id="{6B312A28-F312-3862-1F63-9D50CFAAF4E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301233" y="2682113"/>
            <a:ext cx="1440000" cy="1440000"/>
          </a:xfrm>
          <a:prstGeom prst="rect">
            <a:avLst/>
          </a:prstGeom>
        </p:spPr>
      </p:pic>
      <p:pic>
        <p:nvPicPr>
          <p:cNvPr id="19" name="Picture 18" descr="Logo&#10;&#10;Description automatically generated with medium confidence">
            <a:extLst>
              <a:ext uri="{FF2B5EF4-FFF2-40B4-BE49-F238E27FC236}">
                <a16:creationId xmlns:a16="http://schemas.microsoft.com/office/drawing/2014/main" id="{59A42D52-798A-61AD-AB59-37D2FF9406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06284" y="-1440000"/>
            <a:ext cx="1440000" cy="1440000"/>
          </a:xfrm>
          <a:prstGeom prst="rect">
            <a:avLst/>
          </a:prstGeom>
        </p:spPr>
      </p:pic>
      <p:pic>
        <p:nvPicPr>
          <p:cNvPr id="21" name="Picture 20" descr="Variety of pumpkins and squash on dark surface shot from above">
            <a:extLst>
              <a:ext uri="{FF2B5EF4-FFF2-40B4-BE49-F238E27FC236}">
                <a16:creationId xmlns:a16="http://schemas.microsoft.com/office/drawing/2014/main" id="{32028EB8-22B3-9E82-4FB0-30F7E74D60E6}"/>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2555" y="-7462"/>
            <a:ext cx="2426700" cy="6788965"/>
          </a:xfrm>
          <a:prstGeom prst="rect">
            <a:avLst/>
          </a:prstGeom>
        </p:spPr>
      </p:pic>
    </p:spTree>
    <p:extLst>
      <p:ext uri="{BB962C8B-B14F-4D97-AF65-F5344CB8AC3E}">
        <p14:creationId xmlns:p14="http://schemas.microsoft.com/office/powerpoint/2010/main" val="8948947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D9CBBB5-D146-367A-B7B4-F92D673CA05C}"/>
              </a:ext>
            </a:extLst>
          </p:cNvPr>
          <p:cNvSpPr/>
          <p:nvPr/>
        </p:nvSpPr>
        <p:spPr>
          <a:xfrm>
            <a:off x="0" y="0"/>
            <a:ext cx="12192000" cy="67889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Date Placeholder 2">
            <a:extLst>
              <a:ext uri="{FF2B5EF4-FFF2-40B4-BE49-F238E27FC236}">
                <a16:creationId xmlns:a16="http://schemas.microsoft.com/office/drawing/2014/main" id="{7F566BE8-B704-8513-ABC9-B8EFE165B535}"/>
              </a:ext>
            </a:extLst>
          </p:cNvPr>
          <p:cNvSpPr>
            <a:spLocks noGrp="1"/>
          </p:cNvSpPr>
          <p:nvPr>
            <p:ph type="dt" sz="half" idx="13"/>
          </p:nvPr>
        </p:nvSpPr>
        <p:spPr/>
        <p:txBody>
          <a:bodyPr/>
          <a:lstStyle/>
          <a:p>
            <a:fld id="{A9651BCD-E3B1-4C29-91C8-2ED9D5CC4B63}" type="datetime4">
              <a:rPr lang="en-GB" smtClean="0"/>
              <a:t>21 September 2022</a:t>
            </a:fld>
            <a:endParaRPr lang="en-GB" dirty="0"/>
          </a:p>
        </p:txBody>
      </p:sp>
      <p:sp>
        <p:nvSpPr>
          <p:cNvPr id="4" name="Footer Placeholder 3">
            <a:extLst>
              <a:ext uri="{FF2B5EF4-FFF2-40B4-BE49-F238E27FC236}">
                <a16:creationId xmlns:a16="http://schemas.microsoft.com/office/drawing/2014/main" id="{9B39D32C-688E-CA19-DF4A-711633354B67}"/>
              </a:ext>
            </a:extLst>
          </p:cNvPr>
          <p:cNvSpPr>
            <a:spLocks noGrp="1"/>
          </p:cNvSpPr>
          <p:nvPr>
            <p:ph type="ftr" sz="quarter" idx="3"/>
          </p:nvPr>
        </p:nvSpPr>
        <p:spPr>
          <a:xfrm>
            <a:off x="7779816" y="6356351"/>
            <a:ext cx="3860800" cy="241002"/>
          </a:xfrm>
        </p:spPr>
        <p:txBody>
          <a:bodyPr/>
          <a:lstStyle/>
          <a:p>
            <a:pPr algn="ctr"/>
            <a:r>
              <a:rPr lang="en-GB" dirty="0">
                <a:latin typeface="Arial" charset="0"/>
                <a:cs typeface="Arial" charset="0"/>
                <a:sym typeface="Arial" charset="0"/>
              </a:rPr>
              <a:t>© 2018 Oxford Policy Management Ltd</a:t>
            </a:r>
          </a:p>
        </p:txBody>
      </p:sp>
      <p:sp>
        <p:nvSpPr>
          <p:cNvPr id="5" name="Slide Number Placeholder 4">
            <a:extLst>
              <a:ext uri="{FF2B5EF4-FFF2-40B4-BE49-F238E27FC236}">
                <a16:creationId xmlns:a16="http://schemas.microsoft.com/office/drawing/2014/main" id="{73FE4360-6F21-F3B3-7DAA-CDA1C85E3CA8}"/>
              </a:ext>
            </a:extLst>
          </p:cNvPr>
          <p:cNvSpPr>
            <a:spLocks noGrp="1"/>
          </p:cNvSpPr>
          <p:nvPr>
            <p:ph type="sldNum" sz="quarter" idx="4"/>
          </p:nvPr>
        </p:nvSpPr>
        <p:spPr/>
        <p:txBody>
          <a:bodyPr/>
          <a:lstStyle/>
          <a:p>
            <a:fld id="{C7D21672-89B5-484A-831D-06775DE06882}" type="slidenum">
              <a:rPr lang="en-GB" smtClean="0"/>
              <a:pPr/>
              <a:t>5</a:t>
            </a:fld>
            <a:endParaRPr lang="en-GB" dirty="0"/>
          </a:p>
        </p:txBody>
      </p:sp>
      <p:pic>
        <p:nvPicPr>
          <p:cNvPr id="6" name="Picture 5" descr="Close-up of rows of produce in boxes: Roma tomatoes, string beans, jalapeños, plums">
            <a:extLst>
              <a:ext uri="{FF2B5EF4-FFF2-40B4-BE49-F238E27FC236}">
                <a16:creationId xmlns:a16="http://schemas.microsoft.com/office/drawing/2014/main" id="{5F8E740D-2F4D-DF13-246D-22E0AFE074DB}"/>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6932265" y="-1318463"/>
            <a:ext cx="4762500" cy="2324100"/>
          </a:xfrm>
          <a:custGeom>
            <a:avLst/>
            <a:gdLst>
              <a:gd name="connsiteX0" fmla="*/ 0 w 4762500"/>
              <a:gd name="connsiteY0" fmla="*/ 0 h 2324100"/>
              <a:gd name="connsiteX1" fmla="*/ 4762500 w 4762500"/>
              <a:gd name="connsiteY1" fmla="*/ 0 h 2324100"/>
              <a:gd name="connsiteX2" fmla="*/ 2381250 w 4762500"/>
              <a:gd name="connsiteY2" fmla="*/ 2324100 h 2324100"/>
              <a:gd name="connsiteX3" fmla="*/ 0 w 4762500"/>
              <a:gd name="connsiteY3" fmla="*/ 0 h 2324100"/>
            </a:gdLst>
            <a:ahLst/>
            <a:cxnLst>
              <a:cxn ang="0">
                <a:pos x="connsiteX0" y="connsiteY0"/>
              </a:cxn>
              <a:cxn ang="0">
                <a:pos x="connsiteX1" y="connsiteY1"/>
              </a:cxn>
              <a:cxn ang="0">
                <a:pos x="connsiteX2" y="connsiteY2"/>
              </a:cxn>
              <a:cxn ang="0">
                <a:pos x="connsiteX3" y="connsiteY3"/>
              </a:cxn>
            </a:cxnLst>
            <a:rect l="l" t="t" r="r" b="b"/>
            <a:pathLst>
              <a:path w="4762500" h="2324100">
                <a:moveTo>
                  <a:pt x="0" y="0"/>
                </a:moveTo>
                <a:lnTo>
                  <a:pt x="4762500" y="0"/>
                </a:lnTo>
                <a:cubicBezTo>
                  <a:pt x="4762500" y="1283565"/>
                  <a:pt x="3696378" y="2324100"/>
                  <a:pt x="2381250" y="2324100"/>
                </a:cubicBezTo>
                <a:cubicBezTo>
                  <a:pt x="1066122" y="2324100"/>
                  <a:pt x="0" y="1283565"/>
                  <a:pt x="0" y="0"/>
                </a:cubicBezTo>
                <a:close/>
              </a:path>
            </a:pathLst>
          </a:custGeom>
        </p:spPr>
      </p:pic>
      <p:sp>
        <p:nvSpPr>
          <p:cNvPr id="7" name="Freeform: Shape 6">
            <a:extLst>
              <a:ext uri="{FF2B5EF4-FFF2-40B4-BE49-F238E27FC236}">
                <a16:creationId xmlns:a16="http://schemas.microsoft.com/office/drawing/2014/main" id="{6730DBA6-75CA-CD4A-3428-58F928D0F4D7}"/>
              </a:ext>
            </a:extLst>
          </p:cNvPr>
          <p:cNvSpPr/>
          <p:nvPr/>
        </p:nvSpPr>
        <p:spPr>
          <a:xfrm>
            <a:off x="16932265" y="-3642563"/>
            <a:ext cx="4762500" cy="2324100"/>
          </a:xfrm>
          <a:custGeom>
            <a:avLst/>
            <a:gdLst>
              <a:gd name="connsiteX0" fmla="*/ 2381250 w 4762500"/>
              <a:gd name="connsiteY0" fmla="*/ 0 h 2324100"/>
              <a:gd name="connsiteX1" fmla="*/ 4762500 w 4762500"/>
              <a:gd name="connsiteY1" fmla="*/ 2324100 h 2324100"/>
              <a:gd name="connsiteX2" fmla="*/ 0 w 4762500"/>
              <a:gd name="connsiteY2" fmla="*/ 2324100 h 2324100"/>
              <a:gd name="connsiteX3" fmla="*/ 2381250 w 4762500"/>
              <a:gd name="connsiteY3" fmla="*/ 0 h 2324100"/>
            </a:gdLst>
            <a:ahLst/>
            <a:cxnLst>
              <a:cxn ang="0">
                <a:pos x="connsiteX0" y="connsiteY0"/>
              </a:cxn>
              <a:cxn ang="0">
                <a:pos x="connsiteX1" y="connsiteY1"/>
              </a:cxn>
              <a:cxn ang="0">
                <a:pos x="connsiteX2" y="connsiteY2"/>
              </a:cxn>
              <a:cxn ang="0">
                <a:pos x="connsiteX3" y="connsiteY3"/>
              </a:cxn>
            </a:cxnLst>
            <a:rect l="l" t="t" r="r" b="b"/>
            <a:pathLst>
              <a:path w="4762500" h="2324100">
                <a:moveTo>
                  <a:pt x="2381250" y="0"/>
                </a:moveTo>
                <a:cubicBezTo>
                  <a:pt x="3696378" y="0"/>
                  <a:pt x="4762500" y="1040535"/>
                  <a:pt x="4762500" y="2324100"/>
                </a:cubicBezTo>
                <a:lnTo>
                  <a:pt x="0" y="2324100"/>
                </a:lnTo>
                <a:cubicBezTo>
                  <a:pt x="0" y="1040535"/>
                  <a:pt x="1066122" y="0"/>
                  <a:pt x="2381250" y="0"/>
                </a:cubicBezTo>
                <a:close/>
              </a:path>
            </a:pathLst>
          </a:custGeom>
          <a:solidFill>
            <a:schemeClr val="accent4"/>
          </a:solidFill>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r>
              <a:rPr lang="en-GB" sz="4400" b="1" dirty="0"/>
              <a:t>SUSTAINABLE </a:t>
            </a:r>
          </a:p>
          <a:p>
            <a:pPr algn="ctr"/>
            <a:r>
              <a:rPr lang="en-GB" sz="4400" b="1" dirty="0"/>
              <a:t>NUTRITION</a:t>
            </a:r>
            <a:endParaRPr lang="LID4096" sz="4400" b="1" dirty="0"/>
          </a:p>
        </p:txBody>
      </p:sp>
      <p:pic>
        <p:nvPicPr>
          <p:cNvPr id="8" name="Picture 7">
            <a:extLst>
              <a:ext uri="{FF2B5EF4-FFF2-40B4-BE49-F238E27FC236}">
                <a16:creationId xmlns:a16="http://schemas.microsoft.com/office/drawing/2014/main" id="{E9E503D5-EF7E-BFBE-887D-38CFCA25A9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0918" y="1796179"/>
            <a:ext cx="3345348" cy="3211868"/>
          </a:xfrm>
          <a:prstGeom prst="rect">
            <a:avLst/>
          </a:prstGeom>
        </p:spPr>
      </p:pic>
      <p:pic>
        <p:nvPicPr>
          <p:cNvPr id="9" name="Picture 8" descr="A picture containing vector graphics, light&#10;&#10;Description automatically generated">
            <a:extLst>
              <a:ext uri="{FF2B5EF4-FFF2-40B4-BE49-F238E27FC236}">
                <a16:creationId xmlns:a16="http://schemas.microsoft.com/office/drawing/2014/main" id="{C00E2584-F2A9-8988-9CEE-8466C7D218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73592" y="302406"/>
            <a:ext cx="1440000" cy="1440000"/>
          </a:xfrm>
          <a:prstGeom prst="rect">
            <a:avLst/>
          </a:prstGeom>
        </p:spPr>
      </p:pic>
      <p:pic>
        <p:nvPicPr>
          <p:cNvPr id="10" name="Picture 9" descr="Icon&#10;&#10;Description automatically generated">
            <a:extLst>
              <a:ext uri="{FF2B5EF4-FFF2-40B4-BE49-F238E27FC236}">
                <a16:creationId xmlns:a16="http://schemas.microsoft.com/office/drawing/2014/main" id="{C2897685-317F-C88F-8AB7-0688966C30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44392" y="968633"/>
            <a:ext cx="1440000" cy="1440000"/>
          </a:xfrm>
          <a:prstGeom prst="rect">
            <a:avLst/>
          </a:prstGeom>
        </p:spPr>
      </p:pic>
      <p:pic>
        <p:nvPicPr>
          <p:cNvPr id="11" name="Picture 10" descr="Icon&#10;&#10;Description automatically generated">
            <a:extLst>
              <a:ext uri="{FF2B5EF4-FFF2-40B4-BE49-F238E27FC236}">
                <a16:creationId xmlns:a16="http://schemas.microsoft.com/office/drawing/2014/main" id="{0CDBADDE-AC1C-8E70-DBC5-811985E7631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64392" y="2682113"/>
            <a:ext cx="1440000" cy="1440000"/>
          </a:xfrm>
          <a:prstGeom prst="rect">
            <a:avLst/>
          </a:prstGeom>
        </p:spPr>
      </p:pic>
      <p:pic>
        <p:nvPicPr>
          <p:cNvPr id="12" name="Picture 11" descr="Icon&#10;&#10;Description automatically generated">
            <a:extLst>
              <a:ext uri="{FF2B5EF4-FFF2-40B4-BE49-F238E27FC236}">
                <a16:creationId xmlns:a16="http://schemas.microsoft.com/office/drawing/2014/main" id="{CD3643D3-E3FC-323E-9D1F-D2FD197ABF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244392" y="4395593"/>
            <a:ext cx="1440000" cy="1440000"/>
          </a:xfrm>
          <a:prstGeom prst="rect">
            <a:avLst/>
          </a:prstGeom>
        </p:spPr>
      </p:pic>
      <p:pic>
        <p:nvPicPr>
          <p:cNvPr id="13" name="Picture 12" descr="Icon&#10;&#10;Description automatically generated">
            <a:extLst>
              <a:ext uri="{FF2B5EF4-FFF2-40B4-BE49-F238E27FC236}">
                <a16:creationId xmlns:a16="http://schemas.microsoft.com/office/drawing/2014/main" id="{FC08AA37-921A-BA8A-9047-570ED899847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373592" y="5115593"/>
            <a:ext cx="1440000" cy="1440000"/>
          </a:xfrm>
          <a:prstGeom prst="rect">
            <a:avLst/>
          </a:prstGeom>
        </p:spPr>
      </p:pic>
      <p:pic>
        <p:nvPicPr>
          <p:cNvPr id="14" name="Picture 13" descr="Logo, company name&#10;&#10;Description automatically generated">
            <a:extLst>
              <a:ext uri="{FF2B5EF4-FFF2-40B4-BE49-F238E27FC236}">
                <a16:creationId xmlns:a16="http://schemas.microsoft.com/office/drawing/2014/main" id="{B2154A7B-18E7-CE6B-7849-0AFC518AE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502792" y="4395593"/>
            <a:ext cx="1440000" cy="1440000"/>
          </a:xfrm>
          <a:prstGeom prst="rect">
            <a:avLst/>
          </a:prstGeom>
        </p:spPr>
      </p:pic>
      <p:pic>
        <p:nvPicPr>
          <p:cNvPr id="15" name="Picture 14" descr="Icon&#10;&#10;Description automatically generated">
            <a:extLst>
              <a:ext uri="{FF2B5EF4-FFF2-40B4-BE49-F238E27FC236}">
                <a16:creationId xmlns:a16="http://schemas.microsoft.com/office/drawing/2014/main" id="{4FB36B9E-309D-D1BB-D29B-846BEE80E5F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787607" y="2682113"/>
            <a:ext cx="1440000" cy="1440000"/>
          </a:xfrm>
          <a:prstGeom prst="rect">
            <a:avLst/>
          </a:prstGeom>
        </p:spPr>
      </p:pic>
      <p:pic>
        <p:nvPicPr>
          <p:cNvPr id="16" name="Picture 15" descr="Logo&#10;&#10;Description automatically generated with medium confidence">
            <a:extLst>
              <a:ext uri="{FF2B5EF4-FFF2-40B4-BE49-F238E27FC236}">
                <a16:creationId xmlns:a16="http://schemas.microsoft.com/office/drawing/2014/main" id="{8F1932C6-1373-804E-37F8-542D23A809A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502792" y="962799"/>
            <a:ext cx="1440000" cy="1440000"/>
          </a:xfrm>
          <a:prstGeom prst="rect">
            <a:avLst/>
          </a:prstGeom>
        </p:spPr>
      </p:pic>
      <p:pic>
        <p:nvPicPr>
          <p:cNvPr id="20" name="Picture 19" descr="Variety of pumpkins and squash on dark surface shot from above">
            <a:extLst>
              <a:ext uri="{FF2B5EF4-FFF2-40B4-BE49-F238E27FC236}">
                <a16:creationId xmlns:a16="http://schemas.microsoft.com/office/drawing/2014/main" id="{4BA7F461-B351-2581-72C7-6C1299A86A94}"/>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9893" y="69035"/>
            <a:ext cx="2426700" cy="6788965"/>
          </a:xfrm>
          <a:prstGeom prst="rect">
            <a:avLst/>
          </a:prstGeom>
        </p:spPr>
      </p:pic>
    </p:spTree>
    <p:extLst>
      <p:ext uri="{BB962C8B-B14F-4D97-AF65-F5344CB8AC3E}">
        <p14:creationId xmlns:p14="http://schemas.microsoft.com/office/powerpoint/2010/main" val="13305585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 indoor, little&#10;&#10;Description automatically generated">
            <a:extLst>
              <a:ext uri="{FF2B5EF4-FFF2-40B4-BE49-F238E27FC236}">
                <a16:creationId xmlns:a16="http://schemas.microsoft.com/office/drawing/2014/main" id="{A684B344-C6A1-A95E-8906-4D394E84980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 uri="{837473B0-CC2E-450A-ABE3-18F120FF3D39}">
                <a1611:picAttrSrcUrl xmlns:a1611="http://schemas.microsoft.com/office/drawing/2016/11/main" xmlns="" r:id="rId4"/>
              </a:ext>
            </a:extLst>
          </a:blip>
          <a:srcRect/>
          <a:stretch/>
        </p:blipFill>
        <p:spPr>
          <a:xfrm>
            <a:off x="-1" y="-176982"/>
            <a:ext cx="12506633" cy="7034981"/>
          </a:xfrm>
          <a:prstGeom prst="rect">
            <a:avLst/>
          </a:prstGeom>
        </p:spPr>
      </p:pic>
      <p:sp>
        <p:nvSpPr>
          <p:cNvPr id="5" name="TextBox 4">
            <a:extLst>
              <a:ext uri="{FF2B5EF4-FFF2-40B4-BE49-F238E27FC236}">
                <a16:creationId xmlns:a16="http://schemas.microsoft.com/office/drawing/2014/main" id="{194AD8C1-26EE-EE5F-965D-68894B049639}"/>
              </a:ext>
            </a:extLst>
          </p:cNvPr>
          <p:cNvSpPr txBox="1"/>
          <p:nvPr/>
        </p:nvSpPr>
        <p:spPr>
          <a:xfrm>
            <a:off x="237818" y="651519"/>
            <a:ext cx="11879534" cy="2862322"/>
          </a:xfrm>
          <a:prstGeom prst="rect">
            <a:avLst/>
          </a:prstGeom>
          <a:noFill/>
        </p:spPr>
        <p:txBody>
          <a:bodyPr wrap="none" rtlCol="0">
            <a:spAutoFit/>
          </a:bodyPr>
          <a:lstStyle/>
          <a:p>
            <a:r>
              <a:rPr lang="en-US" sz="6000" b="1" dirty="0">
                <a:solidFill>
                  <a:schemeClr val="bg1"/>
                </a:solidFill>
              </a:rPr>
              <a:t>N</a:t>
            </a:r>
            <a:r>
              <a:rPr lang="en-GB" sz="6000" b="1" dirty="0">
                <a:solidFill>
                  <a:schemeClr val="bg1"/>
                </a:solidFill>
              </a:rPr>
              <a:t>UTRITION IS CRUCIAL </a:t>
            </a:r>
          </a:p>
          <a:p>
            <a:r>
              <a:rPr lang="en-GB" sz="6000" b="1" dirty="0">
                <a:solidFill>
                  <a:schemeClr val="bg1"/>
                </a:solidFill>
              </a:rPr>
              <a:t>TO THE ACHIEVEMENT OF ALL </a:t>
            </a:r>
          </a:p>
          <a:p>
            <a:r>
              <a:rPr lang="en-GB" sz="6000" b="1" dirty="0">
                <a:solidFill>
                  <a:schemeClr val="bg1"/>
                </a:solidFill>
              </a:rPr>
              <a:t>SUSTAINABLE DEVELOPMENT GOALS</a:t>
            </a:r>
            <a:endParaRPr lang="LID4096" sz="6000" b="1" dirty="0">
              <a:solidFill>
                <a:schemeClr val="bg1"/>
              </a:solidFill>
            </a:endParaRPr>
          </a:p>
        </p:txBody>
      </p:sp>
    </p:spTree>
    <p:extLst>
      <p:ext uri="{BB962C8B-B14F-4D97-AF65-F5344CB8AC3E}">
        <p14:creationId xmlns:p14="http://schemas.microsoft.com/office/powerpoint/2010/main" val="30456726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 indoor, little&#10;&#10;Description automatically generated">
            <a:extLst>
              <a:ext uri="{FF2B5EF4-FFF2-40B4-BE49-F238E27FC236}">
                <a16:creationId xmlns:a16="http://schemas.microsoft.com/office/drawing/2014/main" id="{A684B344-C6A1-A95E-8906-4D394E84980C}"/>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 uri="{837473B0-CC2E-450A-ABE3-18F120FF3D39}">
                <a1611:picAttrSrcUrl xmlns:a1611="http://schemas.microsoft.com/office/drawing/2016/11/main" xmlns="" r:id="rId4"/>
              </a:ext>
            </a:extLst>
          </a:blip>
          <a:srcRect/>
          <a:stretch/>
        </p:blipFill>
        <p:spPr>
          <a:xfrm>
            <a:off x="-152400" y="-9701981"/>
            <a:ext cx="12192000" cy="6858000"/>
          </a:xfrm>
          <a:prstGeom prst="rect">
            <a:avLst/>
          </a:prstGeom>
        </p:spPr>
      </p:pic>
      <p:sp>
        <p:nvSpPr>
          <p:cNvPr id="5" name="TextBox 4">
            <a:extLst>
              <a:ext uri="{FF2B5EF4-FFF2-40B4-BE49-F238E27FC236}">
                <a16:creationId xmlns:a16="http://schemas.microsoft.com/office/drawing/2014/main" id="{194AD8C1-26EE-EE5F-965D-68894B049639}"/>
              </a:ext>
            </a:extLst>
          </p:cNvPr>
          <p:cNvSpPr txBox="1"/>
          <p:nvPr/>
        </p:nvSpPr>
        <p:spPr>
          <a:xfrm>
            <a:off x="-12665382" y="0"/>
            <a:ext cx="11879534" cy="2862322"/>
          </a:xfrm>
          <a:prstGeom prst="rect">
            <a:avLst/>
          </a:prstGeom>
          <a:noFill/>
        </p:spPr>
        <p:txBody>
          <a:bodyPr wrap="none" rtlCol="0">
            <a:spAutoFit/>
          </a:bodyPr>
          <a:lstStyle/>
          <a:p>
            <a:r>
              <a:rPr lang="en-US" sz="6000" b="1" dirty="0">
                <a:solidFill>
                  <a:schemeClr val="bg1"/>
                </a:solidFill>
              </a:rPr>
              <a:t>N</a:t>
            </a:r>
            <a:r>
              <a:rPr lang="en-GB" sz="6000" b="1" dirty="0">
                <a:solidFill>
                  <a:schemeClr val="bg1"/>
                </a:solidFill>
              </a:rPr>
              <a:t>UTRITION IS CRUCIAL </a:t>
            </a:r>
          </a:p>
          <a:p>
            <a:r>
              <a:rPr lang="en-GB" sz="6000" b="1" dirty="0">
                <a:solidFill>
                  <a:schemeClr val="bg1"/>
                </a:solidFill>
              </a:rPr>
              <a:t>TO THE ACHIEVEMENT OF ALL </a:t>
            </a:r>
          </a:p>
          <a:p>
            <a:r>
              <a:rPr lang="en-GB" sz="6000" b="1" dirty="0">
                <a:solidFill>
                  <a:schemeClr val="bg1"/>
                </a:solidFill>
              </a:rPr>
              <a:t>SUSTAINABLE DEVELOPMENT GOALS</a:t>
            </a:r>
            <a:endParaRPr lang="LID4096" sz="6000" b="1" dirty="0">
              <a:solidFill>
                <a:schemeClr val="bg1"/>
              </a:solidFill>
            </a:endParaRPr>
          </a:p>
        </p:txBody>
      </p:sp>
      <p:pic>
        <p:nvPicPr>
          <p:cNvPr id="2" name="!!SDG" descr="A screenshot of a computer&#10;&#10;Description automatically generated with low confidence">
            <a:extLst>
              <a:ext uri="{FF2B5EF4-FFF2-40B4-BE49-F238E27FC236}">
                <a16:creationId xmlns:a16="http://schemas.microsoft.com/office/drawing/2014/main" id="{BC81E004-C3F9-9B74-1CA3-5F8CB26D2CF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551282" y="-7116500"/>
            <a:ext cx="11879534" cy="7195797"/>
          </a:xfrm>
          <a:prstGeom prst="rect">
            <a:avLst/>
          </a:prstGeom>
        </p:spPr>
      </p:pic>
      <p:pic>
        <p:nvPicPr>
          <p:cNvPr id="6" name="Picture 5" descr="Text&#10;&#10;Description automatically generated">
            <a:extLst>
              <a:ext uri="{FF2B5EF4-FFF2-40B4-BE49-F238E27FC236}">
                <a16:creationId xmlns:a16="http://schemas.microsoft.com/office/drawing/2014/main" id="{050BEA35-9415-4931-1D5B-4B802F0A11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814" y="927201"/>
            <a:ext cx="1440000" cy="1440000"/>
          </a:xfrm>
          <a:prstGeom prst="rect">
            <a:avLst/>
          </a:prstGeom>
        </p:spPr>
      </p:pic>
      <p:pic>
        <p:nvPicPr>
          <p:cNvPr id="8" name="!!P2" descr="Icon&#10;&#10;Description automatically generated">
            <a:extLst>
              <a:ext uri="{FF2B5EF4-FFF2-40B4-BE49-F238E27FC236}">
                <a16:creationId xmlns:a16="http://schemas.microsoft.com/office/drawing/2014/main" id="{299B7E97-9D9E-3DA9-2E61-4909F1D98FC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39535" y="927201"/>
            <a:ext cx="1440000" cy="1440000"/>
          </a:xfrm>
          <a:prstGeom prst="rect">
            <a:avLst/>
          </a:prstGeom>
        </p:spPr>
      </p:pic>
      <p:pic>
        <p:nvPicPr>
          <p:cNvPr id="10" name="Picture 9" descr="A picture containing icon&#10;&#10;Description automatically generated">
            <a:extLst>
              <a:ext uri="{FF2B5EF4-FFF2-40B4-BE49-F238E27FC236}">
                <a16:creationId xmlns:a16="http://schemas.microsoft.com/office/drawing/2014/main" id="{C03966D4-E957-0365-D668-639BCB5AD31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781256" y="927201"/>
            <a:ext cx="1440000" cy="1440000"/>
          </a:xfrm>
          <a:prstGeom prst="rect">
            <a:avLst/>
          </a:prstGeom>
        </p:spPr>
      </p:pic>
      <p:pic>
        <p:nvPicPr>
          <p:cNvPr id="12" name="Picture 11" descr="Logo&#10;&#10;Description automatically generated">
            <a:extLst>
              <a:ext uri="{FF2B5EF4-FFF2-40B4-BE49-F238E27FC236}">
                <a16:creationId xmlns:a16="http://schemas.microsoft.com/office/drawing/2014/main" id="{544A549F-C450-A591-F177-4AFD6FE1A02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622977" y="927201"/>
            <a:ext cx="1440000" cy="1440000"/>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B2B74F05-4930-3952-DE22-0B408F612E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464698" y="927201"/>
            <a:ext cx="1440000" cy="1440000"/>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D9E42100-6E9B-4222-EE19-2FBA5428500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06418" y="927201"/>
            <a:ext cx="1440000" cy="1440000"/>
          </a:xfrm>
          <a:prstGeom prst="rect">
            <a:avLst/>
          </a:prstGeom>
        </p:spPr>
      </p:pic>
      <p:pic>
        <p:nvPicPr>
          <p:cNvPr id="18" name="Picture 17" descr="A picture containing schematic&#10;&#10;Description automatically generated">
            <a:extLst>
              <a:ext uri="{FF2B5EF4-FFF2-40B4-BE49-F238E27FC236}">
                <a16:creationId xmlns:a16="http://schemas.microsoft.com/office/drawing/2014/main" id="{8DF4C337-8AA4-A945-C094-7CCDE83F461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97814" y="2661577"/>
            <a:ext cx="1440000" cy="1440000"/>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BA2D29D0-CDA4-03AC-7EA5-17BBB3B4A96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939535" y="2661577"/>
            <a:ext cx="1440000" cy="1440000"/>
          </a:xfrm>
          <a:prstGeom prst="rect">
            <a:avLst/>
          </a:prstGeom>
        </p:spPr>
      </p:pic>
      <p:pic>
        <p:nvPicPr>
          <p:cNvPr id="22" name="Picture 21" descr="A picture containing logo&#10;&#10;Description automatically generated">
            <a:extLst>
              <a:ext uri="{FF2B5EF4-FFF2-40B4-BE49-F238E27FC236}">
                <a16:creationId xmlns:a16="http://schemas.microsoft.com/office/drawing/2014/main" id="{4810EBD1-4220-D9BC-13EE-0D9420640C54}"/>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4781256" y="2661577"/>
            <a:ext cx="1440000" cy="1440000"/>
          </a:xfrm>
          <a:prstGeom prst="rect">
            <a:avLst/>
          </a:prstGeom>
        </p:spPr>
      </p:pic>
      <p:pic>
        <p:nvPicPr>
          <p:cNvPr id="24" name="Picture 23" descr="Icon&#10;&#10;Description automatically generated">
            <a:extLst>
              <a:ext uri="{FF2B5EF4-FFF2-40B4-BE49-F238E27FC236}">
                <a16:creationId xmlns:a16="http://schemas.microsoft.com/office/drawing/2014/main" id="{ACBEEE49-5186-A69C-C759-8EF3D587AD51}"/>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6622977" y="2661577"/>
            <a:ext cx="1440000" cy="1440000"/>
          </a:xfrm>
          <a:prstGeom prst="rect">
            <a:avLst/>
          </a:prstGeom>
        </p:spPr>
      </p:pic>
      <p:pic>
        <p:nvPicPr>
          <p:cNvPr id="26" name="Picture 25" descr="A picture containing application&#10;&#10;Description automatically generated">
            <a:extLst>
              <a:ext uri="{FF2B5EF4-FFF2-40B4-BE49-F238E27FC236}">
                <a16:creationId xmlns:a16="http://schemas.microsoft.com/office/drawing/2014/main" id="{7994E042-B8EA-6BD5-F940-1A291628E25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464698" y="2661577"/>
            <a:ext cx="1440000" cy="1440000"/>
          </a:xfrm>
          <a:prstGeom prst="rect">
            <a:avLst/>
          </a:prstGeom>
        </p:spPr>
      </p:pic>
      <p:pic>
        <p:nvPicPr>
          <p:cNvPr id="28" name="Picture 27" descr="Logo&#10;&#10;Description automatically generated">
            <a:extLst>
              <a:ext uri="{FF2B5EF4-FFF2-40B4-BE49-F238E27FC236}">
                <a16:creationId xmlns:a16="http://schemas.microsoft.com/office/drawing/2014/main" id="{0E4003AD-4E1C-8BC0-5752-F3FECFEA3893}"/>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306418" y="2661577"/>
            <a:ext cx="1440000" cy="1440000"/>
          </a:xfrm>
          <a:prstGeom prst="rect">
            <a:avLst/>
          </a:prstGeom>
        </p:spPr>
      </p:pic>
      <p:pic>
        <p:nvPicPr>
          <p:cNvPr id="30" name="Picture 29" descr="Icon&#10;&#10;Description automatically generated">
            <a:extLst>
              <a:ext uri="{FF2B5EF4-FFF2-40B4-BE49-F238E27FC236}">
                <a16:creationId xmlns:a16="http://schemas.microsoft.com/office/drawing/2014/main" id="{C6D65F84-9CC3-8AE5-D9E6-ABBD848E39BB}"/>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097814" y="4370761"/>
            <a:ext cx="1440000" cy="1440000"/>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C17FA4E3-7EFE-EA84-F838-D933693BA756}"/>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2939535" y="4350193"/>
            <a:ext cx="1440000" cy="1440000"/>
          </a:xfrm>
          <a:prstGeom prst="rect">
            <a:avLst/>
          </a:prstGeom>
        </p:spPr>
      </p:pic>
      <p:pic>
        <p:nvPicPr>
          <p:cNvPr id="34" name="Picture 33" descr="Application, icon&#10;&#10;Description automatically generated">
            <a:extLst>
              <a:ext uri="{FF2B5EF4-FFF2-40B4-BE49-F238E27FC236}">
                <a16:creationId xmlns:a16="http://schemas.microsoft.com/office/drawing/2014/main" id="{DFF521F3-F506-BCD9-7AA4-B5C12B2C7E7B}"/>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781256" y="4391995"/>
            <a:ext cx="1440000" cy="1440000"/>
          </a:xfrm>
          <a:prstGeom prst="rect">
            <a:avLst/>
          </a:prstGeom>
        </p:spPr>
      </p:pic>
      <p:pic>
        <p:nvPicPr>
          <p:cNvPr id="36" name="Picture 35" descr="A picture containing company name&#10;&#10;Description automatically generated">
            <a:extLst>
              <a:ext uri="{FF2B5EF4-FFF2-40B4-BE49-F238E27FC236}">
                <a16:creationId xmlns:a16="http://schemas.microsoft.com/office/drawing/2014/main" id="{56E6AE6B-A18F-CB64-BC16-07852C243772}"/>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6690744" y="4391995"/>
            <a:ext cx="1440000" cy="1440000"/>
          </a:xfrm>
          <a:prstGeom prst="rect">
            <a:avLst/>
          </a:prstGeom>
        </p:spPr>
      </p:pic>
      <p:pic>
        <p:nvPicPr>
          <p:cNvPr id="38" name="Picture 37" descr="A picture containing shape&#10;&#10;Description automatically generated">
            <a:extLst>
              <a:ext uri="{FF2B5EF4-FFF2-40B4-BE49-F238E27FC236}">
                <a16:creationId xmlns:a16="http://schemas.microsoft.com/office/drawing/2014/main" id="{AA5837D8-1FC3-DEEF-7452-DC8041D56F35}"/>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8532465" y="4391995"/>
            <a:ext cx="1440000" cy="1440000"/>
          </a:xfrm>
          <a:prstGeom prst="rect">
            <a:avLst/>
          </a:prstGeom>
        </p:spPr>
      </p:pic>
      <p:sp>
        <p:nvSpPr>
          <p:cNvPr id="7" name="Content Placeholder 6">
            <a:extLst>
              <a:ext uri="{FF2B5EF4-FFF2-40B4-BE49-F238E27FC236}">
                <a16:creationId xmlns:a16="http://schemas.microsoft.com/office/drawing/2014/main" id="{2FEDC76B-872A-77D7-07C9-8B693E55F0F4}"/>
              </a:ext>
            </a:extLst>
          </p:cNvPr>
          <p:cNvSpPr>
            <a:spLocks noGrp="1"/>
          </p:cNvSpPr>
          <p:nvPr>
            <p:ph idx="1"/>
          </p:nvPr>
        </p:nvSpPr>
        <p:spPr/>
        <p:txBody>
          <a:bodyPr/>
          <a:lstStyle/>
          <a:p>
            <a:endParaRPr lang="en-GB" dirty="0"/>
          </a:p>
        </p:txBody>
      </p:sp>
      <p:sp>
        <p:nvSpPr>
          <p:cNvPr id="4" name="Title 3">
            <a:extLst>
              <a:ext uri="{FF2B5EF4-FFF2-40B4-BE49-F238E27FC236}">
                <a16:creationId xmlns:a16="http://schemas.microsoft.com/office/drawing/2014/main" id="{5067A9DA-FB30-CC0B-1A82-386290690AB8}"/>
              </a:ext>
            </a:extLst>
          </p:cNvPr>
          <p:cNvSpPr>
            <a:spLocks noGrp="1"/>
          </p:cNvSpPr>
          <p:nvPr>
            <p:ph type="title"/>
          </p:nvPr>
        </p:nvSpPr>
        <p:spPr>
          <a:xfrm>
            <a:off x="838200" y="109261"/>
            <a:ext cx="10515600" cy="1026613"/>
          </a:xfrm>
        </p:spPr>
        <p:txBody>
          <a:bodyPr/>
          <a:lstStyle/>
          <a:p>
            <a:endParaRPr lang="en-GB" dirty="0"/>
          </a:p>
        </p:txBody>
      </p:sp>
    </p:spTree>
    <p:extLst>
      <p:ext uri="{BB962C8B-B14F-4D97-AF65-F5344CB8AC3E}">
        <p14:creationId xmlns:p14="http://schemas.microsoft.com/office/powerpoint/2010/main" val="26401867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0B0EDA2-D512-431F-362B-6C83B64440D1}"/>
              </a:ext>
            </a:extLst>
          </p:cNvPr>
          <p:cNvSpPr>
            <a:spLocks noGrp="1"/>
          </p:cNvSpPr>
          <p:nvPr>
            <p:ph type="dt" sz="half" idx="14"/>
          </p:nvPr>
        </p:nvSpPr>
        <p:spPr/>
        <p:txBody>
          <a:bodyPr/>
          <a:lstStyle/>
          <a:p>
            <a:fld id="{97BF811B-48DF-8147-A2E7-B07EC790844E}" type="datetime4">
              <a:rPr lang="en-GB" smtClean="0"/>
              <a:t>21 September 2022</a:t>
            </a:fld>
            <a:endParaRPr lang="en-GB" dirty="0"/>
          </a:p>
        </p:txBody>
      </p:sp>
      <p:sp>
        <p:nvSpPr>
          <p:cNvPr id="4" name="Footer Placeholder 3">
            <a:extLst>
              <a:ext uri="{FF2B5EF4-FFF2-40B4-BE49-F238E27FC236}">
                <a16:creationId xmlns:a16="http://schemas.microsoft.com/office/drawing/2014/main" id="{FD88D31E-234D-C744-2A5E-E579A717EA59}"/>
              </a:ext>
            </a:extLst>
          </p:cNvPr>
          <p:cNvSpPr>
            <a:spLocks noGrp="1"/>
          </p:cNvSpPr>
          <p:nvPr>
            <p:ph type="ftr" sz="quarter" idx="15"/>
          </p:nvPr>
        </p:nvSpPr>
        <p:spPr/>
        <p:txBody>
          <a:bodyPr/>
          <a:lstStyle/>
          <a:p>
            <a:r>
              <a:rPr lang="en-GB"/>
              <a:t>© Oxford Policy Management</a:t>
            </a:r>
            <a:endParaRPr lang="en-GB" dirty="0"/>
          </a:p>
        </p:txBody>
      </p:sp>
      <p:sp>
        <p:nvSpPr>
          <p:cNvPr id="5" name="Slide Number Placeholder 4">
            <a:extLst>
              <a:ext uri="{FF2B5EF4-FFF2-40B4-BE49-F238E27FC236}">
                <a16:creationId xmlns:a16="http://schemas.microsoft.com/office/drawing/2014/main" id="{D851143A-385F-DA9E-177A-CE4C0E4AADF3}"/>
              </a:ext>
            </a:extLst>
          </p:cNvPr>
          <p:cNvSpPr>
            <a:spLocks noGrp="1"/>
          </p:cNvSpPr>
          <p:nvPr>
            <p:ph type="sldNum" sz="quarter" idx="16"/>
          </p:nvPr>
        </p:nvSpPr>
        <p:spPr/>
        <p:txBody>
          <a:bodyPr/>
          <a:lstStyle/>
          <a:p>
            <a:fld id="{FD433BC7-415C-F546-A389-9E9BEDC3253F}" type="slidenum">
              <a:rPr lang="en-GB" smtClean="0"/>
              <a:pPr/>
              <a:t>8</a:t>
            </a:fld>
            <a:endParaRPr lang="en-GB" dirty="0"/>
          </a:p>
        </p:txBody>
      </p:sp>
      <p:sp>
        <p:nvSpPr>
          <p:cNvPr id="6" name="Title 5">
            <a:extLst>
              <a:ext uri="{FF2B5EF4-FFF2-40B4-BE49-F238E27FC236}">
                <a16:creationId xmlns:a16="http://schemas.microsoft.com/office/drawing/2014/main" id="{ECB1C539-CA77-D492-BC32-0D400EA40B1B}"/>
              </a:ext>
            </a:extLst>
          </p:cNvPr>
          <p:cNvSpPr>
            <a:spLocks noGrp="1"/>
          </p:cNvSpPr>
          <p:nvPr>
            <p:ph type="title"/>
          </p:nvPr>
        </p:nvSpPr>
        <p:spPr>
          <a:xfrm>
            <a:off x="983432" y="255562"/>
            <a:ext cx="10515600" cy="1026613"/>
          </a:xfrm>
        </p:spPr>
        <p:txBody>
          <a:bodyPr>
            <a:normAutofit fontScale="90000"/>
          </a:bodyPr>
          <a:lstStyle/>
          <a:p>
            <a:r>
              <a:rPr lang="en-GB" dirty="0"/>
              <a:t>Nutrition in the context of the Sustainable Development Goals – Giuseppe et al. (2018)</a:t>
            </a:r>
          </a:p>
        </p:txBody>
      </p:sp>
      <p:sp>
        <p:nvSpPr>
          <p:cNvPr id="10" name="Content Placeholder 9">
            <a:extLst>
              <a:ext uri="{FF2B5EF4-FFF2-40B4-BE49-F238E27FC236}">
                <a16:creationId xmlns:a16="http://schemas.microsoft.com/office/drawing/2014/main" id="{E747F10E-5F49-541E-0F8D-DAD05CA0273C}"/>
              </a:ext>
            </a:extLst>
          </p:cNvPr>
          <p:cNvSpPr>
            <a:spLocks noGrp="1"/>
          </p:cNvSpPr>
          <p:nvPr>
            <p:ph idx="1"/>
          </p:nvPr>
        </p:nvSpPr>
        <p:spPr/>
        <p:txBody>
          <a:bodyPr/>
          <a:lstStyle/>
          <a:p>
            <a:endParaRPr lang="en-GB"/>
          </a:p>
        </p:txBody>
      </p:sp>
      <p:pic>
        <p:nvPicPr>
          <p:cNvPr id="12" name="Picture 11">
            <a:extLst>
              <a:ext uri="{FF2B5EF4-FFF2-40B4-BE49-F238E27FC236}">
                <a16:creationId xmlns:a16="http://schemas.microsoft.com/office/drawing/2014/main" id="{96D9E3A2-942F-947A-16D5-BC4EBAD4E85E}"/>
              </a:ext>
            </a:extLst>
          </p:cNvPr>
          <p:cNvPicPr>
            <a:picLocks noChangeAspect="1"/>
          </p:cNvPicPr>
          <p:nvPr/>
        </p:nvPicPr>
        <p:blipFill>
          <a:blip r:embed="rId2"/>
          <a:stretch>
            <a:fillRect/>
          </a:stretch>
        </p:blipFill>
        <p:spPr>
          <a:xfrm>
            <a:off x="1343472" y="1229577"/>
            <a:ext cx="9649072" cy="5603265"/>
          </a:xfrm>
          <a:prstGeom prst="rect">
            <a:avLst/>
          </a:prstGeom>
        </p:spPr>
      </p:pic>
    </p:spTree>
    <p:extLst>
      <p:ext uri="{BB962C8B-B14F-4D97-AF65-F5344CB8AC3E}">
        <p14:creationId xmlns:p14="http://schemas.microsoft.com/office/powerpoint/2010/main" val="3275104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food, indoor, vegetable&#10;&#10;Description automatically generated">
            <a:extLst>
              <a:ext uri="{FF2B5EF4-FFF2-40B4-BE49-F238E27FC236}">
                <a16:creationId xmlns:a16="http://schemas.microsoft.com/office/drawing/2014/main" id="{AF0186A1-20B0-CED9-A77A-21CE41EFE8DD}"/>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 uri="{837473B0-CC2E-450A-ABE3-18F120FF3D39}">
                <a1611:picAttrSrcUrl xmlns:a1611="http://schemas.microsoft.com/office/drawing/2016/11/main" xmlns="" r:id="rId4"/>
              </a:ext>
            </a:extLst>
          </a:blip>
          <a:stretch>
            <a:fillRect/>
          </a:stretch>
        </p:blipFill>
        <p:spPr>
          <a:xfrm>
            <a:off x="-1" y="-68580"/>
            <a:ext cx="12192001" cy="7086601"/>
          </a:xfrm>
          <a:prstGeom prst="rect">
            <a:avLst/>
          </a:prstGeom>
        </p:spPr>
      </p:pic>
      <p:sp>
        <p:nvSpPr>
          <p:cNvPr id="6" name="TextBox 5">
            <a:extLst>
              <a:ext uri="{FF2B5EF4-FFF2-40B4-BE49-F238E27FC236}">
                <a16:creationId xmlns:a16="http://schemas.microsoft.com/office/drawing/2014/main" id="{9AC73968-AA7C-2680-BFF0-C8B6FE2FC275}"/>
              </a:ext>
            </a:extLst>
          </p:cNvPr>
          <p:cNvSpPr txBox="1"/>
          <p:nvPr/>
        </p:nvSpPr>
        <p:spPr>
          <a:xfrm>
            <a:off x="0" y="2160270"/>
            <a:ext cx="5246949" cy="1015663"/>
          </a:xfrm>
          <a:prstGeom prst="rect">
            <a:avLst/>
          </a:prstGeom>
          <a:noFill/>
        </p:spPr>
        <p:txBody>
          <a:bodyPr wrap="none" rtlCol="0">
            <a:spAutoFit/>
          </a:bodyPr>
          <a:lstStyle/>
          <a:p>
            <a:r>
              <a:rPr lang="en-US" sz="6000" b="1" dirty="0">
                <a:solidFill>
                  <a:schemeClr val="bg1"/>
                </a:solidFill>
              </a:rPr>
              <a:t>W</a:t>
            </a:r>
            <a:r>
              <a:rPr lang="en-GB" sz="6000" b="1" dirty="0">
                <a:solidFill>
                  <a:schemeClr val="bg1"/>
                </a:solidFill>
              </a:rPr>
              <a:t>HERE WE ARE</a:t>
            </a:r>
            <a:endParaRPr lang="LID4096" sz="6000" b="1" dirty="0">
              <a:solidFill>
                <a:schemeClr val="bg1"/>
              </a:solidFill>
            </a:endParaRPr>
          </a:p>
        </p:txBody>
      </p:sp>
    </p:spTree>
    <p:extLst>
      <p:ext uri="{BB962C8B-B14F-4D97-AF65-F5344CB8AC3E}">
        <p14:creationId xmlns:p14="http://schemas.microsoft.com/office/powerpoint/2010/main" val="178555455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PM Brand Colours">
      <a:dk1>
        <a:srgbClr val="0B1F51"/>
      </a:dk1>
      <a:lt1>
        <a:srgbClr val="FFFFFF"/>
      </a:lt1>
      <a:dk2>
        <a:srgbClr val="6C7980"/>
      </a:dk2>
      <a:lt2>
        <a:srgbClr val="DBE4ED"/>
      </a:lt2>
      <a:accent1>
        <a:srgbClr val="F24F4A"/>
      </a:accent1>
      <a:accent2>
        <a:srgbClr val="47A7E2"/>
      </a:accent2>
      <a:accent3>
        <a:srgbClr val="4DD99E"/>
      </a:accent3>
      <a:accent4>
        <a:srgbClr val="FF7026"/>
      </a:accent4>
      <a:accent5>
        <a:srgbClr val="9188EA"/>
      </a:accent5>
      <a:accent6>
        <a:srgbClr val="FFCF0F"/>
      </a:accent6>
      <a:hlink>
        <a:srgbClr val="0B1F51"/>
      </a:hlink>
      <a:folHlink>
        <a:srgbClr val="0B1F51"/>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PM Custom" id="{61BCCB57-082A-46D9-A64C-79208AF34742}" vid="{6CA1429D-F84C-4395-95BD-0E86995ABB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OPM Custom</Template>
  <TotalTime>256</TotalTime>
  <Words>571</Words>
  <Application>Microsoft Office PowerPoint</Application>
  <PresentationFormat>Widescreen</PresentationFormat>
  <Paragraphs>116</Paragraphs>
  <Slides>21</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Poppins</vt:lpstr>
      <vt:lpstr>Poppins Medium</vt:lpstr>
      <vt:lpstr>Roboto</vt:lpstr>
      <vt:lpstr>Office Theme</vt:lpstr>
      <vt:lpstr>Nurturing Multisectoral Commitments for Sustainable Nutrition in Nigeria</vt:lpstr>
      <vt:lpstr>PowerPoint Presentation</vt:lpstr>
      <vt:lpstr>PowerPoint Presentation</vt:lpstr>
      <vt:lpstr>PowerPoint Presentation</vt:lpstr>
      <vt:lpstr>PowerPoint Presentation</vt:lpstr>
      <vt:lpstr>PowerPoint Presentation</vt:lpstr>
      <vt:lpstr>PowerPoint Presentation</vt:lpstr>
      <vt:lpstr>Nutrition in the context of the Sustainable Development Goals – Giuseppe et al. (2018)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TOPIC</dc:title>
  <dc:creator>Babatunde Akano</dc:creator>
  <cp:lastModifiedBy>ARFH-HIV-TBN-03</cp:lastModifiedBy>
  <cp:revision>15</cp:revision>
  <cp:lastPrinted>2018-01-22T10:10:51Z</cp:lastPrinted>
  <dcterms:created xsi:type="dcterms:W3CDTF">2022-09-20T13:34:19Z</dcterms:created>
  <dcterms:modified xsi:type="dcterms:W3CDTF">2022-09-21T13:47:28Z</dcterms:modified>
</cp:coreProperties>
</file>