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sldIdLst>
    <p:sldId id="256" r:id="rId5"/>
    <p:sldId id="325" r:id="rId6"/>
    <p:sldId id="327" r:id="rId7"/>
    <p:sldId id="328" r:id="rId8"/>
    <p:sldId id="259" r:id="rId9"/>
    <p:sldId id="326" r:id="rId10"/>
    <p:sldId id="329" r:id="rId11"/>
    <p:sldId id="277" r:id="rId12"/>
  </p:sldIdLst>
  <p:sldSz cx="12188825"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6017D0-9646-9062-CBE5-41F634580283}" name="Faith Ishaya" initials="FI" userId="S::fishaya@hki.org::23e3431a-4882-4ca4-9f61-9cdf5e62c9d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46"/>
  </p:normalViewPr>
  <p:slideViewPr>
    <p:cSldViewPr snapToGrid="0" snapToObjects="1">
      <p:cViewPr>
        <p:scale>
          <a:sx n="73" d="100"/>
          <a:sy n="73" d="100"/>
        </p:scale>
        <p:origin x="380" y="36"/>
      </p:cViewPr>
      <p:guideLst>
        <p:guide orient="horz" pos="2160"/>
        <p:guide pos="383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CC310-D2A0-429D-886B-4CEEFA1F3E97}" type="doc">
      <dgm:prSet loTypeId="urn:microsoft.com/office/officeart/2011/layout/HexagonRadial" loCatId="cycle" qsTypeId="urn:microsoft.com/office/officeart/2005/8/quickstyle/simple2" qsCatId="simple" csTypeId="urn:microsoft.com/office/officeart/2005/8/colors/accent1_2" csCatId="accent1" phldr="1"/>
      <dgm:spPr/>
      <dgm:t>
        <a:bodyPr/>
        <a:lstStyle/>
        <a:p>
          <a:endParaRPr lang="en-NG"/>
        </a:p>
      </dgm:t>
    </dgm:pt>
    <dgm:pt modelId="{327C304E-2E52-48E6-8B4C-344CC4579E38}">
      <dgm:prSet phldrT="[Text]" custT="1"/>
      <dgm:spPr/>
      <dgm:t>
        <a:bodyPr/>
        <a:lstStyle/>
        <a:p>
          <a:r>
            <a:rPr lang="en-US" sz="2000" dirty="0">
              <a:solidFill>
                <a:srgbClr val="000000"/>
              </a:solidFill>
            </a:rPr>
            <a:t>Helen Keller Model of Implementation</a:t>
          </a:r>
          <a:endParaRPr lang="en-NG" sz="2000" dirty="0">
            <a:solidFill>
              <a:srgbClr val="000000"/>
            </a:solidFill>
          </a:endParaRPr>
        </a:p>
      </dgm:t>
    </dgm:pt>
    <dgm:pt modelId="{9DBA0E18-CA6D-4119-95C5-015D46D288B3}" type="parTrans" cxnId="{E5F457B4-8571-4DB7-95DF-A611D63BD0E1}">
      <dgm:prSet/>
      <dgm:spPr/>
      <dgm:t>
        <a:bodyPr/>
        <a:lstStyle/>
        <a:p>
          <a:endParaRPr lang="en-NG">
            <a:solidFill>
              <a:srgbClr val="000000"/>
            </a:solidFill>
          </a:endParaRPr>
        </a:p>
      </dgm:t>
    </dgm:pt>
    <dgm:pt modelId="{34C08B18-8CC5-4DB9-8388-ADBCB416DC56}" type="sibTrans" cxnId="{E5F457B4-8571-4DB7-95DF-A611D63BD0E1}">
      <dgm:prSet/>
      <dgm:spPr/>
      <dgm:t>
        <a:bodyPr/>
        <a:lstStyle/>
        <a:p>
          <a:endParaRPr lang="en-NG">
            <a:solidFill>
              <a:srgbClr val="000000"/>
            </a:solidFill>
          </a:endParaRPr>
        </a:p>
      </dgm:t>
    </dgm:pt>
    <dgm:pt modelId="{C0EB5EE9-FF9D-4265-9BE5-5D0CA0B20FB3}">
      <dgm:prSet phldrT="[Text]"/>
      <dgm:spPr>
        <a:solidFill>
          <a:schemeClr val="tx1">
            <a:lumMod val="40000"/>
            <a:lumOff val="60000"/>
          </a:schemeClr>
        </a:solidFill>
      </dgm:spPr>
      <dgm:t>
        <a:bodyPr/>
        <a:lstStyle/>
        <a:p>
          <a:r>
            <a:rPr lang="en-US" dirty="0">
              <a:solidFill>
                <a:srgbClr val="000000"/>
              </a:solidFill>
            </a:rPr>
            <a:t>Campaigns/Real-time data entry, collation, validation and post review</a:t>
          </a:r>
          <a:endParaRPr lang="en-NG" dirty="0">
            <a:solidFill>
              <a:srgbClr val="000000"/>
            </a:solidFill>
          </a:endParaRPr>
        </a:p>
      </dgm:t>
    </dgm:pt>
    <dgm:pt modelId="{EA65D8EF-C6A1-45C7-965B-B68759AECCD7}" type="parTrans" cxnId="{61320D12-7C60-4E56-B678-975FD9BB3601}">
      <dgm:prSet/>
      <dgm:spPr/>
      <dgm:t>
        <a:bodyPr/>
        <a:lstStyle/>
        <a:p>
          <a:endParaRPr lang="en-NG">
            <a:solidFill>
              <a:srgbClr val="000000"/>
            </a:solidFill>
          </a:endParaRPr>
        </a:p>
      </dgm:t>
    </dgm:pt>
    <dgm:pt modelId="{0688C2F8-FF4B-45C9-B98B-7A720BF81F93}" type="sibTrans" cxnId="{61320D12-7C60-4E56-B678-975FD9BB3601}">
      <dgm:prSet/>
      <dgm:spPr/>
      <dgm:t>
        <a:bodyPr/>
        <a:lstStyle/>
        <a:p>
          <a:endParaRPr lang="en-NG">
            <a:solidFill>
              <a:srgbClr val="000000"/>
            </a:solidFill>
          </a:endParaRPr>
        </a:p>
      </dgm:t>
    </dgm:pt>
    <dgm:pt modelId="{9FF85F64-1CBA-4BD6-AF94-242C808231EA}">
      <dgm:prSet phldrT="[Text]" phldr="1"/>
      <dgm:spPr/>
      <dgm:t>
        <a:bodyPr/>
        <a:lstStyle/>
        <a:p>
          <a:endParaRPr lang="en-NG" dirty="0">
            <a:solidFill>
              <a:srgbClr val="000000"/>
            </a:solidFill>
          </a:endParaRPr>
        </a:p>
      </dgm:t>
    </dgm:pt>
    <dgm:pt modelId="{138B6181-CCBA-49A9-9FB0-C05AEA7A3FE1}" type="parTrans" cxnId="{5C0731E2-40ED-4F2D-8444-A0A464B2C18C}">
      <dgm:prSet/>
      <dgm:spPr/>
      <dgm:t>
        <a:bodyPr/>
        <a:lstStyle/>
        <a:p>
          <a:endParaRPr lang="en-NG">
            <a:solidFill>
              <a:srgbClr val="000000"/>
            </a:solidFill>
          </a:endParaRPr>
        </a:p>
      </dgm:t>
    </dgm:pt>
    <dgm:pt modelId="{9F9791E0-C66A-48FE-8BA2-9F8F2AFC2E9F}" type="sibTrans" cxnId="{5C0731E2-40ED-4F2D-8444-A0A464B2C18C}">
      <dgm:prSet/>
      <dgm:spPr/>
      <dgm:t>
        <a:bodyPr/>
        <a:lstStyle/>
        <a:p>
          <a:endParaRPr lang="en-NG">
            <a:solidFill>
              <a:srgbClr val="000000"/>
            </a:solidFill>
          </a:endParaRPr>
        </a:p>
      </dgm:t>
    </dgm:pt>
    <dgm:pt modelId="{0D916BF3-A82E-47B3-BC2D-C20B5F09C276}">
      <dgm:prSet phldrT="[Text]"/>
      <dgm:spPr>
        <a:solidFill>
          <a:schemeClr val="tx1">
            <a:lumMod val="40000"/>
            <a:lumOff val="60000"/>
          </a:schemeClr>
        </a:solidFill>
      </dgm:spPr>
      <dgm:t>
        <a:bodyPr/>
        <a:lstStyle/>
        <a:p>
          <a:r>
            <a:rPr lang="en-US" dirty="0">
              <a:solidFill>
                <a:srgbClr val="000000"/>
              </a:solidFill>
            </a:rPr>
            <a:t>Baseline survey</a:t>
          </a:r>
          <a:endParaRPr lang="en-NG" dirty="0">
            <a:solidFill>
              <a:srgbClr val="000000"/>
            </a:solidFill>
          </a:endParaRPr>
        </a:p>
      </dgm:t>
    </dgm:pt>
    <dgm:pt modelId="{C1522F4A-CFA0-4390-BA2D-927C6FDB6DB9}" type="parTrans" cxnId="{F3C5DFE0-3034-450E-8224-16740CEC4EE1}">
      <dgm:prSet/>
      <dgm:spPr/>
      <dgm:t>
        <a:bodyPr/>
        <a:lstStyle/>
        <a:p>
          <a:endParaRPr lang="en-NG"/>
        </a:p>
      </dgm:t>
    </dgm:pt>
    <dgm:pt modelId="{AB01CDA8-EA1E-4A7C-A442-4D09342EDCFF}" type="sibTrans" cxnId="{F3C5DFE0-3034-450E-8224-16740CEC4EE1}">
      <dgm:prSet/>
      <dgm:spPr/>
      <dgm:t>
        <a:bodyPr/>
        <a:lstStyle/>
        <a:p>
          <a:endParaRPr lang="en-NG"/>
        </a:p>
      </dgm:t>
    </dgm:pt>
    <dgm:pt modelId="{73B3E3DA-66DF-4045-998B-0E32C5049F3F}">
      <dgm:prSet phldrT="[Text]"/>
      <dgm:spPr>
        <a:solidFill>
          <a:schemeClr val="tx1">
            <a:lumMod val="40000"/>
            <a:lumOff val="60000"/>
          </a:schemeClr>
        </a:solidFill>
      </dgm:spPr>
      <dgm:t>
        <a:bodyPr/>
        <a:lstStyle/>
        <a:p>
          <a:r>
            <a:rPr lang="en-US" dirty="0">
              <a:solidFill>
                <a:srgbClr val="000000"/>
              </a:solidFill>
            </a:rPr>
            <a:t>SMART Advocacy </a:t>
          </a:r>
          <a:endParaRPr lang="en-NG" dirty="0">
            <a:solidFill>
              <a:srgbClr val="000000"/>
            </a:solidFill>
          </a:endParaRPr>
        </a:p>
      </dgm:t>
    </dgm:pt>
    <dgm:pt modelId="{8E770292-35F2-4581-8C72-AA3680266AF7}" type="parTrans" cxnId="{C19CB60B-60D9-4504-91FC-8CF6BD3D98D2}">
      <dgm:prSet/>
      <dgm:spPr/>
      <dgm:t>
        <a:bodyPr/>
        <a:lstStyle/>
        <a:p>
          <a:endParaRPr lang="en-NG"/>
        </a:p>
      </dgm:t>
    </dgm:pt>
    <dgm:pt modelId="{CA1C47C5-5BB7-4166-8788-A2E1523BAAA9}" type="sibTrans" cxnId="{C19CB60B-60D9-4504-91FC-8CF6BD3D98D2}">
      <dgm:prSet/>
      <dgm:spPr/>
      <dgm:t>
        <a:bodyPr/>
        <a:lstStyle/>
        <a:p>
          <a:endParaRPr lang="en-NG"/>
        </a:p>
      </dgm:t>
    </dgm:pt>
    <dgm:pt modelId="{7F518D62-BF66-4C42-899D-E60053825D11}">
      <dgm:prSet/>
      <dgm:spPr>
        <a:solidFill>
          <a:schemeClr val="tx1">
            <a:lumMod val="40000"/>
            <a:lumOff val="60000"/>
          </a:schemeClr>
        </a:solidFill>
      </dgm:spPr>
      <dgm:t>
        <a:bodyPr/>
        <a:lstStyle/>
        <a:p>
          <a:r>
            <a:rPr lang="en-US" dirty="0">
              <a:solidFill>
                <a:srgbClr val="000000"/>
              </a:solidFill>
            </a:rPr>
            <a:t>Capacity building</a:t>
          </a:r>
        </a:p>
        <a:p>
          <a:r>
            <a:rPr lang="en-US" dirty="0">
              <a:solidFill>
                <a:srgbClr val="000000"/>
              </a:solidFill>
            </a:rPr>
            <a:t> (provision of learning tool kits, job and memory aids, and a comprehensive intervention plan): </a:t>
          </a:r>
          <a:endParaRPr lang="en-NG" dirty="0">
            <a:solidFill>
              <a:srgbClr val="000000"/>
            </a:solidFill>
          </a:endParaRPr>
        </a:p>
      </dgm:t>
    </dgm:pt>
    <dgm:pt modelId="{95F4443B-6F04-4CA8-8B85-47998B9AA4A1}" type="parTrans" cxnId="{65E4699D-0989-454F-A627-117FED6B4642}">
      <dgm:prSet/>
      <dgm:spPr/>
      <dgm:t>
        <a:bodyPr/>
        <a:lstStyle/>
        <a:p>
          <a:endParaRPr lang="en-NG"/>
        </a:p>
      </dgm:t>
    </dgm:pt>
    <dgm:pt modelId="{C0FAB355-C26B-47B0-8279-8B80F21FE4D9}" type="sibTrans" cxnId="{65E4699D-0989-454F-A627-117FED6B4642}">
      <dgm:prSet/>
      <dgm:spPr/>
      <dgm:t>
        <a:bodyPr/>
        <a:lstStyle/>
        <a:p>
          <a:endParaRPr lang="en-NG"/>
        </a:p>
      </dgm:t>
    </dgm:pt>
    <dgm:pt modelId="{00232157-1A65-49B9-A1AF-38386DBAAD8E}">
      <dgm:prSet/>
      <dgm:spPr>
        <a:solidFill>
          <a:schemeClr val="tx1">
            <a:lumMod val="40000"/>
            <a:lumOff val="60000"/>
          </a:schemeClr>
        </a:solidFill>
      </dgm:spPr>
      <dgm:t>
        <a:bodyPr/>
        <a:lstStyle/>
        <a:p>
          <a:r>
            <a:rPr lang="en-US" dirty="0">
              <a:solidFill>
                <a:srgbClr val="000000"/>
              </a:solidFill>
            </a:rPr>
            <a:t>Targeted SBCC strategies (compartmentalized for urban and rural mobilization)</a:t>
          </a:r>
          <a:endParaRPr lang="en-NG" dirty="0">
            <a:solidFill>
              <a:srgbClr val="000000"/>
            </a:solidFill>
          </a:endParaRPr>
        </a:p>
      </dgm:t>
    </dgm:pt>
    <dgm:pt modelId="{AD2EB42A-A79E-47B8-BB54-950239E50E64}" type="parTrans" cxnId="{E1678086-7B63-41F1-AAE0-6DCE17E2B080}">
      <dgm:prSet/>
      <dgm:spPr/>
      <dgm:t>
        <a:bodyPr/>
        <a:lstStyle/>
        <a:p>
          <a:endParaRPr lang="en-NG"/>
        </a:p>
      </dgm:t>
    </dgm:pt>
    <dgm:pt modelId="{43F752B2-5A48-4F14-8D84-F638C11324A5}" type="sibTrans" cxnId="{E1678086-7B63-41F1-AAE0-6DCE17E2B080}">
      <dgm:prSet/>
      <dgm:spPr/>
      <dgm:t>
        <a:bodyPr/>
        <a:lstStyle/>
        <a:p>
          <a:endParaRPr lang="en-NG"/>
        </a:p>
      </dgm:t>
    </dgm:pt>
    <dgm:pt modelId="{9F2D2252-A175-44EF-9E61-106E18242936}">
      <dgm:prSet phldrT="[Text]"/>
      <dgm:spPr>
        <a:solidFill>
          <a:schemeClr val="tx1">
            <a:lumMod val="40000"/>
            <a:lumOff val="60000"/>
          </a:schemeClr>
        </a:solidFill>
      </dgm:spPr>
      <dgm:t>
        <a:bodyPr/>
        <a:lstStyle/>
        <a:p>
          <a:r>
            <a:rPr lang="en-US" dirty="0">
              <a:solidFill>
                <a:srgbClr val="000000"/>
              </a:solidFill>
            </a:rPr>
            <a:t>Microplanning</a:t>
          </a:r>
          <a:endParaRPr lang="en-NG" dirty="0">
            <a:solidFill>
              <a:srgbClr val="000000"/>
            </a:solidFill>
          </a:endParaRPr>
        </a:p>
      </dgm:t>
    </dgm:pt>
    <dgm:pt modelId="{4643F962-7324-4880-B93C-CFF8327B1D4F}" type="parTrans" cxnId="{6A7840D0-7A91-4514-8953-294B5AE505C6}">
      <dgm:prSet/>
      <dgm:spPr/>
      <dgm:t>
        <a:bodyPr/>
        <a:lstStyle/>
        <a:p>
          <a:endParaRPr lang="en-NG"/>
        </a:p>
      </dgm:t>
    </dgm:pt>
    <dgm:pt modelId="{B8959D10-33EC-40D7-9084-4EC9E000D7FC}" type="sibTrans" cxnId="{6A7840D0-7A91-4514-8953-294B5AE505C6}">
      <dgm:prSet/>
      <dgm:spPr/>
      <dgm:t>
        <a:bodyPr/>
        <a:lstStyle/>
        <a:p>
          <a:endParaRPr lang="en-NG"/>
        </a:p>
      </dgm:t>
    </dgm:pt>
    <dgm:pt modelId="{BE47A12E-8F66-429E-9C7C-7951CC0E66AD}" type="pres">
      <dgm:prSet presAssocID="{7ACCC310-D2A0-429D-886B-4CEEFA1F3E97}" presName="Name0" presStyleCnt="0">
        <dgm:presLayoutVars>
          <dgm:chMax val="1"/>
          <dgm:chPref val="1"/>
          <dgm:dir/>
          <dgm:animOne val="branch"/>
          <dgm:animLvl val="lvl"/>
        </dgm:presLayoutVars>
      </dgm:prSet>
      <dgm:spPr/>
    </dgm:pt>
    <dgm:pt modelId="{E413EA25-E21D-4EE5-ACA2-BF5B8767BA55}" type="pres">
      <dgm:prSet presAssocID="{327C304E-2E52-48E6-8B4C-344CC4579E38}" presName="Parent" presStyleLbl="node0" presStyleIdx="0" presStyleCnt="1">
        <dgm:presLayoutVars>
          <dgm:chMax val="6"/>
          <dgm:chPref val="6"/>
        </dgm:presLayoutVars>
      </dgm:prSet>
      <dgm:spPr/>
    </dgm:pt>
    <dgm:pt modelId="{54CDE365-8FE3-4851-97F0-3BE7473CC41F}" type="pres">
      <dgm:prSet presAssocID="{0D916BF3-A82E-47B3-BC2D-C20B5F09C276}" presName="Accent1" presStyleCnt="0"/>
      <dgm:spPr/>
    </dgm:pt>
    <dgm:pt modelId="{ADC45470-B57F-4481-B970-155705BA3CA1}" type="pres">
      <dgm:prSet presAssocID="{0D916BF3-A82E-47B3-BC2D-C20B5F09C276}" presName="Accent" presStyleLbl="bgShp" presStyleIdx="0" presStyleCnt="6"/>
      <dgm:spPr/>
    </dgm:pt>
    <dgm:pt modelId="{0E2C659F-D64F-41B7-80EE-DE43B6155837}" type="pres">
      <dgm:prSet presAssocID="{0D916BF3-A82E-47B3-BC2D-C20B5F09C276}" presName="Child1" presStyleLbl="node1" presStyleIdx="0" presStyleCnt="6" custLinFactNeighborY="12980">
        <dgm:presLayoutVars>
          <dgm:chMax val="0"/>
          <dgm:chPref val="0"/>
          <dgm:bulletEnabled val="1"/>
        </dgm:presLayoutVars>
      </dgm:prSet>
      <dgm:spPr/>
    </dgm:pt>
    <dgm:pt modelId="{4E7E0CA6-C6E2-4B79-A3AA-2FE85B3232D2}" type="pres">
      <dgm:prSet presAssocID="{73B3E3DA-66DF-4045-998B-0E32C5049F3F}" presName="Accent2" presStyleCnt="0"/>
      <dgm:spPr/>
    </dgm:pt>
    <dgm:pt modelId="{6BC62FB1-BE55-484B-8CE8-2D63AA3A6D03}" type="pres">
      <dgm:prSet presAssocID="{73B3E3DA-66DF-4045-998B-0E32C5049F3F}" presName="Accent" presStyleLbl="bgShp" presStyleIdx="1" presStyleCnt="6"/>
      <dgm:spPr/>
    </dgm:pt>
    <dgm:pt modelId="{16AEB08C-6551-45AA-B6E3-65C074DA4790}" type="pres">
      <dgm:prSet presAssocID="{73B3E3DA-66DF-4045-998B-0E32C5049F3F}" presName="Child2" presStyleLbl="node1" presStyleIdx="1" presStyleCnt="6">
        <dgm:presLayoutVars>
          <dgm:chMax val="0"/>
          <dgm:chPref val="0"/>
          <dgm:bulletEnabled val="1"/>
        </dgm:presLayoutVars>
      </dgm:prSet>
      <dgm:spPr/>
    </dgm:pt>
    <dgm:pt modelId="{942ECDE9-71A4-45EB-BD7D-DA49B8E1FD7C}" type="pres">
      <dgm:prSet presAssocID="{9F2D2252-A175-44EF-9E61-106E18242936}" presName="Accent3" presStyleCnt="0"/>
      <dgm:spPr/>
    </dgm:pt>
    <dgm:pt modelId="{8B5385A8-8BBC-4E94-BA19-AF4165C10027}" type="pres">
      <dgm:prSet presAssocID="{9F2D2252-A175-44EF-9E61-106E18242936}" presName="Accent" presStyleLbl="bgShp" presStyleIdx="2" presStyleCnt="6"/>
      <dgm:spPr/>
    </dgm:pt>
    <dgm:pt modelId="{2B55086B-9D6D-4F8F-A6DC-2B4F93AFB699}" type="pres">
      <dgm:prSet presAssocID="{9F2D2252-A175-44EF-9E61-106E18242936}" presName="Child3" presStyleLbl="node1" presStyleIdx="2" presStyleCnt="6">
        <dgm:presLayoutVars>
          <dgm:chMax val="0"/>
          <dgm:chPref val="0"/>
          <dgm:bulletEnabled val="1"/>
        </dgm:presLayoutVars>
      </dgm:prSet>
      <dgm:spPr/>
    </dgm:pt>
    <dgm:pt modelId="{DBC25BFF-6B29-4DC3-B2AF-C234EC81538F}" type="pres">
      <dgm:prSet presAssocID="{7F518D62-BF66-4C42-899D-E60053825D11}" presName="Accent4" presStyleCnt="0"/>
      <dgm:spPr/>
    </dgm:pt>
    <dgm:pt modelId="{69A08B18-2FD2-4EF1-B141-020D7B730357}" type="pres">
      <dgm:prSet presAssocID="{7F518D62-BF66-4C42-899D-E60053825D11}" presName="Accent" presStyleLbl="bgShp" presStyleIdx="3" presStyleCnt="6"/>
      <dgm:spPr/>
    </dgm:pt>
    <dgm:pt modelId="{247E384A-1541-4E6F-B77B-BDB54C8A8B7B}" type="pres">
      <dgm:prSet presAssocID="{7F518D62-BF66-4C42-899D-E60053825D11}" presName="Child4" presStyleLbl="node1" presStyleIdx="3" presStyleCnt="6">
        <dgm:presLayoutVars>
          <dgm:chMax val="0"/>
          <dgm:chPref val="0"/>
          <dgm:bulletEnabled val="1"/>
        </dgm:presLayoutVars>
      </dgm:prSet>
      <dgm:spPr/>
    </dgm:pt>
    <dgm:pt modelId="{3D88105A-2E02-4400-B8FD-56BEFE3A594B}" type="pres">
      <dgm:prSet presAssocID="{00232157-1A65-49B9-A1AF-38386DBAAD8E}" presName="Accent5" presStyleCnt="0"/>
      <dgm:spPr/>
    </dgm:pt>
    <dgm:pt modelId="{0765FA4E-9A2C-4391-9359-AF71A53EA70E}" type="pres">
      <dgm:prSet presAssocID="{00232157-1A65-49B9-A1AF-38386DBAAD8E}" presName="Accent" presStyleLbl="bgShp" presStyleIdx="4" presStyleCnt="6"/>
      <dgm:spPr/>
    </dgm:pt>
    <dgm:pt modelId="{B30FCC98-E419-485F-80B7-CEF136510157}" type="pres">
      <dgm:prSet presAssocID="{00232157-1A65-49B9-A1AF-38386DBAAD8E}" presName="Child5" presStyleLbl="node1" presStyleIdx="4" presStyleCnt="6">
        <dgm:presLayoutVars>
          <dgm:chMax val="0"/>
          <dgm:chPref val="0"/>
          <dgm:bulletEnabled val="1"/>
        </dgm:presLayoutVars>
      </dgm:prSet>
      <dgm:spPr/>
    </dgm:pt>
    <dgm:pt modelId="{62E4114A-EE3A-4A0B-8165-7078165AB178}" type="pres">
      <dgm:prSet presAssocID="{C0EB5EE9-FF9D-4265-9BE5-5D0CA0B20FB3}" presName="Accent6" presStyleCnt="0"/>
      <dgm:spPr/>
    </dgm:pt>
    <dgm:pt modelId="{AF6B076A-826C-4D33-895C-BAC6BD020A03}" type="pres">
      <dgm:prSet presAssocID="{C0EB5EE9-FF9D-4265-9BE5-5D0CA0B20FB3}" presName="Accent" presStyleLbl="bgShp" presStyleIdx="5" presStyleCnt="6"/>
      <dgm:spPr/>
    </dgm:pt>
    <dgm:pt modelId="{129C99FC-BE48-4032-9B84-1FC697770C1E}" type="pres">
      <dgm:prSet presAssocID="{C0EB5EE9-FF9D-4265-9BE5-5D0CA0B20FB3}" presName="Child6" presStyleLbl="node1" presStyleIdx="5" presStyleCnt="6">
        <dgm:presLayoutVars>
          <dgm:chMax val="0"/>
          <dgm:chPref val="0"/>
          <dgm:bulletEnabled val="1"/>
        </dgm:presLayoutVars>
      </dgm:prSet>
      <dgm:spPr/>
    </dgm:pt>
  </dgm:ptLst>
  <dgm:cxnLst>
    <dgm:cxn modelId="{C19CB60B-60D9-4504-91FC-8CF6BD3D98D2}" srcId="{327C304E-2E52-48E6-8B4C-344CC4579E38}" destId="{73B3E3DA-66DF-4045-998B-0E32C5049F3F}" srcOrd="1" destOrd="0" parTransId="{8E770292-35F2-4581-8C72-AA3680266AF7}" sibTransId="{CA1C47C5-5BB7-4166-8788-A2E1523BAAA9}"/>
    <dgm:cxn modelId="{61320D12-7C60-4E56-B678-975FD9BB3601}" srcId="{327C304E-2E52-48E6-8B4C-344CC4579E38}" destId="{C0EB5EE9-FF9D-4265-9BE5-5D0CA0B20FB3}" srcOrd="5" destOrd="0" parTransId="{EA65D8EF-C6A1-45C7-965B-B68759AECCD7}" sibTransId="{0688C2F8-FF4B-45C9-B98B-7A720BF81F93}"/>
    <dgm:cxn modelId="{3F7B7547-BC9D-4C9E-9A24-381BAB9635A7}" type="presOf" srcId="{7F518D62-BF66-4C42-899D-E60053825D11}" destId="{247E384A-1541-4E6F-B77B-BDB54C8A8B7B}" srcOrd="0" destOrd="0" presId="urn:microsoft.com/office/officeart/2011/layout/HexagonRadial"/>
    <dgm:cxn modelId="{414B3A53-E0F1-4383-999D-B7327E36320E}" type="presOf" srcId="{7ACCC310-D2A0-429D-886B-4CEEFA1F3E97}" destId="{BE47A12E-8F66-429E-9C7C-7951CC0E66AD}" srcOrd="0" destOrd="0" presId="urn:microsoft.com/office/officeart/2011/layout/HexagonRadial"/>
    <dgm:cxn modelId="{E1678086-7B63-41F1-AAE0-6DCE17E2B080}" srcId="{327C304E-2E52-48E6-8B4C-344CC4579E38}" destId="{00232157-1A65-49B9-A1AF-38386DBAAD8E}" srcOrd="4" destOrd="0" parTransId="{AD2EB42A-A79E-47B8-BB54-950239E50E64}" sibTransId="{43F752B2-5A48-4F14-8D84-F638C11324A5}"/>
    <dgm:cxn modelId="{0C743E8B-CB30-4C88-A915-7F2B35388BA5}" type="presOf" srcId="{00232157-1A65-49B9-A1AF-38386DBAAD8E}" destId="{B30FCC98-E419-485F-80B7-CEF136510157}" srcOrd="0" destOrd="0" presId="urn:microsoft.com/office/officeart/2011/layout/HexagonRadial"/>
    <dgm:cxn modelId="{65E4699D-0989-454F-A627-117FED6B4642}" srcId="{327C304E-2E52-48E6-8B4C-344CC4579E38}" destId="{7F518D62-BF66-4C42-899D-E60053825D11}" srcOrd="3" destOrd="0" parTransId="{95F4443B-6F04-4CA8-8B85-47998B9AA4A1}" sibTransId="{C0FAB355-C26B-47B0-8279-8B80F21FE4D9}"/>
    <dgm:cxn modelId="{6DD9B49E-E7FE-46C4-94B4-66CF566A25FB}" type="presOf" srcId="{327C304E-2E52-48E6-8B4C-344CC4579E38}" destId="{E413EA25-E21D-4EE5-ACA2-BF5B8767BA55}" srcOrd="0" destOrd="0" presId="urn:microsoft.com/office/officeart/2011/layout/HexagonRadial"/>
    <dgm:cxn modelId="{E5F457B4-8571-4DB7-95DF-A611D63BD0E1}" srcId="{7ACCC310-D2A0-429D-886B-4CEEFA1F3E97}" destId="{327C304E-2E52-48E6-8B4C-344CC4579E38}" srcOrd="0" destOrd="0" parTransId="{9DBA0E18-CA6D-4119-95C5-015D46D288B3}" sibTransId="{34C08B18-8CC5-4DB9-8388-ADBCB416DC56}"/>
    <dgm:cxn modelId="{6A7840D0-7A91-4514-8953-294B5AE505C6}" srcId="{327C304E-2E52-48E6-8B4C-344CC4579E38}" destId="{9F2D2252-A175-44EF-9E61-106E18242936}" srcOrd="2" destOrd="0" parTransId="{4643F962-7324-4880-B93C-CFF8327B1D4F}" sibTransId="{B8959D10-33EC-40D7-9084-4EC9E000D7FC}"/>
    <dgm:cxn modelId="{7BB2FCDD-C0B8-4A6D-8917-95229FA19AE2}" type="presOf" srcId="{0D916BF3-A82E-47B3-BC2D-C20B5F09C276}" destId="{0E2C659F-D64F-41B7-80EE-DE43B6155837}" srcOrd="0" destOrd="0" presId="urn:microsoft.com/office/officeart/2011/layout/HexagonRadial"/>
    <dgm:cxn modelId="{F3C5DFE0-3034-450E-8224-16740CEC4EE1}" srcId="{327C304E-2E52-48E6-8B4C-344CC4579E38}" destId="{0D916BF3-A82E-47B3-BC2D-C20B5F09C276}" srcOrd="0" destOrd="0" parTransId="{C1522F4A-CFA0-4390-BA2D-927C6FDB6DB9}" sibTransId="{AB01CDA8-EA1E-4A7C-A442-4D09342EDCFF}"/>
    <dgm:cxn modelId="{5C0731E2-40ED-4F2D-8444-A0A464B2C18C}" srcId="{7ACCC310-D2A0-429D-886B-4CEEFA1F3E97}" destId="{9FF85F64-1CBA-4BD6-AF94-242C808231EA}" srcOrd="1" destOrd="0" parTransId="{138B6181-CCBA-49A9-9FB0-C05AEA7A3FE1}" sibTransId="{9F9791E0-C66A-48FE-8BA2-9F8F2AFC2E9F}"/>
    <dgm:cxn modelId="{F3233FE3-5425-4119-A081-AF340DECF57E}" type="presOf" srcId="{9F2D2252-A175-44EF-9E61-106E18242936}" destId="{2B55086B-9D6D-4F8F-A6DC-2B4F93AFB699}" srcOrd="0" destOrd="0" presId="urn:microsoft.com/office/officeart/2011/layout/HexagonRadial"/>
    <dgm:cxn modelId="{9FF734ED-FEF8-4989-A3E2-328A8B4701F5}" type="presOf" srcId="{C0EB5EE9-FF9D-4265-9BE5-5D0CA0B20FB3}" destId="{129C99FC-BE48-4032-9B84-1FC697770C1E}" srcOrd="0" destOrd="0" presId="urn:microsoft.com/office/officeart/2011/layout/HexagonRadial"/>
    <dgm:cxn modelId="{EB4F80FA-3BF0-43FB-8677-80968D06387A}" type="presOf" srcId="{73B3E3DA-66DF-4045-998B-0E32C5049F3F}" destId="{16AEB08C-6551-45AA-B6E3-65C074DA4790}" srcOrd="0" destOrd="0" presId="urn:microsoft.com/office/officeart/2011/layout/HexagonRadial"/>
    <dgm:cxn modelId="{0585EE7D-EA28-41F1-A3C1-CCA6C0A06189}" type="presParOf" srcId="{BE47A12E-8F66-429E-9C7C-7951CC0E66AD}" destId="{E413EA25-E21D-4EE5-ACA2-BF5B8767BA55}" srcOrd="0" destOrd="0" presId="urn:microsoft.com/office/officeart/2011/layout/HexagonRadial"/>
    <dgm:cxn modelId="{1F0BA5FB-0A73-466D-99B7-EC2ED480AF9C}" type="presParOf" srcId="{BE47A12E-8F66-429E-9C7C-7951CC0E66AD}" destId="{54CDE365-8FE3-4851-97F0-3BE7473CC41F}" srcOrd="1" destOrd="0" presId="urn:microsoft.com/office/officeart/2011/layout/HexagonRadial"/>
    <dgm:cxn modelId="{CE7563F0-ECC0-4EB8-B3E6-4F523EA40BAD}" type="presParOf" srcId="{54CDE365-8FE3-4851-97F0-3BE7473CC41F}" destId="{ADC45470-B57F-4481-B970-155705BA3CA1}" srcOrd="0" destOrd="0" presId="urn:microsoft.com/office/officeart/2011/layout/HexagonRadial"/>
    <dgm:cxn modelId="{0561A8AE-24D9-4C55-A496-C9C1067B473B}" type="presParOf" srcId="{BE47A12E-8F66-429E-9C7C-7951CC0E66AD}" destId="{0E2C659F-D64F-41B7-80EE-DE43B6155837}" srcOrd="2" destOrd="0" presId="urn:microsoft.com/office/officeart/2011/layout/HexagonRadial"/>
    <dgm:cxn modelId="{52525802-3292-4676-85F2-71B419522BDF}" type="presParOf" srcId="{BE47A12E-8F66-429E-9C7C-7951CC0E66AD}" destId="{4E7E0CA6-C6E2-4B79-A3AA-2FE85B3232D2}" srcOrd="3" destOrd="0" presId="urn:microsoft.com/office/officeart/2011/layout/HexagonRadial"/>
    <dgm:cxn modelId="{DA73D5E0-6DE0-4CE0-B3C4-7BC6B13F133C}" type="presParOf" srcId="{4E7E0CA6-C6E2-4B79-A3AA-2FE85B3232D2}" destId="{6BC62FB1-BE55-484B-8CE8-2D63AA3A6D03}" srcOrd="0" destOrd="0" presId="urn:microsoft.com/office/officeart/2011/layout/HexagonRadial"/>
    <dgm:cxn modelId="{A3C9DBAD-8E47-4D37-8F5A-0A9BE0BCB323}" type="presParOf" srcId="{BE47A12E-8F66-429E-9C7C-7951CC0E66AD}" destId="{16AEB08C-6551-45AA-B6E3-65C074DA4790}" srcOrd="4" destOrd="0" presId="urn:microsoft.com/office/officeart/2011/layout/HexagonRadial"/>
    <dgm:cxn modelId="{9A01E194-2108-473E-9C6E-8D49B15612E7}" type="presParOf" srcId="{BE47A12E-8F66-429E-9C7C-7951CC0E66AD}" destId="{942ECDE9-71A4-45EB-BD7D-DA49B8E1FD7C}" srcOrd="5" destOrd="0" presId="urn:microsoft.com/office/officeart/2011/layout/HexagonRadial"/>
    <dgm:cxn modelId="{E6DBF956-E39C-496A-BE86-50AF3795972F}" type="presParOf" srcId="{942ECDE9-71A4-45EB-BD7D-DA49B8E1FD7C}" destId="{8B5385A8-8BBC-4E94-BA19-AF4165C10027}" srcOrd="0" destOrd="0" presId="urn:microsoft.com/office/officeart/2011/layout/HexagonRadial"/>
    <dgm:cxn modelId="{BF394822-95EE-4267-872C-2C5522DCA180}" type="presParOf" srcId="{BE47A12E-8F66-429E-9C7C-7951CC0E66AD}" destId="{2B55086B-9D6D-4F8F-A6DC-2B4F93AFB699}" srcOrd="6" destOrd="0" presId="urn:microsoft.com/office/officeart/2011/layout/HexagonRadial"/>
    <dgm:cxn modelId="{33107DCB-379A-45FF-A623-A33F57B9CC18}" type="presParOf" srcId="{BE47A12E-8F66-429E-9C7C-7951CC0E66AD}" destId="{DBC25BFF-6B29-4DC3-B2AF-C234EC81538F}" srcOrd="7" destOrd="0" presId="urn:microsoft.com/office/officeart/2011/layout/HexagonRadial"/>
    <dgm:cxn modelId="{7D00F1AE-E106-479B-8B8F-4673018890DB}" type="presParOf" srcId="{DBC25BFF-6B29-4DC3-B2AF-C234EC81538F}" destId="{69A08B18-2FD2-4EF1-B141-020D7B730357}" srcOrd="0" destOrd="0" presId="urn:microsoft.com/office/officeart/2011/layout/HexagonRadial"/>
    <dgm:cxn modelId="{BE04558A-941D-40EF-8950-7D0F31E1039E}" type="presParOf" srcId="{BE47A12E-8F66-429E-9C7C-7951CC0E66AD}" destId="{247E384A-1541-4E6F-B77B-BDB54C8A8B7B}" srcOrd="8" destOrd="0" presId="urn:microsoft.com/office/officeart/2011/layout/HexagonRadial"/>
    <dgm:cxn modelId="{43F85758-C557-4B66-BFBF-1507D150F507}" type="presParOf" srcId="{BE47A12E-8F66-429E-9C7C-7951CC0E66AD}" destId="{3D88105A-2E02-4400-B8FD-56BEFE3A594B}" srcOrd="9" destOrd="0" presId="urn:microsoft.com/office/officeart/2011/layout/HexagonRadial"/>
    <dgm:cxn modelId="{5B6E6347-1307-43F4-994D-5D2F4FDFBA02}" type="presParOf" srcId="{3D88105A-2E02-4400-B8FD-56BEFE3A594B}" destId="{0765FA4E-9A2C-4391-9359-AF71A53EA70E}" srcOrd="0" destOrd="0" presId="urn:microsoft.com/office/officeart/2011/layout/HexagonRadial"/>
    <dgm:cxn modelId="{FD2BD80D-3160-45EB-9C8B-4EB5F4BD03ED}" type="presParOf" srcId="{BE47A12E-8F66-429E-9C7C-7951CC0E66AD}" destId="{B30FCC98-E419-485F-80B7-CEF136510157}" srcOrd="10" destOrd="0" presId="urn:microsoft.com/office/officeart/2011/layout/HexagonRadial"/>
    <dgm:cxn modelId="{52263D16-1A3A-47ED-BE2D-D211FBF80E6E}" type="presParOf" srcId="{BE47A12E-8F66-429E-9C7C-7951CC0E66AD}" destId="{62E4114A-EE3A-4A0B-8165-7078165AB178}" srcOrd="11" destOrd="0" presId="urn:microsoft.com/office/officeart/2011/layout/HexagonRadial"/>
    <dgm:cxn modelId="{557E46E7-BDD0-4DA5-8216-01585F7D5698}" type="presParOf" srcId="{62E4114A-EE3A-4A0B-8165-7078165AB178}" destId="{AF6B076A-826C-4D33-895C-BAC6BD020A03}" srcOrd="0" destOrd="0" presId="urn:microsoft.com/office/officeart/2011/layout/HexagonRadial"/>
    <dgm:cxn modelId="{64DD2C44-9150-4B7A-B313-83580709773C}" type="presParOf" srcId="{BE47A12E-8F66-429E-9C7C-7951CC0E66AD}" destId="{129C99FC-BE48-4032-9B84-1FC697770C1E}"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3EA25-E21D-4EE5-ACA2-BF5B8767BA55}">
      <dsp:nvSpPr>
        <dsp:cNvPr id="0" name=""/>
        <dsp:cNvSpPr/>
      </dsp:nvSpPr>
      <dsp:spPr>
        <a:xfrm>
          <a:off x="3993906" y="1935841"/>
          <a:ext cx="2460539" cy="2128466"/>
        </a:xfrm>
        <a:prstGeom prst="hexagon">
          <a:avLst>
            <a:gd name="adj" fmla="val 28570"/>
            <a:gd name="vf" fmla="val 11547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Helen Keller Model of Implementation</a:t>
          </a:r>
          <a:endParaRPr lang="en-NG" sz="2000" kern="1200" dirty="0">
            <a:solidFill>
              <a:srgbClr val="000000"/>
            </a:solidFill>
          </a:endParaRPr>
        </a:p>
      </dsp:txBody>
      <dsp:txXfrm>
        <a:off x="4401652" y="2288558"/>
        <a:ext cx="1645047" cy="1423032"/>
      </dsp:txXfrm>
    </dsp:sp>
    <dsp:sp modelId="{6BC62FB1-BE55-484B-8CE8-2D63AA3A6D03}">
      <dsp:nvSpPr>
        <dsp:cNvPr id="0" name=""/>
        <dsp:cNvSpPr/>
      </dsp:nvSpPr>
      <dsp:spPr>
        <a:xfrm>
          <a:off x="5534677" y="917514"/>
          <a:ext cx="928354" cy="79989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2C659F-D64F-41B7-80EE-DE43B6155837}">
      <dsp:nvSpPr>
        <dsp:cNvPr id="0" name=""/>
        <dsp:cNvSpPr/>
      </dsp:nvSpPr>
      <dsp:spPr>
        <a:xfrm>
          <a:off x="4220557" y="226425"/>
          <a:ext cx="2016394" cy="1744418"/>
        </a:xfrm>
        <a:prstGeom prst="hexagon">
          <a:avLst>
            <a:gd name="adj" fmla="val 28570"/>
            <a:gd name="vf" fmla="val 115470"/>
          </a:avLst>
        </a:prstGeom>
        <a:solidFill>
          <a:schemeClr val="tx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0000"/>
              </a:solidFill>
            </a:rPr>
            <a:t>Baseline survey</a:t>
          </a:r>
          <a:endParaRPr lang="en-NG" sz="1100" kern="1200" dirty="0">
            <a:solidFill>
              <a:srgbClr val="000000"/>
            </a:solidFill>
          </a:endParaRPr>
        </a:p>
      </dsp:txBody>
      <dsp:txXfrm>
        <a:off x="4554717" y="515512"/>
        <a:ext cx="1348074" cy="1166244"/>
      </dsp:txXfrm>
    </dsp:sp>
    <dsp:sp modelId="{8B5385A8-8BBC-4E94-BA19-AF4165C10027}">
      <dsp:nvSpPr>
        <dsp:cNvPr id="0" name=""/>
        <dsp:cNvSpPr/>
      </dsp:nvSpPr>
      <dsp:spPr>
        <a:xfrm>
          <a:off x="6618138" y="2412901"/>
          <a:ext cx="928354" cy="79989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AEB08C-6551-45AA-B6E3-65C074DA4790}">
      <dsp:nvSpPr>
        <dsp:cNvPr id="0" name=""/>
        <dsp:cNvSpPr/>
      </dsp:nvSpPr>
      <dsp:spPr>
        <a:xfrm>
          <a:off x="6069825" y="1072934"/>
          <a:ext cx="2016394" cy="1744418"/>
        </a:xfrm>
        <a:prstGeom prst="hexagon">
          <a:avLst>
            <a:gd name="adj" fmla="val 28570"/>
            <a:gd name="vf" fmla="val 115470"/>
          </a:avLst>
        </a:prstGeom>
        <a:solidFill>
          <a:schemeClr val="tx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0000"/>
              </a:solidFill>
            </a:rPr>
            <a:t>SMART Advocacy </a:t>
          </a:r>
          <a:endParaRPr lang="en-NG" sz="1100" kern="1200" dirty="0">
            <a:solidFill>
              <a:srgbClr val="000000"/>
            </a:solidFill>
          </a:endParaRPr>
        </a:p>
      </dsp:txBody>
      <dsp:txXfrm>
        <a:off x="6403985" y="1362021"/>
        <a:ext cx="1348074" cy="1166244"/>
      </dsp:txXfrm>
    </dsp:sp>
    <dsp:sp modelId="{69A08B18-2FD2-4EF1-B141-020D7B730357}">
      <dsp:nvSpPr>
        <dsp:cNvPr id="0" name=""/>
        <dsp:cNvSpPr/>
      </dsp:nvSpPr>
      <dsp:spPr>
        <a:xfrm>
          <a:off x="5865496" y="4100912"/>
          <a:ext cx="928354" cy="79989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55086B-9D6D-4F8F-A6DC-2B4F93AFB699}">
      <dsp:nvSpPr>
        <dsp:cNvPr id="0" name=""/>
        <dsp:cNvSpPr/>
      </dsp:nvSpPr>
      <dsp:spPr>
        <a:xfrm>
          <a:off x="6069825" y="3182197"/>
          <a:ext cx="2016394" cy="1744418"/>
        </a:xfrm>
        <a:prstGeom prst="hexagon">
          <a:avLst>
            <a:gd name="adj" fmla="val 28570"/>
            <a:gd name="vf" fmla="val 115470"/>
          </a:avLst>
        </a:prstGeom>
        <a:solidFill>
          <a:schemeClr val="tx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0000"/>
              </a:solidFill>
            </a:rPr>
            <a:t>Microplanning</a:t>
          </a:r>
          <a:endParaRPr lang="en-NG" sz="1100" kern="1200" dirty="0">
            <a:solidFill>
              <a:srgbClr val="000000"/>
            </a:solidFill>
          </a:endParaRPr>
        </a:p>
      </dsp:txBody>
      <dsp:txXfrm>
        <a:off x="6403985" y="3471284"/>
        <a:ext cx="1348074" cy="1166244"/>
      </dsp:txXfrm>
    </dsp:sp>
    <dsp:sp modelId="{0765FA4E-9A2C-4391-9359-AF71A53EA70E}">
      <dsp:nvSpPr>
        <dsp:cNvPr id="0" name=""/>
        <dsp:cNvSpPr/>
      </dsp:nvSpPr>
      <dsp:spPr>
        <a:xfrm>
          <a:off x="3998485" y="4276134"/>
          <a:ext cx="928354" cy="79989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7E384A-1541-4E6F-B77B-BDB54C8A8B7B}">
      <dsp:nvSpPr>
        <dsp:cNvPr id="0" name=""/>
        <dsp:cNvSpPr/>
      </dsp:nvSpPr>
      <dsp:spPr>
        <a:xfrm>
          <a:off x="4220557" y="4256331"/>
          <a:ext cx="2016394" cy="1744418"/>
        </a:xfrm>
        <a:prstGeom prst="hexagon">
          <a:avLst>
            <a:gd name="adj" fmla="val 28570"/>
            <a:gd name="vf" fmla="val 115470"/>
          </a:avLst>
        </a:prstGeom>
        <a:solidFill>
          <a:schemeClr val="tx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0000"/>
              </a:solidFill>
            </a:rPr>
            <a:t>Capacity building</a:t>
          </a:r>
        </a:p>
        <a:p>
          <a:pPr marL="0" lvl="0" indent="0" algn="ctr" defTabSz="488950">
            <a:lnSpc>
              <a:spcPct val="90000"/>
            </a:lnSpc>
            <a:spcBef>
              <a:spcPct val="0"/>
            </a:spcBef>
            <a:spcAft>
              <a:spcPct val="35000"/>
            </a:spcAft>
            <a:buNone/>
          </a:pPr>
          <a:r>
            <a:rPr lang="en-US" sz="1100" kern="1200" dirty="0">
              <a:solidFill>
                <a:srgbClr val="000000"/>
              </a:solidFill>
            </a:rPr>
            <a:t> (provision of learning tool kits, job and memory aids, and a comprehensive intervention plan): </a:t>
          </a:r>
          <a:endParaRPr lang="en-NG" sz="1100" kern="1200" dirty="0">
            <a:solidFill>
              <a:srgbClr val="000000"/>
            </a:solidFill>
          </a:endParaRPr>
        </a:p>
      </dsp:txBody>
      <dsp:txXfrm>
        <a:off x="4554717" y="4545418"/>
        <a:ext cx="1348074" cy="1166244"/>
      </dsp:txXfrm>
    </dsp:sp>
    <dsp:sp modelId="{AF6B076A-826C-4D33-895C-BAC6BD020A03}">
      <dsp:nvSpPr>
        <dsp:cNvPr id="0" name=""/>
        <dsp:cNvSpPr/>
      </dsp:nvSpPr>
      <dsp:spPr>
        <a:xfrm>
          <a:off x="2897281" y="2781347"/>
          <a:ext cx="928354" cy="79989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0FCC98-E419-485F-80B7-CEF136510157}">
      <dsp:nvSpPr>
        <dsp:cNvPr id="0" name=""/>
        <dsp:cNvSpPr/>
      </dsp:nvSpPr>
      <dsp:spPr>
        <a:xfrm>
          <a:off x="2362704" y="3183397"/>
          <a:ext cx="2016394" cy="1744418"/>
        </a:xfrm>
        <a:prstGeom prst="hexagon">
          <a:avLst>
            <a:gd name="adj" fmla="val 28570"/>
            <a:gd name="vf" fmla="val 115470"/>
          </a:avLst>
        </a:prstGeom>
        <a:solidFill>
          <a:schemeClr val="tx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0000"/>
              </a:solidFill>
            </a:rPr>
            <a:t>Targeted SBCC strategies (compartmentalized for urban and rural mobilization)</a:t>
          </a:r>
          <a:endParaRPr lang="en-NG" sz="1100" kern="1200" dirty="0">
            <a:solidFill>
              <a:srgbClr val="000000"/>
            </a:solidFill>
          </a:endParaRPr>
        </a:p>
      </dsp:txBody>
      <dsp:txXfrm>
        <a:off x="2696864" y="3472484"/>
        <a:ext cx="1348074" cy="1166244"/>
      </dsp:txXfrm>
    </dsp:sp>
    <dsp:sp modelId="{129C99FC-BE48-4032-9B84-1FC697770C1E}">
      <dsp:nvSpPr>
        <dsp:cNvPr id="0" name=""/>
        <dsp:cNvSpPr/>
      </dsp:nvSpPr>
      <dsp:spPr>
        <a:xfrm>
          <a:off x="2362704" y="1070533"/>
          <a:ext cx="2016394" cy="1744418"/>
        </a:xfrm>
        <a:prstGeom prst="hexagon">
          <a:avLst>
            <a:gd name="adj" fmla="val 28570"/>
            <a:gd name="vf" fmla="val 115470"/>
          </a:avLst>
        </a:prstGeom>
        <a:solidFill>
          <a:schemeClr val="tx1">
            <a:lumMod val="40000"/>
            <a:lumOff val="6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000000"/>
              </a:solidFill>
            </a:rPr>
            <a:t>Campaigns/Real-time data entry, collation, validation and post review</a:t>
          </a:r>
          <a:endParaRPr lang="en-NG" sz="1100" kern="1200" dirty="0">
            <a:solidFill>
              <a:srgbClr val="000000"/>
            </a:solidFill>
          </a:endParaRPr>
        </a:p>
      </dsp:txBody>
      <dsp:txXfrm>
        <a:off x="2696864" y="1359620"/>
        <a:ext cx="1348074" cy="116624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DC028B5-5080-2849-B30C-AA5D8B10EC33}" type="datetimeFigureOut">
              <a:rPr lang="en-US" smtClean="0"/>
              <a:t>9/20/2022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DC48D974-E958-F14F-BFE7-EE606BD803A8}" type="slidenum">
              <a:rPr lang="en-US" smtClean="0"/>
              <a:t>‹#›</a:t>
            </a:fld>
            <a:endParaRPr lang="en-US"/>
          </a:p>
        </p:txBody>
      </p:sp>
    </p:spTree>
    <p:extLst>
      <p:ext uri="{BB962C8B-B14F-4D97-AF65-F5344CB8AC3E}">
        <p14:creationId xmlns:p14="http://schemas.microsoft.com/office/powerpoint/2010/main" val="12379003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G" dirty="0"/>
          </a:p>
        </p:txBody>
      </p:sp>
      <p:sp>
        <p:nvSpPr>
          <p:cNvPr id="4" name="Slide Number Placeholder 3"/>
          <p:cNvSpPr>
            <a:spLocks noGrp="1"/>
          </p:cNvSpPr>
          <p:nvPr>
            <p:ph type="sldNum" sz="quarter" idx="5"/>
          </p:nvPr>
        </p:nvSpPr>
        <p:spPr/>
        <p:txBody>
          <a:bodyPr/>
          <a:lstStyle/>
          <a:p>
            <a:fld id="{DC48D974-E958-F14F-BFE7-EE606BD803A8}" type="slidenum">
              <a:rPr lang="en-US" smtClean="0"/>
              <a:t>5</a:t>
            </a:fld>
            <a:endParaRPr lang="en-US"/>
          </a:p>
        </p:txBody>
      </p:sp>
    </p:spTree>
    <p:extLst>
      <p:ext uri="{BB962C8B-B14F-4D97-AF65-F5344CB8AC3E}">
        <p14:creationId xmlns:p14="http://schemas.microsoft.com/office/powerpoint/2010/main" val="3965696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HKI_PPT_Title_Purple_Pane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8696" y="0"/>
            <a:ext cx="6632448" cy="6858000"/>
          </a:xfrm>
          <a:prstGeom prst="rect">
            <a:avLst/>
          </a:prstGeom>
        </p:spPr>
      </p:pic>
      <p:sp>
        <p:nvSpPr>
          <p:cNvPr id="2" name="Title 1"/>
          <p:cNvSpPr>
            <a:spLocks noGrp="1"/>
          </p:cNvSpPr>
          <p:nvPr>
            <p:ph type="ctrTitle" hasCustomPrompt="1"/>
          </p:nvPr>
        </p:nvSpPr>
        <p:spPr>
          <a:xfrm>
            <a:off x="6126480" y="2459736"/>
            <a:ext cx="5178145" cy="914400"/>
          </a:xfrm>
          <a:prstGeom prst="rect">
            <a:avLst/>
          </a:prstGeom>
        </p:spPr>
        <p:txBody>
          <a:bodyPr lIns="0" tIns="0" rIns="0" bIns="0"/>
          <a:lstStyle>
            <a:lvl1pPr algn="l">
              <a:defRPr sz="3200" b="1" i="0" baseline="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6126480" y="2999232"/>
            <a:ext cx="5178145" cy="372035"/>
          </a:xfrm>
          <a:prstGeom prst="rect">
            <a:avLst/>
          </a:prstGeom>
        </p:spPr>
        <p:txBody>
          <a:bodyPr lIns="0" rIns="0"/>
          <a:lstStyle>
            <a:lvl1pPr marL="0" indent="0" algn="l">
              <a:buNone/>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Month Day, Year</a:t>
            </a:r>
          </a:p>
        </p:txBody>
      </p:sp>
    </p:spTree>
    <p:extLst>
      <p:ext uri="{BB962C8B-B14F-4D97-AF65-F5344CB8AC3E}">
        <p14:creationId xmlns:p14="http://schemas.microsoft.com/office/powerpoint/2010/main" val="379345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073" y="2784918"/>
            <a:ext cx="4578870" cy="621672"/>
          </a:xfrm>
          <a:prstGeom prst="rect">
            <a:avLst/>
          </a:prstGeom>
        </p:spPr>
        <p:txBody>
          <a:bodyPr lIns="0" tIns="0" rIns="0" bIns="0"/>
          <a:lstStyle>
            <a:lvl1pPr algn="l">
              <a:defRPr sz="3200" b="1" i="0">
                <a:latin typeface="Arial"/>
                <a:cs typeface="Arial"/>
              </a:defRPr>
            </a:lvl1pPr>
          </a:lstStyle>
          <a:p>
            <a:r>
              <a:rPr lang="en-US" dirty="0"/>
              <a:t>Section Title</a:t>
            </a:r>
          </a:p>
        </p:txBody>
      </p:sp>
      <p:sp>
        <p:nvSpPr>
          <p:cNvPr id="3" name="Subtitle 2"/>
          <p:cNvSpPr>
            <a:spLocks noGrp="1"/>
          </p:cNvSpPr>
          <p:nvPr>
            <p:ph type="subTitle" idx="1" hasCustomPrompt="1"/>
          </p:nvPr>
        </p:nvSpPr>
        <p:spPr>
          <a:xfrm>
            <a:off x="576072" y="3489005"/>
            <a:ext cx="4578871" cy="1752600"/>
          </a:xfrm>
          <a:prstGeom prst="rect">
            <a:avLst/>
          </a:prstGeom>
        </p:spPr>
        <p:txBody>
          <a:bodyPr lIns="0" tIns="0" rIns="0" bIns="0"/>
          <a:lstStyle>
            <a:lvl1pPr marL="0" indent="0" algn="l">
              <a:lnSpc>
                <a:spcPts val="2200"/>
              </a:lnSpc>
              <a:spcBef>
                <a:spcPts val="0"/>
              </a:spcBef>
              <a:buNone/>
              <a:defRPr sz="1600" baseline="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Short descriptor paragraph if needed. </a:t>
            </a:r>
            <a:r>
              <a:rPr lang="en-US" dirty="0" err="1"/>
              <a:t>Lorem</a:t>
            </a:r>
            <a:r>
              <a:rPr lang="en-US" dirty="0"/>
              <a:t> </a:t>
            </a:r>
            <a:r>
              <a:rPr lang="en-US" dirty="0" err="1"/>
              <a:t>ipsum</a:t>
            </a:r>
            <a:r>
              <a:rPr lang="en-US" dirty="0"/>
              <a:t> dolor sit </a:t>
            </a:r>
            <a:r>
              <a:rPr lang="en-US" dirty="0" err="1"/>
              <a:t>amet</a:t>
            </a:r>
            <a:r>
              <a:rPr lang="en-US" dirty="0"/>
              <a:t>, con se </a:t>
            </a:r>
            <a:r>
              <a:rPr lang="en-US" dirty="0" err="1"/>
              <a:t>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a:t>
            </a:r>
          </a:p>
        </p:txBody>
      </p:sp>
      <p:pic>
        <p:nvPicPr>
          <p:cNvPr id="9" name="Picture 8" descr="HKI_PPT_Logo_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578969"/>
          </a:xfrm>
          <a:prstGeom prst="rect">
            <a:avLst/>
          </a:prstGeom>
        </p:spPr>
      </p:pic>
    </p:spTree>
    <p:extLst>
      <p:ext uri="{BB962C8B-B14F-4D97-AF65-F5344CB8AC3E}">
        <p14:creationId xmlns:p14="http://schemas.microsoft.com/office/powerpoint/2010/main" val="308752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76073" y="1035066"/>
            <a:ext cx="5486400" cy="621672"/>
          </a:xfrm>
          <a:prstGeom prst="rect">
            <a:avLst/>
          </a:prstGeom>
        </p:spPr>
        <p:txBody>
          <a:bodyPr lIns="0" tIns="0" rIns="0" bIns="0"/>
          <a:lstStyle>
            <a:lvl1pPr algn="l">
              <a:defRPr sz="3000" b="1" i="0">
                <a:latin typeface="Arial"/>
                <a:cs typeface="Arial"/>
              </a:defRPr>
            </a:lvl1pPr>
          </a:lstStyle>
          <a:p>
            <a:r>
              <a:rPr lang="en-US" dirty="0"/>
              <a:t>Section 1 Headline</a:t>
            </a:r>
          </a:p>
        </p:txBody>
      </p:sp>
      <p:sp>
        <p:nvSpPr>
          <p:cNvPr id="4" name="Subtitle 2"/>
          <p:cNvSpPr>
            <a:spLocks noGrp="1"/>
          </p:cNvSpPr>
          <p:nvPr>
            <p:ph type="subTitle" idx="1" hasCustomPrompt="1"/>
          </p:nvPr>
        </p:nvSpPr>
        <p:spPr>
          <a:xfrm>
            <a:off x="576071" y="1901698"/>
            <a:ext cx="5486400" cy="4157976"/>
          </a:xfrm>
          <a:prstGeom prst="rect">
            <a:avLst/>
          </a:prstGeom>
        </p:spPr>
        <p:txBody>
          <a:bodyPr lIns="0" tIns="0" rIns="0" bIns="0">
            <a:spAutoFit/>
          </a:bodyPr>
          <a:lstStyle>
            <a:lvl1pPr marL="0" indent="-228600" algn="l">
              <a:lnSpc>
                <a:spcPts val="2500"/>
              </a:lnSpc>
              <a:spcBef>
                <a:spcPts val="0"/>
              </a:spcBef>
              <a:buFont typeface="Arial"/>
              <a:buChar char="•"/>
              <a:defRPr sz="2400" b="1" i="0" baseline="0">
                <a:solidFill>
                  <a:schemeClr val="accent1"/>
                </a:solidFill>
                <a:latin typeface="Arial"/>
              </a:defRPr>
            </a:lvl1pPr>
            <a:lvl2pPr marL="514350" indent="-285750" algn="l">
              <a:lnSpc>
                <a:spcPts val="2500"/>
              </a:lnSpc>
              <a:spcBef>
                <a:spcPts val="0"/>
              </a:spcBef>
              <a:spcAft>
                <a:spcPts val="0"/>
              </a:spcAft>
              <a:buFont typeface="Lucida Grande"/>
              <a:buChar char="-"/>
              <a:tabLst/>
              <a:defRPr sz="1700" baseline="0">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First Main Idea</a:t>
            </a:r>
          </a:p>
          <a:p>
            <a:pPr lvl="1"/>
            <a:r>
              <a:rPr lang="en-US" dirty="0"/>
              <a:t>Support Information </a:t>
            </a:r>
            <a:r>
              <a:rPr lang="en-US" dirty="0" err="1"/>
              <a:t>lorem</a:t>
            </a:r>
            <a:r>
              <a:rPr lang="en-US" dirty="0"/>
              <a:t> </a:t>
            </a:r>
            <a:r>
              <a:rPr lang="en-US" dirty="0" err="1"/>
              <a:t>ipsum</a:t>
            </a:r>
            <a:r>
              <a:rPr lang="en-US" dirty="0"/>
              <a:t>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a:t>
            </a:r>
          </a:p>
          <a:p>
            <a:pPr lvl="1"/>
            <a:endParaRPr lang="en-US" dirty="0"/>
          </a:p>
          <a:p>
            <a:r>
              <a:rPr lang="en-US" dirty="0"/>
              <a:t>Second Main Idea</a:t>
            </a:r>
          </a:p>
          <a:p>
            <a:pPr lvl="1"/>
            <a:r>
              <a:rPr lang="en-US" dirty="0"/>
              <a:t>Support Information </a:t>
            </a:r>
            <a:r>
              <a:rPr lang="en-US" dirty="0" err="1"/>
              <a:t>lorem</a:t>
            </a:r>
            <a:r>
              <a:rPr lang="en-US" dirty="0"/>
              <a:t> </a:t>
            </a:r>
            <a:r>
              <a:rPr lang="en-US" dirty="0" err="1"/>
              <a:t>ipsum</a:t>
            </a:r>
            <a:r>
              <a:rPr lang="en-US" dirty="0"/>
              <a:t> dolor sit </a:t>
            </a:r>
            <a:r>
              <a:rPr lang="en-US" dirty="0" err="1"/>
              <a:t>amet</a:t>
            </a:r>
            <a:r>
              <a:rPr lang="en-US" dirty="0"/>
              <a:t>, cons </a:t>
            </a:r>
            <a:r>
              <a:rPr lang="en-US" dirty="0" err="1"/>
              <a:t>ectetuer</a:t>
            </a:r>
            <a:r>
              <a:rPr lang="en-US" dirty="0"/>
              <a:t> </a:t>
            </a:r>
            <a:r>
              <a:rPr lang="en-US" dirty="0" err="1"/>
              <a:t>ascing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a:t>
            </a:r>
            <a:r>
              <a:rPr lang="en-US" dirty="0"/>
              <a:t> et </a:t>
            </a:r>
            <a:r>
              <a:rPr lang="en-US" dirty="0" err="1"/>
              <a:t>dolore</a:t>
            </a:r>
            <a:r>
              <a:rPr lang="en-US" dirty="0"/>
              <a:t> magna </a:t>
            </a:r>
            <a:r>
              <a:rPr lang="en-US" dirty="0" err="1"/>
              <a:t>aliquam</a:t>
            </a:r>
            <a:r>
              <a:rPr lang="en-US" dirty="0"/>
              <a:t>.  </a:t>
            </a:r>
          </a:p>
          <a:p>
            <a:pPr lvl="1"/>
            <a:endParaRPr lang="en-US" dirty="0"/>
          </a:p>
          <a:p>
            <a:r>
              <a:rPr lang="en-US" dirty="0"/>
              <a:t>Third Main Idea</a:t>
            </a:r>
          </a:p>
          <a:p>
            <a:pPr lvl="1"/>
            <a:r>
              <a:rPr lang="en-US" dirty="0"/>
              <a:t>Support Information </a:t>
            </a:r>
            <a:r>
              <a:rPr lang="en-US" dirty="0" err="1"/>
              <a:t>lorem</a:t>
            </a:r>
            <a:r>
              <a:rPr lang="en-US" dirty="0"/>
              <a:t> </a:t>
            </a:r>
            <a:r>
              <a:rPr lang="en-US" dirty="0" err="1"/>
              <a:t>ipsum</a:t>
            </a:r>
            <a:r>
              <a:rPr lang="en-US" dirty="0"/>
              <a:t>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a:t>
            </a:r>
            <a:r>
              <a:rPr lang="en-US" dirty="0"/>
              <a:t> et.</a:t>
            </a:r>
          </a:p>
        </p:txBody>
      </p:sp>
      <p:pic>
        <p:nvPicPr>
          <p:cNvPr id="5" name="Picture 4" descr="HKI_PPT_Logo_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578969"/>
          </a:xfrm>
          <a:prstGeom prst="rect">
            <a:avLst/>
          </a:prstGeom>
        </p:spPr>
      </p:pic>
    </p:spTree>
    <p:extLst>
      <p:ext uri="{BB962C8B-B14F-4D97-AF65-F5344CB8AC3E}">
        <p14:creationId xmlns:p14="http://schemas.microsoft.com/office/powerpoint/2010/main" val="163724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76073" y="1035066"/>
            <a:ext cx="5486400" cy="621672"/>
          </a:xfrm>
          <a:prstGeom prst="rect">
            <a:avLst/>
          </a:prstGeom>
        </p:spPr>
        <p:txBody>
          <a:bodyPr lIns="0" tIns="0" rIns="0" bIns="0"/>
          <a:lstStyle>
            <a:lvl1pPr algn="l">
              <a:defRPr sz="3000" b="1" i="0">
                <a:latin typeface="Arial"/>
                <a:cs typeface="Arial"/>
              </a:defRPr>
            </a:lvl1pPr>
          </a:lstStyle>
          <a:p>
            <a:r>
              <a:rPr lang="en-US" dirty="0"/>
              <a:t>Section 2 Headline</a:t>
            </a:r>
          </a:p>
        </p:txBody>
      </p:sp>
      <p:sp>
        <p:nvSpPr>
          <p:cNvPr id="4" name="Subtitle 2"/>
          <p:cNvSpPr>
            <a:spLocks noGrp="1"/>
          </p:cNvSpPr>
          <p:nvPr>
            <p:ph type="subTitle" idx="1" hasCustomPrompt="1"/>
          </p:nvPr>
        </p:nvSpPr>
        <p:spPr>
          <a:xfrm>
            <a:off x="576071" y="1901698"/>
            <a:ext cx="5486400" cy="1750137"/>
          </a:xfrm>
          <a:prstGeom prst="rect">
            <a:avLst/>
          </a:prstGeom>
        </p:spPr>
        <p:txBody>
          <a:bodyPr lIns="0" tIns="0" rIns="0" bIns="0">
            <a:spAutoFit/>
          </a:bodyPr>
          <a:lstStyle>
            <a:lvl1pPr marL="0" indent="-228600" algn="l">
              <a:lnSpc>
                <a:spcPts val="2500"/>
              </a:lnSpc>
              <a:spcBef>
                <a:spcPts val="0"/>
              </a:spcBef>
              <a:buFont typeface="Arial"/>
              <a:buChar char="•"/>
              <a:defRPr sz="2400" b="1" i="0" baseline="0">
                <a:solidFill>
                  <a:schemeClr val="accent1"/>
                </a:solidFill>
                <a:latin typeface="Arial"/>
              </a:defRPr>
            </a:lvl1pPr>
            <a:lvl2pPr marL="514350" indent="-285750" algn="l">
              <a:lnSpc>
                <a:spcPts val="2500"/>
              </a:lnSpc>
              <a:spcBef>
                <a:spcPts val="0"/>
              </a:spcBef>
              <a:spcAft>
                <a:spcPts val="0"/>
              </a:spcAft>
              <a:buFont typeface="Lucida Grande"/>
              <a:buChar char="-"/>
              <a:tabLst/>
              <a:defRPr sz="1700" baseline="0">
                <a:solidFill>
                  <a:schemeClr val="tx1"/>
                </a:solidFill>
              </a:defRPr>
            </a:lvl2pPr>
            <a:lvl3pPr marL="687388" indent="-179388" algn="l">
              <a:lnSpc>
                <a:spcPts val="2500"/>
              </a:lnSpc>
              <a:buFont typeface="Arial"/>
              <a:buChar char="•"/>
              <a:defRPr sz="1700" baseline="0">
                <a:solidFill>
                  <a:srgbClr val="000000"/>
                </a:solidFill>
              </a:defRPr>
            </a:lvl3pPr>
            <a:lvl4pPr marL="911225" indent="-223838" algn="l">
              <a:lnSpc>
                <a:spcPts val="2500"/>
              </a:lnSpc>
              <a:buFont typeface="Lucida Grande"/>
              <a:buChar char="-"/>
              <a:defRPr sz="1700" b="0" i="1">
                <a:solidFill>
                  <a:srgbClr val="000000"/>
                </a:solidFill>
                <a:latin typeface="Arial"/>
                <a:cs typeface="Arial"/>
              </a:defRPr>
            </a:lvl4pPr>
            <a:lvl5pPr marL="1150938" indent="-239713" algn="l">
              <a:lnSpc>
                <a:spcPts val="2500"/>
              </a:lnSpc>
              <a:buFont typeface="Arial"/>
              <a:buChar char="•"/>
              <a:defRPr sz="1700" b="0" i="1">
                <a:solidFill>
                  <a:srgbClr val="000000"/>
                </a:solidFill>
                <a:latin typeface="Arial"/>
                <a:cs typeface="Aria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First Level Idea</a:t>
            </a:r>
          </a:p>
          <a:p>
            <a:pPr lvl="1"/>
            <a:r>
              <a:rPr lang="en-US" dirty="0"/>
              <a:t>Second Level Idea</a:t>
            </a:r>
          </a:p>
          <a:p>
            <a:pPr lvl="2"/>
            <a:r>
              <a:rPr lang="en-US" dirty="0"/>
              <a:t>Third Level Idea</a:t>
            </a:r>
          </a:p>
          <a:p>
            <a:pPr lvl="3"/>
            <a:r>
              <a:rPr lang="en-US" dirty="0"/>
              <a:t>Fourth Level Idea</a:t>
            </a:r>
          </a:p>
          <a:p>
            <a:pPr lvl="4"/>
            <a:r>
              <a:rPr lang="en-US" dirty="0"/>
              <a:t>Fifth Level Idea</a:t>
            </a:r>
          </a:p>
        </p:txBody>
      </p:sp>
      <p:pic>
        <p:nvPicPr>
          <p:cNvPr id="5" name="Picture 4" descr="HKI_PPT_Logo_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578969"/>
          </a:xfrm>
          <a:prstGeom prst="rect">
            <a:avLst/>
          </a:prstGeom>
        </p:spPr>
      </p:pic>
    </p:spTree>
    <p:extLst>
      <p:ext uri="{BB962C8B-B14F-4D97-AF65-F5344CB8AC3E}">
        <p14:creationId xmlns:p14="http://schemas.microsoft.com/office/powerpoint/2010/main" val="331817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3" name="Picture 2" descr="HKI_PPT_Logo_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578969"/>
          </a:xfrm>
          <a:prstGeom prst="rect">
            <a:avLst/>
          </a:prstGeom>
        </p:spPr>
      </p:pic>
    </p:spTree>
    <p:extLst>
      <p:ext uri="{BB962C8B-B14F-4D97-AF65-F5344CB8AC3E}">
        <p14:creationId xmlns:p14="http://schemas.microsoft.com/office/powerpoint/2010/main" val="29053905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2507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64" r:id="rId4"/>
    <p:sldLayoutId id="2147483666"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4412" y="877880"/>
            <a:ext cx="5868988" cy="2790606"/>
          </a:xfrm>
        </p:spPr>
        <p:txBody>
          <a:bodyPr/>
          <a:lstStyle/>
          <a:p>
            <a:r>
              <a:rPr lang="en-US" dirty="0"/>
              <a:t>Using multi-stakeholder collaboration strategies to improve Vitamin A Supplementation Coverage in 6 states of Nigeria.</a:t>
            </a:r>
            <a:endParaRPr lang="en-US" dirty="0">
              <a:latin typeface="Candara" panose="020E0502030303020204" pitchFamily="34" charset="0"/>
            </a:endParaRPr>
          </a:p>
        </p:txBody>
      </p:sp>
      <p:sp>
        <p:nvSpPr>
          <p:cNvPr id="3" name="Subtitle 2"/>
          <p:cNvSpPr>
            <a:spLocks noGrp="1"/>
          </p:cNvSpPr>
          <p:nvPr>
            <p:ph type="subTitle" idx="1"/>
          </p:nvPr>
        </p:nvSpPr>
        <p:spPr>
          <a:xfrm>
            <a:off x="6126480" y="4087804"/>
            <a:ext cx="5178145" cy="372035"/>
          </a:xfrm>
        </p:spPr>
        <p:txBody>
          <a:bodyPr/>
          <a:lstStyle/>
          <a:p>
            <a:r>
              <a:rPr lang="en-US" dirty="0">
                <a:latin typeface="Candara" panose="020E0502030303020204" pitchFamily="34" charset="0"/>
              </a:rPr>
              <a:t>SEPTEMBER 2022.</a:t>
            </a:r>
          </a:p>
        </p:txBody>
      </p:sp>
      <p:pic>
        <p:nvPicPr>
          <p:cNvPr id="6" name="Picture 5">
            <a:extLst>
              <a:ext uri="{FF2B5EF4-FFF2-40B4-BE49-F238E27FC236}">
                <a16:creationId xmlns:a16="http://schemas.microsoft.com/office/drawing/2014/main" id="{0E61AEE0-8B24-4A9B-A205-4B0645551014}"/>
              </a:ext>
            </a:extLst>
          </p:cNvPr>
          <p:cNvPicPr>
            <a:picLocks noChangeAspect="1"/>
          </p:cNvPicPr>
          <p:nvPr/>
        </p:nvPicPr>
        <p:blipFill rotWithShape="1">
          <a:blip r:embed="rId2"/>
          <a:srcRect t="30959" r="1460" b="23603"/>
          <a:stretch/>
        </p:blipFill>
        <p:spPr>
          <a:xfrm>
            <a:off x="0" y="731520"/>
            <a:ext cx="5567680" cy="5559223"/>
          </a:xfrm>
          <a:prstGeom prst="rect">
            <a:avLst/>
          </a:prstGeom>
        </p:spPr>
      </p:pic>
    </p:spTree>
    <p:extLst>
      <p:ext uri="{BB962C8B-B14F-4D97-AF65-F5344CB8AC3E}">
        <p14:creationId xmlns:p14="http://schemas.microsoft.com/office/powerpoint/2010/main" val="2455348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072" y="645854"/>
            <a:ext cx="10914888" cy="457200"/>
          </a:xfrm>
        </p:spPr>
        <p:txBody>
          <a:bodyPr/>
          <a:lstStyle/>
          <a:p>
            <a:r>
              <a:rPr lang="en-US" dirty="0">
                <a:latin typeface="Candara" panose="020E0502030303020204" pitchFamily="34" charset="0"/>
              </a:rPr>
              <a:t>Background</a:t>
            </a:r>
          </a:p>
        </p:txBody>
      </p:sp>
      <p:sp>
        <p:nvSpPr>
          <p:cNvPr id="6" name="Rectangle 5">
            <a:extLst>
              <a:ext uri="{FF2B5EF4-FFF2-40B4-BE49-F238E27FC236}">
                <a16:creationId xmlns:a16="http://schemas.microsoft.com/office/drawing/2014/main" id="{E9947526-1170-4986-B839-1DCD4F258280}"/>
              </a:ext>
            </a:extLst>
          </p:cNvPr>
          <p:cNvSpPr/>
          <p:nvPr/>
        </p:nvSpPr>
        <p:spPr>
          <a:xfrm>
            <a:off x="457200" y="1371272"/>
            <a:ext cx="11389360" cy="4154984"/>
          </a:xfrm>
          <a:prstGeom prst="rect">
            <a:avLst/>
          </a:prstGeom>
        </p:spPr>
        <p:txBody>
          <a:bodyPr wrap="square">
            <a:spAutoFit/>
          </a:bodyPr>
          <a:lstStyle/>
          <a:p>
            <a:pPr algn="just"/>
            <a:r>
              <a:rPr lang="en-US" sz="2400" dirty="0">
                <a:latin typeface="+mj-lt"/>
              </a:rPr>
              <a:t>Vitamin A deficiency remain a public health problem affecting about one third of children aged 6 to 59 months, with the highest rates in sub-Saharan Africa 48% and South Asia 44% (UNICEF 2022).  </a:t>
            </a:r>
          </a:p>
          <a:p>
            <a:pPr algn="just"/>
            <a:endParaRPr lang="en-US" sz="2400" dirty="0">
              <a:latin typeface="+mj-lt"/>
            </a:endParaRPr>
          </a:p>
          <a:p>
            <a:pPr algn="just"/>
            <a:endParaRPr lang="en-US" sz="2400" dirty="0">
              <a:latin typeface="+mj-lt"/>
            </a:endParaRPr>
          </a:p>
          <a:p>
            <a:pPr algn="just"/>
            <a:r>
              <a:rPr lang="en-US" sz="2400" dirty="0">
                <a:latin typeface="+mj-lt"/>
              </a:rPr>
              <a:t>In Nigeria, its prevalence is over 20%. </a:t>
            </a:r>
          </a:p>
          <a:p>
            <a:pPr algn="just"/>
            <a:endParaRPr lang="en-US" sz="2400" dirty="0">
              <a:latin typeface="+mj-lt"/>
            </a:endParaRPr>
          </a:p>
          <a:p>
            <a:pPr algn="just"/>
            <a:r>
              <a:rPr lang="en-US" sz="2400" dirty="0">
                <a:latin typeface="+mj-lt"/>
              </a:rPr>
              <a:t>To address V</a:t>
            </a:r>
            <a:r>
              <a:rPr lang="en-US" sz="2400" dirty="0"/>
              <a:t>itamin A deficiencies in Nigeria, Helen Keller International is implementing a VAS (Vitamin A Supplementation) project using the </a:t>
            </a:r>
            <a:r>
              <a:rPr lang="en-US" sz="2400" dirty="0">
                <a:latin typeface="+mj-lt"/>
              </a:rPr>
              <a:t>Maternal, Newborn and Child Health Week (MNCHW) campaign platform, designed along the continuum of care model to strengthen Nigeria’s health system. </a:t>
            </a:r>
          </a:p>
        </p:txBody>
      </p:sp>
    </p:spTree>
    <p:extLst>
      <p:ext uri="{BB962C8B-B14F-4D97-AF65-F5344CB8AC3E}">
        <p14:creationId xmlns:p14="http://schemas.microsoft.com/office/powerpoint/2010/main" val="357247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C08E7-E634-40BD-BF9F-0EF8DA8AD350}"/>
              </a:ext>
            </a:extLst>
          </p:cNvPr>
          <p:cNvGraphicFramePr>
            <a:graphicFrameLocks noGrp="1"/>
          </p:cNvGraphicFramePr>
          <p:nvPr>
            <p:extLst>
              <p:ext uri="{D42A27DB-BD31-4B8C-83A1-F6EECF244321}">
                <p14:modId xmlns:p14="http://schemas.microsoft.com/office/powerpoint/2010/main" val="610398937"/>
              </p:ext>
            </p:extLst>
          </p:nvPr>
        </p:nvGraphicFramePr>
        <p:xfrm>
          <a:off x="76200" y="695325"/>
          <a:ext cx="11982450" cy="6104701"/>
        </p:xfrm>
        <a:graphic>
          <a:graphicData uri="http://schemas.openxmlformats.org/drawingml/2006/table">
            <a:tbl>
              <a:tblPr firstRow="1" bandRow="1">
                <a:tableStyleId>{073A0DAA-6AF3-43AB-8588-CEC1D06C72B9}</a:tableStyleId>
              </a:tblPr>
              <a:tblGrid>
                <a:gridCol w="2322203">
                  <a:extLst>
                    <a:ext uri="{9D8B030D-6E8A-4147-A177-3AD203B41FA5}">
                      <a16:colId xmlns:a16="http://schemas.microsoft.com/office/drawing/2014/main" val="799643925"/>
                    </a:ext>
                  </a:extLst>
                </a:gridCol>
                <a:gridCol w="9660247">
                  <a:extLst>
                    <a:ext uri="{9D8B030D-6E8A-4147-A177-3AD203B41FA5}">
                      <a16:colId xmlns:a16="http://schemas.microsoft.com/office/drawing/2014/main" val="1756339762"/>
                    </a:ext>
                  </a:extLst>
                </a:gridCol>
              </a:tblGrid>
              <a:tr h="435421">
                <a:tc gridSpan="2">
                  <a:txBody>
                    <a:bodyPr/>
                    <a:lstStyle/>
                    <a:p>
                      <a:pPr algn="l"/>
                      <a:r>
                        <a:rPr lang="en-US" sz="1800" dirty="0"/>
                        <a:t>Project overview</a:t>
                      </a:r>
                      <a:endParaRPr lang="en-NG" sz="1800" dirty="0">
                        <a:latin typeface="Candara" panose="020E0502030303020204" pitchFamily="34" charset="0"/>
                      </a:endParaRPr>
                    </a:p>
                  </a:txBody>
                  <a:tcPr anchor="ctr"/>
                </a:tc>
                <a:tc hMerge="1">
                  <a:txBody>
                    <a:bodyPr/>
                    <a:lstStyle/>
                    <a:p>
                      <a:pPr algn="l"/>
                      <a:endParaRPr lang="en-NG" sz="1800" dirty="0">
                        <a:latin typeface="Candara" panose="020E0502030303020204" pitchFamily="34" charset="0"/>
                      </a:endParaRPr>
                    </a:p>
                  </a:txBody>
                  <a:tcPr anchor="ctr"/>
                </a:tc>
                <a:extLst>
                  <a:ext uri="{0D108BD9-81ED-4DB2-BD59-A6C34878D82A}">
                    <a16:rowId xmlns:a16="http://schemas.microsoft.com/office/drawing/2014/main" val="3904934429"/>
                  </a:ext>
                </a:extLst>
              </a:tr>
              <a:tr h="364093">
                <a:tc>
                  <a:txBody>
                    <a:bodyPr/>
                    <a:lstStyle/>
                    <a:p>
                      <a:pPr algn="l"/>
                      <a:r>
                        <a:rPr lang="en-US" sz="1800" dirty="0"/>
                        <a:t>Project title</a:t>
                      </a:r>
                      <a:endParaRPr lang="en-US" sz="1800" dirty="0">
                        <a:latin typeface="Candara" panose="020E0502030303020204" pitchFamily="34" charset="0"/>
                      </a:endParaRPr>
                    </a:p>
                  </a:txBody>
                  <a:tcPr anchor="ctr"/>
                </a:tc>
                <a:tc>
                  <a:txBody>
                    <a:bodyPr/>
                    <a:lstStyle/>
                    <a:p>
                      <a:pPr algn="l"/>
                      <a:r>
                        <a:rPr lang="en-US" sz="1800" dirty="0"/>
                        <a:t>Vitamin A Supplementation</a:t>
                      </a:r>
                      <a:endParaRPr lang="en-US" sz="1800" dirty="0">
                        <a:latin typeface="Candara" panose="020E0502030303020204" pitchFamily="34" charset="0"/>
                      </a:endParaRPr>
                    </a:p>
                  </a:txBody>
                  <a:tcPr anchor="ctr"/>
                </a:tc>
                <a:extLst>
                  <a:ext uri="{0D108BD9-81ED-4DB2-BD59-A6C34878D82A}">
                    <a16:rowId xmlns:a16="http://schemas.microsoft.com/office/drawing/2014/main" val="1843945515"/>
                  </a:ext>
                </a:extLst>
              </a:tr>
              <a:tr h="364093">
                <a:tc>
                  <a:txBody>
                    <a:bodyPr/>
                    <a:lstStyle/>
                    <a:p>
                      <a:pPr algn="l"/>
                      <a:r>
                        <a:rPr lang="en-US" sz="1800" dirty="0"/>
                        <a:t>Funding</a:t>
                      </a:r>
                      <a:endParaRPr lang="en-NG" sz="1800" dirty="0">
                        <a:latin typeface="Candara" panose="020E0502030303020204" pitchFamily="34" charset="0"/>
                      </a:endParaRPr>
                    </a:p>
                  </a:txBody>
                  <a:tcPr anchor="ctr"/>
                </a:tc>
                <a:tc>
                  <a:txBody>
                    <a:bodyPr/>
                    <a:lstStyle/>
                    <a:p>
                      <a:pPr algn="l"/>
                      <a:r>
                        <a:rPr lang="en-US" sz="1800" dirty="0" err="1"/>
                        <a:t>GiveWell</a:t>
                      </a:r>
                      <a:endParaRPr lang="en-NG" sz="1800" dirty="0">
                        <a:latin typeface="Candara" panose="020E0502030303020204" pitchFamily="34" charset="0"/>
                      </a:endParaRPr>
                    </a:p>
                  </a:txBody>
                  <a:tcPr anchor="ctr"/>
                </a:tc>
                <a:extLst>
                  <a:ext uri="{0D108BD9-81ED-4DB2-BD59-A6C34878D82A}">
                    <a16:rowId xmlns:a16="http://schemas.microsoft.com/office/drawing/2014/main" val="3698258105"/>
                  </a:ext>
                </a:extLst>
              </a:tr>
              <a:tr h="637162">
                <a:tc>
                  <a:txBody>
                    <a:bodyPr/>
                    <a:lstStyle/>
                    <a:p>
                      <a:pPr algn="l"/>
                      <a:r>
                        <a:rPr lang="en-US" sz="1800" dirty="0"/>
                        <a:t>Location</a:t>
                      </a:r>
                      <a:endParaRPr lang="en-NG" sz="1800" dirty="0">
                        <a:latin typeface="Candara" panose="020E0502030303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(Nigeria)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Adamawa, Akwa Ibom, Benue, Ekiti, Nasarawa, Taraba</a:t>
                      </a:r>
                      <a:endParaRPr lang="en-NG" sz="1800" dirty="0">
                        <a:latin typeface="Candara" panose="020E0502030303020204" pitchFamily="34" charset="0"/>
                      </a:endParaRPr>
                    </a:p>
                  </a:txBody>
                  <a:tcPr anchor="ctr"/>
                </a:tc>
                <a:extLst>
                  <a:ext uri="{0D108BD9-81ED-4DB2-BD59-A6C34878D82A}">
                    <a16:rowId xmlns:a16="http://schemas.microsoft.com/office/drawing/2014/main" val="1863013782"/>
                  </a:ext>
                </a:extLst>
              </a:tr>
              <a:tr h="1456370">
                <a:tc>
                  <a:txBody>
                    <a:bodyPr/>
                    <a:lstStyle/>
                    <a:p>
                      <a:pPr algn="l"/>
                      <a:r>
                        <a:rPr lang="en-US" sz="1800" dirty="0"/>
                        <a:t>Implementation Strategy</a:t>
                      </a:r>
                      <a:endParaRPr lang="en-US" sz="1800" dirty="0">
                        <a:latin typeface="Candara" panose="020E0502030303020204" pitchFamily="34" charset="0"/>
                      </a:endParaRPr>
                    </a:p>
                  </a:txBody>
                  <a:tcPr anchor="ctr"/>
                </a:tc>
                <a:tc>
                  <a:txBody>
                    <a:bodyPr/>
                    <a:lstStyle/>
                    <a:p>
                      <a:pPr marL="0" indent="0" algn="l">
                        <a:buFont typeface="Courier New" panose="02070309020205020404" pitchFamily="49" charset="0"/>
                        <a:buNone/>
                      </a:pPr>
                      <a:r>
                        <a:rPr lang="en-US" sz="1800" dirty="0"/>
                        <a:t>Bi-annual MNCHW Implementation</a:t>
                      </a:r>
                    </a:p>
                    <a:p>
                      <a:pPr marL="285750" indent="-285750" algn="l">
                        <a:buFont typeface="Courier New" panose="02070309020205020404" pitchFamily="49" charset="0"/>
                        <a:buChar char="o"/>
                      </a:pPr>
                      <a:r>
                        <a:rPr lang="en-US" sz="1800" dirty="0"/>
                        <a:t>Facility based</a:t>
                      </a:r>
                    </a:p>
                    <a:p>
                      <a:pPr marL="285750" indent="-285750" algn="l">
                        <a:buFont typeface="Courier New" panose="02070309020205020404" pitchFamily="49" charset="0"/>
                        <a:buChar char="o"/>
                      </a:pPr>
                      <a:r>
                        <a:rPr lang="en-US" sz="1800" dirty="0"/>
                        <a:t>Temporary fix post</a:t>
                      </a:r>
                    </a:p>
                    <a:p>
                      <a:pPr marL="285750" indent="-285750" algn="l">
                        <a:buFont typeface="Courier New" panose="02070309020205020404" pitchFamily="49" charset="0"/>
                        <a:buChar char="o"/>
                      </a:pPr>
                      <a:r>
                        <a:rPr lang="en-US" sz="1800" dirty="0"/>
                        <a:t>Mobile teams</a:t>
                      </a:r>
                    </a:p>
                    <a:p>
                      <a:pPr marL="285750" indent="-285750" algn="l">
                        <a:buFont typeface="Courier New" panose="02070309020205020404" pitchFamily="49" charset="0"/>
                        <a:buChar char="o"/>
                      </a:pPr>
                      <a:r>
                        <a:rPr lang="en-US" sz="1800" dirty="0"/>
                        <a:t>House-to-house teams</a:t>
                      </a:r>
                      <a:endParaRPr lang="en-NG" sz="1800" dirty="0">
                        <a:latin typeface="Candara" panose="020E0502030303020204" pitchFamily="34" charset="0"/>
                      </a:endParaRPr>
                    </a:p>
                  </a:txBody>
                  <a:tcPr anchor="ctr"/>
                </a:tc>
                <a:extLst>
                  <a:ext uri="{0D108BD9-81ED-4DB2-BD59-A6C34878D82A}">
                    <a16:rowId xmlns:a16="http://schemas.microsoft.com/office/drawing/2014/main" val="149298426"/>
                  </a:ext>
                </a:extLst>
              </a:tr>
              <a:tr h="2821718">
                <a:tc>
                  <a:txBody>
                    <a:bodyPr/>
                    <a:lstStyle/>
                    <a:p>
                      <a:pPr algn="l"/>
                      <a:r>
                        <a:rPr lang="en-US" sz="1800" dirty="0"/>
                        <a:t>Organization</a:t>
                      </a:r>
                      <a:endParaRPr lang="en-NG" sz="1800" dirty="0">
                        <a:latin typeface="Candara" panose="020E0502030303020204" pitchFamily="34" charset="0"/>
                      </a:endParaRPr>
                    </a:p>
                  </a:txBody>
                  <a:tcPr anchor="ctr"/>
                </a:tc>
                <a:tc>
                  <a:txBody>
                    <a:bodyPr/>
                    <a:lstStyle/>
                    <a:p>
                      <a:pPr algn="l"/>
                      <a:r>
                        <a:rPr lang="en-US" sz="1800" dirty="0"/>
                        <a:t>Helen Keller International</a:t>
                      </a:r>
                    </a:p>
                    <a:p>
                      <a:pPr algn="l"/>
                      <a:r>
                        <a:rPr lang="en-US" sz="1800" dirty="0"/>
                        <a:t>Established in 1915, Helen Keller International works to save the sight and lives of the most vulnerable and disadvantaged persons. We combat the cause and consequences of blindness and malnutrition by establishing programs based on evidence and research in vision, health, and nutrition. </a:t>
                      </a:r>
                    </a:p>
                    <a:p>
                      <a:pPr algn="l"/>
                      <a:endParaRPr lang="en-US" sz="1800" dirty="0"/>
                    </a:p>
                    <a:p>
                      <a:pPr algn="l"/>
                      <a:r>
                        <a:rPr lang="en-US" sz="1800" dirty="0"/>
                        <a:t>Headquartered in New York City, Helen Keller Intl’ implements programs in 22 countries in Africa and Asia as well as in the United States. In Nigeria, Helen Keller International is supporting Neglected Tropical Disease (NTD) and Nutrition programs </a:t>
                      </a:r>
                    </a:p>
                    <a:p>
                      <a:pPr algn="l"/>
                      <a:endParaRPr lang="en-NG" sz="1800" dirty="0">
                        <a:latin typeface="Candara" panose="020E0502030303020204" pitchFamily="34" charset="0"/>
                      </a:endParaRPr>
                    </a:p>
                  </a:txBody>
                  <a:tcPr anchor="ctr"/>
                </a:tc>
                <a:extLst>
                  <a:ext uri="{0D108BD9-81ED-4DB2-BD59-A6C34878D82A}">
                    <a16:rowId xmlns:a16="http://schemas.microsoft.com/office/drawing/2014/main" val="1144046155"/>
                  </a:ext>
                </a:extLst>
              </a:tr>
            </a:tbl>
          </a:graphicData>
        </a:graphic>
      </p:graphicFrame>
    </p:spTree>
    <p:extLst>
      <p:ext uri="{BB962C8B-B14F-4D97-AF65-F5344CB8AC3E}">
        <p14:creationId xmlns:p14="http://schemas.microsoft.com/office/powerpoint/2010/main" val="844001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B385E65-062B-4BD2-8228-68D607E8AFCA}"/>
              </a:ext>
            </a:extLst>
          </p:cNvPr>
          <p:cNvGraphicFramePr/>
          <p:nvPr>
            <p:extLst>
              <p:ext uri="{D42A27DB-BD31-4B8C-83A1-F6EECF244321}">
                <p14:modId xmlns:p14="http://schemas.microsoft.com/office/powerpoint/2010/main" val="4090094688"/>
              </p:ext>
            </p:extLst>
          </p:nvPr>
        </p:nvGraphicFramePr>
        <p:xfrm>
          <a:off x="0" y="561430"/>
          <a:ext cx="10448925" cy="6000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8231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233" y="0"/>
            <a:ext cx="5780482" cy="629264"/>
          </a:xfrm>
        </p:spPr>
        <p:txBody>
          <a:bodyPr/>
          <a:lstStyle/>
          <a:p>
            <a:r>
              <a:rPr lang="en-US" dirty="0">
                <a:solidFill>
                  <a:schemeClr val="bg1"/>
                </a:solidFill>
                <a:latin typeface="Candara" panose="020E0502030303020204" pitchFamily="34" charset="0"/>
              </a:rPr>
              <a:t> Our results (Baseline vs current) results</a:t>
            </a:r>
          </a:p>
        </p:txBody>
      </p:sp>
      <p:sp>
        <p:nvSpPr>
          <p:cNvPr id="5" name="Subtitle 4"/>
          <p:cNvSpPr>
            <a:spLocks noGrp="1"/>
          </p:cNvSpPr>
          <p:nvPr>
            <p:ph type="subTitle" idx="1"/>
          </p:nvPr>
        </p:nvSpPr>
        <p:spPr>
          <a:xfrm>
            <a:off x="422030" y="1071717"/>
            <a:ext cx="11190721" cy="320601"/>
          </a:xfrm>
        </p:spPr>
        <p:txBody>
          <a:bodyPr/>
          <a:lstStyle/>
          <a:p>
            <a:pPr indent="0">
              <a:buNone/>
            </a:pPr>
            <a:r>
              <a:rPr lang="en-US" b="0" dirty="0"/>
              <a:t>  </a:t>
            </a:r>
            <a:endParaRPr lang="en-US" dirty="0"/>
          </a:p>
        </p:txBody>
      </p:sp>
      <p:graphicFrame>
        <p:nvGraphicFramePr>
          <p:cNvPr id="6" name="Table 5">
            <a:extLst>
              <a:ext uri="{FF2B5EF4-FFF2-40B4-BE49-F238E27FC236}">
                <a16:creationId xmlns:a16="http://schemas.microsoft.com/office/drawing/2014/main" id="{62A00827-C150-41C8-AB60-E40EFE99A6DF}"/>
              </a:ext>
            </a:extLst>
          </p:cNvPr>
          <p:cNvGraphicFramePr>
            <a:graphicFrameLocks noGrp="1"/>
          </p:cNvGraphicFramePr>
          <p:nvPr>
            <p:extLst>
              <p:ext uri="{D42A27DB-BD31-4B8C-83A1-F6EECF244321}">
                <p14:modId xmlns:p14="http://schemas.microsoft.com/office/powerpoint/2010/main" val="2276765374"/>
              </p:ext>
            </p:extLst>
          </p:nvPr>
        </p:nvGraphicFramePr>
        <p:xfrm>
          <a:off x="0" y="519753"/>
          <a:ext cx="12188825" cy="6564759"/>
        </p:xfrm>
        <a:graphic>
          <a:graphicData uri="http://schemas.openxmlformats.org/drawingml/2006/table">
            <a:tbl>
              <a:tblPr firstRow="1" bandRow="1">
                <a:tableStyleId>{5C22544A-7EE6-4342-B048-85BDC9FD1C3A}</a:tableStyleId>
              </a:tblPr>
              <a:tblGrid>
                <a:gridCol w="477520">
                  <a:extLst>
                    <a:ext uri="{9D8B030D-6E8A-4147-A177-3AD203B41FA5}">
                      <a16:colId xmlns:a16="http://schemas.microsoft.com/office/drawing/2014/main" val="799643925"/>
                    </a:ext>
                  </a:extLst>
                </a:gridCol>
                <a:gridCol w="1198880">
                  <a:extLst>
                    <a:ext uri="{9D8B030D-6E8A-4147-A177-3AD203B41FA5}">
                      <a16:colId xmlns:a16="http://schemas.microsoft.com/office/drawing/2014/main" val="1756339762"/>
                    </a:ext>
                  </a:extLst>
                </a:gridCol>
                <a:gridCol w="1320800">
                  <a:extLst>
                    <a:ext uri="{9D8B030D-6E8A-4147-A177-3AD203B41FA5}">
                      <a16:colId xmlns:a16="http://schemas.microsoft.com/office/drawing/2014/main" val="3716710349"/>
                    </a:ext>
                  </a:extLst>
                </a:gridCol>
                <a:gridCol w="1808480">
                  <a:extLst>
                    <a:ext uri="{9D8B030D-6E8A-4147-A177-3AD203B41FA5}">
                      <a16:colId xmlns:a16="http://schemas.microsoft.com/office/drawing/2014/main" val="2103569998"/>
                    </a:ext>
                  </a:extLst>
                </a:gridCol>
                <a:gridCol w="7383145">
                  <a:extLst>
                    <a:ext uri="{9D8B030D-6E8A-4147-A177-3AD203B41FA5}">
                      <a16:colId xmlns:a16="http://schemas.microsoft.com/office/drawing/2014/main" val="3736385913"/>
                    </a:ext>
                  </a:extLst>
                </a:gridCol>
              </a:tblGrid>
              <a:tr h="994087">
                <a:tc>
                  <a:txBody>
                    <a:bodyPr/>
                    <a:lstStyle/>
                    <a:p>
                      <a:pPr algn="ctr"/>
                      <a:r>
                        <a:rPr lang="en-US" sz="2000" dirty="0">
                          <a:latin typeface="Candara" panose="020E0502030303020204" pitchFamily="34" charset="0"/>
                        </a:rPr>
                        <a:t>S/N</a:t>
                      </a:r>
                      <a:endParaRPr lang="en-NG" sz="2000" dirty="0">
                        <a:latin typeface="Candara" panose="020E0502030303020204" pitchFamily="34" charset="0"/>
                      </a:endParaRPr>
                    </a:p>
                  </a:txBody>
                  <a:tcPr anchor="ctr"/>
                </a:tc>
                <a:tc>
                  <a:txBody>
                    <a:bodyPr/>
                    <a:lstStyle/>
                    <a:p>
                      <a:pPr algn="ctr"/>
                      <a:r>
                        <a:rPr lang="en-US" sz="2000" dirty="0">
                          <a:latin typeface="Candara" panose="020E0502030303020204" pitchFamily="34" charset="0"/>
                        </a:rPr>
                        <a:t>States</a:t>
                      </a:r>
                      <a:endParaRPr lang="en-NG" sz="2000" dirty="0">
                        <a:latin typeface="Candara" panose="020E0502030303020204" pitchFamily="34" charset="0"/>
                      </a:endParaRPr>
                    </a:p>
                  </a:txBody>
                  <a:tcPr anchor="ctr"/>
                </a:tc>
                <a:tc>
                  <a:txBody>
                    <a:bodyPr/>
                    <a:lstStyle/>
                    <a:p>
                      <a:pPr algn="ctr"/>
                      <a:r>
                        <a:rPr lang="en-US" sz="2000" dirty="0">
                          <a:latin typeface="Candara" panose="020E0502030303020204" pitchFamily="34" charset="0"/>
                        </a:rPr>
                        <a:t>Baseline Coverage</a:t>
                      </a:r>
                      <a:endParaRPr lang="en-NG" sz="2000" dirty="0">
                        <a:latin typeface="Candara" panose="020E0502030303020204" pitchFamily="34" charset="0"/>
                      </a:endParaRPr>
                    </a:p>
                  </a:txBody>
                  <a:tcPr anchor="ctr"/>
                </a:tc>
                <a:tc>
                  <a:txBody>
                    <a:bodyPr/>
                    <a:lstStyle/>
                    <a:p>
                      <a:pPr algn="ctr"/>
                      <a:r>
                        <a:rPr lang="en-US" sz="2000" dirty="0">
                          <a:latin typeface="Candara" panose="020E0502030303020204" pitchFamily="34" charset="0"/>
                        </a:rPr>
                        <a:t>May/June 2022 Administrative Coverage</a:t>
                      </a:r>
                      <a:endParaRPr lang="en-NG" sz="2000" dirty="0">
                        <a:latin typeface="Candara" panose="020E0502030303020204" pitchFamily="34" charset="0"/>
                      </a:endParaRPr>
                    </a:p>
                  </a:txBody>
                  <a:tcPr anchor="ctr"/>
                </a:tc>
                <a:tc>
                  <a:txBody>
                    <a:bodyPr/>
                    <a:lstStyle/>
                    <a:p>
                      <a:pPr algn="ctr"/>
                      <a:r>
                        <a:rPr lang="en-US" sz="2000" dirty="0">
                          <a:latin typeface="Candara" panose="020E0502030303020204" pitchFamily="34" charset="0"/>
                        </a:rPr>
                        <a:t>Comments</a:t>
                      </a:r>
                      <a:endParaRPr lang="en-NG" sz="2000" dirty="0">
                        <a:latin typeface="Candara" panose="020E0502030303020204" pitchFamily="34" charset="0"/>
                      </a:endParaRPr>
                    </a:p>
                  </a:txBody>
                  <a:tcPr anchor="ctr"/>
                </a:tc>
                <a:extLst>
                  <a:ext uri="{0D108BD9-81ED-4DB2-BD59-A6C34878D82A}">
                    <a16:rowId xmlns:a16="http://schemas.microsoft.com/office/drawing/2014/main" val="3430596556"/>
                  </a:ext>
                </a:extLst>
              </a:tr>
              <a:tr h="621159">
                <a:tc>
                  <a:txBody>
                    <a:bodyPr/>
                    <a:lstStyle/>
                    <a:p>
                      <a:pPr algn="ctr"/>
                      <a:r>
                        <a:rPr lang="en-US" sz="1800" dirty="0">
                          <a:latin typeface="Candara" panose="020E0502030303020204" pitchFamily="34" charset="0"/>
                        </a:rPr>
                        <a:t>1</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Adamawa</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0% (09/2021)</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96%</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There was zero coverage from Jan to June of 2021 there no campaign. Campaign was done in August, however, this could not be validated  at the health facility level.</a:t>
                      </a:r>
                      <a:endParaRPr lang="en-NG" sz="1800" dirty="0">
                        <a:latin typeface="Candara" panose="020E0502030303020204" pitchFamily="34" charset="0"/>
                      </a:endParaRPr>
                    </a:p>
                  </a:txBody>
                  <a:tcPr anchor="ctr"/>
                </a:tc>
                <a:extLst>
                  <a:ext uri="{0D108BD9-81ED-4DB2-BD59-A6C34878D82A}">
                    <a16:rowId xmlns:a16="http://schemas.microsoft.com/office/drawing/2014/main" val="1863013782"/>
                  </a:ext>
                </a:extLst>
              </a:tr>
              <a:tr h="621159">
                <a:tc>
                  <a:txBody>
                    <a:bodyPr/>
                    <a:lstStyle/>
                    <a:p>
                      <a:pPr algn="ctr"/>
                      <a:r>
                        <a:rPr lang="en-US" sz="1800" dirty="0">
                          <a:latin typeface="Candara" panose="020E0502030303020204" pitchFamily="34" charset="0"/>
                        </a:rPr>
                        <a:t>2</a:t>
                      </a:r>
                      <a:endParaRPr lang="en-NG" sz="1800" dirty="0">
                        <a:latin typeface="Candara" panose="020E0502030303020204" pitchFamily="34" charset="0"/>
                      </a:endParaRPr>
                    </a:p>
                  </a:txBody>
                  <a:tcPr anchor="ctr"/>
                </a:tc>
                <a:tc>
                  <a:txBody>
                    <a:bodyPr/>
                    <a:lstStyle/>
                    <a:p>
                      <a:pPr algn="ctr"/>
                      <a:r>
                        <a:rPr lang="en-US" sz="1800" dirty="0" err="1">
                          <a:latin typeface="Candara" panose="020E0502030303020204" pitchFamily="34" charset="0"/>
                        </a:rPr>
                        <a:t>Akwa</a:t>
                      </a:r>
                      <a:r>
                        <a:rPr lang="en-US" sz="1800" dirty="0">
                          <a:latin typeface="Candara" panose="020E0502030303020204" pitchFamily="34" charset="0"/>
                        </a:rPr>
                        <a:t> Ibom</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16.7% (09/2021)</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86%</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Poor routine coverage prior to project intervention and accompanying scale up.</a:t>
                      </a:r>
                      <a:endParaRPr lang="en-NG" sz="1800" dirty="0">
                        <a:latin typeface="Candara" panose="020E0502030303020204" pitchFamily="34" charset="0"/>
                      </a:endParaRPr>
                    </a:p>
                  </a:txBody>
                  <a:tcPr anchor="ctr"/>
                </a:tc>
                <a:extLst>
                  <a:ext uri="{0D108BD9-81ED-4DB2-BD59-A6C34878D82A}">
                    <a16:rowId xmlns:a16="http://schemas.microsoft.com/office/drawing/2014/main" val="149298426"/>
                  </a:ext>
                </a:extLst>
              </a:tr>
              <a:tr h="621159">
                <a:tc>
                  <a:txBody>
                    <a:bodyPr/>
                    <a:lstStyle/>
                    <a:p>
                      <a:pPr algn="ctr"/>
                      <a:r>
                        <a:rPr lang="en-US" sz="1800" dirty="0">
                          <a:latin typeface="Candara" panose="020E0502030303020204" pitchFamily="34" charset="0"/>
                        </a:rPr>
                        <a:t>3</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Benue</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97% (12/2020)</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91.7%</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Outrageous admin coverages which upon validation during Post event Coverage Survey (PECS), stood at 68.1% showing that the minimum effective coverage was not met</a:t>
                      </a:r>
                      <a:endParaRPr lang="en-NG" sz="1800" dirty="0">
                        <a:latin typeface="Candara" panose="020E0502030303020204" pitchFamily="34" charset="0"/>
                      </a:endParaRPr>
                    </a:p>
                  </a:txBody>
                  <a:tcPr anchor="ctr"/>
                </a:tc>
                <a:extLst>
                  <a:ext uri="{0D108BD9-81ED-4DB2-BD59-A6C34878D82A}">
                    <a16:rowId xmlns:a16="http://schemas.microsoft.com/office/drawing/2014/main" val="1144046155"/>
                  </a:ext>
                </a:extLst>
              </a:tr>
              <a:tr h="621159">
                <a:tc>
                  <a:txBody>
                    <a:bodyPr/>
                    <a:lstStyle/>
                    <a:p>
                      <a:pPr algn="ctr"/>
                      <a:r>
                        <a:rPr lang="en-US" sz="1800" dirty="0">
                          <a:latin typeface="Candara" panose="020E0502030303020204" pitchFamily="34" charset="0"/>
                        </a:rPr>
                        <a:t>4</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Ekiti</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51.2% (01/2022)</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90%</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Project intervention led to scale up and the accompanying achievement of the minimum effective coverage.</a:t>
                      </a:r>
                      <a:endParaRPr lang="en-NG" sz="1800" dirty="0">
                        <a:latin typeface="Candara" panose="020E0502030303020204" pitchFamily="34" charset="0"/>
                      </a:endParaRPr>
                    </a:p>
                  </a:txBody>
                  <a:tcPr anchor="ctr"/>
                </a:tc>
                <a:extLst>
                  <a:ext uri="{0D108BD9-81ED-4DB2-BD59-A6C34878D82A}">
                    <a16:rowId xmlns:a16="http://schemas.microsoft.com/office/drawing/2014/main" val="294500914"/>
                  </a:ext>
                </a:extLst>
              </a:tr>
              <a:tr h="621159">
                <a:tc>
                  <a:txBody>
                    <a:bodyPr/>
                    <a:lstStyle/>
                    <a:p>
                      <a:pPr algn="ctr"/>
                      <a:r>
                        <a:rPr lang="en-US" sz="1800" dirty="0">
                          <a:latin typeface="Candara" panose="020E0502030303020204" pitchFamily="34" charset="0"/>
                        </a:rPr>
                        <a:t>5</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Nasarawa</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97% (01/2020)</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91%</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At baseline, we piloted the VADI strategy, achieving 97% admin coverage which was validated by PECS coverage, which stood at 93%. The project has consistently supported the state to maintain effective coverage since baseline</a:t>
                      </a:r>
                      <a:endParaRPr lang="en-NG" sz="1800" dirty="0">
                        <a:latin typeface="Candara" panose="020E0502030303020204" pitchFamily="34" charset="0"/>
                      </a:endParaRPr>
                    </a:p>
                  </a:txBody>
                  <a:tcPr anchor="ctr"/>
                </a:tc>
                <a:extLst>
                  <a:ext uri="{0D108BD9-81ED-4DB2-BD59-A6C34878D82A}">
                    <a16:rowId xmlns:a16="http://schemas.microsoft.com/office/drawing/2014/main" val="1680561348"/>
                  </a:ext>
                </a:extLst>
              </a:tr>
              <a:tr h="621159">
                <a:tc>
                  <a:txBody>
                    <a:bodyPr/>
                    <a:lstStyle/>
                    <a:p>
                      <a:pPr algn="ctr"/>
                      <a:r>
                        <a:rPr lang="en-US" sz="1800" dirty="0">
                          <a:latin typeface="Candara" panose="020E0502030303020204" pitchFamily="34" charset="0"/>
                        </a:rPr>
                        <a:t>6</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Taraba</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9.9% (09/2021)</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100%</a:t>
                      </a:r>
                      <a:endParaRPr lang="en-NG" sz="1800" dirty="0">
                        <a:latin typeface="Candara" panose="020E0502030303020204" pitchFamily="34" charset="0"/>
                      </a:endParaRPr>
                    </a:p>
                  </a:txBody>
                  <a:tcPr anchor="ctr"/>
                </a:tc>
                <a:tc>
                  <a:txBody>
                    <a:bodyPr/>
                    <a:lstStyle/>
                    <a:p>
                      <a:pPr algn="ctr"/>
                      <a:r>
                        <a:rPr lang="en-US" sz="1800" kern="1200" dirty="0">
                          <a:solidFill>
                            <a:schemeClr val="dk1"/>
                          </a:solidFill>
                          <a:effectLst/>
                          <a:latin typeface="+mn-lt"/>
                          <a:ea typeface="+mn-ea"/>
                          <a:cs typeface="+mn-cs"/>
                        </a:rPr>
                        <a:t>Consistent poor coverage of VAS. No MNCHW was conducted in the year preceding the year of project entry.</a:t>
                      </a:r>
                      <a:endParaRPr lang="en-NG" sz="1800" dirty="0">
                        <a:latin typeface="Candara" panose="020E0502030303020204" pitchFamily="34" charset="0"/>
                      </a:endParaRPr>
                    </a:p>
                  </a:txBody>
                  <a:tcPr anchor="ctr"/>
                </a:tc>
                <a:extLst>
                  <a:ext uri="{0D108BD9-81ED-4DB2-BD59-A6C34878D82A}">
                    <a16:rowId xmlns:a16="http://schemas.microsoft.com/office/drawing/2014/main" val="2501367823"/>
                  </a:ext>
                </a:extLst>
              </a:tr>
              <a:tr h="621159">
                <a:tc>
                  <a:txBody>
                    <a:bodyPr/>
                    <a:lstStyle/>
                    <a:p>
                      <a:pPr algn="ct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Average</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45.3%</a:t>
                      </a:r>
                      <a:endParaRPr lang="en-NG" sz="1800" dirty="0">
                        <a:latin typeface="Candara" panose="020E0502030303020204" pitchFamily="34" charset="0"/>
                      </a:endParaRPr>
                    </a:p>
                  </a:txBody>
                  <a:tcPr anchor="ctr"/>
                </a:tc>
                <a:tc>
                  <a:txBody>
                    <a:bodyPr/>
                    <a:lstStyle/>
                    <a:p>
                      <a:pPr algn="ctr"/>
                      <a:r>
                        <a:rPr lang="en-US" sz="1800" dirty="0">
                          <a:latin typeface="Candara" panose="020E0502030303020204" pitchFamily="34" charset="0"/>
                        </a:rPr>
                        <a:t>92.45%</a:t>
                      </a:r>
                      <a:endParaRPr lang="en-NG" sz="1800" dirty="0">
                        <a:latin typeface="Candara" panose="020E0502030303020204" pitchFamily="34" charset="0"/>
                      </a:endParaRPr>
                    </a:p>
                  </a:txBody>
                  <a:tcPr anchor="ctr"/>
                </a:tc>
                <a:tc>
                  <a:txBody>
                    <a:bodyPr/>
                    <a:lstStyle/>
                    <a:p>
                      <a:pPr algn="ctr"/>
                      <a:endParaRPr lang="en-NG" sz="1800" dirty="0">
                        <a:latin typeface="Candara" panose="020E0502030303020204" pitchFamily="34" charset="0"/>
                      </a:endParaRPr>
                    </a:p>
                  </a:txBody>
                  <a:tcPr anchor="ctr"/>
                </a:tc>
                <a:extLst>
                  <a:ext uri="{0D108BD9-81ED-4DB2-BD59-A6C34878D82A}">
                    <a16:rowId xmlns:a16="http://schemas.microsoft.com/office/drawing/2014/main" val="632713707"/>
                  </a:ext>
                </a:extLst>
              </a:tr>
            </a:tbl>
          </a:graphicData>
        </a:graphic>
      </p:graphicFrame>
    </p:spTree>
    <p:extLst>
      <p:ext uri="{BB962C8B-B14F-4D97-AF65-F5344CB8AC3E}">
        <p14:creationId xmlns:p14="http://schemas.microsoft.com/office/powerpoint/2010/main" val="357751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82920"/>
            <a:ext cx="11321289" cy="457200"/>
          </a:xfrm>
        </p:spPr>
        <p:txBody>
          <a:bodyPr/>
          <a:lstStyle/>
          <a:p>
            <a:r>
              <a:rPr lang="en-US" sz="2800" dirty="0">
                <a:solidFill>
                  <a:schemeClr val="bg1"/>
                </a:solidFill>
                <a:latin typeface="+mj-lt"/>
              </a:rPr>
              <a:t> Summary</a:t>
            </a:r>
          </a:p>
        </p:txBody>
      </p:sp>
      <p:sp>
        <p:nvSpPr>
          <p:cNvPr id="5" name="Subtitle 4"/>
          <p:cNvSpPr>
            <a:spLocks noGrp="1"/>
          </p:cNvSpPr>
          <p:nvPr>
            <p:ph type="subTitle" idx="1"/>
          </p:nvPr>
        </p:nvSpPr>
        <p:spPr>
          <a:xfrm>
            <a:off x="322217" y="2917099"/>
            <a:ext cx="11543212" cy="1950176"/>
          </a:xfrm>
        </p:spPr>
        <p:txBody>
          <a:bodyPr/>
          <a:lstStyle/>
          <a:p>
            <a:pPr indent="0" algn="just">
              <a:buNone/>
            </a:pPr>
            <a:r>
              <a:rPr lang="en-US" b="0" dirty="0">
                <a:latin typeface="+mj-lt"/>
              </a:rPr>
              <a:t>This strategy demonstrates high impact and cost effectiveness in terms of significantly increasing coverage levels from an average coverage of 45.3% - 92.45% of vitamin A supplementation that allow mother and child to thrive and develop through the existing health systems. </a:t>
            </a:r>
          </a:p>
          <a:p>
            <a:pPr indent="0" algn="just">
              <a:buNone/>
            </a:pPr>
            <a:endParaRPr lang="en-US" sz="3200" b="0" dirty="0">
              <a:latin typeface="Candara" panose="020E0502030303020204" pitchFamily="34" charset="0"/>
            </a:endParaRPr>
          </a:p>
          <a:p>
            <a:pPr indent="0" algn="just">
              <a:buNone/>
            </a:pPr>
            <a:endParaRPr lang="en-US" sz="3200" b="0" dirty="0">
              <a:latin typeface="Candara" panose="020E0502030303020204" pitchFamily="34" charset="0"/>
            </a:endParaRPr>
          </a:p>
        </p:txBody>
      </p:sp>
    </p:spTree>
    <p:extLst>
      <p:ext uri="{BB962C8B-B14F-4D97-AF65-F5344CB8AC3E}">
        <p14:creationId xmlns:p14="http://schemas.microsoft.com/office/powerpoint/2010/main" val="2182455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D5C1A-E474-E07F-61A3-9BC28D8C67F5}"/>
              </a:ext>
            </a:extLst>
          </p:cNvPr>
          <p:cNvSpPr>
            <a:spLocks noGrp="1"/>
          </p:cNvSpPr>
          <p:nvPr>
            <p:ph type="ctrTitle"/>
          </p:nvPr>
        </p:nvSpPr>
        <p:spPr>
          <a:xfrm>
            <a:off x="510759" y="724230"/>
            <a:ext cx="5486400" cy="621672"/>
          </a:xfrm>
        </p:spPr>
        <p:txBody>
          <a:bodyPr/>
          <a:lstStyle/>
          <a:p>
            <a:endParaRPr lang="en-NG" dirty="0"/>
          </a:p>
        </p:txBody>
      </p:sp>
      <p:pic>
        <p:nvPicPr>
          <p:cNvPr id="7" name="Picture 6">
            <a:extLst>
              <a:ext uri="{FF2B5EF4-FFF2-40B4-BE49-F238E27FC236}">
                <a16:creationId xmlns:a16="http://schemas.microsoft.com/office/drawing/2014/main" id="{ED7C5607-0F29-422D-A72F-755FF8AD3D5B}"/>
              </a:ext>
            </a:extLst>
          </p:cNvPr>
          <p:cNvPicPr>
            <a:picLocks noChangeAspect="1"/>
          </p:cNvPicPr>
          <p:nvPr/>
        </p:nvPicPr>
        <p:blipFill>
          <a:blip r:embed="rId2"/>
          <a:stretch>
            <a:fillRect/>
          </a:stretch>
        </p:blipFill>
        <p:spPr>
          <a:xfrm>
            <a:off x="221509" y="1483566"/>
            <a:ext cx="3736910" cy="2491273"/>
          </a:xfrm>
          <a:prstGeom prst="rect">
            <a:avLst/>
          </a:prstGeom>
        </p:spPr>
      </p:pic>
      <p:pic>
        <p:nvPicPr>
          <p:cNvPr id="9" name="Picture 8">
            <a:extLst>
              <a:ext uri="{FF2B5EF4-FFF2-40B4-BE49-F238E27FC236}">
                <a16:creationId xmlns:a16="http://schemas.microsoft.com/office/drawing/2014/main" id="{72838F83-B608-408E-A01D-1918E7BC52EA}"/>
              </a:ext>
            </a:extLst>
          </p:cNvPr>
          <p:cNvPicPr>
            <a:picLocks noChangeAspect="1"/>
          </p:cNvPicPr>
          <p:nvPr/>
        </p:nvPicPr>
        <p:blipFill>
          <a:blip r:embed="rId3"/>
          <a:stretch>
            <a:fillRect/>
          </a:stretch>
        </p:blipFill>
        <p:spPr>
          <a:xfrm>
            <a:off x="4128704" y="1483565"/>
            <a:ext cx="3736910" cy="2491273"/>
          </a:xfrm>
          <a:prstGeom prst="rect">
            <a:avLst/>
          </a:prstGeom>
        </p:spPr>
      </p:pic>
      <p:pic>
        <p:nvPicPr>
          <p:cNvPr id="11" name="Picture 10">
            <a:extLst>
              <a:ext uri="{FF2B5EF4-FFF2-40B4-BE49-F238E27FC236}">
                <a16:creationId xmlns:a16="http://schemas.microsoft.com/office/drawing/2014/main" id="{11AD66C4-AA4B-430A-84A7-AFFF13FB7FED}"/>
              </a:ext>
            </a:extLst>
          </p:cNvPr>
          <p:cNvPicPr>
            <a:picLocks noChangeAspect="1"/>
          </p:cNvPicPr>
          <p:nvPr/>
        </p:nvPicPr>
        <p:blipFill>
          <a:blip r:embed="rId4"/>
          <a:stretch>
            <a:fillRect/>
          </a:stretch>
        </p:blipFill>
        <p:spPr>
          <a:xfrm>
            <a:off x="8035899" y="1483564"/>
            <a:ext cx="3736910" cy="2491273"/>
          </a:xfrm>
          <a:prstGeom prst="rect">
            <a:avLst/>
          </a:prstGeom>
        </p:spPr>
      </p:pic>
      <p:pic>
        <p:nvPicPr>
          <p:cNvPr id="15" name="Picture 14">
            <a:extLst>
              <a:ext uri="{FF2B5EF4-FFF2-40B4-BE49-F238E27FC236}">
                <a16:creationId xmlns:a16="http://schemas.microsoft.com/office/drawing/2014/main" id="{E0DECBEE-86A8-473F-9040-CC229FA70720}"/>
              </a:ext>
            </a:extLst>
          </p:cNvPr>
          <p:cNvPicPr>
            <a:picLocks noChangeAspect="1"/>
          </p:cNvPicPr>
          <p:nvPr/>
        </p:nvPicPr>
        <p:blipFill>
          <a:blip r:embed="rId5"/>
          <a:stretch>
            <a:fillRect/>
          </a:stretch>
        </p:blipFill>
        <p:spPr>
          <a:xfrm>
            <a:off x="221509" y="4220914"/>
            <a:ext cx="3736910" cy="2491273"/>
          </a:xfrm>
          <a:prstGeom prst="rect">
            <a:avLst/>
          </a:prstGeom>
        </p:spPr>
      </p:pic>
      <p:pic>
        <p:nvPicPr>
          <p:cNvPr id="17" name="Picture 16">
            <a:extLst>
              <a:ext uri="{FF2B5EF4-FFF2-40B4-BE49-F238E27FC236}">
                <a16:creationId xmlns:a16="http://schemas.microsoft.com/office/drawing/2014/main" id="{0908540F-C101-44D2-9429-68AB130B2F24}"/>
              </a:ext>
            </a:extLst>
          </p:cNvPr>
          <p:cNvPicPr>
            <a:picLocks noChangeAspect="1"/>
          </p:cNvPicPr>
          <p:nvPr/>
        </p:nvPicPr>
        <p:blipFill>
          <a:blip r:embed="rId6"/>
          <a:stretch>
            <a:fillRect/>
          </a:stretch>
        </p:blipFill>
        <p:spPr>
          <a:xfrm>
            <a:off x="4128704" y="4220914"/>
            <a:ext cx="3736910" cy="2491273"/>
          </a:xfrm>
          <a:prstGeom prst="rect">
            <a:avLst/>
          </a:prstGeom>
        </p:spPr>
      </p:pic>
      <p:pic>
        <p:nvPicPr>
          <p:cNvPr id="21" name="Picture 20">
            <a:extLst>
              <a:ext uri="{FF2B5EF4-FFF2-40B4-BE49-F238E27FC236}">
                <a16:creationId xmlns:a16="http://schemas.microsoft.com/office/drawing/2014/main" id="{0C087518-C0B8-4744-8207-344BF5F9A8E9}"/>
              </a:ext>
            </a:extLst>
          </p:cNvPr>
          <p:cNvPicPr>
            <a:picLocks noChangeAspect="1"/>
          </p:cNvPicPr>
          <p:nvPr/>
        </p:nvPicPr>
        <p:blipFill>
          <a:blip r:embed="rId7"/>
          <a:stretch>
            <a:fillRect/>
          </a:stretch>
        </p:blipFill>
        <p:spPr>
          <a:xfrm>
            <a:off x="8035899" y="4169596"/>
            <a:ext cx="3736910" cy="2491273"/>
          </a:xfrm>
          <a:prstGeom prst="rect">
            <a:avLst/>
          </a:prstGeom>
        </p:spPr>
      </p:pic>
    </p:spTree>
    <p:extLst>
      <p:ext uri="{BB962C8B-B14F-4D97-AF65-F5344CB8AC3E}">
        <p14:creationId xmlns:p14="http://schemas.microsoft.com/office/powerpoint/2010/main" val="1287603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22788" y="1209368"/>
            <a:ext cx="11159612" cy="5770811"/>
          </a:xfrm>
        </p:spPr>
        <p:txBody>
          <a:bodyPr/>
          <a:lstStyle/>
          <a:p>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a:p>
            <a:pPr indent="0" algn="ctr">
              <a:buNone/>
            </a:pPr>
            <a:r>
              <a:rPr lang="en-US" dirty="0">
                <a:latin typeface="Blackadder ITC" panose="04020505051007020D02" pitchFamily="82" charset="0"/>
              </a:rPr>
              <a:t>Thank you</a:t>
            </a:r>
          </a:p>
          <a:p>
            <a:pPr indent="0" algn="ctr">
              <a:buNone/>
            </a:pPr>
            <a:endParaRPr lang="en-US" dirty="0">
              <a:latin typeface="Blackadder ITC" panose="04020505051007020D02" pitchFamily="82" charset="0"/>
            </a:endParaRPr>
          </a:p>
          <a:p>
            <a:pPr indent="0" algn="ctr">
              <a:buNone/>
            </a:pPr>
            <a:endParaRPr lang="en-US" dirty="0">
              <a:latin typeface="Blackadder ITC" panose="04020505051007020D02" pitchFamily="82" charset="0"/>
            </a:endParaRPr>
          </a:p>
          <a:p>
            <a:pPr indent="0" algn="ctr">
              <a:buNone/>
            </a:pPr>
            <a:endParaRPr lang="en-US" dirty="0">
              <a:latin typeface="Blackadder ITC" panose="04020505051007020D02" pitchFamily="82" charset="0"/>
            </a:endParaRPr>
          </a:p>
          <a:p>
            <a:pPr indent="0" algn="ctr">
              <a:buNone/>
            </a:pPr>
            <a:endParaRPr lang="en-US" dirty="0">
              <a:latin typeface="Blackadder ITC" panose="04020505051007020D02" pitchFamily="82" charset="0"/>
            </a:endParaRPr>
          </a:p>
          <a:p>
            <a:pPr indent="0" algn="ctr">
              <a:buNone/>
            </a:pPr>
            <a:endParaRPr lang="en-US" dirty="0">
              <a:latin typeface="Blackadder ITC" panose="04020505051007020D02" pitchFamily="82" charset="0"/>
            </a:endParaRPr>
          </a:p>
          <a:p>
            <a:pPr indent="0" algn="ctr">
              <a:buNone/>
            </a:pPr>
            <a:r>
              <a:rPr lang="en-US" dirty="0">
                <a:latin typeface="Blackadder ITC" panose="04020505051007020D02" pitchFamily="82" charset="0"/>
              </a:rPr>
              <a:t>Question Please…………..</a:t>
            </a:r>
          </a:p>
          <a:p>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a:p>
            <a:endParaRPr lang="en-US" dirty="0">
              <a:latin typeface="Candara" panose="020E0502030303020204" pitchFamily="34" charset="0"/>
            </a:endParaRPr>
          </a:p>
        </p:txBody>
      </p:sp>
    </p:spTree>
    <p:extLst>
      <p:ext uri="{BB962C8B-B14F-4D97-AF65-F5344CB8AC3E}">
        <p14:creationId xmlns:p14="http://schemas.microsoft.com/office/powerpoint/2010/main" val="546489055"/>
      </p:ext>
    </p:extLst>
  </p:cSld>
  <p:clrMapOvr>
    <a:masterClrMapping/>
  </p:clrMapOvr>
</p:sld>
</file>

<file path=ppt/theme/theme1.xml><?xml version="1.0" encoding="utf-8"?>
<a:theme xmlns:a="http://schemas.openxmlformats.org/drawingml/2006/main" name="Custom Design">
  <a:themeElements>
    <a:clrScheme name="Helen Keller Intl">
      <a:dk1>
        <a:srgbClr val="7A4183"/>
      </a:dk1>
      <a:lt1>
        <a:sysClr val="window" lastClr="FFFFFF"/>
      </a:lt1>
      <a:dk2>
        <a:srgbClr val="5B6770"/>
      </a:dk2>
      <a:lt2>
        <a:srgbClr val="FFFFFF"/>
      </a:lt2>
      <a:accent1>
        <a:srgbClr val="7A4183"/>
      </a:accent1>
      <a:accent2>
        <a:srgbClr val="41B6E6"/>
      </a:accent2>
      <a:accent3>
        <a:srgbClr val="F87C56"/>
      </a:accent3>
      <a:accent4>
        <a:srgbClr val="5B6770"/>
      </a:accent4>
      <a:accent5>
        <a:srgbClr val="9CDBD9"/>
      </a:accent5>
      <a:accent6>
        <a:srgbClr val="F1C400"/>
      </a:accent6>
      <a:hlink>
        <a:srgbClr val="41B6E6"/>
      </a:hlink>
      <a:folHlink>
        <a:srgbClr val="7A41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K_PPT_Template" id="{ADD37CB5-6DDA-354B-9820-81E17DE7FE4A}" vid="{CCDB3A3D-4B16-D24A-8220-B26EFD4807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1391B121F4CE44A011F9C3FCBDD796" ma:contentTypeVersion="28" ma:contentTypeDescription="Create a new document." ma:contentTypeScope="" ma:versionID="6a2224eb29c97b5b6f5fcaf79f897d96">
  <xsd:schema xmlns:xsd="http://www.w3.org/2001/XMLSchema" xmlns:xs="http://www.w3.org/2001/XMLSchema" xmlns:p="http://schemas.microsoft.com/office/2006/metadata/properties" xmlns:ns2="79a7cbe8-2f8c-4e07-a9b4-5c96667998a5" xmlns:ns3="6bac5dcb-4cf8-4ce1-b970-a936d4536a8d" xmlns:ns4="bef6a300-c70b-4b81-a58c-3a70ee732694" xmlns:ns5="a97d4cda-dd13-4346-858b-fea22ddf6f70" targetNamespace="http://schemas.microsoft.com/office/2006/metadata/properties" ma:root="true" ma:fieldsID="7ff2492b901f9aed4dab6287cb605be9" ns2:_="" ns3:_="" ns4:_="" ns5:_="">
    <xsd:import namespace="79a7cbe8-2f8c-4e07-a9b4-5c96667998a5"/>
    <xsd:import namespace="6bac5dcb-4cf8-4ce1-b970-a936d4536a8d"/>
    <xsd:import namespace="bef6a300-c70b-4b81-a58c-3a70ee732694"/>
    <xsd:import namespace="a97d4cda-dd13-4346-858b-fea22ddf6f70"/>
    <xsd:element name="properties">
      <xsd:complexType>
        <xsd:sequence>
          <xsd:element name="documentManagement">
            <xsd:complexType>
              <xsd:all>
                <xsd:element ref="ns2:n3f70af1ab734e80b6adeb98bf47bfba" minOccurs="0"/>
                <xsd:element ref="ns2:TaxCatchAll" minOccurs="0"/>
                <xsd:element ref="ns2:p6f54232e6bf4232a24145cea6925dbb" minOccurs="0"/>
                <xsd:element ref="ns2:g669cf52ec4a497b9ec9dc932bdf9000" minOccurs="0"/>
                <xsd:element ref="ns2:n997f5f1e2324b619991585118a5ebdb" minOccurs="0"/>
                <xsd:element ref="ns2:lc0e36495cc044948421b8444c2fa769" minOccurs="0"/>
                <xsd:element ref="ns3:Author0" minOccurs="0"/>
                <xsd:element ref="ns3:Year_x0020_Approved" minOccurs="0"/>
                <xsd:element ref="ns3:Document_x0020_Order" minOccurs="0"/>
                <xsd:element ref="ns4:SharedWithUsers" minOccurs="0"/>
                <xsd:element ref="ns4:SharingHintHash" minOccurs="0"/>
                <xsd:element ref="ns2:SharedWithDetails"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a7cbe8-2f8c-4e07-a9b4-5c96667998a5" elementFormDefault="qualified">
    <xsd:import namespace="http://schemas.microsoft.com/office/2006/documentManagement/types"/>
    <xsd:import namespace="http://schemas.microsoft.com/office/infopath/2007/PartnerControls"/>
    <xsd:element name="n3f70af1ab734e80b6adeb98bf47bfba" ma:index="9" nillable="true" ma:taxonomy="true" ma:internalName="n3f70af1ab734e80b6adeb98bf47bfba" ma:taxonomyFieldName="HKI_x0020_Department" ma:displayName="HKI Department" ma:default="" ma:fieldId="{73f70af1-ab73-4e80-b6ad-eb98bf47bfba}" ma:sspId="b1c4d0e5-96e6-4b00-b7ef-9c0a071a6298" ma:termSetId="84e031cc-b8f3-4157-be2d-5678507c2366"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0451a818-aabb-4d6f-baf5-9125dff6205a}" ma:internalName="TaxCatchAll" ma:showField="CatchAllData" ma:web="79a7cbe8-2f8c-4e07-a9b4-5c96667998a5">
      <xsd:complexType>
        <xsd:complexContent>
          <xsd:extension base="dms:MultiChoiceLookup">
            <xsd:sequence>
              <xsd:element name="Value" type="dms:Lookup" maxOccurs="unbounded" minOccurs="0" nillable="true"/>
            </xsd:sequence>
          </xsd:extension>
        </xsd:complexContent>
      </xsd:complexType>
    </xsd:element>
    <xsd:element name="p6f54232e6bf4232a24145cea6925dbb" ma:index="12" nillable="true" ma:taxonomy="true" ma:internalName="p6f54232e6bf4232a24145cea6925dbb" ma:taxonomyFieldName="Functional_x0020_Area" ma:displayName="Functional Area" ma:default="" ma:fieldId="{96f54232-e6bf-4232-a241-45cea6925dbb}" ma:sspId="b1c4d0e5-96e6-4b00-b7ef-9c0a071a6298" ma:termSetId="2fb75a92-1ef3-44f6-86ec-3c14327b04a0" ma:anchorId="00000000-0000-0000-0000-000000000000" ma:open="false" ma:isKeyword="false">
      <xsd:complexType>
        <xsd:sequence>
          <xsd:element ref="pc:Terms" minOccurs="0" maxOccurs="1"/>
        </xsd:sequence>
      </xsd:complexType>
    </xsd:element>
    <xsd:element name="g669cf52ec4a497b9ec9dc932bdf9000" ma:index="14" nillable="true" ma:taxonomy="true" ma:internalName="g669cf52ec4a497b9ec9dc932bdf9000" ma:taxonomyFieldName="Operations_x0020_Document_x0020_Type" ma:displayName="Operations Document Type" ma:default="" ma:fieldId="{0669cf52-ec4a-497b-9ec9-dc932bdf9000}" ma:sspId="b1c4d0e5-96e6-4b00-b7ef-9c0a071a6298" ma:termSetId="67ff1b49-9d9b-4a2b-a816-4e779390d181" ma:anchorId="00000000-0000-0000-0000-000000000000" ma:open="false" ma:isKeyword="false">
      <xsd:complexType>
        <xsd:sequence>
          <xsd:element ref="pc:Terms" minOccurs="0" maxOccurs="1"/>
        </xsd:sequence>
      </xsd:complexType>
    </xsd:element>
    <xsd:element name="n997f5f1e2324b619991585118a5ebdb" ma:index="16" nillable="true" ma:taxonomy="true" ma:internalName="n997f5f1e2324b619991585118a5ebdb" ma:taxonomyFieldName="HKI_x0020_Language" ma:displayName="HKI Language" ma:default="" ma:fieldId="{7997f5f1-e232-4b61-9991-585118a5ebdb}" ma:sspId="b1c4d0e5-96e6-4b00-b7ef-9c0a071a6298" ma:termSetId="e77c845c-2842-4216-8af9-9aed94e67b08" ma:anchorId="00000000-0000-0000-0000-000000000000" ma:open="false" ma:isKeyword="false">
      <xsd:complexType>
        <xsd:sequence>
          <xsd:element ref="pc:Terms" minOccurs="0" maxOccurs="1"/>
        </xsd:sequence>
      </xsd:complexType>
    </xsd:element>
    <xsd:element name="lc0e36495cc044948421b8444c2fa769" ma:index="18" nillable="true" ma:taxonomy="true" ma:internalName="lc0e36495cc044948421b8444c2fa769" ma:taxonomyFieldName="HKI_x0020_Offices" ma:displayName="HKI Offices" ma:default="" ma:fieldId="{5c0e3649-5cc0-4494-8421-b8444c2fa769}" ma:sspId="b1c4d0e5-96e6-4b00-b7ef-9c0a071a6298" ma:termSetId="a6484045-6998-40b0-a1ff-6ad354a883be" ma:anchorId="00000000-0000-0000-0000-000000000000" ma:open="false" ma:isKeyword="false">
      <xsd:complexType>
        <xsd:sequence>
          <xsd:element ref="pc:Terms" minOccurs="0" maxOccurs="1"/>
        </xsd:sequence>
      </xsd:complexType>
    </xsd:element>
    <xsd:element name="SharedWithDetails" ma:index="24"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ac5dcb-4cf8-4ce1-b970-a936d4536a8d" elementFormDefault="qualified">
    <xsd:import namespace="http://schemas.microsoft.com/office/2006/documentManagement/types"/>
    <xsd:import namespace="http://schemas.microsoft.com/office/infopath/2007/PartnerControls"/>
    <xsd:element name="Author0" ma:index="19" nillable="true" ma:displayName="Author" ma:internalName="Author0">
      <xsd:simpleType>
        <xsd:restriction base="dms:Text">
          <xsd:maxLength value="255"/>
        </xsd:restriction>
      </xsd:simpleType>
    </xsd:element>
    <xsd:element name="Year_x0020_Approved" ma:index="20" nillable="true" ma:displayName="Year" ma:description="The year this document was most recently updated." ma:format="Dropdown" ma:internalName="Year_x0020_Approved">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Document_x0020_Order" ma:index="21" nillable="true" ma:displayName="Document Order" ma:description="A field for helping sort library documents in the proper order." ma:internalName="Document_x0020_Order">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bef6a300-c70b-4b81-a58c-3a70ee732694"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23"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7d4cda-dd13-4346-858b-fea22ddf6f70"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AutoKeyPoints" ma:index="32" nillable="true" ma:displayName="MediaServiceAutoKeyPoints" ma:hidden="true" ma:internalName="MediaServiceAutoKeyPoints" ma:readOnly="true">
      <xsd:simpleType>
        <xsd:restriction base="dms:Note"/>
      </xsd:simpleType>
    </xsd:element>
    <xsd:element name="MediaServiceKeyPoints" ma:index="3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3f70af1ab734e80b6adeb98bf47bfba xmlns="79a7cbe8-2f8c-4e07-a9b4-5c96667998a5">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3fd51f87-4769-4782-a2ce-91282bb41acc</TermId>
        </TermInfo>
      </Terms>
    </n3f70af1ab734e80b6adeb98bf47bfba>
    <n997f5f1e2324b619991585118a5ebdb xmlns="79a7cbe8-2f8c-4e07-a9b4-5c96667998a5">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e5686a7d-7186-4cdf-a436-ba47649a4923</TermId>
        </TermInfo>
      </Terms>
    </n997f5f1e2324b619991585118a5ebdb>
    <TaxCatchAll xmlns="79a7cbe8-2f8c-4e07-a9b4-5c96667998a5">
      <Value>118</Value>
      <Value>47</Value>
      <Value>2</Value>
      <Value>54</Value>
    </TaxCatchAll>
    <Document_x0020_Order xmlns="6bac5dcb-4cf8-4ce1-b970-a936d4536a8d" xsi:nil="true"/>
    <Year_x0020_Approved xmlns="6bac5dcb-4cf8-4ce1-b970-a936d4536a8d">2020</Year_x0020_Approved>
    <p6f54232e6bf4232a24145cea6925dbb xmlns="79a7cbe8-2f8c-4e07-a9b4-5c96667998a5">
      <Terms xmlns="http://schemas.microsoft.com/office/infopath/2007/PartnerControls"/>
    </p6f54232e6bf4232a24145cea6925dbb>
    <Author0 xmlns="6bac5dcb-4cf8-4ce1-b970-a936d4536a8d" xsi:nil="true"/>
    <g669cf52ec4a497b9ec9dc932bdf9000 xmlns="79a7cbe8-2f8c-4e07-a9b4-5c96667998a5">
      <Terms xmlns="http://schemas.microsoft.com/office/infopath/2007/PartnerControls">
        <TermInfo xmlns="http://schemas.microsoft.com/office/infopath/2007/PartnerControls">
          <TermName xmlns="http://schemas.microsoft.com/office/infopath/2007/PartnerControls">Branding Template</TermName>
          <TermId xmlns="http://schemas.microsoft.com/office/infopath/2007/PartnerControls">06eea89a-e7f9-4280-b338-028504f35bcc</TermId>
        </TermInfo>
      </Terms>
    </g669cf52ec4a497b9ec9dc932bdf9000>
    <lc0e36495cc044948421b8444c2fa769 xmlns="79a7cbe8-2f8c-4e07-a9b4-5c96667998a5">
      <Terms xmlns="http://schemas.microsoft.com/office/infopath/2007/PartnerControls">
        <TermInfo xmlns="http://schemas.microsoft.com/office/infopath/2007/PartnerControls">
          <TermName xmlns="http://schemas.microsoft.com/office/infopath/2007/PartnerControls">Headquarters - NYC</TermName>
          <TermId xmlns="http://schemas.microsoft.com/office/infopath/2007/PartnerControls">0fee9e6f-a13b-4a17-899e-0270fee7e0e6</TermId>
        </TermInfo>
      </Terms>
    </lc0e36495cc044948421b8444c2fa769>
  </documentManagement>
</p:properties>
</file>

<file path=customXml/itemProps1.xml><?xml version="1.0" encoding="utf-8"?>
<ds:datastoreItem xmlns:ds="http://schemas.openxmlformats.org/officeDocument/2006/customXml" ds:itemID="{DCA64CA7-3A71-42A2-9266-D71020847A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a7cbe8-2f8c-4e07-a9b4-5c96667998a5"/>
    <ds:schemaRef ds:uri="6bac5dcb-4cf8-4ce1-b970-a936d4536a8d"/>
    <ds:schemaRef ds:uri="bef6a300-c70b-4b81-a58c-3a70ee732694"/>
    <ds:schemaRef ds:uri="a97d4cda-dd13-4346-858b-fea22ddf6f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862868-7D7E-4183-B575-591221D38633}">
  <ds:schemaRefs>
    <ds:schemaRef ds:uri="http://schemas.microsoft.com/sharepoint/v3/contenttype/forms"/>
  </ds:schemaRefs>
</ds:datastoreItem>
</file>

<file path=customXml/itemProps3.xml><?xml version="1.0" encoding="utf-8"?>
<ds:datastoreItem xmlns:ds="http://schemas.openxmlformats.org/officeDocument/2006/customXml" ds:itemID="{1BA2A77D-61CF-4133-A488-9E3C6E31FB7E}">
  <ds:schemaRefs>
    <ds:schemaRef ds:uri="http://schemas.microsoft.com/office/2006/metadata/properties"/>
    <ds:schemaRef ds:uri="bef6a300-c70b-4b81-a58c-3a70ee732694"/>
    <ds:schemaRef ds:uri="http://schemas.microsoft.com/office/infopath/2007/PartnerControls"/>
    <ds:schemaRef ds:uri="6bac5dcb-4cf8-4ce1-b970-a936d4536a8d"/>
    <ds:schemaRef ds:uri="http://purl.org/dc/dcmitype/"/>
    <ds:schemaRef ds:uri="http://purl.org/dc/elements/1.1/"/>
    <ds:schemaRef ds:uri="79a7cbe8-2f8c-4e07-a9b4-5c96667998a5"/>
    <ds:schemaRef ds:uri="http://schemas.microsoft.com/office/2006/documentManagement/types"/>
    <ds:schemaRef ds:uri="http://www.w3.org/XML/1998/namespace"/>
    <ds:schemaRef ds:uri="http://schemas.openxmlformats.org/package/2006/metadata/core-properties"/>
    <ds:schemaRef ds:uri="a97d4cda-dd13-4346-858b-fea22ddf6f70"/>
    <ds:schemaRef ds:uri="http://purl.org/dc/terms/"/>
  </ds:schemaRefs>
</ds:datastoreItem>
</file>

<file path=docProps/app.xml><?xml version="1.0" encoding="utf-8"?>
<Properties xmlns="http://schemas.openxmlformats.org/officeDocument/2006/extended-properties" xmlns:vt="http://schemas.openxmlformats.org/officeDocument/2006/docPropsVTypes">
  <Template>HKIntl_PPT_Template-1</Template>
  <TotalTime>6901</TotalTime>
  <Words>587</Words>
  <Application>Microsoft Office PowerPoint</Application>
  <PresentationFormat>Custom</PresentationFormat>
  <Paragraphs>95</Paragraphs>
  <Slides>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Blackadder ITC</vt:lpstr>
      <vt:lpstr>Calibri</vt:lpstr>
      <vt:lpstr>Candara</vt:lpstr>
      <vt:lpstr>Courier New</vt:lpstr>
      <vt:lpstr>Lucida Grande</vt:lpstr>
      <vt:lpstr>Custom Design</vt:lpstr>
      <vt:lpstr>Using multi-stakeholder collaboration strategies to improve Vitamin A Supplementation Coverage in 6 states of Nigeria.</vt:lpstr>
      <vt:lpstr>Background</vt:lpstr>
      <vt:lpstr>PowerPoint Presentation</vt:lpstr>
      <vt:lpstr>PowerPoint Presentation</vt:lpstr>
      <vt:lpstr> Our results (Baseline vs current) results</vt:lpstr>
      <vt:lpstr> Summary</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Chinedu Okoye;Emmanuel Aniki</dc:creator>
  <cp:lastModifiedBy>Faith Ishaya</cp:lastModifiedBy>
  <cp:revision>162</cp:revision>
  <cp:lastPrinted>2020-03-09T03:17:16Z</cp:lastPrinted>
  <dcterms:created xsi:type="dcterms:W3CDTF">2020-06-18T22:29:11Z</dcterms:created>
  <dcterms:modified xsi:type="dcterms:W3CDTF">2022-09-20T20:18:14Z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0x010100931391B121F4CE44A011F9C3FCBDD796</vt:lpwstr>
  </property>
  <property fmtid="{D5CDD505-2E9C-101B-9397-08002B2CF9AE}" pid="3" name="Functional Area">
    <vt:lpwstr/>
  </property>
  <property fmtid="{D5CDD505-2E9C-101B-9397-08002B2CF9AE}" pid="4" name="Operations Document Type">
    <vt:lpwstr>118;#Branding Template|06eea89a-e7f9-4280-b338-028504f35bcc</vt:lpwstr>
  </property>
  <property fmtid="{D5CDD505-2E9C-101B-9397-08002B2CF9AE}" pid="5" name="HKI Offices">
    <vt:lpwstr>54;#Headquarters - NYC|0fee9e6f-a13b-4a17-899e-0270fee7e0e6</vt:lpwstr>
  </property>
  <property fmtid="{D5CDD505-2E9C-101B-9397-08002B2CF9AE}" pid="6" name="HKI Language">
    <vt:lpwstr>2;#English|e5686a7d-7186-4cdf-a436-ba47649a4923</vt:lpwstr>
  </property>
  <property fmtid="{D5CDD505-2E9C-101B-9397-08002B2CF9AE}" pid="7" name="HKI Department">
    <vt:lpwstr>47;#Communications|3fd51f87-4769-4782-a2ce-91282bb41acc</vt:lpwstr>
  </property>
</Properties>
</file>