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55BA-212F-873E-3CA6-F6DF39D9A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B2C24-3386-CDFB-F092-55F19E38E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E0A6A-5EC7-7AB6-5821-02E2E21A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9D7F7-88D6-47B1-D106-C4CCC108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F47F0-04D3-5FC5-D33B-50F29718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3205-F8B4-D892-BB1B-3222DCE9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21B98-C132-9AC1-A86C-AA7A59960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5E25A-41F1-BE83-04C9-AB5ECDEF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EFE0-6D2E-7825-4D5A-3B83F51E7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07C6D-B63D-56D9-7BDE-D5C61C058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9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9008B-3544-8095-E87F-7162BDC24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5C932-C15C-06E6-5505-5C4A057DB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AE4B0-2C28-0F81-BB39-29A7C697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D0D2-15D6-73B4-CBC2-68FB222E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46DE5-16F0-C416-7386-E73844FF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4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8AAA7-0FFF-C675-F663-2F37E696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5AF7-A470-DF80-5C4C-3B759B70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A859E-8049-ED04-57B5-B76B1A3E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DFE54-CE3F-0365-3AB5-00D7E171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9E1E5-A198-A2EF-5092-2BC3551D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6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EA7B-059C-9DA5-F2AC-686D9438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40568-E292-0DAD-2987-EC1EA30B7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1887-0E5D-AEB2-6B82-0C3009A4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51585-DAD7-8EE7-B483-926AB20C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FE408-4DC0-8204-95F5-E2DC4F1C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9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5F41-8741-C3FE-6524-25DF7C8F3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D8C8A-E4DC-3DB0-2FD3-052423737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F86AA-9092-0AB1-0BDD-8F2A8903A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CB564-7E5C-53B7-116E-B49B8964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88CC6-DCA0-C49D-B3CD-3C495D9C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334BF-A6D6-5BDC-4DD8-37D5D5CD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9B7A-23DB-108B-3831-984DD4D3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3A795-2D8B-3478-A1B6-E2147B386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B54FB-CE39-8C5C-B854-2BDFABE03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CD601-891E-0CE8-9C81-52EAB4295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D8B7A-C657-6C3D-09A8-3A2584670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7AE21-84F9-B62C-3065-8C22FD7D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5D383-BFCF-BF77-BD2E-22DA9FAE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A4788-5E98-0273-DA89-52D6D7FB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7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F185-6B1E-33FB-5EE1-AB50C5C2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18CE1-A4B6-EB07-C6CA-BF78B011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8B23-D574-04FC-5C4B-E47F05CA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AC601-2C52-0B6B-DE23-50D43D67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7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5C6F8-9198-A61D-1590-01C73F60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641A42-39B1-B5B1-A98D-B13CC860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D31EB-07A9-57E1-82AD-68BEFAB4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81BE-0C93-D1B9-06B8-75D3D62DA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B9DEB-E530-6C57-8931-3F5B9E861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99485-E31E-3D4C-8E2F-85B3834B5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7D0A3-747C-FF49-2F3B-D0B16F5E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619A4-5BC5-92B3-F8E8-445E6927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11305-9742-D6C6-59A0-17674FCC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5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1711-3EE2-E27D-DA45-EEE1BA827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D633A-7B78-F9FC-8763-EF0C15F3B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2D8E4-6F50-4208-BD1D-6AD899C8B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42EE0-FD2B-F7AD-EA22-5ACBB4E0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1767E-46BB-457C-3461-291C35F8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E57C2-6C62-B3B9-6CDD-11A56CE6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30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7DC3B-50B5-2DE8-829A-B6274BCA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EC3AA-992E-5502-1ACD-67EA4F7EA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7A1E2-D291-7D7A-645A-D618D6000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7035-FF43-410A-9834-8CD15065FA37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0BB94-0FFB-BE66-E74F-3F703678F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7A1D0-5134-DBF1-2595-10E71F5CA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D8AC-0C7A-4190-B985-3640B6DDD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2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4D9A3-B86C-71B9-B8EC-49E303043B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Nurturing Multisectoral Commitments for Sustainable Nutrition in Nigeria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18C38-55A6-275E-C549-119B7012A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2616"/>
            <a:ext cx="9144000" cy="2185303"/>
          </a:xfrm>
        </p:spPr>
        <p:txBody>
          <a:bodyPr>
            <a:normAutofit/>
          </a:bodyPr>
          <a:lstStyle/>
          <a:p>
            <a:r>
              <a:rPr lang="en-US" dirty="0"/>
              <a:t>Presented at </a:t>
            </a:r>
          </a:p>
          <a:p>
            <a:r>
              <a:rPr lang="en-US" dirty="0"/>
              <a:t>52</a:t>
            </a:r>
            <a:r>
              <a:rPr lang="en-US" baseline="30000" dirty="0"/>
              <a:t>nd</a:t>
            </a:r>
            <a:r>
              <a:rPr lang="en-US" dirty="0"/>
              <a:t>  Annual General Meeting of the Nutrition Society of Nigeria</a:t>
            </a:r>
          </a:p>
          <a:p>
            <a:r>
              <a:rPr lang="en-US" dirty="0"/>
              <a:t>by</a:t>
            </a:r>
          </a:p>
          <a:p>
            <a:r>
              <a:rPr lang="en-US" dirty="0"/>
              <a:t>Miracle Owolawi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570B96-A361-234B-DFBE-156D9A484A22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FC482D-4AED-B162-2CD3-1B2245A1C54C}"/>
              </a:ext>
            </a:extLst>
          </p:cNvPr>
          <p:cNvSpPr/>
          <p:nvPr/>
        </p:nvSpPr>
        <p:spPr>
          <a:xfrm>
            <a:off x="0" y="6393766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918C58-2A26-4E41-B8F9-9E11EE21A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422" y="5280493"/>
            <a:ext cx="1582266" cy="102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9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92D3-9EE6-AB21-DB48-38F5FB2A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e?</a:t>
            </a:r>
          </a:p>
        </p:txBody>
      </p:sp>
      <p:pic>
        <p:nvPicPr>
          <p:cNvPr id="6" name="Picture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9E6BCD6E-DB21-72DD-D339-B1610130A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401694"/>
            <a:ext cx="10515600" cy="4232528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648FBFD-FA6A-9E34-77CB-AE8CC01981AC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5CEC1F-490C-ABA2-462F-0DEEE2D1CF24}"/>
              </a:ext>
            </a:extLst>
          </p:cNvPr>
          <p:cNvSpPr/>
          <p:nvPr/>
        </p:nvSpPr>
        <p:spPr>
          <a:xfrm>
            <a:off x="-2" y="6393766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8B1837-C032-DB8B-800F-0CAAA2662C2F}"/>
              </a:ext>
            </a:extLst>
          </p:cNvPr>
          <p:cNvSpPr txBox="1"/>
          <p:nvPr/>
        </p:nvSpPr>
        <p:spPr>
          <a:xfrm>
            <a:off x="7315200" y="5767754"/>
            <a:ext cx="3699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GNR,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47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D9DC1-9193-D0BC-E736-BCDAD70B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Multi-Sectoral Plan of Action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6F98-EB7E-CF77-1A19-7EF5506B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Federal Government of Nigeria identified the six priority areas of nutrition for investment reflected in the National Multi-Sectoral Plan of Action for Food and Nutrition 2021-2025</a:t>
            </a:r>
          </a:p>
          <a:p>
            <a:pPr indent="347663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Food and nutrition security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7663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Enhancing caregiving capacity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7663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Enhancing provision of quality health services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7663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Improving capacity to address food and nutrition insecurity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7663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Raising awareness and understanding of the nutrition problem in Nigeria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7663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Resource allocation for food and nutrition security at all levels.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C35C514-EADC-E89B-5978-E5B3B5CA5EF0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74CDA0-CCA8-A772-E61A-8AD8AD1A2E68}"/>
              </a:ext>
            </a:extLst>
          </p:cNvPr>
          <p:cNvSpPr/>
          <p:nvPr/>
        </p:nvSpPr>
        <p:spPr>
          <a:xfrm>
            <a:off x="0" y="6393766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3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63AF-A854-F947-C021-A3BB3ED9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Role is Each Sector Playing?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CEAFC-39C8-599B-6552-5DEF7197E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MDAs (Health, Agriculture, Finance/Budget) 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 for relevant MDAs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 –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FrieslandCampina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Institute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 research, capacity building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NGOs –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State Actors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CSOs -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CS-SUNN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 Advocacy –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Act4Food Act4Change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6176B9-AF7E-FFF8-FD8F-2421695297B8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11C4FA0-7311-1B52-E38F-6A8E474656B9}"/>
              </a:ext>
            </a:extLst>
          </p:cNvPr>
          <p:cNvSpPr/>
          <p:nvPr/>
        </p:nvSpPr>
        <p:spPr>
          <a:xfrm>
            <a:off x="0" y="6381603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6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87D13-16D0-2F40-F600-06861E0AF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Governmental Structure </a:t>
            </a:r>
          </a:p>
        </p:txBody>
      </p:sp>
      <p:pic>
        <p:nvPicPr>
          <p:cNvPr id="1026" name="Picture 2" descr="Diagram&#10;&#10;Description automatically generated">
            <a:extLst>
              <a:ext uri="{FF2B5EF4-FFF2-40B4-BE49-F238E27FC236}">
                <a16:creationId xmlns:a16="http://schemas.microsoft.com/office/drawing/2014/main" id="{222464FA-4047-86E3-0B76-FCF8E3AB68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7804" y="1056374"/>
            <a:ext cx="6037034" cy="530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EBB6EA-E03F-CC16-B9E3-E9220FF0513A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583730-F613-2DBD-928C-E6945438F282}"/>
              </a:ext>
            </a:extLst>
          </p:cNvPr>
          <p:cNvSpPr/>
          <p:nvPr/>
        </p:nvSpPr>
        <p:spPr>
          <a:xfrm>
            <a:off x="0" y="6403667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7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1B78-5DA5-24D7-CEB1-7F051130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They All Come Together?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5CAC9-A8DA-F31F-8204-DDE72152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There is global recognition that food security and nutrition are determined by a complex web of interacting physical, social, and biological determinants</a:t>
            </a:r>
            <a:r>
              <a:rPr lang="en-US" sz="2000" b="0" i="0" u="none" strike="noStrike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They must be addressed through coordinated multi-sectoral, private, and public sector programming, including agriculture and environment; water, sanitation and hygiene; health; education; and governance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  <a:p>
            <a:pPr algn="just">
              <a:lnSpc>
                <a:spcPct val="16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Lancet released a series of papers reviewing progress toward improving nutrition around the globe. The authors stated that a multi-sectoral approach is required to achieve global targets for reducing undernutrition, along with scaling up proven nutrition-specific interventions and strengthening nutrition-sensitive interventions that span a variety of sectors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4E5E6B-9246-2798-6D08-1424D2C9B0CC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79B849-2245-3060-B7E8-F9FBDC907008}"/>
              </a:ext>
            </a:extLst>
          </p:cNvPr>
          <p:cNvSpPr/>
          <p:nvPr/>
        </p:nvSpPr>
        <p:spPr>
          <a:xfrm>
            <a:off x="14068" y="6393766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1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2A3EC-089A-03A1-A69F-87A0DF6A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Exemplar Countries 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332C0-905A-6710-1CDD-A4513BA01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Ghana </a:t>
            </a:r>
          </a:p>
          <a:p>
            <a:pPr algn="just">
              <a:lnSpc>
                <a:spcPct val="160000"/>
              </a:lnSpc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main strategy Ghana adopted in achieving an impactful nutrition multisectoral collaboration is situated planning. </a:t>
            </a:r>
          </a:p>
          <a:p>
            <a:pPr algn="just">
              <a:lnSpc>
                <a:spcPct val="160000"/>
              </a:lnSpc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Ghana has all of its multi-sectoral actions situated within a national planning system. All actions and government priorities, including Food and Nutrition Security (FNS) have been situated within this national system. 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multisectoral collaboration also has an FNS Cross Sectoral Planning Group (CSPG) to coordinate actions from government, CSOs, Development Partners/Donors, Research and Academic institutions and Business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01F0FF-6AAE-A1A6-DCE9-3A385FE46D3F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7B8A747-DE6D-8FB7-7CE8-2951BDEB511B}"/>
              </a:ext>
            </a:extLst>
          </p:cNvPr>
          <p:cNvSpPr/>
          <p:nvPr/>
        </p:nvSpPr>
        <p:spPr>
          <a:xfrm>
            <a:off x="0" y="6435334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95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D127E-8EEC-3317-6E44-CABA9AA6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Recommendations – How do we get there?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E0218-DF3B-F7B6-2865-A4EF46D00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 Framework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existing structure and situation of the collaborative mechanism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 Collaboration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Sustainable Funding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5A0B52-1F9F-04F0-E4DE-7C1E23EF47DD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859CC7-DF11-70AF-F55B-433C796FC14D}"/>
              </a:ext>
            </a:extLst>
          </p:cNvPr>
          <p:cNvSpPr/>
          <p:nvPr/>
        </p:nvSpPr>
        <p:spPr>
          <a:xfrm>
            <a:off x="0" y="6409739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9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331C9-0633-B9FC-A94A-2E13DA102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Thank you </a:t>
            </a:r>
            <a:endParaRPr lang="en-GB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C18D36-BCB0-79DA-2B8D-D4213A5E3CA9}"/>
              </a:ext>
            </a:extLst>
          </p:cNvPr>
          <p:cNvSpPr/>
          <p:nvPr/>
        </p:nvSpPr>
        <p:spPr>
          <a:xfrm>
            <a:off x="0" y="0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26C2F9-D7D9-93C8-4CE1-669209DEC567}"/>
              </a:ext>
            </a:extLst>
          </p:cNvPr>
          <p:cNvSpPr/>
          <p:nvPr/>
        </p:nvSpPr>
        <p:spPr>
          <a:xfrm>
            <a:off x="0" y="6393766"/>
            <a:ext cx="12192000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248A22-76AC-4026-9D96-BAAF2B15E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822" y="5065165"/>
            <a:ext cx="1582266" cy="102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6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Nurturing Multisectoral Commitments for Sustainable Nutrition in Nigeria </vt:lpstr>
      <vt:lpstr>Where Are We?</vt:lpstr>
      <vt:lpstr>Multi-Sectoral Plan of Action</vt:lpstr>
      <vt:lpstr>What Role is Each Sector Playing?</vt:lpstr>
      <vt:lpstr>Governmental Structure </vt:lpstr>
      <vt:lpstr>How Do They All Come Together?</vt:lpstr>
      <vt:lpstr>Exemplar Countries </vt:lpstr>
      <vt:lpstr>Key Recommendations – How do we get there?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Nurturing Multisectoral Commitments for Sustainable Nutrition in Nigeria</dc:title>
  <dc:creator>Miracle Owolawi</dc:creator>
  <cp:lastModifiedBy>Oyejide, A (Adesanjo)</cp:lastModifiedBy>
  <cp:revision>7</cp:revision>
  <dcterms:created xsi:type="dcterms:W3CDTF">2022-09-20T17:49:21Z</dcterms:created>
  <dcterms:modified xsi:type="dcterms:W3CDTF">2022-09-21T06:00:38Z</dcterms:modified>
</cp:coreProperties>
</file>