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3" r:id="rId1"/>
    <p:sldMasterId id="2147483869" r:id="rId2"/>
  </p:sldMasterIdLst>
  <p:notesMasterIdLst>
    <p:notesMasterId r:id="rId31"/>
  </p:notesMasterIdLst>
  <p:handoutMasterIdLst>
    <p:handoutMasterId r:id="rId32"/>
  </p:handoutMasterIdLst>
  <p:sldIdLst>
    <p:sldId id="263" r:id="rId3"/>
    <p:sldId id="300" r:id="rId4"/>
    <p:sldId id="275" r:id="rId5"/>
    <p:sldId id="264" r:id="rId6"/>
    <p:sldId id="289" r:id="rId7"/>
    <p:sldId id="274" r:id="rId8"/>
    <p:sldId id="291" r:id="rId9"/>
    <p:sldId id="267" r:id="rId10"/>
    <p:sldId id="271" r:id="rId11"/>
    <p:sldId id="269" r:id="rId12"/>
    <p:sldId id="292" r:id="rId13"/>
    <p:sldId id="294" r:id="rId14"/>
    <p:sldId id="295" r:id="rId15"/>
    <p:sldId id="276" r:id="rId16"/>
    <p:sldId id="277" r:id="rId17"/>
    <p:sldId id="278" r:id="rId18"/>
    <p:sldId id="279" r:id="rId19"/>
    <p:sldId id="287" r:id="rId20"/>
    <p:sldId id="298" r:id="rId21"/>
    <p:sldId id="280" r:id="rId22"/>
    <p:sldId id="285" r:id="rId23"/>
    <p:sldId id="299" r:id="rId24"/>
    <p:sldId id="281" r:id="rId25"/>
    <p:sldId id="282" r:id="rId26"/>
    <p:sldId id="297" r:id="rId27"/>
    <p:sldId id="288" r:id="rId28"/>
    <p:sldId id="284" r:id="rId29"/>
    <p:sldId id="272" r:id="rId30"/>
  </p:sldIdLst>
  <p:sldSz cx="9144000" cy="6858000" type="screen4x3"/>
  <p:notesSz cx="6881813" cy="9296400"/>
  <p:custDataLst>
    <p:tags r:id="rId33"/>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Introduction" id="{6925794D-F8EB-4306-8464-6CDCC7F39C98}">
          <p14:sldIdLst>
            <p14:sldId id="263"/>
            <p14:sldId id="300"/>
          </p14:sldIdLst>
        </p14:section>
        <p14:section name="What is Policy" id="{420572F6-9348-4BE6-84AC-2125A605FE60}">
          <p14:sldIdLst>
            <p14:sldId id="275"/>
            <p14:sldId id="264"/>
            <p14:sldId id="289"/>
            <p14:sldId id="274"/>
            <p14:sldId id="291"/>
            <p14:sldId id="267"/>
            <p14:sldId id="271"/>
            <p14:sldId id="269"/>
            <p14:sldId id="292"/>
            <p14:sldId id="294"/>
            <p14:sldId id="295"/>
          </p14:sldIdLst>
        </p14:section>
        <p14:section name="The Policy Landscape" id="{454D2D93-AB37-43AE-8E3B-E3F5D1D7598E}">
          <p14:sldIdLst>
            <p14:sldId id="276"/>
            <p14:sldId id="277"/>
            <p14:sldId id="278"/>
            <p14:sldId id="279"/>
            <p14:sldId id="287"/>
            <p14:sldId id="298"/>
            <p14:sldId id="280"/>
            <p14:sldId id="285"/>
            <p14:sldId id="299"/>
            <p14:sldId id="281"/>
            <p14:sldId id="282"/>
            <p14:sldId id="297"/>
            <p14:sldId id="288"/>
            <p14:sldId id="284"/>
            <p14:sldId id="272"/>
          </p14:sldIdLst>
        </p14:section>
      </p14:sectionLst>
    </p:ext>
    <p:ext uri="{EFAFB233-063F-42B5-8137-9DF3F51BA10A}">
      <p15:sldGuideLst xmlns:p15="http://schemas.microsoft.com/office/powerpoint/2012/main">
        <p15:guide id="1" orient="horz" pos="336" userDrawn="1">
          <p15:clr>
            <a:srgbClr val="A4A3A4"/>
          </p15:clr>
        </p15:guide>
        <p15:guide id="2" pos="57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Yeakey" initials="MY"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C29"/>
    <a:srgbClr val="7AAD42"/>
    <a:srgbClr val="E96D1F"/>
    <a:srgbClr val="2375BB"/>
    <a:srgbClr val="000000"/>
    <a:srgbClr val="008040"/>
    <a:srgbClr val="A2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1" autoAdjust="0"/>
    <p:restoredTop sz="64402" autoAdjust="0"/>
  </p:normalViewPr>
  <p:slideViewPr>
    <p:cSldViewPr>
      <p:cViewPr varScale="1">
        <p:scale>
          <a:sx n="73" d="100"/>
          <a:sy n="73" d="100"/>
        </p:scale>
        <p:origin x="1864" y="176"/>
      </p:cViewPr>
      <p:guideLst>
        <p:guide orient="horz" pos="336"/>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13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sz="quarter" idx="1"/>
          </p:nvPr>
        </p:nvSpPr>
        <p:spPr bwMode="auto">
          <a:xfrm>
            <a:off x="3899694"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8" name="Rectangle 4"/>
          <p:cNvSpPr>
            <a:spLocks noGrp="1" noChangeArrowheads="1"/>
          </p:cNvSpPr>
          <p:nvPr>
            <p:ph type="ftr" sz="quarter" idx="2"/>
          </p:nvPr>
        </p:nvSpPr>
        <p:spPr bwMode="auto">
          <a:xfrm>
            <a:off x="0"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sldNum" sz="quarter" idx="3"/>
          </p:nvPr>
        </p:nvSpPr>
        <p:spPr bwMode="auto">
          <a:xfrm>
            <a:off x="3899694"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lgn="r">
              <a:defRPr sz="1200" smtClean="0"/>
            </a:lvl1pPr>
          </a:lstStyle>
          <a:p>
            <a:pPr>
              <a:defRPr/>
            </a:pPr>
            <a:fld id="{AEF94CDA-6954-4A00-A5DC-130D60B7A3D3}" type="slidenum">
              <a:rPr lang="en-US" altLang="en-US"/>
              <a:pPr>
                <a:defRPr/>
              </a:pPr>
              <a:t>‹#›</a:t>
            </a:fld>
            <a:endParaRPr lang="en-US" altLang="en-US"/>
          </a:p>
        </p:txBody>
      </p:sp>
    </p:spTree>
    <p:extLst>
      <p:ext uri="{BB962C8B-B14F-4D97-AF65-F5344CB8AC3E}">
        <p14:creationId xmlns:p14="http://schemas.microsoft.com/office/powerpoint/2010/main" val="2239757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5" name="Rectangle 3"/>
          <p:cNvSpPr>
            <a:spLocks noGrp="1" noChangeArrowheads="1"/>
          </p:cNvSpPr>
          <p:nvPr>
            <p:ph type="dt" idx="1"/>
          </p:nvPr>
        </p:nvSpPr>
        <p:spPr bwMode="auto">
          <a:xfrm>
            <a:off x="3899694" y="0"/>
            <a:ext cx="2982119" cy="46482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917575" y="4415790"/>
            <a:ext cx="5046663" cy="4183380"/>
          </a:xfrm>
          <a:prstGeom prst="rect">
            <a:avLst/>
          </a:prstGeom>
          <a:noFill/>
          <a:ln w="9525">
            <a:noFill/>
            <a:miter lim="800000"/>
            <a:headEnd/>
            <a:tailEnd/>
          </a:ln>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9" name="Rectangle 7"/>
          <p:cNvSpPr>
            <a:spLocks noGrp="1" noChangeArrowheads="1"/>
          </p:cNvSpPr>
          <p:nvPr>
            <p:ph type="sldNum" sz="quarter" idx="5"/>
          </p:nvPr>
        </p:nvSpPr>
        <p:spPr bwMode="auto">
          <a:xfrm>
            <a:off x="3899694" y="8831580"/>
            <a:ext cx="2982119" cy="464820"/>
          </a:xfrm>
          <a:prstGeom prst="rect">
            <a:avLst/>
          </a:prstGeom>
          <a:noFill/>
          <a:ln w="9525">
            <a:noFill/>
            <a:miter lim="800000"/>
            <a:headEnd/>
            <a:tailEnd/>
          </a:ln>
        </p:spPr>
        <p:txBody>
          <a:bodyPr vert="horz" wrap="square" lIns="92446" tIns="46223" rIns="92446" bIns="46223" numCol="1" anchor="b" anchorCtr="0" compatLnSpc="1">
            <a:prstTxWarp prst="textNoShape">
              <a:avLst/>
            </a:prstTxWarp>
          </a:bodyPr>
          <a:lstStyle>
            <a:lvl1pPr algn="r">
              <a:defRPr sz="1200" smtClean="0"/>
            </a:lvl1pPr>
          </a:lstStyle>
          <a:p>
            <a:pPr>
              <a:defRPr/>
            </a:pPr>
            <a:fld id="{70C0462F-7B61-479D-A8AF-4C0CA08EE406}" type="slidenum">
              <a:rPr lang="en-US" altLang="en-US"/>
              <a:pPr>
                <a:defRPr/>
              </a:pPr>
              <a:t>‹#›</a:t>
            </a:fld>
            <a:endParaRPr lang="en-US" altLang="en-US"/>
          </a:p>
        </p:txBody>
      </p:sp>
    </p:spTree>
    <p:extLst>
      <p:ext uri="{BB962C8B-B14F-4D97-AF65-F5344CB8AC3E}">
        <p14:creationId xmlns:p14="http://schemas.microsoft.com/office/powerpoint/2010/main" val="1874044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To begin</a:t>
            </a:r>
            <a:r>
              <a:rPr lang="en-US" altLang="en-US" baseline="0" dirty="0">
                <a:latin typeface="Arial" panose="020B0604020202020204" pitchFamily="34" charset="0"/>
                <a:ea typeface="ＭＳ Ｐゴシック" panose="020B0600070205080204" pitchFamily="34" charset="-128"/>
              </a:rPr>
              <a:t> this training, we need to understand what policy is and what the policy landscape is for a given issue in a given country. </a:t>
            </a:r>
            <a:endParaRPr lang="en-US" altLang="en-US" dirty="0">
              <a:latin typeface="Arial" panose="020B060402020202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348B18-4CB9-4909-8205-4EA506D8FF05}" type="slidenum">
              <a:rPr lang="en-US" altLang="en-US" sz="1200"/>
              <a:pPr/>
              <a:t>1</a:t>
            </a:fld>
            <a:endParaRPr lang="en-US" altLang="en-US" sz="1200"/>
          </a:p>
        </p:txBody>
      </p:sp>
    </p:spTree>
    <p:extLst>
      <p:ext uri="{BB962C8B-B14F-4D97-AF65-F5344CB8AC3E}">
        <p14:creationId xmlns:p14="http://schemas.microsoft.com/office/powerpoint/2010/main" val="174104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xfrm>
            <a:off x="688182" y="4415790"/>
            <a:ext cx="550545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0" dirty="0">
                <a:latin typeface="Arial" panose="020B0604020202020204" pitchFamily="34" charset="0"/>
                <a:ea typeface="ＭＳ Ｐゴシック" panose="020B0600070205080204" pitchFamily="34" charset="-128"/>
              </a:rPr>
              <a:t>Ask the group if they have heard of operational policies.</a:t>
            </a:r>
          </a:p>
          <a:p>
            <a:pPr>
              <a:spcBef>
                <a:spcPct val="0"/>
              </a:spcBef>
            </a:pPr>
            <a:r>
              <a:rPr lang="en-US" altLang="en-US" b="0" dirty="0">
                <a:latin typeface="Arial" panose="020B0604020202020204" pitchFamily="34" charset="0"/>
                <a:ea typeface="ＭＳ Ｐゴシック" panose="020B0600070205080204" pitchFamily="34" charset="-128"/>
              </a:rPr>
              <a:t>Ask if someone can provide an example.  Generate responses.</a:t>
            </a:r>
            <a:r>
              <a:rPr lang="en-US" altLang="en-US" b="0" baseline="0" dirty="0">
                <a:latin typeface="Arial" panose="020B0604020202020204" pitchFamily="34" charset="0"/>
                <a:ea typeface="ＭＳ Ｐゴシック" panose="020B0600070205080204" pitchFamily="34" charset="-128"/>
              </a:rPr>
              <a:t> </a:t>
            </a:r>
          </a:p>
          <a:p>
            <a:pPr>
              <a:spcBef>
                <a:spcPct val="0"/>
              </a:spcBef>
            </a:pPr>
            <a:endParaRPr lang="en-US" altLang="en-US" b="0" baseline="0"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Operational Policies are the instruments and practices by which organizations implement larger policies</a:t>
            </a:r>
          </a:p>
          <a:p>
            <a:pPr>
              <a:spcBef>
                <a:spcPct val="0"/>
              </a:spcBef>
            </a:pPr>
            <a:r>
              <a:rPr lang="en-US" altLang="en-US" dirty="0">
                <a:latin typeface="Arial" panose="020B0604020202020204" pitchFamily="34" charset="0"/>
                <a:ea typeface="ＭＳ Ｐゴシック" panose="020B0600070205080204" pitchFamily="34" charset="-128"/>
              </a:rPr>
              <a:t>While national policies provide necessary leadership and guidance, operational policies are the means for implementing those policies. So one major policy can trickle down to affect many other policies at different levels. Operational policies may be more directly related to or impacted by the research you are doing. </a:t>
            </a:r>
          </a:p>
          <a:p>
            <a:pPr>
              <a:spcBef>
                <a:spcPct val="0"/>
              </a:spcBef>
            </a:pPr>
            <a:endParaRPr lang="en-US" altLang="en-US"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[CLICK] In addition, one policy may impact many sectors – Policies about education, gender/women, finance, inheritance, the environment – can all have implications for health. And conversely, many health policies have implications in other sectors, as well. For example, policies on</a:t>
            </a:r>
            <a:r>
              <a:rPr lang="en-US" altLang="en-US" baseline="0" dirty="0">
                <a:latin typeface="Arial" panose="020B0604020202020204" pitchFamily="34" charset="0"/>
                <a:ea typeface="ＭＳ Ｐゴシック" panose="020B0600070205080204" pitchFamily="34" charset="-128"/>
              </a:rPr>
              <a:t> young people accessing contraceptives might have implications for schools or for traditional by-laws. </a:t>
            </a:r>
            <a:r>
              <a:rPr lang="en-US" altLang="en-US" dirty="0">
                <a:latin typeface="Arial" panose="020B0604020202020204" pitchFamily="34" charset="0"/>
                <a:ea typeface="ＭＳ Ｐゴシック" panose="020B0600070205080204" pitchFamily="34" charset="-128"/>
              </a:rPr>
              <a:t>Research is critical to ensure that a given policy doesn’t have unintended consequences in other sectors. Public</a:t>
            </a:r>
            <a:r>
              <a:rPr lang="en-US" altLang="en-US" baseline="0" dirty="0">
                <a:latin typeface="Arial" panose="020B0604020202020204" pitchFamily="34" charset="0"/>
                <a:ea typeface="ＭＳ Ｐゴシック" panose="020B0600070205080204" pitchFamily="34" charset="-128"/>
              </a:rPr>
              <a:t> health is by its nature interdisciplinary; decisions made within these areas often have impacts on a range of other sectors</a:t>
            </a:r>
            <a:endParaRPr lang="en-US" altLang="en-US" dirty="0">
              <a:latin typeface="Arial" panose="020B0604020202020204" pitchFamily="34" charset="0"/>
              <a:ea typeface="ＭＳ Ｐゴシック" panose="020B0600070205080204" pitchFamily="34" charset="-128"/>
            </a:endParaRPr>
          </a:p>
        </p:txBody>
      </p:sp>
      <p:sp>
        <p:nvSpPr>
          <p:cNvPr id="22532"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31769B91-2D1E-400F-B979-DDCC6AC95864}" type="slidenum">
              <a:rPr lang="en-US" altLang="en-US" sz="1200">
                <a:latin typeface="Calibri" panose="020F0502020204030204" pitchFamily="34" charset="0"/>
              </a:rPr>
              <a:pPr algn="r" eaLnBrk="1" hangingPunct="1"/>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9736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this broad understanding of policy, we’ll now turn to how you can begin to understand the policy landscape for a given issue in a given country or context. </a:t>
            </a:r>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14</a:t>
            </a:fld>
            <a:endParaRPr lang="en-US" altLang="en-US"/>
          </a:p>
        </p:txBody>
      </p:sp>
    </p:spTree>
    <p:extLst>
      <p:ext uri="{BB962C8B-B14F-4D97-AF65-F5344CB8AC3E}">
        <p14:creationId xmlns:p14="http://schemas.microsoft.com/office/powerpoint/2010/main" val="396785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to understand the policy</a:t>
            </a:r>
            <a:r>
              <a:rPr lang="en-US" baseline="0" dirty="0"/>
              <a:t> landscape, you first need to know WHO is involved – we call these people the stakeholders, the people and groups who are affected by and who influence your issue. </a:t>
            </a:r>
          </a:p>
          <a:p>
            <a:endParaRPr lang="en-US" baseline="0" dirty="0"/>
          </a:p>
          <a:p>
            <a:r>
              <a:rPr lang="en-US" baseline="0" dirty="0"/>
              <a:t>Then, you need to know WHAT policies are in place. Are there national policies? Government policies at any administrative level? And if so, (perhaps more importantly) what do they say? Are there gaps, or has the government chosen not to act on the topic?</a:t>
            </a:r>
          </a:p>
          <a:p>
            <a:endParaRPr lang="en-US" baseline="0" dirty="0"/>
          </a:p>
          <a:p>
            <a:r>
              <a:rPr lang="en-US" baseline="0" dirty="0"/>
              <a:t>Then, the HOW. How are the mandates of the policies funded? Are there donors funding, and thereby influencing, the programs? What is really happening with implementation of the policy?</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15</a:t>
            </a:fld>
            <a:endParaRPr lang="en-US" altLang="en-US"/>
          </a:p>
        </p:txBody>
      </p:sp>
    </p:spTree>
    <p:extLst>
      <p:ext uri="{BB962C8B-B14F-4D97-AF65-F5344CB8AC3E}">
        <p14:creationId xmlns:p14="http://schemas.microsoft.com/office/powerpoint/2010/main" val="135662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Ask the group: Who can define “stakeholders?”</a:t>
            </a:r>
          </a:p>
          <a:p>
            <a:r>
              <a:rPr lang="en-US" b="0" dirty="0"/>
              <a:t>Generate responses.</a:t>
            </a:r>
          </a:p>
          <a:p>
            <a:endParaRPr lang="en-US" dirty="0"/>
          </a:p>
          <a:p>
            <a:r>
              <a:rPr lang="en-US" dirty="0"/>
              <a:t>[CLICK] Read definition</a:t>
            </a:r>
            <a:r>
              <a:rPr lang="en-US" baseline="0" dirty="0"/>
              <a:t> of stakeholders. </a:t>
            </a:r>
          </a:p>
          <a:p>
            <a:endParaRPr lang="en-US" baseline="0" dirty="0"/>
          </a:p>
          <a:p>
            <a:r>
              <a:rPr lang="en-US" baseline="0" dirty="0"/>
              <a:t>With this definition, identifying the stakeholders begins with a brainstorm about who these people are. </a:t>
            </a:r>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16</a:t>
            </a:fld>
            <a:endParaRPr lang="en-US" altLang="en-US"/>
          </a:p>
        </p:txBody>
      </p:sp>
    </p:spTree>
    <p:extLst>
      <p:ext uri="{BB962C8B-B14F-4D97-AF65-F5344CB8AC3E}">
        <p14:creationId xmlns:p14="http://schemas.microsoft.com/office/powerpoint/2010/main" val="326493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a flip chart with three column</a:t>
            </a:r>
            <a:r>
              <a:rPr lang="en-US" baseline="0" dirty="0"/>
              <a:t> headings: Beneficiaries; Implementers; Influencers. Write the name of each group listed above clearly on an index card. Mix up the cards, and pass them out. </a:t>
            </a:r>
          </a:p>
          <a:p>
            <a:endParaRPr lang="en-US" dirty="0"/>
          </a:p>
          <a:p>
            <a:r>
              <a:rPr lang="en-US" dirty="0"/>
              <a:t>As you brainstorm,</a:t>
            </a:r>
            <a:r>
              <a:rPr lang="en-US" baseline="0" dirty="0"/>
              <a:t> this simple three-part framework can help you to think through the different types of groups to list. </a:t>
            </a:r>
          </a:p>
          <a:p>
            <a:endParaRPr lang="en-US" b="0" baseline="0" dirty="0"/>
          </a:p>
          <a:p>
            <a:pPr marL="171450" indent="-171450">
              <a:buFont typeface="Arial" panose="020B0604020202020204" pitchFamily="34" charset="0"/>
              <a:buChar char="•"/>
            </a:pPr>
            <a:r>
              <a:rPr lang="en-US" b="0" baseline="0" dirty="0"/>
              <a:t>Ask the group to take the prepared index cards and place each stakeholder group under the proper heading</a:t>
            </a:r>
            <a:r>
              <a:rPr lang="en-US" b="0" baseline="0"/>
              <a:t>:  </a:t>
            </a:r>
            <a:r>
              <a:rPr lang="en-US" b="0" baseline="0" dirty="0"/>
              <a:t>B</a:t>
            </a:r>
            <a:r>
              <a:rPr lang="en-US" b="0" baseline="0"/>
              <a:t>eneficiaries, Implementers</a:t>
            </a:r>
            <a:r>
              <a:rPr lang="en-US" b="0" baseline="0" dirty="0"/>
              <a:t>, </a:t>
            </a:r>
            <a:r>
              <a:rPr lang="en-US" b="0" baseline="0"/>
              <a:t>and Influencers</a:t>
            </a:r>
            <a:r>
              <a:rPr lang="en-US" b="0" baseline="0" dirty="0"/>
              <a:t>.</a:t>
            </a:r>
          </a:p>
          <a:p>
            <a:pPr marL="171450" indent="-171450">
              <a:buFont typeface="Arial" panose="020B0604020202020204" pitchFamily="34" charset="0"/>
              <a:buChar char="•"/>
            </a:pPr>
            <a:r>
              <a:rPr lang="en-US" b="0" baseline="0" dirty="0"/>
              <a:t>Explain that by Beneficiaries are the users or individuals directly impacted by the policy or issue; Implementers are those groups and institutions who administer or directly implement policies and programs; and Influencers are the groups such as opinion leaders, funders, etc. who can shape what secondary stakeholders are doing.</a:t>
            </a:r>
          </a:p>
          <a:p>
            <a:pPr marL="171450" indent="-171450">
              <a:buFont typeface="Arial" panose="020B0604020202020204" pitchFamily="34" charset="0"/>
              <a:buChar char="•"/>
            </a:pPr>
            <a:r>
              <a:rPr lang="en-US" b="0" baseline="0" dirty="0"/>
              <a:t>Take 2-3 minutes for this.</a:t>
            </a:r>
          </a:p>
          <a:p>
            <a:pPr marL="171450" indent="-171450">
              <a:buFont typeface="Arial" panose="020B0604020202020204" pitchFamily="34" charset="0"/>
              <a:buChar char="•"/>
            </a:pPr>
            <a:r>
              <a:rPr lang="en-US" b="0" baseline="0" dirty="0"/>
              <a:t>Review where the cards are placed and move to correct heading if necessary. </a:t>
            </a:r>
          </a:p>
          <a:p>
            <a:endParaRPr lang="en-US" baseline="0" dirty="0"/>
          </a:p>
          <a:p>
            <a:r>
              <a:rPr lang="en-US" baseline="0" dirty="0"/>
              <a:t>[CLICK to bring up the table of stakeholders]</a:t>
            </a:r>
          </a:p>
          <a:p>
            <a:endParaRPr lang="en-US" baseline="0" dirty="0"/>
          </a:p>
          <a:p>
            <a:r>
              <a:rPr lang="en-US" baseline="0" dirty="0"/>
              <a:t>Explain that this framework is just a guide, but the groups listed tend to be relevant when mapping stakeholders for health-related issues. You would want to be more specific, where possible. So instead of just “service providers”, can you name the specific health facilities, or cadres of health workers, who are relevant for your issue?</a:t>
            </a:r>
          </a:p>
          <a:p>
            <a:endParaRPr lang="en-US" baseline="0" dirty="0"/>
          </a:p>
          <a:p>
            <a:r>
              <a:rPr lang="en-US" baseline="0" dirty="0"/>
              <a:t>[CLICK for final bullet]</a:t>
            </a:r>
          </a:p>
          <a:p>
            <a:endParaRPr lang="en-US" baseline="0" dirty="0"/>
          </a:p>
          <a:p>
            <a:r>
              <a:rPr lang="en-US" baseline="0" dirty="0"/>
              <a:t>You </a:t>
            </a:r>
            <a:r>
              <a:rPr lang="en-US" b="0" baseline="0" dirty="0"/>
              <a:t>should c</a:t>
            </a:r>
            <a:r>
              <a:rPr lang="en-US" baseline="0" dirty="0"/>
              <a:t>onsider “mapping” the stakeholders you identify through the brainstorming process. Common criteria for mapping the stakeholders, by which we mean organizing the stakeholders graphically, are their interest level in your topic, their degree of influence over the issue, or how important they are to the issue. A simple google search of “Stakeholder Mapping” or “Stakeholder Matrix” will give you a LOT of examples and ideas. </a:t>
            </a:r>
          </a:p>
          <a:p>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17</a:t>
            </a:fld>
            <a:endParaRPr lang="en-US" altLang="en-US"/>
          </a:p>
        </p:txBody>
      </p:sp>
    </p:spTree>
    <p:extLst>
      <p:ext uri="{BB962C8B-B14F-4D97-AF65-F5344CB8AC3E}">
        <p14:creationId xmlns:p14="http://schemas.microsoft.com/office/powerpoint/2010/main" val="389791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of a stakeholder</a:t>
            </a:r>
            <a:r>
              <a:rPr lang="en-US" baseline="0" dirty="0"/>
              <a:t> map that we like. You can see that we use two axes. Going from right to left, we have the stakeholders’ degree of power and influence. This runs from low (-3) to high (+3). From bottom to top, we have their degree of opposition, from very opposed (-3) to very supportive (+3). Having identified all your stakeholders (and perhaps done a little research on them), you would then plot them out on this chart based on how influential and supportive you think they are. A map like this will come in useful when you start to decide which audiences you want to target with your policy communication activities. We’ll return to the idea of “audiences” in a few sessions. </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18</a:t>
            </a:fld>
            <a:endParaRPr lang="en-US" altLang="en-US"/>
          </a:p>
        </p:txBody>
      </p:sp>
    </p:spTree>
    <p:extLst>
      <p:ext uri="{BB962C8B-B14F-4D97-AF65-F5344CB8AC3E}">
        <p14:creationId xmlns:p14="http://schemas.microsoft.com/office/powerpoint/2010/main" val="165968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to understand the policy</a:t>
            </a:r>
            <a:r>
              <a:rPr lang="en-US" baseline="0" dirty="0"/>
              <a:t> landscape, you first need to know WHO is involved – we call these people the stakeholders, the people and groups who are affected by and who influence your issue. </a:t>
            </a:r>
          </a:p>
          <a:p>
            <a:endParaRPr lang="en-US" baseline="0" dirty="0"/>
          </a:p>
          <a:p>
            <a:r>
              <a:rPr lang="en-US" baseline="0" dirty="0"/>
              <a:t>Then, you need to know WHAT policies are in place. Are there national policies? Government policies at any administrative level? And if so, (perhaps more importantly) what do they say? Are there gaps, or has the government chosen not to act on the topic?</a:t>
            </a:r>
          </a:p>
          <a:p>
            <a:endParaRPr lang="en-US" baseline="0" dirty="0"/>
          </a:p>
          <a:p>
            <a:r>
              <a:rPr lang="en-US" baseline="0" dirty="0"/>
              <a:t>Then, the HOW. How are the mandates of the policies funded? Are there donors funding, and thereby influencing, the programs? What is really happening with implementation of the policy?</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19</a:t>
            </a:fld>
            <a:endParaRPr lang="en-US" altLang="en-US"/>
          </a:p>
        </p:txBody>
      </p:sp>
    </p:spTree>
    <p:extLst>
      <p:ext uri="{BB962C8B-B14F-4D97-AF65-F5344CB8AC3E}">
        <p14:creationId xmlns:p14="http://schemas.microsoft.com/office/powerpoint/2010/main" val="301467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information</a:t>
            </a:r>
            <a:r>
              <a:rPr lang="en-US" baseline="0" dirty="0"/>
              <a:t> to gather is what policies, strategies, or action plans are in place. Questions to consider include:</a:t>
            </a:r>
          </a:p>
          <a:p>
            <a:pPr marL="173336" indent="-173336">
              <a:buFontTx/>
              <a:buChar char="-"/>
            </a:pPr>
            <a:r>
              <a:rPr lang="en-US" baseline="0" dirty="0"/>
              <a:t>Is there a dedicated policy for the given topic? And is it at the appropriate level – national, district, facility, </a:t>
            </a:r>
            <a:r>
              <a:rPr lang="en-US" baseline="0" dirty="0" err="1"/>
              <a:t>etc</a:t>
            </a:r>
            <a:r>
              <a:rPr lang="en-US" baseline="0" dirty="0"/>
              <a:t>?</a:t>
            </a:r>
          </a:p>
          <a:p>
            <a:pPr marL="173336" indent="-173336">
              <a:buFontTx/>
              <a:buChar char="-"/>
            </a:pPr>
            <a:r>
              <a:rPr lang="en-US" baseline="0" dirty="0"/>
              <a:t>What other policies or strategies address this topic? Sometimes policies have an associated strategic plan. Sometimes there may be a national level policy, but a district level strategy or implementation plan is required to direct how the policy will be implemented in a given district. </a:t>
            </a:r>
          </a:p>
          <a:p>
            <a:pPr marL="173336" indent="-173336">
              <a:buFontTx/>
              <a:buChar char="-"/>
            </a:pPr>
            <a:r>
              <a:rPr lang="en-US" baseline="0" dirty="0"/>
              <a:t>What are the explicit objectives of the policy?</a:t>
            </a:r>
          </a:p>
          <a:p>
            <a:pPr marL="173336" indent="-173336">
              <a:buFontTx/>
              <a:buChar char="-"/>
            </a:pPr>
            <a:r>
              <a:rPr lang="en-US" baseline="0" dirty="0"/>
              <a:t>Does the policy specify how it will be funded? If not, are budgets at the appropriate level funding the programs or activities specified by the policy?</a:t>
            </a:r>
          </a:p>
          <a:p>
            <a:pPr marL="173336" indent="-173336">
              <a:buFontTx/>
              <a:buChar char="-"/>
            </a:pPr>
            <a:r>
              <a:rPr lang="en-US" baseline="0" dirty="0"/>
              <a:t>Does the policy say how it will be implemented? Or is there a separate implementation plan document?</a:t>
            </a:r>
          </a:p>
          <a:p>
            <a:pPr marL="173336" indent="-173336">
              <a:buFontTx/>
              <a:buChar char="-"/>
            </a:pPr>
            <a:r>
              <a:rPr lang="en-US" baseline="0" dirty="0"/>
              <a:t>Are there any recent developments that might impact these policies? Have any officials or influential stakeholders made public statements or commitments regarding the issue? Knowing what your leaders have committed to, and comparing that to the reality of the policy landscape, is a way of holding leaders accountable. </a:t>
            </a:r>
          </a:p>
          <a:p>
            <a:endParaRPr lang="en-US" baseline="0" dirty="0"/>
          </a:p>
          <a:p>
            <a:pPr defTabSz="924458"/>
            <a:r>
              <a:rPr lang="en-US" baseline="0" dirty="0"/>
              <a:t>You’ll need to consider how the government and policymaking in the country is organized. Are decisions (policies, funding) made at the national level? Regional or district level? Is there a national-level policy that relates, directly or indirectly, to your issue?</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20</a:t>
            </a:fld>
            <a:endParaRPr lang="en-US" altLang="en-US"/>
          </a:p>
        </p:txBody>
      </p:sp>
    </p:spTree>
    <p:extLst>
      <p:ext uri="{BB962C8B-B14F-4D97-AF65-F5344CB8AC3E}">
        <p14:creationId xmlns:p14="http://schemas.microsoft.com/office/powerpoint/2010/main" val="3674374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baseline="0" dirty="0"/>
              <a:t>Then – what does the policy actually SAY? </a:t>
            </a:r>
          </a:p>
          <a:p>
            <a:pPr defTabSz="924458"/>
            <a:endParaRPr lang="en-US" baseline="0" dirty="0"/>
          </a:p>
          <a:p>
            <a:pPr defTabSz="924458"/>
            <a:r>
              <a:rPr lang="en-US" baseline="0" dirty="0"/>
              <a:t>Are the key terms defined? What groups are named, and what could be left to interpretation? For example, does the policy specifically address school feeding for secondary school students?</a:t>
            </a:r>
          </a:p>
          <a:p>
            <a:pPr defTabSz="924458"/>
            <a:endParaRPr lang="en-US" baseline="0" dirty="0"/>
          </a:p>
          <a:p>
            <a:pPr defTabSz="924458"/>
            <a:r>
              <a:rPr lang="en-US" baseline="0" dirty="0"/>
              <a:t>There are many approaches to policy analysis that look critically at the actual language of the policy. One approach is to use WHO guidance to analyze the text of the policy, and see where the policy explicitly addresses WHO recommendations and where there are gaps in addressing those recommendations. WHO guidance docs are available on a variety of health</a:t>
            </a:r>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21</a:t>
            </a:fld>
            <a:endParaRPr lang="en-US" altLang="en-US"/>
          </a:p>
        </p:txBody>
      </p:sp>
    </p:spTree>
    <p:extLst>
      <p:ext uri="{BB962C8B-B14F-4D97-AF65-F5344CB8AC3E}">
        <p14:creationId xmlns:p14="http://schemas.microsoft.com/office/powerpoint/2010/main" val="196772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to understand the policy</a:t>
            </a:r>
            <a:r>
              <a:rPr lang="en-US" baseline="0" dirty="0"/>
              <a:t> landscape, you first need to know WHO is involved – we call these people the stakeholders, the people and groups who are affected by and who influence your issue. </a:t>
            </a:r>
          </a:p>
          <a:p>
            <a:endParaRPr lang="en-US" baseline="0" dirty="0"/>
          </a:p>
          <a:p>
            <a:r>
              <a:rPr lang="en-US" baseline="0" dirty="0"/>
              <a:t>Then, you need to know WHAT policies are in place. Are there national policies? Government policies at any administrative level? And if so, (perhaps more importantly) what do they say? Are there gaps, or has the government chosen not to act on the topic?</a:t>
            </a:r>
          </a:p>
          <a:p>
            <a:endParaRPr lang="en-US" baseline="0" dirty="0"/>
          </a:p>
          <a:p>
            <a:r>
              <a:rPr lang="en-US" baseline="0" dirty="0"/>
              <a:t>Then, the HOW. How are the mandates of the policies funded? Are there donors funding, and thereby influencing, the programs? What is really happening with implementation of the policy?</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22</a:t>
            </a:fld>
            <a:endParaRPr lang="en-US" altLang="en-US"/>
          </a:p>
        </p:txBody>
      </p:sp>
    </p:spTree>
    <p:extLst>
      <p:ext uri="{BB962C8B-B14F-4D97-AF65-F5344CB8AC3E}">
        <p14:creationId xmlns:p14="http://schemas.microsoft.com/office/powerpoint/2010/main" val="860848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Definition of policy, </a:t>
            </a:r>
          </a:p>
        </p:txBody>
      </p:sp>
      <p:sp>
        <p:nvSpPr>
          <p:cNvPr id="4" name="Slide Number Placeholder 3"/>
          <p:cNvSpPr>
            <a:spLocks noGrp="1"/>
          </p:cNvSpPr>
          <p:nvPr>
            <p:ph type="sldNum" sz="quarter" idx="5"/>
          </p:nvPr>
        </p:nvSpPr>
        <p:spPr/>
        <p:txBody>
          <a:bodyPr/>
          <a:lstStyle/>
          <a:p>
            <a:pPr>
              <a:defRPr/>
            </a:pPr>
            <a:fld id="{70C0462F-7B61-479D-A8AF-4C0CA08EE406}" type="slidenum">
              <a:rPr lang="en-US" altLang="en-US" smtClean="0"/>
              <a:pPr>
                <a:defRPr/>
              </a:pPr>
              <a:t>2</a:t>
            </a:fld>
            <a:endParaRPr lang="en-US" altLang="en-US"/>
          </a:p>
        </p:txBody>
      </p:sp>
    </p:spTree>
    <p:extLst>
      <p:ext uri="{BB962C8B-B14F-4D97-AF65-F5344CB8AC3E}">
        <p14:creationId xmlns:p14="http://schemas.microsoft.com/office/powerpoint/2010/main" val="2462019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the question is, what’s really happening? We know who the stakeholders are. We know what the policy says. But what’s really happening? </a:t>
            </a:r>
          </a:p>
          <a:p>
            <a:endParaRPr lang="en-US" baseline="0" dirty="0"/>
          </a:p>
          <a:p>
            <a:r>
              <a:rPr lang="en-US" baseline="0" dirty="0"/>
              <a:t>Policy implementation refers to the mechanisms, resources, and relationships that link health policies to program action – this includes all those operational policies we discussed in previous slides. A policy implementation assessment looks at how a given policy is translated into action. Many countries have policies in place for the issues you are considering – but the implementation may be an issue. A policy implementation assessment is a way to hold leaders accountable by determining which commitments are being translated into action. </a:t>
            </a:r>
          </a:p>
          <a:p>
            <a:endParaRPr lang="en-US" baseline="0" dirty="0"/>
          </a:p>
          <a:p>
            <a:r>
              <a:rPr lang="en-US" baseline="0" dirty="0"/>
              <a:t>One piece of data to consider is current indicators – depending on the issue, information that may be readily available in a DHS or national level survey. If you’re exploring the policy environment for adolescent nutrition, what do the indicators tell you about this?</a:t>
            </a:r>
          </a:p>
          <a:p>
            <a:endParaRPr lang="en-US" baseline="0" dirty="0"/>
          </a:p>
          <a:p>
            <a:r>
              <a:rPr lang="en-US" baseline="0" dirty="0"/>
              <a:t>Consider implementation of the policy. How is this being implemented?</a:t>
            </a:r>
          </a:p>
          <a:p>
            <a:endParaRPr lang="en-US" baseline="0" dirty="0"/>
          </a:p>
          <a:p>
            <a:r>
              <a:rPr lang="en-US" baseline="0" dirty="0"/>
              <a:t>Valuable information also comes from key informants from among the stakeholder groups. These are individuals who have first hand experience implementing or monitoring the policy and can provide insight about what is happening. Stakeholders may be able to speak to how politics, beliefs, values, or social norms may be influencing the policy context. </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23</a:t>
            </a:fld>
            <a:endParaRPr lang="en-US" altLang="en-US"/>
          </a:p>
        </p:txBody>
      </p:sp>
    </p:spTree>
    <p:extLst>
      <p:ext uri="{BB962C8B-B14F-4D97-AF65-F5344CB8AC3E}">
        <p14:creationId xmlns:p14="http://schemas.microsoft.com/office/powerpoint/2010/main" val="649471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full scale policy implementation assessment to determine what’s really happening is equivalent to undertaking a large scale research activity. It’s an important piece of holding policymakers and leaders accountable for the policy commitments they’ve made, and ensuring that policies are meeting the goals they were put in place for.</a:t>
            </a:r>
          </a:p>
          <a:p>
            <a:endParaRPr lang="en-US" dirty="0"/>
          </a:p>
          <a:p>
            <a:r>
              <a:rPr lang="en-US" dirty="0"/>
              <a:t>The USAID-funded</a:t>
            </a:r>
            <a:r>
              <a:rPr lang="en-US" baseline="0" dirty="0"/>
              <a:t> Health Policy Initiative created a tool several years ago that provides detailed guidance on how to conduct a formal policy assessment. They advise that the full process takes 4-6 months, and is best accomplished by a </a:t>
            </a:r>
            <a:r>
              <a:rPr lang="en-US" baseline="0" dirty="0" err="1"/>
              <a:t>multisectoral</a:t>
            </a:r>
            <a:r>
              <a:rPr lang="en-US" baseline="0" dirty="0"/>
              <a:t> stakeholder team.</a:t>
            </a:r>
          </a:p>
          <a:p>
            <a:endParaRPr lang="en-US" baseline="0" dirty="0"/>
          </a:p>
          <a:p>
            <a:r>
              <a:rPr lang="en-US" baseline="0" dirty="0"/>
              <a:t>Using that tool as a starting point, PRB led a </a:t>
            </a:r>
            <a:r>
              <a:rPr lang="en-US" baseline="0" dirty="0" err="1"/>
              <a:t>mutlisectoral</a:t>
            </a:r>
            <a:r>
              <a:rPr lang="en-US" baseline="0" dirty="0"/>
              <a:t> team to conduct an assessment of Kenya’s Adolescent Reproductive Health and Development policy in 2012. The results were published in 2013, and formed the basis for policy communication activities from 2013-2015 that ultimately culminated in a revised ARHD policy that addresses many of the gaps identified in this report. </a:t>
            </a:r>
          </a:p>
          <a:p>
            <a:endParaRPr lang="en-US" baseline="0" dirty="0"/>
          </a:p>
          <a:p>
            <a:r>
              <a:rPr lang="en-US" baseline="0" dirty="0"/>
              <a:t>Even if you can’t do a full assessment (which is beyond the scope of most individuals), it’s important to consider the question of implementation, and seek out what information might be readily available. Maybe another group has undertaken the research and it’s published on their website or in a journal. Maybe you can use your networks to have a formal or informal interview with a key informant, such as a nurse, or MOH official. </a:t>
            </a:r>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24</a:t>
            </a:fld>
            <a:endParaRPr lang="en-US" altLang="en-US"/>
          </a:p>
        </p:txBody>
      </p:sp>
    </p:spTree>
    <p:extLst>
      <p:ext uri="{BB962C8B-B14F-4D97-AF65-F5344CB8AC3E}">
        <p14:creationId xmlns:p14="http://schemas.microsoft.com/office/powerpoint/2010/main" val="2386633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factor to consider in the policy landscape, and any type of policy assessment, is gender. What do we mean when we say gender? Generate response. </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25</a:t>
            </a:fld>
            <a:endParaRPr lang="en-US" altLang="en-US"/>
          </a:p>
        </p:txBody>
      </p:sp>
    </p:spTree>
    <p:extLst>
      <p:ext uri="{BB962C8B-B14F-4D97-AF65-F5344CB8AC3E}">
        <p14:creationId xmlns:p14="http://schemas.microsoft.com/office/powerpoint/2010/main" val="1412165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Integrating gender into policy development, advocacy and implementation ensures that the needs of women and men, girls and boy, and gender and sexual minorities are considered and addressed.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Health policies often affect women and men, girls and boys, and GSM differently.  These differences are often the result of local gender norms and values that shape the freedom and opportunities open to women/men, boys/girls</a:t>
            </a:r>
            <a:r>
              <a:rPr lang="en-US" sz="1200" baseline="0" dirty="0"/>
              <a:t> </a:t>
            </a:r>
            <a:r>
              <a:rPr lang="en-US" sz="1200" dirty="0"/>
              <a:t>in society. In developing countries, women may depend on men for livelihood needs such as food, shelter, money for medical treatment, school fees for children, etc.,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Therefore, policies </a:t>
            </a:r>
            <a:r>
              <a:rPr lang="en-US" sz="1200" baseline="0" dirty="0"/>
              <a:t>need to consider gender and gender norms carefully.</a:t>
            </a:r>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Men also face gender norms that increase their health risks.  They tend to seek healthcare less often than women and thus have less interaction with healthcare providers.</a:t>
            </a:r>
          </a:p>
          <a:p>
            <a:pPr marL="0" indent="0">
              <a:buFont typeface="Arial" panose="020B0604020202020204" pitchFamily="34" charset="0"/>
              <a:buNone/>
            </a:pPr>
            <a:r>
              <a:rPr lang="en-US" sz="1200" dirty="0"/>
              <a:t>Policies provide an opportunity to identify and remove these inequalities.</a:t>
            </a:r>
            <a:r>
              <a:rPr lang="en-US" sz="1200" baseline="0" dirty="0"/>
              <a:t> In fact, p</a:t>
            </a:r>
            <a:r>
              <a:rPr lang="en-US" sz="1200" dirty="0"/>
              <a:t>olicymakers and other stakeholders must identify and remove these gender inequalities – whether they result from oversights in policy or breakdowns in in implementation.  </a:t>
            </a:r>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26</a:t>
            </a:fld>
            <a:endParaRPr lang="en-US" altLang="en-US"/>
          </a:p>
        </p:txBody>
      </p:sp>
    </p:spTree>
    <p:extLst>
      <p:ext uri="{BB962C8B-B14F-4D97-AF65-F5344CB8AC3E}">
        <p14:creationId xmlns:p14="http://schemas.microsoft.com/office/powerpoint/2010/main" val="3265831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key points to take away from this session are that policies are meant to guide action and achieve</a:t>
            </a:r>
            <a:r>
              <a:rPr lang="en-US" baseline="0" dirty="0"/>
              <a:t> goals, and are put in place through a variety of mechanisms at many different levels.</a:t>
            </a:r>
          </a:p>
          <a:p>
            <a:endParaRPr lang="en-US" baseline="0" dirty="0"/>
          </a:p>
          <a:p>
            <a:r>
              <a:rPr lang="en-US" baseline="0" dirty="0"/>
              <a:t>Understanding the policy landscape for a given issue is an important first step as you consider the policy implications of your research or topic. Important components of a policy landscape assessment include the stakeholders, the policies and what they say, and the implementation of the policies – translating the statements in the documents into action. </a:t>
            </a:r>
            <a:endParaRPr lang="en-US" dirty="0"/>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27</a:t>
            </a:fld>
            <a:endParaRPr lang="en-US" altLang="en-US"/>
          </a:p>
        </p:txBody>
      </p:sp>
    </p:spTree>
    <p:extLst>
      <p:ext uri="{BB962C8B-B14F-4D97-AF65-F5344CB8AC3E}">
        <p14:creationId xmlns:p14="http://schemas.microsoft.com/office/powerpoint/2010/main" val="2986330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688182" y="4415790"/>
            <a:ext cx="550545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28676"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9D3E73F-757C-4A80-977E-A1B16ABFEAD5}" type="slidenum">
              <a:rPr lang="en-US" altLang="en-US" sz="1200">
                <a:latin typeface="Calibri" panose="020F0502020204030204" pitchFamily="34" charset="0"/>
              </a:rPr>
              <a:pPr algn="r" eaLnBrk="1" hangingPunct="1"/>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6755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Ask the group:  “Does anyone</a:t>
            </a:r>
            <a:r>
              <a:rPr lang="en-US" altLang="en-US" b="0" baseline="0" dirty="0"/>
              <a:t> know what this place is?” and </a:t>
            </a:r>
            <a:r>
              <a:rPr lang="en-US" altLang="en-US" b="0" dirty="0"/>
              <a:t>“What does this picture remind you of?”</a:t>
            </a:r>
          </a:p>
          <a:p>
            <a:r>
              <a:rPr lang="en-US" altLang="en-US" b="0" dirty="0"/>
              <a:t>Generate responses from the group.</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This is the Africa Union building in Addis Ababa, where many policies are made and here it is full of policymakers.  Is this place relevant to the work that you do?  What are the other “venues” relevant to your policy work?</a:t>
            </a:r>
          </a:p>
          <a:p>
            <a:endParaRPr lang="en-US" altLang="en-US" b="0"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word “policy” often makes us think of images of high-level officials – Parliament, the President of Prime Minister, or official documents. Policy can be all of that – but it can also be a lot of other things.</a:t>
            </a:r>
            <a:r>
              <a:rPr lang="en-US" altLang="en-US" baseline="0" dirty="0">
                <a:latin typeface="Arial" panose="020B0604020202020204" pitchFamily="34" charset="0"/>
                <a:ea typeface="ＭＳ Ｐゴシック" panose="020B0600070205080204" pitchFamily="34" charset="-128"/>
              </a:rPr>
              <a:t> And</a:t>
            </a:r>
            <a:r>
              <a:rPr lang="en-US" altLang="en-US" dirty="0">
                <a:latin typeface="Arial" panose="020B0604020202020204" pitchFamily="34" charset="0"/>
                <a:ea typeface="ＭＳ Ｐゴシック" panose="020B0600070205080204" pitchFamily="34" charset="-128"/>
              </a:rPr>
              <a:t> research is critical to informing all of it</a:t>
            </a:r>
            <a:r>
              <a:rPr lang="en-US" altLang="en-US" baseline="0" dirty="0">
                <a:latin typeface="Arial" panose="020B0604020202020204" pitchFamily="34" charset="0"/>
                <a:ea typeface="ＭＳ Ｐゴシック" panose="020B0600070205080204" pitchFamily="34" charset="-128"/>
              </a:rPr>
              <a:t>. </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2E379A-4047-450B-BF43-699839E9C029}" type="slidenum">
              <a:rPr lang="en-US" altLang="en-US" sz="1200"/>
              <a:pPr/>
              <a:t>3</a:t>
            </a:fld>
            <a:endParaRPr lang="en-US" altLang="en-US" sz="1200"/>
          </a:p>
        </p:txBody>
      </p:sp>
    </p:spTree>
    <p:extLst>
      <p:ext uri="{BB962C8B-B14F-4D97-AF65-F5344CB8AC3E}">
        <p14:creationId xmlns:p14="http://schemas.microsoft.com/office/powerpoint/2010/main" val="372136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xfrm>
            <a:off x="688182" y="4415790"/>
            <a:ext cx="550545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0" dirty="0">
                <a:latin typeface="Arial" panose="020B0604020202020204" pitchFamily="34" charset="0"/>
                <a:ea typeface="ＭＳ Ｐゴシック" panose="020B0600070205080204" pitchFamily="34" charset="-128"/>
              </a:rPr>
              <a:t>Ask the group: So what is POLICY?</a:t>
            </a:r>
          </a:p>
          <a:p>
            <a:pPr>
              <a:spcBef>
                <a:spcPct val="0"/>
              </a:spcBef>
            </a:pPr>
            <a:r>
              <a:rPr lang="en-US" altLang="en-US" b="0" dirty="0">
                <a:latin typeface="Arial" panose="020B0604020202020204" pitchFamily="34" charset="0"/>
                <a:ea typeface="ＭＳ Ｐゴシック" panose="020B0600070205080204" pitchFamily="34" charset="-128"/>
              </a:rPr>
              <a:t>Generate responses.</a:t>
            </a:r>
          </a:p>
          <a:p>
            <a:pPr>
              <a:spcBef>
                <a:spcPct val="0"/>
              </a:spcBef>
            </a:pPr>
            <a:endParaRPr lang="en-US" altLang="en-US"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[Click]</a:t>
            </a:r>
            <a:r>
              <a:rPr lang="en-US" altLang="en-US" baseline="0" dirty="0">
                <a:latin typeface="Arial" panose="020B0604020202020204" pitchFamily="34" charset="0"/>
                <a:ea typeface="ＭＳ Ｐゴシック" panose="020B0600070205080204" pitchFamily="34" charset="-128"/>
              </a:rPr>
              <a:t> The dictionary tells us that </a:t>
            </a:r>
            <a:r>
              <a:rPr lang="en-US" altLang="en-US" dirty="0">
                <a:latin typeface="Arial" panose="020B0604020202020204" pitchFamily="34" charset="0"/>
                <a:ea typeface="ＭＳ Ｐゴシック" panose="020B0600070205080204" pitchFamily="34" charset="-128"/>
              </a:rPr>
              <a:t>policy is a principle or rule to guide decisions and achieve rational outcomes. Policies apply to government, institutions, organizations and groups, and individuals. [CLICK] While laws compel or prohibit behaviors (e.g. a law requiring the payment of taxes on income), policy merely guides actions and laws toward those that are most likely to achieve a desired outcome. </a:t>
            </a:r>
          </a:p>
          <a:p>
            <a:pPr>
              <a:spcBef>
                <a:spcPct val="0"/>
              </a:spcBef>
            </a:pPr>
            <a:endParaRPr lang="en-US" altLang="en-US"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We often think of policy in terms of national level legislation</a:t>
            </a:r>
            <a:r>
              <a:rPr lang="en-US" altLang="en-US" baseline="0" dirty="0">
                <a:latin typeface="Arial" panose="020B0604020202020204" pitchFamily="34" charset="0"/>
                <a:ea typeface="ＭＳ Ｐゴシック" panose="020B0600070205080204" pitchFamily="34" charset="-128"/>
              </a:rPr>
              <a:t> – </a:t>
            </a:r>
            <a:r>
              <a:rPr lang="en-US" altLang="en-US" b="0" baseline="0" dirty="0">
                <a:latin typeface="Arial" panose="020B0604020202020204" pitchFamily="34" charset="0"/>
                <a:ea typeface="ＭＳ Ｐゴシック" panose="020B0600070205080204" pitchFamily="34" charset="-128"/>
              </a:rPr>
              <a:t>Can anyone give me an example? Generate responses. </a:t>
            </a:r>
          </a:p>
          <a:p>
            <a:pPr>
              <a:spcBef>
                <a:spcPct val="0"/>
              </a:spcBef>
            </a:pPr>
            <a:endParaRPr lang="en-US" altLang="en-US" baseline="0" dirty="0">
              <a:latin typeface="Arial" panose="020B0604020202020204" pitchFamily="34" charset="0"/>
              <a:ea typeface="ＭＳ Ｐゴシック" panose="020B0600070205080204" pitchFamily="34" charset="-128"/>
            </a:endParaRPr>
          </a:p>
          <a:p>
            <a:pPr>
              <a:spcBef>
                <a:spcPct val="0"/>
              </a:spcBef>
            </a:pPr>
            <a:r>
              <a:rPr lang="en-US" altLang="en-US" b="0" baseline="0" dirty="0">
                <a:latin typeface="Arial" panose="020B0604020202020204" pitchFamily="34" charset="0"/>
                <a:ea typeface="ＭＳ Ｐゴシック" panose="020B0600070205080204" pitchFamily="34" charset="-128"/>
              </a:rPr>
              <a:t>One example is a national population policy. But </a:t>
            </a:r>
            <a:r>
              <a:rPr lang="en-US" altLang="en-US" baseline="0" dirty="0">
                <a:latin typeface="Arial" panose="020B0604020202020204" pitchFamily="34" charset="0"/>
                <a:ea typeface="ＭＳ Ｐゴシック" panose="020B0600070205080204" pitchFamily="34" charset="-128"/>
              </a:rPr>
              <a:t>within this definition, policy is actually MUCH broader. It could be a policy or strategy document at a regional or district level; funding decisions; institutional or facility guidelines; or even traditional by-laws for small communities. </a:t>
            </a:r>
            <a:endParaRPr lang="en-US" altLang="en-US" dirty="0">
              <a:latin typeface="Arial" panose="020B0604020202020204" pitchFamily="34" charset="0"/>
              <a:ea typeface="ＭＳ Ｐゴシック" panose="020B0600070205080204" pitchFamily="34" charset="-128"/>
            </a:endParaRPr>
          </a:p>
        </p:txBody>
      </p:sp>
      <p:sp>
        <p:nvSpPr>
          <p:cNvPr id="10244"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7201765-FC72-4BC4-A23C-8A826B5EF2F3}" type="slidenum">
              <a:rPr lang="en-US" altLang="en-US" sz="1200">
                <a:latin typeface="Calibri" panose="020F0502020204030204" pitchFamily="34" charset="0"/>
              </a:rPr>
              <a:pPr algn="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4383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pPr>
              <a:defRPr/>
            </a:pPr>
            <a:fld id="{70C0462F-7B61-479D-A8AF-4C0CA08EE406}" type="slidenum">
              <a:rPr lang="en-US" altLang="en-US" smtClean="0"/>
              <a:pPr>
                <a:defRPr/>
              </a:pPr>
              <a:t>5</a:t>
            </a:fld>
            <a:endParaRPr lang="en-US" altLang="en-US"/>
          </a:p>
        </p:txBody>
      </p:sp>
    </p:spTree>
    <p:extLst>
      <p:ext uri="{BB962C8B-B14F-4D97-AF65-F5344CB8AC3E}">
        <p14:creationId xmlns:p14="http://schemas.microsoft.com/office/powerpoint/2010/main" val="247363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xfrm>
            <a:off x="688182" y="4415790"/>
            <a:ext cx="550545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latin typeface="Verdana" panose="020B0604030504040204" pitchFamily="34" charset="0"/>
                <a:ea typeface="Verdana" panose="020B0604030504040204" pitchFamily="34" charset="0"/>
                <a:cs typeface="Verdana" panose="020B0604030504040204" pitchFamily="34" charset="0"/>
              </a:rPr>
              <a:t>This vision for the future, and these policy goals, can be expressed in different ways. </a:t>
            </a:r>
          </a:p>
          <a:p>
            <a:pPr>
              <a:lnSpc>
                <a:spcPct val="90000"/>
              </a:lnSpc>
            </a:pPr>
            <a:endParaRPr lang="en-US" altLang="en-US" dirty="0">
              <a:solidFill>
                <a:srgbClr val="151515"/>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altLang="en-US" b="0" baseline="0" dirty="0">
                <a:solidFill>
                  <a:srgbClr val="151515"/>
                </a:solidFill>
                <a:latin typeface="Verdana" panose="020B0604030504040204" pitchFamily="34" charset="0"/>
                <a:ea typeface="Verdana" panose="020B0604030504040204" pitchFamily="34" charset="0"/>
                <a:cs typeface="Verdana" panose="020B0604030504040204" pitchFamily="34" charset="0"/>
              </a:rPr>
              <a:t>Can anyone give an example of how policy might be communicated or documented? Generate responses. [Click to bring on bulleted list] </a:t>
            </a:r>
          </a:p>
          <a:p>
            <a:pPr marL="171450" indent="-171450">
              <a:lnSpc>
                <a:spcPct val="90000"/>
              </a:lnSpc>
              <a:buFont typeface="Arial" panose="020B0604020202020204" pitchFamily="34" charset="0"/>
              <a:buChar char="•"/>
            </a:pPr>
            <a:r>
              <a:rPr lang="en-US" altLang="en-US" b="0" dirty="0">
                <a:solidFill>
                  <a:srgbClr val="151515"/>
                </a:solidFill>
                <a:latin typeface="Verdana" panose="020B0604030504040204" pitchFamily="34" charset="0"/>
                <a:ea typeface="Verdana" panose="020B0604030504040204" pitchFamily="34" charset="0"/>
                <a:cs typeface="Verdana" panose="020B0604030504040204" pitchFamily="34" charset="0"/>
              </a:rPr>
              <a:t>Policy documents</a:t>
            </a:r>
          </a:p>
          <a:p>
            <a:pPr marL="171450" indent="-171450">
              <a:lnSpc>
                <a:spcPct val="90000"/>
              </a:lnSpc>
              <a:buFont typeface="Arial" panose="020B0604020202020204" pitchFamily="34" charset="0"/>
              <a:buChar char="•"/>
            </a:pPr>
            <a:r>
              <a:rPr lang="en-US" altLang="en-US" b="0" dirty="0">
                <a:solidFill>
                  <a:srgbClr val="151515"/>
                </a:solidFill>
                <a:latin typeface="Verdana" panose="020B0604030504040204" pitchFamily="34" charset="0"/>
                <a:ea typeface="Verdana" panose="020B0604030504040204" pitchFamily="34" charset="0"/>
                <a:cs typeface="Verdana" panose="020B0604030504040204" pitchFamily="34" charset="0"/>
              </a:rPr>
              <a:t>Laws</a:t>
            </a:r>
          </a:p>
          <a:p>
            <a:pPr marL="171450" indent="-171450">
              <a:lnSpc>
                <a:spcPct val="90000"/>
              </a:lnSpc>
              <a:buFont typeface="Arial" panose="020B0604020202020204" pitchFamily="34" charset="0"/>
              <a:buChar char="•"/>
            </a:pPr>
            <a:r>
              <a:rPr lang="en-US" altLang="en-US" b="0" dirty="0">
                <a:solidFill>
                  <a:srgbClr val="151515"/>
                </a:solidFill>
                <a:latin typeface="Verdana" panose="020B0604030504040204" pitchFamily="34" charset="0"/>
                <a:ea typeface="Verdana" panose="020B0604030504040204" pitchFamily="34" charset="0"/>
                <a:cs typeface="Verdana" panose="020B0604030504040204" pitchFamily="34" charset="0"/>
              </a:rPr>
              <a:t>Contracts</a:t>
            </a:r>
          </a:p>
          <a:p>
            <a:pPr marL="171450" indent="-171450">
              <a:lnSpc>
                <a:spcPct val="90000"/>
              </a:lnSpc>
              <a:buFont typeface="Arial" panose="020B0604020202020204" pitchFamily="34" charset="0"/>
              <a:buChar char="•"/>
            </a:pPr>
            <a:r>
              <a:rPr lang="en-US" altLang="en-US" b="0" dirty="0">
                <a:solidFill>
                  <a:srgbClr val="151515"/>
                </a:solidFill>
                <a:latin typeface="Verdana" panose="020B0604030504040204" pitchFamily="34" charset="0"/>
                <a:ea typeface="Verdana" panose="020B0604030504040204" pitchFamily="34" charset="0"/>
                <a:cs typeface="Verdana" panose="020B0604030504040204" pitchFamily="34" charset="0"/>
              </a:rPr>
              <a:t>Partnerships</a:t>
            </a:r>
          </a:p>
          <a:p>
            <a:pPr marL="171450" indent="-171450">
              <a:lnSpc>
                <a:spcPct val="90000"/>
              </a:lnSpc>
              <a:buFont typeface="Arial" panose="020B0604020202020204" pitchFamily="34" charset="0"/>
              <a:buChar char="•"/>
            </a:pPr>
            <a:r>
              <a:rPr lang="en-US" altLang="en-US" b="0" dirty="0">
                <a:solidFill>
                  <a:srgbClr val="151515"/>
                </a:solidFill>
                <a:latin typeface="Verdana" panose="020B0604030504040204" pitchFamily="34" charset="0"/>
                <a:ea typeface="Verdana" panose="020B0604030504040204" pitchFamily="34" charset="0"/>
                <a:cs typeface="Verdana" panose="020B0604030504040204" pitchFamily="34" charset="0"/>
              </a:rPr>
              <a:t>The funding</a:t>
            </a:r>
          </a:p>
          <a:p>
            <a:pPr marL="171450" indent="-171450">
              <a:lnSpc>
                <a:spcPct val="90000"/>
              </a:lnSpc>
              <a:buFont typeface="Arial" panose="020B0604020202020204" pitchFamily="34" charset="0"/>
              <a:buChar char="•"/>
            </a:pPr>
            <a:r>
              <a:rPr lang="en-US" altLang="en-US" b="0" dirty="0">
                <a:solidFill>
                  <a:srgbClr val="151515"/>
                </a:solidFill>
                <a:latin typeface="Verdana" panose="020B0604030504040204" pitchFamily="34" charset="0"/>
                <a:ea typeface="Verdana" panose="020B0604030504040204" pitchFamily="34" charset="0"/>
                <a:cs typeface="Verdana" panose="020B0604030504040204" pitchFamily="34" charset="0"/>
              </a:rPr>
              <a:t>Government direction. </a:t>
            </a:r>
          </a:p>
          <a:p>
            <a:pPr>
              <a:lnSpc>
                <a:spcPct val="90000"/>
              </a:lnSpc>
            </a:pPr>
            <a:endParaRPr lang="en-US" altLang="en-US" b="0" baseline="0" dirty="0">
              <a:solidFill>
                <a:srgbClr val="151515"/>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altLang="en-US" b="0" baseline="0" dirty="0">
                <a:solidFill>
                  <a:srgbClr val="151515"/>
                </a:solidFill>
                <a:latin typeface="Verdana" panose="020B0604030504040204" pitchFamily="34" charset="0"/>
                <a:ea typeface="Verdana" panose="020B0604030504040204" pitchFamily="34" charset="0"/>
                <a:cs typeface="Verdana" panose="020B0604030504040204" pitchFamily="34" charset="0"/>
              </a:rPr>
              <a:t>We need to remember that policy </a:t>
            </a:r>
            <a:r>
              <a:rPr lang="en-US" altLang="en-US" baseline="0" dirty="0">
                <a:solidFill>
                  <a:srgbClr val="151515"/>
                </a:solidFill>
                <a:latin typeface="Verdana" panose="020B0604030504040204" pitchFamily="34" charset="0"/>
                <a:ea typeface="Verdana" panose="020B0604030504040204" pitchFamily="34" charset="0"/>
                <a:cs typeface="Verdana" panose="020B0604030504040204" pitchFamily="34" charset="0"/>
              </a:rPr>
              <a:t>can also be organizational or private. For example, the policies for a specific hospital or health facility that direct how it is administered; or the strategic priorities for a private foundation that informs what activities they provide funding for. </a:t>
            </a: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4340"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B32C1FA-AD2B-4653-A05E-8BD60145B436}" type="slidenum">
              <a:rPr lang="en-US" altLang="en-US" sz="1200">
                <a:latin typeface="Calibri" panose="020F0502020204030204" pitchFamily="34" charset="0"/>
              </a:rPr>
              <a:pPr algn="r"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6221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understanding of “Policy”, a policymaker is anyone who has the authority to create or change a policy – and that policy could be any of those examples we just saw (policies, laws, funding decisions, </a:t>
            </a:r>
            <a:r>
              <a:rPr lang="en-US" dirty="0" err="1"/>
              <a:t>etc</a:t>
            </a:r>
            <a:r>
              <a:rPr lang="en-US" dirty="0"/>
              <a:t>). </a:t>
            </a:r>
          </a:p>
          <a:p>
            <a:endParaRPr lang="en-US" dirty="0"/>
          </a:p>
          <a:p>
            <a:r>
              <a:rPr lang="en-US" dirty="0"/>
              <a:t>As with policy, we often think of policymakers as high-level officials, such as Presidents, Ministers, Parliamentarians, or Council Members. But within our broad definition of policy, we also define policymaker broadly. Policymakers could be government officials, district-level leaders, officials within an organization, or donor representatives. </a:t>
            </a:r>
          </a:p>
        </p:txBody>
      </p:sp>
      <p:sp>
        <p:nvSpPr>
          <p:cNvPr id="4" name="Slide Number Placeholder 3"/>
          <p:cNvSpPr>
            <a:spLocks noGrp="1"/>
          </p:cNvSpPr>
          <p:nvPr>
            <p:ph type="sldNum" sz="quarter" idx="5"/>
          </p:nvPr>
        </p:nvSpPr>
        <p:spPr/>
        <p:txBody>
          <a:bodyPr/>
          <a:lstStyle/>
          <a:p>
            <a:pPr>
              <a:defRPr/>
            </a:pPr>
            <a:fld id="{70C0462F-7B61-479D-A8AF-4C0CA08EE406}" type="slidenum">
              <a:rPr lang="en-US" altLang="en-US" smtClean="0"/>
              <a:pPr>
                <a:defRPr/>
              </a:pPr>
              <a:t>7</a:t>
            </a:fld>
            <a:endParaRPr lang="en-US" altLang="en-US"/>
          </a:p>
        </p:txBody>
      </p:sp>
    </p:spTree>
    <p:extLst>
      <p:ext uri="{BB962C8B-B14F-4D97-AF65-F5344CB8AC3E}">
        <p14:creationId xmlns:p14="http://schemas.microsoft.com/office/powerpoint/2010/main" val="202569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Arial" panose="020B0604020202020204" pitchFamily="34" charset="0"/>
                <a:ea typeface="ＭＳ Ｐゴシック" panose="020B0600070205080204" pitchFamily="34" charset="-128"/>
              </a:rPr>
              <a:t>Ask</a:t>
            </a:r>
            <a:r>
              <a:rPr lang="en-US" altLang="en-US" b="0" baseline="0" dirty="0">
                <a:latin typeface="Arial" panose="020B0604020202020204" pitchFamily="34" charset="0"/>
                <a:ea typeface="ＭＳ Ｐゴシック" panose="020B0600070205080204" pitchFamily="34" charset="-128"/>
              </a:rPr>
              <a:t> the group:  “Why create policies?”</a:t>
            </a:r>
          </a:p>
          <a:p>
            <a:r>
              <a:rPr lang="en-US" altLang="en-US" b="0" baseline="0" dirty="0">
                <a:latin typeface="Arial" panose="020B0604020202020204" pitchFamily="34" charset="0"/>
                <a:ea typeface="ＭＳ Ｐゴシック" panose="020B0600070205080204" pitchFamily="34" charset="-128"/>
              </a:rPr>
              <a:t>Generate responses.</a:t>
            </a:r>
          </a:p>
          <a:p>
            <a:endParaRPr lang="en-US" altLang="en-US" b="1" baseline="0"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[CLICK]</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161C46-F290-45E9-B3CB-C5FE86BBC05C}" type="slidenum">
              <a:rPr lang="en-US" altLang="en-US" sz="1200"/>
              <a:pPr/>
              <a:t>8</a:t>
            </a:fld>
            <a:endParaRPr lang="en-US" altLang="en-US" sz="1200"/>
          </a:p>
        </p:txBody>
      </p:sp>
    </p:spTree>
    <p:extLst>
      <p:ext uri="{BB962C8B-B14F-4D97-AF65-F5344CB8AC3E}">
        <p14:creationId xmlns:p14="http://schemas.microsoft.com/office/powerpoint/2010/main" val="775778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688182" y="4415790"/>
            <a:ext cx="550545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b="1" i="0" dirty="0">
                <a:latin typeface="Arial" panose="020B0604020202020204" pitchFamily="34" charset="0"/>
                <a:ea typeface="ＭＳ Ｐゴシック" panose="020B0600070205080204" pitchFamily="34" charset="-128"/>
              </a:rPr>
              <a:t>Brainstorming Activity</a:t>
            </a:r>
          </a:p>
          <a:p>
            <a:pPr>
              <a:spcBef>
                <a:spcPct val="0"/>
              </a:spcBef>
            </a:pPr>
            <a:endParaRPr lang="en-US" altLang="en-US" sz="1400" b="1" i="0" dirty="0">
              <a:latin typeface="Arial" panose="020B0604020202020204" pitchFamily="34" charset="0"/>
              <a:ea typeface="ＭＳ Ｐゴシック" panose="020B0600070205080204" pitchFamily="34" charset="-128"/>
            </a:endParaRPr>
          </a:p>
          <a:p>
            <a:pPr>
              <a:spcBef>
                <a:spcPct val="0"/>
              </a:spcBef>
            </a:pPr>
            <a:r>
              <a:rPr lang="en-US" altLang="en-US" sz="1400" b="1" i="0" dirty="0">
                <a:latin typeface="Arial" panose="020B0604020202020204" pitchFamily="34" charset="0"/>
                <a:ea typeface="ＭＳ Ｐゴシック" panose="020B0600070205080204" pitchFamily="34" charset="-128"/>
              </a:rPr>
              <a:t>How well do you know this policy?</a:t>
            </a:r>
          </a:p>
          <a:p>
            <a:pPr>
              <a:spcBef>
                <a:spcPct val="0"/>
              </a:spcBef>
            </a:pPr>
            <a:endParaRPr lang="en-US" altLang="en-US" i="0" baseline="0" dirty="0">
              <a:latin typeface="Arial" panose="020B0604020202020204" pitchFamily="34" charset="0"/>
              <a:ea typeface="ＭＳ Ｐゴシック" panose="020B0600070205080204" pitchFamily="34" charset="-128"/>
            </a:endParaRPr>
          </a:p>
          <a:p>
            <a:pPr>
              <a:spcBef>
                <a:spcPct val="0"/>
              </a:spcBef>
            </a:pPr>
            <a:r>
              <a:rPr lang="en-US" altLang="en-US" i="0" baseline="0" dirty="0">
                <a:latin typeface="Arial" panose="020B0604020202020204" pitchFamily="34" charset="0"/>
                <a:ea typeface="ＭＳ Ｐゴシック" panose="020B0600070205080204" pitchFamily="34" charset="-128"/>
              </a:rPr>
              <a:t>Mention various people who could be interested in this policy</a:t>
            </a:r>
          </a:p>
          <a:p>
            <a:pPr>
              <a:spcBef>
                <a:spcPct val="0"/>
              </a:spcBef>
            </a:pPr>
            <a:endParaRPr lang="en-US" altLang="en-US" i="0" baseline="0" dirty="0">
              <a:latin typeface="Arial" panose="020B0604020202020204" pitchFamily="34" charset="0"/>
              <a:ea typeface="ＭＳ Ｐゴシック" panose="020B0600070205080204" pitchFamily="34" charset="-128"/>
            </a:endParaRPr>
          </a:p>
          <a:p>
            <a:pPr>
              <a:spcBef>
                <a:spcPct val="0"/>
              </a:spcBef>
            </a:pPr>
            <a:r>
              <a:rPr lang="en-US" altLang="en-US" i="0" baseline="0" dirty="0">
                <a:latin typeface="Arial" panose="020B0604020202020204" pitchFamily="34" charset="0"/>
                <a:ea typeface="ＭＳ Ｐゴシック" panose="020B0600070205080204" pitchFamily="34" charset="-128"/>
              </a:rPr>
              <a:t>Can researchers be interested in the policy?</a:t>
            </a:r>
          </a:p>
          <a:p>
            <a:pPr>
              <a:spcBef>
                <a:spcPct val="0"/>
              </a:spcBef>
            </a:pPr>
            <a:endParaRPr lang="en-US" altLang="en-US" i="0" baseline="0" dirty="0">
              <a:latin typeface="Arial" panose="020B0604020202020204" pitchFamily="34" charset="0"/>
              <a:ea typeface="ＭＳ Ｐゴシック" panose="020B0600070205080204" pitchFamily="34" charset="-128"/>
            </a:endParaRPr>
          </a:p>
          <a:p>
            <a:pPr>
              <a:spcBef>
                <a:spcPct val="0"/>
              </a:spcBef>
            </a:pPr>
            <a:r>
              <a:rPr lang="en-US" altLang="en-US" i="0" baseline="0" dirty="0">
                <a:latin typeface="Arial" panose="020B0604020202020204" pitchFamily="34" charset="0"/>
                <a:ea typeface="ＭＳ Ｐゴシック" panose="020B0600070205080204" pitchFamily="34" charset="-128"/>
              </a:rPr>
              <a:t>Why</a:t>
            </a:r>
          </a:p>
          <a:p>
            <a:pPr>
              <a:spcBef>
                <a:spcPct val="0"/>
              </a:spcBef>
            </a:pPr>
            <a:endParaRPr lang="en-US" altLang="en-US" dirty="0">
              <a:latin typeface="Arial" panose="020B0604020202020204" pitchFamily="34" charset="0"/>
              <a:ea typeface="ＭＳ Ｐゴシック" panose="020B0600070205080204" pitchFamily="34" charset="-128"/>
            </a:endParaRPr>
          </a:p>
          <a:p>
            <a:pPr>
              <a:spcBef>
                <a:spcPct val="0"/>
              </a:spcBef>
            </a:pPr>
            <a:r>
              <a:rPr lang="en-US" altLang="en-US" dirty="0">
                <a:latin typeface="Arial" panose="020B0604020202020204" pitchFamily="34" charset="0"/>
                <a:ea typeface="ＭＳ Ｐゴシック" panose="020B0600070205080204" pitchFamily="34" charset="-128"/>
              </a:rPr>
              <a:t>Summary at the end</a:t>
            </a:r>
            <a:r>
              <a:rPr lang="en-US" altLang="en-US" baseline="0" dirty="0">
                <a:latin typeface="Arial" panose="020B0604020202020204" pitchFamily="34" charset="0"/>
                <a:ea typeface="ＭＳ Ｐゴシック" panose="020B0600070205080204" pitchFamily="34" charset="-128"/>
              </a:rPr>
              <a:t> of the discussion:</a:t>
            </a:r>
            <a:r>
              <a:rPr lang="en-US" altLang="en-US" dirty="0">
                <a:latin typeface="Arial" panose="020B0604020202020204" pitchFamily="34" charset="0"/>
                <a:ea typeface="ＭＳ Ｐゴシック" panose="020B0600070205080204" pitchFamily="34" charset="-128"/>
              </a:rPr>
              <a:t> When we think about policy, it’s much broader than a single, national-level policy, and there are likely many audiences to be targeted with the results</a:t>
            </a:r>
            <a:r>
              <a:rPr lang="en-US" altLang="en-US" baseline="0" dirty="0">
                <a:latin typeface="Arial" panose="020B0604020202020204" pitchFamily="34" charset="0"/>
                <a:ea typeface="ＭＳ Ｐゴシック" panose="020B0600070205080204" pitchFamily="34" charset="-128"/>
              </a:rPr>
              <a:t> of research on your topic</a:t>
            </a:r>
            <a:r>
              <a:rPr lang="en-US" altLang="en-US" dirty="0">
                <a:latin typeface="Arial" panose="020B0604020202020204" pitchFamily="34" charset="0"/>
                <a:ea typeface="ＭＳ Ｐゴシック" panose="020B0600070205080204" pitchFamily="34" charset="-128"/>
              </a:rPr>
              <a:t>. </a:t>
            </a:r>
          </a:p>
        </p:txBody>
      </p:sp>
      <p:sp>
        <p:nvSpPr>
          <p:cNvPr id="26628" name="Slide Number Placeholder 3"/>
          <p:cNvSpPr txBox="1">
            <a:spLocks noGrp="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F177E90F-D39C-48D4-A1A8-1E70D7CA8E6D}" type="slidenum">
              <a:rPr lang="en-US" altLang="en-US" sz="1200">
                <a:latin typeface="Calibri" panose="020F0502020204030204" pitchFamily="34" charset="0"/>
              </a:rPr>
              <a:pPr algn="r" eaLnBrk="1" hangingPunct="1"/>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417511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Rectangle 85"/>
          <p:cNvSpPr>
            <a:spLocks noGrp="1" noChangeArrowheads="1"/>
          </p:cNvSpPr>
          <p:nvPr>
            <p:ph type="ctrTitle" sz="quarter"/>
          </p:nvPr>
        </p:nvSpPr>
        <p:spPr>
          <a:xfrm>
            <a:off x="838200" y="685800"/>
            <a:ext cx="6248400" cy="1447800"/>
          </a:xfrm>
        </p:spPr>
        <p:txBody>
          <a:bodyPr anchor="b"/>
          <a:lstStyle>
            <a:lvl1pPr>
              <a:defRPr>
                <a:solidFill>
                  <a:schemeClr val="tx1"/>
                </a:solidFill>
              </a:defRPr>
            </a:lvl1pPr>
          </a:lstStyle>
          <a:p>
            <a:r>
              <a:rPr lang="en-US" dirty="0"/>
              <a:t>Click to edit Master title style</a:t>
            </a:r>
          </a:p>
        </p:txBody>
      </p:sp>
      <p:sp>
        <p:nvSpPr>
          <p:cNvPr id="8" name="Rectangle 86"/>
          <p:cNvSpPr>
            <a:spLocks noGrp="1" noChangeArrowheads="1"/>
          </p:cNvSpPr>
          <p:nvPr>
            <p:ph type="subTitle" sz="quarter" idx="1"/>
          </p:nvPr>
        </p:nvSpPr>
        <p:spPr>
          <a:xfrm>
            <a:off x="838200" y="2174875"/>
            <a:ext cx="6248400" cy="1101725"/>
          </a:xfrm>
        </p:spPr>
        <p:txBody>
          <a:bodyPr/>
          <a:lstStyle>
            <a:lvl1pPr marL="0" indent="0">
              <a:buFont typeface="Wingdings" charset="2"/>
              <a:buNone/>
              <a:defRPr>
                <a:solidFill>
                  <a:schemeClr val="tx2"/>
                </a:solidFill>
              </a:defRPr>
            </a:lvl1pPr>
          </a:lstStyle>
          <a:p>
            <a:r>
              <a:rPr lang="en-US" dirty="0"/>
              <a:t>Click to edit Master subtitle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5872063"/>
      </p:ext>
    </p:extLst>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9425" y="533400"/>
            <a:ext cx="1933575"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23938" y="533400"/>
            <a:ext cx="5653087"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66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23938" y="533400"/>
            <a:ext cx="7739062" cy="990600"/>
          </a:xfrm>
        </p:spPr>
        <p:txBody>
          <a:bodyPr/>
          <a:lstStyle/>
          <a:p>
            <a:r>
              <a:rPr lang="en-US"/>
              <a:t>Click to edit Master title style</a:t>
            </a:r>
          </a:p>
        </p:txBody>
      </p:sp>
      <p:sp>
        <p:nvSpPr>
          <p:cNvPr id="3" name="Chart Placeholder 2"/>
          <p:cNvSpPr>
            <a:spLocks noGrp="1"/>
          </p:cNvSpPr>
          <p:nvPr>
            <p:ph type="chart" idx="1"/>
          </p:nvPr>
        </p:nvSpPr>
        <p:spPr>
          <a:xfrm>
            <a:off x="1033463" y="1676400"/>
            <a:ext cx="7729537" cy="4648200"/>
          </a:xfrm>
        </p:spPr>
        <p:txBody>
          <a:bodyPr/>
          <a:lstStyle/>
          <a:p>
            <a:pPr lvl="0"/>
            <a:endParaRPr lang="en-US" noProof="0"/>
          </a:p>
        </p:txBody>
      </p:sp>
    </p:spTree>
    <p:extLst>
      <p:ext uri="{BB962C8B-B14F-4D97-AF65-F5344CB8AC3E}">
        <p14:creationId xmlns:p14="http://schemas.microsoft.com/office/powerpoint/2010/main" val="678564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154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2"/>
          <a:srcRect/>
          <a:stretch>
            <a:fillRect/>
          </a:stretch>
        </p:blipFill>
        <p:spPr bwMode="auto">
          <a:xfrm>
            <a:off x="0" y="0"/>
            <a:ext cx="9148763" cy="6888163"/>
          </a:xfrm>
          <a:prstGeom prst="rect">
            <a:avLst/>
          </a:prstGeom>
          <a:noFill/>
          <a:ln w="9525">
            <a:noFill/>
            <a:miter lim="800000"/>
            <a:headEnd/>
            <a:tailEnd/>
          </a:ln>
        </p:spPr>
      </p:pic>
      <p:sp>
        <p:nvSpPr>
          <p:cNvPr id="77909" name="Rectangle 85"/>
          <p:cNvSpPr>
            <a:spLocks noGrp="1" noChangeArrowheads="1"/>
          </p:cNvSpPr>
          <p:nvPr>
            <p:ph type="ctrTitle" sz="quarter" hasCustomPrompt="1"/>
          </p:nvPr>
        </p:nvSpPr>
        <p:spPr>
          <a:xfrm>
            <a:off x="838200" y="3378422"/>
            <a:ext cx="6248400" cy="583978"/>
          </a:xfrm>
        </p:spPr>
        <p:txBody>
          <a:bodyPr anchor="b"/>
          <a:lstStyle>
            <a:lvl1pPr>
              <a:defRPr sz="4000" spc="300">
                <a:solidFill>
                  <a:schemeClr val="tx1"/>
                </a:solidFill>
              </a:defRPr>
            </a:lvl1pPr>
          </a:lstStyle>
          <a:p>
            <a:pPr lvl="0"/>
            <a:r>
              <a:rPr lang="en-US" noProof="0" dirty="0"/>
              <a:t>CLICK TO EDIT</a:t>
            </a:r>
          </a:p>
        </p:txBody>
      </p:sp>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CLICK TO EDIT</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a:solidFill>
                  <a:srgbClr val="FFFFFF"/>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230430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sp>
        <p:nvSpPr>
          <p:cNvPr id="9" name="Rectangle 8"/>
          <p:cNvSpPr/>
          <p:nvPr userDrawn="1"/>
        </p:nvSpPr>
        <p:spPr bwMode="auto">
          <a:xfrm flipV="1">
            <a:off x="128016" y="5056632"/>
            <a:ext cx="8874839" cy="1682496"/>
          </a:xfrm>
          <a:prstGeom prst="rect">
            <a:avLst/>
          </a:prstGeom>
          <a:solidFill>
            <a:srgbClr val="717073">
              <a:alpha val="8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36200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Layout-no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415121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71" y="533400"/>
            <a:ext cx="4041530" cy="685800"/>
          </a:xfrm>
        </p:spPr>
        <p:txBody>
          <a:bodyPr/>
          <a:lstStyle/>
          <a:p>
            <a:r>
              <a:rPr lang="en-US" dirty="0"/>
              <a:t>TITLE STYLE</a:t>
            </a:r>
          </a:p>
        </p:txBody>
      </p:sp>
      <p:sp>
        <p:nvSpPr>
          <p:cNvPr id="5" name="Text Placeholder 4"/>
          <p:cNvSpPr>
            <a:spLocks noGrp="1"/>
          </p:cNvSpPr>
          <p:nvPr>
            <p:ph type="body" sz="quarter" idx="10"/>
          </p:nvPr>
        </p:nvSpPr>
        <p:spPr>
          <a:xfrm>
            <a:off x="911225" y="1600200"/>
            <a:ext cx="73183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95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 Example Layou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911471" y="533400"/>
            <a:ext cx="3889130" cy="685800"/>
          </a:xfrm>
        </p:spPr>
        <p:txBody>
          <a:bodyPr/>
          <a:lstStyle/>
          <a:p>
            <a:r>
              <a:rPr lang="en-US" dirty="0"/>
              <a:t>TITLE STYLE</a:t>
            </a:r>
          </a:p>
        </p:txBody>
      </p:sp>
      <p:sp>
        <p:nvSpPr>
          <p:cNvPr id="3" name="Rectangle 2"/>
          <p:cNvSpPr/>
          <p:nvPr userDrawn="1"/>
        </p:nvSpPr>
        <p:spPr bwMode="auto">
          <a:xfrm>
            <a:off x="931069" y="3886200"/>
            <a:ext cx="7298531" cy="2271117"/>
          </a:xfrm>
          <a:prstGeom prst="rect">
            <a:avLst/>
          </a:prstGeom>
          <a:noFill/>
          <a:ln w="9525" cap="flat" cmpd="sng" algn="ctr">
            <a:solidFill>
              <a:srgbClr val="717073"/>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12" name="Text Placeholder 11"/>
          <p:cNvSpPr>
            <a:spLocks noGrp="1"/>
          </p:cNvSpPr>
          <p:nvPr>
            <p:ph type="body" sz="quarter" idx="10"/>
          </p:nvPr>
        </p:nvSpPr>
        <p:spPr>
          <a:xfrm>
            <a:off x="911225" y="1600200"/>
            <a:ext cx="7318375" cy="1600200"/>
          </a:xfrm>
        </p:spPr>
        <p:txBody>
          <a:body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11"/>
          </p:nvPr>
        </p:nvSpPr>
        <p:spPr>
          <a:xfrm>
            <a:off x="1066800" y="4019491"/>
            <a:ext cx="7010400" cy="2000310"/>
          </a:xfrm>
        </p:spPr>
        <p:txBody>
          <a:bodyPr/>
          <a:lstStyle>
            <a:lvl1pPr marL="0" indent="0">
              <a:buNone/>
              <a:defRPr sz="2400"/>
            </a:lvl1pPr>
          </a:lstStyle>
          <a:p>
            <a:pPr lvl="0"/>
            <a:r>
              <a:rPr lang="en-US"/>
              <a:t>Click to edit Master text styles</a:t>
            </a:r>
          </a:p>
        </p:txBody>
      </p:sp>
      <p:sp>
        <p:nvSpPr>
          <p:cNvPr id="7" name="Text Placeholder 13"/>
          <p:cNvSpPr>
            <a:spLocks noGrp="1"/>
          </p:cNvSpPr>
          <p:nvPr>
            <p:ph type="body" sz="quarter" idx="12" hasCustomPrompt="1"/>
          </p:nvPr>
        </p:nvSpPr>
        <p:spPr>
          <a:xfrm>
            <a:off x="1066800" y="3454081"/>
            <a:ext cx="1981200" cy="365474"/>
          </a:xfrm>
        </p:spPr>
        <p:txBody>
          <a:bodyPr/>
          <a:lstStyle>
            <a:lvl1pPr marL="0" indent="0">
              <a:buNone/>
              <a:defRPr sz="2000" b="1" spc="300"/>
            </a:lvl1pPr>
          </a:lstStyle>
          <a:p>
            <a:pPr lvl="0"/>
            <a:r>
              <a:rPr lang="en-US" dirty="0"/>
              <a:t>EXAMPLE</a:t>
            </a:r>
          </a:p>
        </p:txBody>
      </p:sp>
    </p:spTree>
    <p:extLst>
      <p:ext uri="{BB962C8B-B14F-4D97-AF65-F5344CB8AC3E}">
        <p14:creationId xmlns:p14="http://schemas.microsoft.com/office/powerpoint/2010/main" val="1460943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911471" y="533400"/>
            <a:ext cx="3965330" cy="685800"/>
          </a:xfrm>
        </p:spPr>
        <p:txBody>
          <a:bodyPr/>
          <a:lstStyle>
            <a:lvl1pPr>
              <a:defRPr baseline="0"/>
            </a:lvl1pPr>
          </a:lstStyle>
          <a:p>
            <a:r>
              <a:rPr lang="en-US" dirty="0"/>
              <a:t>TITLE STYLE</a:t>
            </a:r>
          </a:p>
        </p:txBody>
      </p:sp>
      <p:sp>
        <p:nvSpPr>
          <p:cNvPr id="11" name="Content Placeholder 2"/>
          <p:cNvSpPr>
            <a:spLocks noGrp="1"/>
          </p:cNvSpPr>
          <p:nvPr>
            <p:ph idx="10" hasCustomPrompt="1"/>
          </p:nvPr>
        </p:nvSpPr>
        <p:spPr>
          <a:xfrm>
            <a:off x="92394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
        <p:nvSpPr>
          <p:cNvPr id="12" name="Content Placeholder 2"/>
          <p:cNvSpPr>
            <a:spLocks noGrp="1"/>
          </p:cNvSpPr>
          <p:nvPr>
            <p:ph idx="11" hasCustomPrompt="1"/>
          </p:nvPr>
        </p:nvSpPr>
        <p:spPr>
          <a:xfrm>
            <a:off x="457200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Tree>
    <p:extLst>
      <p:ext uri="{BB962C8B-B14F-4D97-AF65-F5344CB8AC3E}">
        <p14:creationId xmlns:p14="http://schemas.microsoft.com/office/powerpoint/2010/main" val="67306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chemeClr val="accent1">
              <a:alpha val="82000"/>
            </a:schemeClr>
          </a:solidFill>
        </p:spPr>
        <p:txBody>
          <a:bodyPr anchor="b"/>
          <a:lstStyle>
            <a:lvl1pPr marL="0" indent="0" algn="ctr">
              <a:buNone/>
              <a:defRPr>
                <a:solidFill>
                  <a:srgbClr val="FFFFFF"/>
                </a:solidFill>
              </a:defRPr>
            </a:lvl1pPr>
          </a:lstStyle>
          <a:p>
            <a:pPr lvl="0"/>
            <a:r>
              <a:rPr lang="en-US" dirty="0"/>
              <a:t>(white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265E9E"/>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defRPr sz="2000"/>
            </a:lvl1pPr>
          </a:lstStyle>
          <a:p>
            <a:pPr lvl="0"/>
            <a:r>
              <a:rPr lang="en-US" dirty="0"/>
              <a:t>Second level</a:t>
            </a:r>
          </a:p>
        </p:txBody>
      </p:sp>
    </p:spTree>
    <p:extLst>
      <p:ext uri="{BB962C8B-B14F-4D97-AF65-F5344CB8AC3E}">
        <p14:creationId xmlns:p14="http://schemas.microsoft.com/office/powerpoint/2010/main" val="81057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39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Layout-2">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rgbClr val="007BC0"/>
          </a:solidFill>
        </p:spPr>
        <p:txBody>
          <a:bodyPr anchor="b"/>
          <a:lstStyle>
            <a:lvl1pPr marL="0" indent="0" algn="ctr">
              <a:buNone/>
              <a:defRPr>
                <a:solidFill>
                  <a:srgbClr val="007BC0"/>
                </a:solidFill>
              </a:defRPr>
            </a:lvl1pPr>
          </a:lstStyle>
          <a:p>
            <a:pPr lvl="0"/>
            <a:r>
              <a:rPr lang="en-US" dirty="0"/>
              <a:t>(blue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FFFFFF"/>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buClr>
                <a:srgbClr val="6DCBFF"/>
              </a:buClr>
              <a:defRPr sz="2000">
                <a:solidFill>
                  <a:srgbClr val="FFFFFF"/>
                </a:solidFill>
              </a:defRPr>
            </a:lvl1pPr>
          </a:lstStyle>
          <a:p>
            <a:pPr lvl="0"/>
            <a:r>
              <a:rPr lang="en-US" dirty="0"/>
              <a:t>Second level</a:t>
            </a:r>
          </a:p>
        </p:txBody>
      </p:sp>
    </p:spTree>
    <p:extLst>
      <p:ext uri="{BB962C8B-B14F-4D97-AF65-F5344CB8AC3E}">
        <p14:creationId xmlns:p14="http://schemas.microsoft.com/office/powerpoint/2010/main" val="171344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44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Layout-photo">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81"/>
            <a:ext cx="9144000" cy="6858082"/>
          </a:xfrm>
        </p:spPr>
        <p:txBody>
          <a:bodyPr anchor="t"/>
          <a:lstStyle>
            <a:lvl1pPr marL="0" indent="0" algn="ctr">
              <a:buNone/>
              <a:defRPr baseline="0"/>
            </a:lvl1pPr>
          </a:lstStyle>
          <a:p>
            <a:r>
              <a:rPr lang="en-US" dirty="0"/>
              <a:t>(insert picture under gray box layer)</a:t>
            </a: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289573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Divider Layout-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0271"/>
                    </a14:imgEffect>
                    <a14:imgEffect>
                      <a14:saturation sat="0"/>
                    </a14:imgEffect>
                    <a14:imgEffect>
                      <a14:brightnessContrast contrast="21000"/>
                    </a14:imgEffect>
                  </a14:imgLayer>
                </a14:imgProps>
              </a:ext>
              <a:ext uri="{28A0092B-C50C-407E-A947-70E740481C1C}">
                <a14:useLocalDpi xmlns:a14="http://schemas.microsoft.com/office/drawing/2010/main" val="0"/>
              </a:ext>
            </a:extLst>
          </a:blip>
          <a:srcRect r="11565"/>
          <a:stretch/>
        </p:blipFill>
        <p:spPr>
          <a:xfrm flipH="1">
            <a:off x="-2006" y="0"/>
            <a:ext cx="9146005" cy="6894758"/>
          </a:xfrm>
          <a:prstGeom prst="rect">
            <a:avLst/>
          </a:prstGeom>
        </p:spPr>
      </p:pic>
      <p:sp>
        <p:nvSpPr>
          <p:cNvPr id="4" name="Rectangle 3"/>
          <p:cNvSpPr/>
          <p:nvPr userDrawn="1"/>
        </p:nvSpPr>
        <p:spPr bwMode="auto">
          <a:xfrm>
            <a:off x="0" y="0"/>
            <a:ext cx="9148010" cy="6894758"/>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2137393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386" r="3984"/>
          <a:stretch/>
        </p:blipFill>
        <p:spPr>
          <a:xfrm>
            <a:off x="0" y="0"/>
            <a:ext cx="9144000" cy="6878053"/>
          </a:xfrm>
          <a:prstGeom prst="rect">
            <a:avLst/>
          </a:prstGeom>
        </p:spPr>
      </p:pic>
      <p:sp>
        <p:nvSpPr>
          <p:cNvPr id="4" name="Rectangle 3"/>
          <p:cNvSpPr/>
          <p:nvPr userDrawn="1"/>
        </p:nvSpPr>
        <p:spPr bwMode="auto">
          <a:xfrm>
            <a:off x="-8021" y="-10029"/>
            <a:ext cx="9152021" cy="688808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944865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Layout-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2005"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482398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Layout-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349526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Layout-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401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36249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Layout-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7709" y="0"/>
            <a:ext cx="9220200" cy="6876011"/>
          </a:xfrm>
          <a:prstGeom prst="rect">
            <a:avLst/>
          </a:prstGeom>
        </p:spPr>
      </p:pic>
      <p:sp>
        <p:nvSpPr>
          <p:cNvPr id="4" name="Rectangle 3"/>
          <p:cNvSpPr/>
          <p:nvPr userDrawn="1"/>
        </p:nvSpPr>
        <p:spPr bwMode="auto">
          <a:xfrm>
            <a:off x="-28035" y="-1"/>
            <a:ext cx="9220526" cy="687601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491564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Layout-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2"/>
          <a:stretch/>
        </p:blipFill>
        <p:spPr>
          <a:xfrm>
            <a:off x="0" y="0"/>
            <a:ext cx="9144000" cy="6858000"/>
          </a:xfrm>
          <a:prstGeom prst="rect">
            <a:avLst/>
          </a:prstGeom>
        </p:spPr>
      </p:pic>
      <p:sp>
        <p:nvSpPr>
          <p:cNvPr id="4" name="Rectangle 3"/>
          <p:cNvSpPr/>
          <p:nvPr userDrawn="1"/>
        </p:nvSpPr>
        <p:spPr bwMode="auto">
          <a:xfrm>
            <a:off x="0" y="1"/>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extLst>
      <p:ext uri="{BB962C8B-B14F-4D97-AF65-F5344CB8AC3E}">
        <p14:creationId xmlns:p14="http://schemas.microsoft.com/office/powerpoint/2010/main" val="150435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33463" y="1676400"/>
            <a:ext cx="3787775"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3638" y="1676400"/>
            <a:ext cx="37893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070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w Box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4" name="Rectangle 3"/>
          <p:cNvSpPr/>
          <p:nvPr userDrawn="1"/>
        </p:nvSpPr>
        <p:spPr bwMode="auto">
          <a:xfrm>
            <a:off x="0" y="-5862"/>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userDrawn="1"/>
        </p:nvSpPr>
        <p:spPr bwMode="auto">
          <a:xfrm>
            <a:off x="914400" y="1600200"/>
            <a:ext cx="5181600" cy="4572000"/>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180472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w Box Layout-2">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0" y="2931"/>
            <a:ext cx="9144000" cy="6858000"/>
          </a:xfrm>
        </p:spPr>
        <p:txBody>
          <a:bodyPr/>
          <a:lstStyle>
            <a:lvl1pPr marL="0" indent="0" algn="ctr">
              <a:buNone/>
              <a:defRPr/>
            </a:lvl1pPr>
          </a:lstStyle>
          <a:p>
            <a:r>
              <a:rPr lang="en-US" dirty="0"/>
              <a:t>(insert photo under gray box layer)</a:t>
            </a: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extLst>
      <p:ext uri="{BB962C8B-B14F-4D97-AF65-F5344CB8AC3E}">
        <p14:creationId xmlns:p14="http://schemas.microsoft.com/office/powerpoint/2010/main" val="1624654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E96D1F"/>
                </a:solidFill>
              </a:defRPr>
            </a:lvl1pPr>
          </a:lstStyle>
          <a:p>
            <a:r>
              <a:rPr lang="en-US" dirty="0"/>
              <a:t>TITLE</a:t>
            </a:r>
          </a:p>
        </p:txBody>
      </p:sp>
      <p:sp>
        <p:nvSpPr>
          <p:cNvPr id="3" name="Content Placeholder 2"/>
          <p:cNvSpPr>
            <a:spLocks noGrp="1"/>
          </p:cNvSpPr>
          <p:nvPr>
            <p:ph idx="1"/>
          </p:nvPr>
        </p:nvSpPr>
        <p:spPr>
          <a:xfrm>
            <a:off x="1033463" y="1600200"/>
            <a:ext cx="7729537"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335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 Layout">
    <p:spTree>
      <p:nvGrpSpPr>
        <p:cNvPr id="1" name=""/>
        <p:cNvGrpSpPr/>
        <p:nvPr/>
      </p:nvGrpSpPr>
      <p:grpSpPr>
        <a:xfrm>
          <a:off x="0" y="0"/>
          <a:ext cx="0" cy="0"/>
          <a:chOff x="0" y="0"/>
          <a:chExt cx="0" cy="0"/>
        </a:xfrm>
      </p:grpSpPr>
      <p:sp>
        <p:nvSpPr>
          <p:cNvPr id="4" name="Rectangle 3"/>
          <p:cNvSpPr/>
          <p:nvPr userDrawn="1"/>
        </p:nvSpPr>
        <p:spPr bwMode="auto">
          <a:xfrm>
            <a:off x="-1" y="0"/>
            <a:ext cx="9144000" cy="6858000"/>
          </a:xfrm>
          <a:prstGeom prst="rect">
            <a:avLst/>
          </a:prstGeom>
          <a:solidFill>
            <a:srgbClr val="1E65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extLst>
      <p:ext uri="{BB962C8B-B14F-4D97-AF65-F5344CB8AC3E}">
        <p14:creationId xmlns:p14="http://schemas.microsoft.com/office/powerpoint/2010/main" val="569142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 Layout-need photo">
    <p:spTree>
      <p:nvGrpSpPr>
        <p:cNvPr id="1" name=""/>
        <p:cNvGrpSpPr/>
        <p:nvPr/>
      </p:nvGrpSpPr>
      <p:grpSpPr>
        <a:xfrm>
          <a:off x="0" y="0"/>
          <a:ext cx="0" cy="0"/>
          <a:chOff x="0" y="0"/>
          <a:chExt cx="0" cy="0"/>
        </a:xfrm>
      </p:grpSpPr>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
        <p:nvSpPr>
          <p:cNvPr id="3" name="Picture Placeholder 2"/>
          <p:cNvSpPr>
            <a:spLocks noGrp="1"/>
          </p:cNvSpPr>
          <p:nvPr>
            <p:ph type="pic" sz="quarter" idx="13" hasCustomPrompt="1"/>
          </p:nvPr>
        </p:nvSpPr>
        <p:spPr>
          <a:xfrm>
            <a:off x="0" y="0"/>
            <a:ext cx="9144000" cy="6858000"/>
          </a:xfrm>
        </p:spPr>
        <p:txBody>
          <a:bodyPr/>
          <a:lstStyle>
            <a:lvl1pPr marL="0" indent="0" algn="ctr">
              <a:buNone/>
              <a:defRPr/>
            </a:lvl1pPr>
          </a:lstStyle>
          <a:p>
            <a:r>
              <a:rPr lang="en-US" dirty="0"/>
              <a:t>(insert photo behind blue box layer)</a:t>
            </a:r>
          </a:p>
        </p:txBody>
      </p:sp>
    </p:spTree>
    <p:extLst>
      <p:ext uri="{BB962C8B-B14F-4D97-AF65-F5344CB8AC3E}">
        <p14:creationId xmlns:p14="http://schemas.microsoft.com/office/powerpoint/2010/main" val="1937214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 Layout-Photo">
    <p:spTree>
      <p:nvGrpSpPr>
        <p:cNvPr id="1" name=""/>
        <p:cNvGrpSpPr/>
        <p:nvPr/>
      </p:nvGrpSpPr>
      <p:grpSpPr>
        <a:xfrm>
          <a:off x="0" y="0"/>
          <a:ext cx="0" cy="0"/>
          <a:chOff x="0" y="0"/>
          <a:chExt cx="0" cy="0"/>
        </a:xfrm>
      </p:grpSpPr>
      <p:pic>
        <p:nvPicPr>
          <p:cNvPr id="3" name="Picture 2" descr="US_What_If_Final_Digital (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521" b="2014"/>
          <a:stretch/>
        </p:blipFill>
        <p:spPr>
          <a:xfrm>
            <a:off x="0" y="-1"/>
            <a:ext cx="9144000" cy="6856413"/>
          </a:xfrm>
          <a:prstGeom prst="rect">
            <a:avLst/>
          </a:prstGeom>
        </p:spPr>
      </p:pic>
      <p:sp>
        <p:nvSpPr>
          <p:cNvPr id="4" name="Rectangle 3"/>
          <p:cNvSpPr/>
          <p:nvPr userDrawn="1"/>
        </p:nvSpPr>
        <p:spPr bwMode="auto">
          <a:xfrm>
            <a:off x="0" y="0"/>
            <a:ext cx="9144000" cy="6858000"/>
          </a:xfrm>
          <a:prstGeom prst="rect">
            <a:avLst/>
          </a:prstGeom>
          <a:solidFill>
            <a:srgbClr val="1E65A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extLst>
      <p:ext uri="{BB962C8B-B14F-4D97-AF65-F5344CB8AC3E}">
        <p14:creationId xmlns:p14="http://schemas.microsoft.com/office/powerpoint/2010/main" val="1553592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2"/>
          <a:srcRect/>
          <a:stretch>
            <a:fillRect/>
          </a:stretch>
        </p:blipFill>
        <p:spPr bwMode="auto">
          <a:xfrm>
            <a:off x="0" y="0"/>
            <a:ext cx="9148763" cy="6888163"/>
          </a:xfrm>
          <a:prstGeom prst="rect">
            <a:avLst/>
          </a:prstGeom>
          <a:noFill/>
          <a:ln w="9525">
            <a:noFill/>
            <a:miter lim="800000"/>
            <a:headEnd/>
            <a:tailEnd/>
          </a:ln>
        </p:spPr>
      </p:pic>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THANK YOU</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baseline="0">
                <a:solidFill>
                  <a:srgbClr val="FFFFFF"/>
                </a:solidFill>
                <a:latin typeface="Arial" panose="020B0604020202020204" pitchFamily="34" charset="0"/>
                <a:cs typeface="Arial" panose="020B0604020202020204" pitchFamily="34" charset="0"/>
              </a:defRPr>
            </a:lvl1pPr>
          </a:lstStyle>
          <a:p>
            <a:pPr lvl="0"/>
            <a:r>
              <a:rPr lang="en-US" dirty="0"/>
              <a:t>E-Mail address</a:t>
            </a:r>
          </a:p>
        </p:txBody>
      </p:sp>
    </p:spTree>
    <p:extLst>
      <p:ext uri="{BB962C8B-B14F-4D97-AF65-F5344CB8AC3E}">
        <p14:creationId xmlns:p14="http://schemas.microsoft.com/office/powerpoint/2010/main" val="46122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36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5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4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388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484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39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3.wmf"/><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795338" y="381000"/>
            <a:ext cx="7739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66"/>
          <p:cNvSpPr>
            <a:spLocks noGrp="1" noChangeArrowheads="1"/>
          </p:cNvSpPr>
          <p:nvPr>
            <p:ph type="body" idx="1"/>
          </p:nvPr>
        </p:nvSpPr>
        <p:spPr bwMode="auto">
          <a:xfrm>
            <a:off x="804863" y="1676400"/>
            <a:ext cx="77295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endParaRPr lang="en-US" altLang="en-US" dirty="0"/>
          </a:p>
        </p:txBody>
      </p:sp>
      <p:sp>
        <p:nvSpPr>
          <p:cNvPr id="1028" name="Line 84"/>
          <p:cNvSpPr>
            <a:spLocks noChangeShapeType="1"/>
          </p:cNvSpPr>
          <p:nvPr userDrawn="1"/>
        </p:nvSpPr>
        <p:spPr bwMode="auto">
          <a:xfrm>
            <a:off x="152400" y="533400"/>
            <a:ext cx="0" cy="6324600"/>
          </a:xfrm>
          <a:prstGeom prst="line">
            <a:avLst/>
          </a:prstGeom>
          <a:noFill/>
          <a:ln w="317500">
            <a:solidFill>
              <a:srgbClr val="2375B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85" name="Text Box 85"/>
          <p:cNvSpPr txBox="1">
            <a:spLocks noChangeArrowheads="1"/>
          </p:cNvSpPr>
          <p:nvPr userDrawn="1"/>
        </p:nvSpPr>
        <p:spPr bwMode="auto">
          <a:xfrm>
            <a:off x="3886200" y="6507163"/>
            <a:ext cx="4953000" cy="198437"/>
          </a:xfrm>
          <a:prstGeom prst="rect">
            <a:avLst/>
          </a:prstGeom>
          <a:no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defRPr/>
            </a:pPr>
            <a:r>
              <a:rPr lang="en-US" sz="700" dirty="0"/>
              <a:t>© </a:t>
            </a:r>
            <a:r>
              <a:rPr lang="en-US" sz="700" dirty="0">
                <a:solidFill>
                  <a:srgbClr val="333333"/>
                </a:solidFill>
              </a:rPr>
              <a:t>2016</a:t>
            </a:r>
            <a:r>
              <a:rPr lang="en-US" sz="700" baseline="0" dirty="0">
                <a:solidFill>
                  <a:srgbClr val="333333"/>
                </a:solidFill>
              </a:rPr>
              <a:t> </a:t>
            </a:r>
            <a:r>
              <a:rPr lang="en-US" sz="700" dirty="0">
                <a:solidFill>
                  <a:srgbClr val="333333"/>
                </a:solidFill>
              </a:rPr>
              <a:t>Population Reference Bureau. All rights reserved. www.prb.org</a:t>
            </a:r>
          </a:p>
        </p:txBody>
      </p:sp>
      <p:pic>
        <p:nvPicPr>
          <p:cNvPr id="1030" name="Picture 86" descr="ppt-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90600" y="6507163"/>
            <a:ext cx="2311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867"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8" r:id="rId12"/>
  </p:sldLayoutIdLst>
  <p:txStyles>
    <p:titleStyle>
      <a:lvl1pPr algn="l" rtl="0" eaLnBrk="0" fontAlgn="base" hangingPunct="0">
        <a:spcBef>
          <a:spcPct val="0"/>
        </a:spcBef>
        <a:spcAft>
          <a:spcPct val="0"/>
        </a:spcAft>
        <a:defRPr sz="3600" b="1">
          <a:solidFill>
            <a:srgbClr val="2375BB"/>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rgbClr val="E96D1F"/>
        </a:buClr>
        <a:buSzPct val="85000"/>
        <a:buFont typeface="Wingdings" panose="05000000000000000000" pitchFamily="2" charset="2"/>
        <a:buChar char="n"/>
        <a:defRPr sz="3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E96D1F"/>
        </a:buClr>
        <a:buSzPct val="120000"/>
        <a:buFont typeface="Courier New" panose="02070309020205020404" pitchFamily="49" charset="0"/>
        <a:buChar char="o"/>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SzPct val="120000"/>
        <a:buChar char="•"/>
        <a:defRPr sz="2200">
          <a:solidFill>
            <a:schemeClr val="tx1"/>
          </a:solidFill>
          <a:latin typeface="+mn-lt"/>
          <a:ea typeface="ＭＳ Ｐゴシック" charset="-128"/>
        </a:defRPr>
      </a:lvl3pPr>
      <a:lvl4pPr marL="1371600" indent="0" algn="l" rtl="0" eaLnBrk="0" fontAlgn="base" hangingPunct="0">
        <a:spcBef>
          <a:spcPct val="20000"/>
        </a:spcBef>
        <a:spcAft>
          <a:spcPct val="0"/>
        </a:spcAft>
        <a:buClr>
          <a:schemeClr val="hlink"/>
        </a:buClr>
        <a:buNone/>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911470" y="533400"/>
            <a:ext cx="731813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TITLE</a:t>
            </a:r>
            <a:br>
              <a:rPr lang="en-US" dirty="0"/>
            </a:br>
            <a:endParaRPr lang="en-US" dirty="0"/>
          </a:p>
        </p:txBody>
      </p:sp>
      <p:sp>
        <p:nvSpPr>
          <p:cNvPr id="1027" name="Rectangle 66"/>
          <p:cNvSpPr>
            <a:spLocks noGrp="1" noChangeArrowheads="1"/>
          </p:cNvSpPr>
          <p:nvPr>
            <p:ph type="body" idx="1"/>
          </p:nvPr>
        </p:nvSpPr>
        <p:spPr bwMode="auto">
          <a:xfrm>
            <a:off x="914401" y="1600200"/>
            <a:ext cx="7315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8" name="Line 84"/>
          <p:cNvSpPr>
            <a:spLocks noChangeShapeType="1"/>
          </p:cNvSpPr>
          <p:nvPr userDrawn="1"/>
        </p:nvSpPr>
        <p:spPr bwMode="auto">
          <a:xfrm>
            <a:off x="152400" y="533400"/>
            <a:ext cx="0" cy="6324600"/>
          </a:xfrm>
          <a:prstGeom prst="line">
            <a:avLst/>
          </a:prstGeom>
          <a:noFill/>
          <a:ln w="317500">
            <a:solidFill>
              <a:schemeClr val="tx2"/>
            </a:solidFill>
            <a:round/>
            <a:headEnd/>
            <a:tailEnd/>
          </a:ln>
        </p:spPr>
        <p:txBody>
          <a:bodyPr wrap="none" anchor="ctr"/>
          <a:lstStyle/>
          <a:p>
            <a:pPr eaLnBrk="0" hangingPunct="0">
              <a:defRPr/>
            </a:pPr>
            <a:endParaRPr lang="en-US" dirty="0">
              <a:ea typeface="ＭＳ Ｐゴシック" pitchFamily="34" charset="-128"/>
              <a:cs typeface="+mn-cs"/>
            </a:endParaRPr>
          </a:p>
        </p:txBody>
      </p:sp>
      <p:sp>
        <p:nvSpPr>
          <p:cNvPr id="1029" name="Text Box 85"/>
          <p:cNvSpPr txBox="1">
            <a:spLocks noChangeArrowheads="1"/>
          </p:cNvSpPr>
          <p:nvPr userDrawn="1"/>
        </p:nvSpPr>
        <p:spPr bwMode="auto">
          <a:xfrm>
            <a:off x="3886200" y="6507163"/>
            <a:ext cx="4953000" cy="198437"/>
          </a:xfrm>
          <a:prstGeom prst="rect">
            <a:avLst/>
          </a:prstGeom>
          <a:no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0" hangingPunct="0">
              <a:defRPr/>
            </a:pPr>
            <a:r>
              <a:rPr lang="en-US" sz="700" dirty="0">
                <a:cs typeface="+mn-cs"/>
              </a:rPr>
              <a:t>© </a:t>
            </a:r>
            <a:r>
              <a:rPr lang="en-US" sz="700" dirty="0">
                <a:solidFill>
                  <a:srgbClr val="333333"/>
                </a:solidFill>
                <a:cs typeface="+mn-cs"/>
              </a:rPr>
              <a:t>2016 Population Reference Bureau. All rights reserved. www.prb.org</a:t>
            </a:r>
          </a:p>
        </p:txBody>
      </p:sp>
      <p:pic>
        <p:nvPicPr>
          <p:cNvPr id="1030" name="Picture 86" descr="ppt-logo"/>
          <p:cNvPicPr>
            <a:picLocks noChangeAspect="1" noChangeArrowheads="1"/>
          </p:cNvPicPr>
          <p:nvPr userDrawn="1"/>
        </p:nvPicPr>
        <p:blipFill>
          <a:blip r:embed="rId26"/>
          <a:srcRect/>
          <a:stretch>
            <a:fillRect/>
          </a:stretch>
        </p:blipFill>
        <p:spPr bwMode="auto">
          <a:xfrm>
            <a:off x="990600" y="6507163"/>
            <a:ext cx="2311400" cy="152400"/>
          </a:xfrm>
          <a:prstGeom prst="rect">
            <a:avLst/>
          </a:prstGeom>
          <a:noFill/>
          <a:ln w="9525">
            <a:noFill/>
            <a:miter lim="800000"/>
            <a:headEnd/>
            <a:tailEnd/>
          </a:ln>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p:spPr>
        <p:txBody>
          <a:bodyPr wrap="none" anchor="ctr"/>
          <a:lstStyle/>
          <a:p>
            <a:pPr eaLnBrk="0" hangingPunct="0">
              <a:defRPr/>
            </a:pPr>
            <a:endParaRPr lang="en-US" dirty="0">
              <a:ea typeface="ＭＳ Ｐゴシック" pitchFamily="34" charset="-128"/>
              <a:cs typeface="+mn-cs"/>
            </a:endParaRPr>
          </a:p>
        </p:txBody>
      </p:sp>
    </p:spTree>
    <p:extLst>
      <p:ext uri="{BB962C8B-B14F-4D97-AF65-F5344CB8AC3E}">
        <p14:creationId xmlns:p14="http://schemas.microsoft.com/office/powerpoint/2010/main" val="116737525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93"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Lst>
  <p:txStyles>
    <p:titleStyle>
      <a:lvl1pPr algn="l" rtl="0" eaLnBrk="1" fontAlgn="base" hangingPunct="1">
        <a:spcBef>
          <a:spcPct val="0"/>
        </a:spcBef>
        <a:spcAft>
          <a:spcPct val="0"/>
        </a:spcAft>
        <a:defRPr sz="4400" b="1" baseline="0">
          <a:solidFill>
            <a:srgbClr val="E96D1F"/>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rgbClr val="265E9E"/>
        </a:buClr>
        <a:buSzPct val="75000"/>
        <a:buFont typeface="Wingdings" pitchFamily="2" charset="2"/>
        <a:buChar char="n"/>
        <a:defRPr sz="2800">
          <a:solidFill>
            <a:srgbClr val="717073"/>
          </a:solidFill>
          <a:latin typeface="+mn-lt"/>
          <a:ea typeface="+mn-ea"/>
          <a:cs typeface="+mn-cs"/>
        </a:defRPr>
      </a:lvl1pPr>
      <a:lvl2pPr marL="742950" indent="-285750" algn="l" rtl="0" eaLnBrk="1" fontAlgn="base" hangingPunct="1">
        <a:spcBef>
          <a:spcPct val="20000"/>
        </a:spcBef>
        <a:spcAft>
          <a:spcPct val="0"/>
        </a:spcAft>
        <a:buClr>
          <a:srgbClr val="265E9E"/>
        </a:buClr>
        <a:buSzPct val="70000"/>
        <a:buFont typeface="Wingdings" pitchFamily="2" charset="2"/>
        <a:buChar char="n"/>
        <a:defRPr sz="2400">
          <a:solidFill>
            <a:srgbClr val="717073"/>
          </a:solidFill>
          <a:latin typeface="+mn-lt"/>
        </a:defRPr>
      </a:lvl2pPr>
      <a:lvl3pPr marL="1200150" indent="-285750" algn="l" rtl="0" eaLnBrk="1" fontAlgn="base" hangingPunct="1">
        <a:spcBef>
          <a:spcPct val="20000"/>
        </a:spcBef>
        <a:spcAft>
          <a:spcPct val="0"/>
        </a:spcAft>
        <a:buClr>
          <a:srgbClr val="265E9E"/>
        </a:buClr>
        <a:buFont typeface="Wingdings" panose="05000000000000000000" pitchFamily="2" charset="2"/>
        <a:buChar char="§"/>
        <a:defRPr sz="1800">
          <a:solidFill>
            <a:srgbClr val="717073"/>
          </a:solidFill>
          <a:latin typeface="+mn-lt"/>
        </a:defRPr>
      </a:lvl3pPr>
      <a:lvl4pPr marL="1600200" indent="-228600" algn="l" rtl="0" eaLnBrk="1" fontAlgn="base" hangingPunct="1">
        <a:spcBef>
          <a:spcPct val="20000"/>
        </a:spcBef>
        <a:spcAft>
          <a:spcPct val="0"/>
        </a:spcAft>
        <a:buClr>
          <a:srgbClr val="265E9E"/>
        </a:buClr>
        <a:buChar char="•"/>
        <a:defRPr sz="1200">
          <a:solidFill>
            <a:srgbClr val="717073"/>
          </a:solidFill>
          <a:latin typeface="+mn-lt"/>
        </a:defRPr>
      </a:lvl4pPr>
      <a:lvl5pPr marL="2057400" indent="-228600" algn="l" rtl="0" eaLnBrk="1" fontAlgn="base" hangingPunct="1">
        <a:spcBef>
          <a:spcPct val="20000"/>
        </a:spcBef>
        <a:spcAft>
          <a:spcPct val="0"/>
        </a:spcAft>
        <a:buClr>
          <a:srgbClr val="265E9E"/>
        </a:buClr>
        <a:buSzPct val="85000"/>
        <a:buChar char="•"/>
        <a:defRPr sz="2000">
          <a:solidFill>
            <a:srgbClr val="717073"/>
          </a:solidFill>
          <a:latin typeface="+mn-lt"/>
        </a:defRPr>
      </a:lvl5pPr>
      <a:lvl6pPr marL="2514600" indent="-228600" algn="l" rtl="0" eaLnBrk="1" fontAlgn="base" hangingPunct="1">
        <a:spcBef>
          <a:spcPct val="20000"/>
        </a:spcBef>
        <a:spcAft>
          <a:spcPct val="0"/>
        </a:spcAft>
        <a:buClr>
          <a:schemeClr val="tx1"/>
        </a:buClr>
        <a:buSzPct val="85000"/>
        <a:buChar char="•"/>
        <a:defRPr>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ctrTitle"/>
          </p:nvPr>
        </p:nvSpPr>
        <p:spPr>
          <a:xfrm>
            <a:off x="838200" y="1371600"/>
            <a:ext cx="7772400" cy="1470025"/>
          </a:xfrm>
        </p:spPr>
        <p:txBody>
          <a:bodyPr anchor="ctr"/>
          <a:lstStyle/>
          <a:p>
            <a:r>
              <a:rPr lang="en-US" altLang="en-US" sz="4000" dirty="0">
                <a:ea typeface="ＭＳ Ｐゴシック" panose="020B0600070205080204" pitchFamily="34" charset="-128"/>
              </a:rPr>
              <a:t>Understanding the Policy Landscape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838200" y="533400"/>
            <a:ext cx="7739062" cy="838200"/>
          </a:xfrm>
        </p:spPr>
        <p:txBody>
          <a:bodyPr anchor="ctr"/>
          <a:lstStyle/>
          <a:p>
            <a:r>
              <a:rPr lang="en-US" altLang="en-US" b="1" dirty="0">
                <a:ea typeface="ＭＳ Ｐゴシック" panose="020B0600070205080204" pitchFamily="34" charset="-128"/>
              </a:rPr>
              <a:t>One Policy Can Lead to Many More</a:t>
            </a:r>
          </a:p>
        </p:txBody>
      </p:sp>
      <p:sp>
        <p:nvSpPr>
          <p:cNvPr id="9219" name="Content Placeholder 2"/>
          <p:cNvSpPr>
            <a:spLocks noGrp="1"/>
          </p:cNvSpPr>
          <p:nvPr>
            <p:ph idx="4294967295"/>
          </p:nvPr>
        </p:nvSpPr>
        <p:spPr>
          <a:xfrm>
            <a:off x="914400" y="1600200"/>
            <a:ext cx="7729537" cy="4648200"/>
          </a:xfrm>
        </p:spPr>
        <p:txBody>
          <a:bodyPr/>
          <a:lstStyle/>
          <a:p>
            <a:pPr>
              <a:spcBef>
                <a:spcPts val="0"/>
              </a:spcBef>
              <a:spcAft>
                <a:spcPts val="1800"/>
              </a:spcAft>
              <a:defRPr/>
            </a:pPr>
            <a:r>
              <a:rPr lang="en-US" altLang="en-US" dirty="0">
                <a:ea typeface="ＭＳ Ｐゴシック" panose="020B0600070205080204" pitchFamily="34" charset="-128"/>
              </a:rPr>
              <a:t>Implementation: Operational policies</a:t>
            </a:r>
          </a:p>
          <a:p>
            <a:pPr lvl="1">
              <a:spcBef>
                <a:spcPts val="0"/>
              </a:spcBef>
              <a:spcAft>
                <a:spcPts val="1800"/>
              </a:spcAft>
              <a:defRPr/>
            </a:pPr>
            <a:r>
              <a:rPr lang="en-US" altLang="en-US" dirty="0">
                <a:ea typeface="ＭＳ Ｐゴシック" panose="020B0600070205080204" pitchFamily="34" charset="-128"/>
              </a:rPr>
              <a:t>The rules, regulations, codes, guidelines, implementation plans, budgets, and administrative norms that governments use to translate national laws and policies into programs and services </a:t>
            </a:r>
          </a:p>
          <a:p>
            <a:pPr>
              <a:defRPr/>
            </a:pPr>
            <a:r>
              <a:rPr lang="en-US" altLang="en-US" dirty="0" err="1">
                <a:ea typeface="ＭＳ Ｐゴシック" panose="020B0600070205080204" pitchFamily="34" charset="-128"/>
              </a:rPr>
              <a:t>Multisectoral</a:t>
            </a:r>
            <a:r>
              <a:rPr lang="en-US" altLang="en-US" dirty="0">
                <a:ea typeface="ＭＳ Ｐゴシック" panose="020B0600070205080204" pitchFamily="34" charset="-128"/>
              </a:rPr>
              <a:t> implications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50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DCD6AC8-5045-9391-9854-F4B0C6FB9A98}"/>
              </a:ext>
            </a:extLst>
          </p:cNvPr>
          <p:cNvPicPr>
            <a:picLocks noChangeAspect="1"/>
          </p:cNvPicPr>
          <p:nvPr/>
        </p:nvPicPr>
        <p:blipFill>
          <a:blip r:embed="rId2"/>
          <a:stretch>
            <a:fillRect/>
          </a:stretch>
        </p:blipFill>
        <p:spPr>
          <a:xfrm>
            <a:off x="762000" y="1543050"/>
            <a:ext cx="2687761" cy="3771900"/>
          </a:xfrm>
          <a:prstGeom prst="rect">
            <a:avLst/>
          </a:prstGeom>
        </p:spPr>
      </p:pic>
      <p:sp>
        <p:nvSpPr>
          <p:cNvPr id="5" name="TextBox 4">
            <a:extLst>
              <a:ext uri="{FF2B5EF4-FFF2-40B4-BE49-F238E27FC236}">
                <a16:creationId xmlns:a16="http://schemas.microsoft.com/office/drawing/2014/main" id="{6F5815FB-C14B-FA72-43C5-41FF2CAE6B14}"/>
              </a:ext>
            </a:extLst>
          </p:cNvPr>
          <p:cNvSpPr txBox="1"/>
          <p:nvPr/>
        </p:nvSpPr>
        <p:spPr>
          <a:xfrm>
            <a:off x="3810000" y="1104900"/>
            <a:ext cx="4953000" cy="4893647"/>
          </a:xfrm>
          <a:prstGeom prst="rect">
            <a:avLst/>
          </a:prstGeom>
          <a:noFill/>
        </p:spPr>
        <p:txBody>
          <a:bodyPr wrap="square" rtlCol="0">
            <a:spAutoFit/>
          </a:bodyPr>
          <a:lstStyle/>
          <a:p>
            <a:r>
              <a:rPr lang="en-US" altLang="en-US" dirty="0"/>
              <a:t>Implementation: Operational policies</a:t>
            </a:r>
          </a:p>
          <a:p>
            <a:endParaRPr lang="en-US" altLang="en-US" dirty="0"/>
          </a:p>
          <a:p>
            <a:pPr marL="342900" indent="-342900">
              <a:buFontTx/>
              <a:buChar char="-"/>
            </a:pPr>
            <a:r>
              <a:rPr lang="en-US" altLang="en-US" dirty="0"/>
              <a:t>Action plans at state, LGA, ward levels</a:t>
            </a:r>
          </a:p>
          <a:p>
            <a:endParaRPr lang="en-US" altLang="en-US" dirty="0"/>
          </a:p>
          <a:p>
            <a:pPr marL="342900" indent="-342900">
              <a:buFontTx/>
              <a:buChar char="-"/>
            </a:pPr>
            <a:r>
              <a:rPr lang="en-US" dirty="0"/>
              <a:t>National Policy on Food Safety and its Implementation Strategy</a:t>
            </a:r>
          </a:p>
          <a:p>
            <a:pPr marL="342900" indent="-342900">
              <a:buFontTx/>
              <a:buChar char="-"/>
            </a:pPr>
            <a:endParaRPr lang="en-US" dirty="0"/>
          </a:p>
          <a:p>
            <a:pPr marL="342900" indent="-342900">
              <a:buFontTx/>
              <a:buChar char="-"/>
            </a:pPr>
            <a:r>
              <a:rPr lang="en-US" dirty="0"/>
              <a:t>National Policy on Infant and Young Child Feeding (IYCF);</a:t>
            </a:r>
          </a:p>
          <a:p>
            <a:pPr marL="342900" indent="-342900">
              <a:buFontTx/>
              <a:buChar char="-"/>
            </a:pPr>
            <a:endParaRPr lang="en-US" altLang="en-US" dirty="0"/>
          </a:p>
          <a:p>
            <a:endParaRPr lang="en-US" dirty="0"/>
          </a:p>
        </p:txBody>
      </p:sp>
    </p:spTree>
    <p:extLst>
      <p:ext uri="{BB962C8B-B14F-4D97-AF65-F5344CB8AC3E}">
        <p14:creationId xmlns:p14="http://schemas.microsoft.com/office/powerpoint/2010/main" val="34646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BFDCC0EB-AD4A-2765-903D-F6F82EA82B35}"/>
              </a:ext>
            </a:extLst>
          </p:cNvPr>
          <p:cNvPicPr>
            <a:picLocks noChangeAspect="1"/>
          </p:cNvPicPr>
          <p:nvPr/>
        </p:nvPicPr>
        <p:blipFill>
          <a:blip r:embed="rId2"/>
          <a:stretch>
            <a:fillRect/>
          </a:stretch>
        </p:blipFill>
        <p:spPr>
          <a:xfrm>
            <a:off x="3571656" y="1936781"/>
            <a:ext cx="2289959" cy="3213640"/>
          </a:xfrm>
          <a:prstGeom prst="rect">
            <a:avLst/>
          </a:prstGeom>
        </p:spPr>
      </p:pic>
      <p:sp>
        <p:nvSpPr>
          <p:cNvPr id="3" name="TextBox 2">
            <a:extLst>
              <a:ext uri="{FF2B5EF4-FFF2-40B4-BE49-F238E27FC236}">
                <a16:creationId xmlns:a16="http://schemas.microsoft.com/office/drawing/2014/main" id="{DAD51C94-22CB-9775-4112-D161863F71A8}"/>
              </a:ext>
            </a:extLst>
          </p:cNvPr>
          <p:cNvSpPr txBox="1"/>
          <p:nvPr/>
        </p:nvSpPr>
        <p:spPr>
          <a:xfrm>
            <a:off x="84080" y="1479377"/>
            <a:ext cx="2743200" cy="2369880"/>
          </a:xfrm>
          <a:prstGeom prst="rect">
            <a:avLst/>
          </a:prstGeom>
          <a:solidFill>
            <a:schemeClr val="accent1"/>
          </a:solidFill>
          <a:ln>
            <a:solidFill>
              <a:schemeClr val="tx2"/>
            </a:solidFill>
          </a:ln>
        </p:spPr>
        <p:txBody>
          <a:bodyPr wrap="square" rtlCol="0">
            <a:spAutoFit/>
          </a:bodyPr>
          <a:lstStyle/>
          <a:p>
            <a:pPr algn="ctr"/>
            <a:r>
              <a:rPr lang="en-US" sz="2800" b="1" dirty="0"/>
              <a:t>Agriculture</a:t>
            </a:r>
          </a:p>
          <a:p>
            <a:pPr algn="ctr"/>
            <a:r>
              <a:rPr lang="en-US" dirty="0" err="1"/>
              <a:t>i</a:t>
            </a:r>
            <a:r>
              <a:rPr lang="en-US" dirty="0"/>
              <a:t>. The National Agricultural Policy;</a:t>
            </a:r>
          </a:p>
          <a:p>
            <a:pPr algn="ctr"/>
            <a:r>
              <a:rPr lang="en-US" dirty="0"/>
              <a:t>iii. The Agricultural Transformation Agenda</a:t>
            </a:r>
          </a:p>
        </p:txBody>
      </p:sp>
      <p:sp>
        <p:nvSpPr>
          <p:cNvPr id="4" name="TextBox 3">
            <a:extLst>
              <a:ext uri="{FF2B5EF4-FFF2-40B4-BE49-F238E27FC236}">
                <a16:creationId xmlns:a16="http://schemas.microsoft.com/office/drawing/2014/main" id="{031AC899-6183-1D7D-32FE-44A8B72B866E}"/>
              </a:ext>
            </a:extLst>
          </p:cNvPr>
          <p:cNvSpPr txBox="1"/>
          <p:nvPr/>
        </p:nvSpPr>
        <p:spPr>
          <a:xfrm>
            <a:off x="6480690" y="1443841"/>
            <a:ext cx="2579230" cy="2554545"/>
          </a:xfrm>
          <a:prstGeom prst="rect">
            <a:avLst/>
          </a:prstGeom>
          <a:solidFill>
            <a:schemeClr val="accent1"/>
          </a:solidFill>
          <a:ln>
            <a:solidFill>
              <a:schemeClr val="tx2"/>
            </a:solidFill>
          </a:ln>
        </p:spPr>
        <p:txBody>
          <a:bodyPr wrap="square" rtlCol="0">
            <a:spAutoFit/>
          </a:bodyPr>
          <a:lstStyle/>
          <a:p>
            <a:pPr algn="ctr"/>
            <a:r>
              <a:rPr lang="en-US" sz="2800" b="1" dirty="0"/>
              <a:t>Science and Tech</a:t>
            </a:r>
          </a:p>
          <a:p>
            <a:pPr algn="ctr"/>
            <a:r>
              <a:rPr lang="en-US" sz="2600" dirty="0"/>
              <a:t>Science, Technology, and Innovation Policy</a:t>
            </a:r>
          </a:p>
        </p:txBody>
      </p:sp>
      <p:sp>
        <p:nvSpPr>
          <p:cNvPr id="5" name="TextBox 4">
            <a:extLst>
              <a:ext uri="{FF2B5EF4-FFF2-40B4-BE49-F238E27FC236}">
                <a16:creationId xmlns:a16="http://schemas.microsoft.com/office/drawing/2014/main" id="{3F080AC7-FE13-0442-5852-E3B9FFBB9904}"/>
              </a:ext>
            </a:extLst>
          </p:cNvPr>
          <p:cNvSpPr txBox="1"/>
          <p:nvPr/>
        </p:nvSpPr>
        <p:spPr>
          <a:xfrm>
            <a:off x="84080" y="4563072"/>
            <a:ext cx="2743200" cy="1323439"/>
          </a:xfrm>
          <a:prstGeom prst="rect">
            <a:avLst/>
          </a:prstGeom>
          <a:solidFill>
            <a:schemeClr val="accent1"/>
          </a:solidFill>
          <a:ln>
            <a:solidFill>
              <a:schemeClr val="tx2"/>
            </a:solidFill>
          </a:ln>
        </p:spPr>
        <p:txBody>
          <a:bodyPr wrap="square" rtlCol="0">
            <a:spAutoFit/>
          </a:bodyPr>
          <a:lstStyle/>
          <a:p>
            <a:pPr algn="ctr"/>
            <a:r>
              <a:rPr lang="en-US" sz="2800" b="1" dirty="0"/>
              <a:t>Security</a:t>
            </a:r>
          </a:p>
          <a:p>
            <a:pPr algn="ctr"/>
            <a:r>
              <a:rPr lang="en-US" sz="2600" dirty="0"/>
              <a:t>National Policy on Security</a:t>
            </a:r>
          </a:p>
        </p:txBody>
      </p:sp>
      <p:sp>
        <p:nvSpPr>
          <p:cNvPr id="6" name="TextBox 5">
            <a:extLst>
              <a:ext uri="{FF2B5EF4-FFF2-40B4-BE49-F238E27FC236}">
                <a16:creationId xmlns:a16="http://schemas.microsoft.com/office/drawing/2014/main" id="{737D7805-67B4-284A-76A4-E091941832AC}"/>
              </a:ext>
            </a:extLst>
          </p:cNvPr>
          <p:cNvSpPr txBox="1"/>
          <p:nvPr/>
        </p:nvSpPr>
        <p:spPr>
          <a:xfrm>
            <a:off x="6400800" y="4488701"/>
            <a:ext cx="2743200" cy="1323439"/>
          </a:xfrm>
          <a:prstGeom prst="rect">
            <a:avLst/>
          </a:prstGeom>
          <a:solidFill>
            <a:schemeClr val="accent1"/>
          </a:solidFill>
          <a:ln>
            <a:solidFill>
              <a:schemeClr val="tx2"/>
            </a:solidFill>
          </a:ln>
        </p:spPr>
        <p:txBody>
          <a:bodyPr wrap="square" rtlCol="0">
            <a:spAutoFit/>
          </a:bodyPr>
          <a:lstStyle/>
          <a:p>
            <a:pPr algn="ctr"/>
            <a:r>
              <a:rPr lang="en-US" sz="2800" b="1" dirty="0"/>
              <a:t>Education</a:t>
            </a:r>
          </a:p>
          <a:p>
            <a:pPr algn="ctr"/>
            <a:r>
              <a:rPr lang="en-US" sz="2600" dirty="0"/>
              <a:t>National Policy on Education</a:t>
            </a:r>
          </a:p>
        </p:txBody>
      </p:sp>
      <p:sp>
        <p:nvSpPr>
          <p:cNvPr id="7" name="TextBox 6">
            <a:extLst>
              <a:ext uri="{FF2B5EF4-FFF2-40B4-BE49-F238E27FC236}">
                <a16:creationId xmlns:a16="http://schemas.microsoft.com/office/drawing/2014/main" id="{6D0C06D9-D04D-0B8A-AB35-4D33D3D886B8}"/>
              </a:ext>
            </a:extLst>
          </p:cNvPr>
          <p:cNvSpPr txBox="1"/>
          <p:nvPr/>
        </p:nvSpPr>
        <p:spPr>
          <a:xfrm>
            <a:off x="3282385" y="1443841"/>
            <a:ext cx="2743200" cy="3970318"/>
          </a:xfrm>
          <a:prstGeom prst="rect">
            <a:avLst/>
          </a:prstGeom>
          <a:noFill/>
          <a:ln>
            <a:solidFill>
              <a:schemeClr val="tx2"/>
            </a:solidFill>
          </a:ln>
        </p:spPr>
        <p:txBody>
          <a:bodyPr wrap="square" rtlCol="0">
            <a:spAutoFit/>
          </a:bodyPr>
          <a:lstStyle/>
          <a:p>
            <a:pPr algn="ctr"/>
            <a:r>
              <a:rPr lang="en-US" sz="2800" b="1" dirty="0"/>
              <a:t>Health</a:t>
            </a:r>
          </a:p>
          <a:p>
            <a:pPr algn="ctr"/>
            <a:endParaRPr lang="en-US" sz="2800" b="1" dirty="0"/>
          </a:p>
          <a:p>
            <a:pPr algn="ctr"/>
            <a:endParaRPr lang="en-US" sz="2800" b="1" dirty="0"/>
          </a:p>
          <a:p>
            <a:pPr algn="ctr"/>
            <a:endParaRPr lang="en-US" sz="2800" b="1" dirty="0"/>
          </a:p>
          <a:p>
            <a:pPr algn="ctr"/>
            <a:endParaRPr lang="en-US" sz="2800" b="1" dirty="0"/>
          </a:p>
          <a:p>
            <a:pPr algn="ctr"/>
            <a:endParaRPr lang="en-US" sz="2800" b="1" dirty="0"/>
          </a:p>
          <a:p>
            <a:pPr algn="ctr"/>
            <a:endParaRPr lang="en-US" sz="2800" b="1" dirty="0"/>
          </a:p>
          <a:p>
            <a:pPr algn="ctr"/>
            <a:endParaRPr lang="en-US" sz="2800" b="1" dirty="0"/>
          </a:p>
          <a:p>
            <a:pPr algn="ctr"/>
            <a:endParaRPr lang="en-US" sz="2800" b="1" dirty="0"/>
          </a:p>
        </p:txBody>
      </p:sp>
      <p:sp>
        <p:nvSpPr>
          <p:cNvPr id="8" name="TextBox 7">
            <a:extLst>
              <a:ext uri="{FF2B5EF4-FFF2-40B4-BE49-F238E27FC236}">
                <a16:creationId xmlns:a16="http://schemas.microsoft.com/office/drawing/2014/main" id="{321D8EDD-510F-C117-2F03-AB1BC3E3D47E}"/>
              </a:ext>
            </a:extLst>
          </p:cNvPr>
          <p:cNvSpPr txBox="1"/>
          <p:nvPr/>
        </p:nvSpPr>
        <p:spPr>
          <a:xfrm>
            <a:off x="3110612" y="5906028"/>
            <a:ext cx="2743200" cy="523220"/>
          </a:xfrm>
          <a:prstGeom prst="rect">
            <a:avLst/>
          </a:prstGeom>
          <a:noFill/>
          <a:ln>
            <a:solidFill>
              <a:schemeClr val="tx2"/>
            </a:solidFill>
          </a:ln>
        </p:spPr>
        <p:txBody>
          <a:bodyPr wrap="square" rtlCol="0">
            <a:spAutoFit/>
          </a:bodyPr>
          <a:lstStyle/>
          <a:p>
            <a:pPr algn="ctr"/>
            <a:r>
              <a:rPr lang="en-US" sz="2800" b="1" dirty="0"/>
              <a:t>Others</a:t>
            </a:r>
            <a:endParaRPr lang="en-US" dirty="0"/>
          </a:p>
        </p:txBody>
      </p:sp>
      <p:sp>
        <p:nvSpPr>
          <p:cNvPr id="9" name="Right Arrow 8">
            <a:extLst>
              <a:ext uri="{FF2B5EF4-FFF2-40B4-BE49-F238E27FC236}">
                <a16:creationId xmlns:a16="http://schemas.microsoft.com/office/drawing/2014/main" id="{70FB4C81-1947-27C0-3380-7265A222ECD7}"/>
              </a:ext>
            </a:extLst>
          </p:cNvPr>
          <p:cNvSpPr/>
          <p:nvPr/>
        </p:nvSpPr>
        <p:spPr bwMode="auto">
          <a:xfrm rot="19137585">
            <a:off x="6092080" y="1444396"/>
            <a:ext cx="457200" cy="457200"/>
          </a:xfrm>
          <a:prstGeom prst="rightArrow">
            <a:avLst>
              <a:gd name="adj1" fmla="val 50000"/>
              <a:gd name="adj2" fmla="val 53276"/>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ight Arrow 9">
            <a:extLst>
              <a:ext uri="{FF2B5EF4-FFF2-40B4-BE49-F238E27FC236}">
                <a16:creationId xmlns:a16="http://schemas.microsoft.com/office/drawing/2014/main" id="{4F7F25A1-CF9C-023F-DE58-35CD9383FE27}"/>
              </a:ext>
            </a:extLst>
          </p:cNvPr>
          <p:cNvSpPr/>
          <p:nvPr/>
        </p:nvSpPr>
        <p:spPr bwMode="auto">
          <a:xfrm rot="12379962">
            <a:off x="2799800" y="1348993"/>
            <a:ext cx="457200" cy="457200"/>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Right Arrow 10">
            <a:extLst>
              <a:ext uri="{FF2B5EF4-FFF2-40B4-BE49-F238E27FC236}">
                <a16:creationId xmlns:a16="http://schemas.microsoft.com/office/drawing/2014/main" id="{D1DB0C76-45A1-D6DC-1385-6639306AAC1C}"/>
              </a:ext>
            </a:extLst>
          </p:cNvPr>
          <p:cNvSpPr/>
          <p:nvPr/>
        </p:nvSpPr>
        <p:spPr bwMode="auto">
          <a:xfrm rot="9738019">
            <a:off x="2826233" y="4251952"/>
            <a:ext cx="457200" cy="457200"/>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ight Arrow 12">
            <a:extLst>
              <a:ext uri="{FF2B5EF4-FFF2-40B4-BE49-F238E27FC236}">
                <a16:creationId xmlns:a16="http://schemas.microsoft.com/office/drawing/2014/main" id="{4424F47F-53F7-1752-A153-A83BA101F2CB}"/>
              </a:ext>
            </a:extLst>
          </p:cNvPr>
          <p:cNvSpPr/>
          <p:nvPr/>
        </p:nvSpPr>
        <p:spPr bwMode="auto">
          <a:xfrm rot="1205760">
            <a:off x="5984593" y="4159937"/>
            <a:ext cx="457200" cy="457200"/>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Right Arrow 13">
            <a:extLst>
              <a:ext uri="{FF2B5EF4-FFF2-40B4-BE49-F238E27FC236}">
                <a16:creationId xmlns:a16="http://schemas.microsoft.com/office/drawing/2014/main" id="{90196009-5272-293A-5EE6-4FF28ED175D5}"/>
              </a:ext>
            </a:extLst>
          </p:cNvPr>
          <p:cNvSpPr/>
          <p:nvPr/>
        </p:nvSpPr>
        <p:spPr bwMode="auto">
          <a:xfrm rot="5551649">
            <a:off x="4343400" y="5410200"/>
            <a:ext cx="457200" cy="457200"/>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TextBox 14">
            <a:extLst>
              <a:ext uri="{FF2B5EF4-FFF2-40B4-BE49-F238E27FC236}">
                <a16:creationId xmlns:a16="http://schemas.microsoft.com/office/drawing/2014/main" id="{8BCA4A50-75A2-B2D1-AEC0-15CDEE0706BB}"/>
              </a:ext>
            </a:extLst>
          </p:cNvPr>
          <p:cNvSpPr txBox="1"/>
          <p:nvPr/>
        </p:nvSpPr>
        <p:spPr>
          <a:xfrm>
            <a:off x="900812" y="217447"/>
            <a:ext cx="7162800" cy="646331"/>
          </a:xfrm>
          <a:prstGeom prst="rect">
            <a:avLst/>
          </a:prstGeom>
          <a:noFill/>
        </p:spPr>
        <p:txBody>
          <a:bodyPr wrap="square" rtlCol="0">
            <a:spAutoFit/>
          </a:bodyPr>
          <a:lstStyle/>
          <a:p>
            <a:pPr algn="ctr"/>
            <a:r>
              <a:rPr lang="en-US" sz="3600" dirty="0"/>
              <a:t>Multi-sectoral</a:t>
            </a:r>
          </a:p>
        </p:txBody>
      </p:sp>
    </p:spTree>
    <p:extLst>
      <p:ext uri="{BB962C8B-B14F-4D97-AF65-F5344CB8AC3E}">
        <p14:creationId xmlns:p14="http://schemas.microsoft.com/office/powerpoint/2010/main" val="351220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B139E-BC12-5E2B-2038-0DD958132F9B}"/>
              </a:ext>
            </a:extLst>
          </p:cNvPr>
          <p:cNvSpPr txBox="1"/>
          <p:nvPr/>
        </p:nvSpPr>
        <p:spPr>
          <a:xfrm>
            <a:off x="685800" y="730240"/>
            <a:ext cx="2895600" cy="3416320"/>
          </a:xfrm>
          <a:prstGeom prst="rect">
            <a:avLst/>
          </a:prstGeom>
          <a:solidFill>
            <a:srgbClr val="FFC000"/>
          </a:solidFill>
        </p:spPr>
        <p:txBody>
          <a:bodyPr wrap="square" rtlCol="0">
            <a:spAutoFit/>
          </a:bodyPr>
          <a:lstStyle/>
          <a:p>
            <a:pPr algn="ctr"/>
            <a:r>
              <a:rPr lang="en-US" sz="3600" dirty="0"/>
              <a:t>Research Findings</a:t>
            </a:r>
          </a:p>
          <a:p>
            <a:pPr algn="ctr"/>
            <a:endParaRPr lang="en-US" sz="3600" dirty="0"/>
          </a:p>
          <a:p>
            <a:pPr algn="ctr"/>
            <a:endParaRPr lang="en-US" sz="3600" dirty="0"/>
          </a:p>
          <a:p>
            <a:pPr algn="ctr"/>
            <a:r>
              <a:rPr lang="en-US" sz="3600" dirty="0"/>
              <a:t>Field Observations</a:t>
            </a:r>
          </a:p>
        </p:txBody>
      </p:sp>
      <p:sp>
        <p:nvSpPr>
          <p:cNvPr id="3" name="TextBox 2">
            <a:extLst>
              <a:ext uri="{FF2B5EF4-FFF2-40B4-BE49-F238E27FC236}">
                <a16:creationId xmlns:a16="http://schemas.microsoft.com/office/drawing/2014/main" id="{2C95F48C-6760-19C2-2837-61FA82ABC7B6}"/>
              </a:ext>
            </a:extLst>
          </p:cNvPr>
          <p:cNvSpPr txBox="1"/>
          <p:nvPr/>
        </p:nvSpPr>
        <p:spPr>
          <a:xfrm>
            <a:off x="6019800" y="1745902"/>
            <a:ext cx="2438400" cy="1384995"/>
          </a:xfrm>
          <a:prstGeom prst="rect">
            <a:avLst/>
          </a:prstGeom>
          <a:solidFill>
            <a:srgbClr val="FFC000"/>
          </a:solidFill>
        </p:spPr>
        <p:txBody>
          <a:bodyPr wrap="square" rtlCol="0">
            <a:spAutoFit/>
          </a:bodyPr>
          <a:lstStyle/>
          <a:p>
            <a:pPr algn="ctr"/>
            <a:endParaRPr lang="en-US" sz="2800" dirty="0"/>
          </a:p>
          <a:p>
            <a:pPr algn="ctr"/>
            <a:r>
              <a:rPr lang="en-US" sz="2800" dirty="0"/>
              <a:t>Policy</a:t>
            </a:r>
          </a:p>
          <a:p>
            <a:pPr algn="ctr"/>
            <a:endParaRPr lang="en-US" sz="2800" dirty="0"/>
          </a:p>
        </p:txBody>
      </p:sp>
      <p:sp>
        <p:nvSpPr>
          <p:cNvPr id="4" name="Right Arrow 3">
            <a:extLst>
              <a:ext uri="{FF2B5EF4-FFF2-40B4-BE49-F238E27FC236}">
                <a16:creationId xmlns:a16="http://schemas.microsoft.com/office/drawing/2014/main" id="{252CC35A-2CF5-D005-83F9-AA289DDD9255}"/>
              </a:ext>
            </a:extLst>
          </p:cNvPr>
          <p:cNvSpPr/>
          <p:nvPr/>
        </p:nvSpPr>
        <p:spPr bwMode="auto">
          <a:xfrm>
            <a:off x="4229100" y="1943099"/>
            <a:ext cx="1143000" cy="990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a:extLst>
              <a:ext uri="{FF2B5EF4-FFF2-40B4-BE49-F238E27FC236}">
                <a16:creationId xmlns:a16="http://schemas.microsoft.com/office/drawing/2014/main" id="{997FD6C6-6BFD-6989-6953-A8682214A03C}"/>
              </a:ext>
            </a:extLst>
          </p:cNvPr>
          <p:cNvSpPr txBox="1"/>
          <p:nvPr/>
        </p:nvSpPr>
        <p:spPr>
          <a:xfrm>
            <a:off x="1066800" y="4724400"/>
            <a:ext cx="7391400" cy="1692771"/>
          </a:xfrm>
          <a:prstGeom prst="rect">
            <a:avLst/>
          </a:prstGeom>
          <a:noFill/>
        </p:spPr>
        <p:txBody>
          <a:bodyPr wrap="square" rtlCol="0">
            <a:spAutoFit/>
          </a:bodyPr>
          <a:lstStyle/>
          <a:p>
            <a:endParaRPr lang="en-US" dirty="0"/>
          </a:p>
          <a:p>
            <a:pPr algn="ctr"/>
            <a:r>
              <a:rPr lang="en-US" sz="2800" dirty="0"/>
              <a:t>Secondary school students are undernourished</a:t>
            </a:r>
          </a:p>
          <a:p>
            <a:endParaRPr lang="en-US" dirty="0"/>
          </a:p>
        </p:txBody>
      </p:sp>
    </p:spTree>
    <p:extLst>
      <p:ext uri="{BB962C8B-B14F-4D97-AF65-F5344CB8AC3E}">
        <p14:creationId xmlns:p14="http://schemas.microsoft.com/office/powerpoint/2010/main" val="177132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447800" y="1905000"/>
            <a:ext cx="3200400" cy="3429000"/>
          </a:xfrm>
          <a:prstGeom prst="rect">
            <a:avLst/>
          </a:prstGeom>
        </p:spPr>
        <p:txBody>
          <a:bodyPr/>
          <a:lstStyle>
            <a:lvl1pPr marL="342900" indent="-342900" algn="l" rtl="0" eaLnBrk="0" fontAlgn="base" hangingPunct="0">
              <a:spcBef>
                <a:spcPct val="20000"/>
              </a:spcBef>
              <a:spcAft>
                <a:spcPct val="0"/>
              </a:spcAft>
              <a:buClr>
                <a:srgbClr val="E96D1F"/>
              </a:buClr>
              <a:buSzPct val="85000"/>
              <a:buFont typeface="Wingdings" panose="05000000000000000000" pitchFamily="2" charset="2"/>
              <a:buChar char="n"/>
              <a:defRPr sz="3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E96D1F"/>
              </a:buClr>
              <a:buSzPct val="85000"/>
              <a:buFont typeface="Wingdings" panose="05000000000000000000" pitchFamily="2" charset="2"/>
              <a:buChar char="n"/>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2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a:lstStyle>
          <a:p>
            <a:pPr>
              <a:spcBef>
                <a:spcPts val="0"/>
              </a:spcBef>
              <a:spcAft>
                <a:spcPts val="1800"/>
              </a:spcAft>
              <a:buClr>
                <a:schemeClr val="accent1"/>
              </a:buClr>
            </a:pPr>
            <a:r>
              <a:rPr lang="en-US" sz="2600" kern="0" dirty="0">
                <a:solidFill>
                  <a:schemeClr val="accent5"/>
                </a:solidFill>
              </a:rPr>
              <a:t>Policies</a:t>
            </a:r>
          </a:p>
          <a:p>
            <a:pPr>
              <a:spcBef>
                <a:spcPts val="0"/>
              </a:spcBef>
              <a:spcAft>
                <a:spcPts val="1800"/>
              </a:spcAft>
              <a:buClr>
                <a:schemeClr val="accent1"/>
              </a:buClr>
            </a:pPr>
            <a:r>
              <a:rPr lang="en-US" sz="2600" kern="0" dirty="0">
                <a:solidFill>
                  <a:schemeClr val="accent5"/>
                </a:solidFill>
              </a:rPr>
              <a:t>Stakeholders</a:t>
            </a:r>
          </a:p>
          <a:p>
            <a:pPr>
              <a:spcBef>
                <a:spcPts val="0"/>
              </a:spcBef>
              <a:spcAft>
                <a:spcPts val="1800"/>
              </a:spcAft>
              <a:buClr>
                <a:schemeClr val="accent1"/>
              </a:buClr>
            </a:pPr>
            <a:r>
              <a:rPr lang="en-US" sz="2600" kern="0" dirty="0">
                <a:solidFill>
                  <a:schemeClr val="accent5"/>
                </a:solidFill>
              </a:rPr>
              <a:t>Funding</a:t>
            </a:r>
          </a:p>
          <a:p>
            <a:pPr>
              <a:spcBef>
                <a:spcPts val="0"/>
              </a:spcBef>
              <a:spcAft>
                <a:spcPts val="1800"/>
              </a:spcAft>
              <a:buClr>
                <a:schemeClr val="accent1"/>
              </a:buClr>
            </a:pPr>
            <a:r>
              <a:rPr lang="en-US" sz="2600" kern="0" dirty="0">
                <a:solidFill>
                  <a:schemeClr val="accent5"/>
                </a:solidFill>
              </a:rPr>
              <a:t>Implementation</a:t>
            </a:r>
          </a:p>
          <a:p>
            <a:pPr>
              <a:spcBef>
                <a:spcPts val="0"/>
              </a:spcBef>
              <a:spcAft>
                <a:spcPts val="1800"/>
              </a:spcAft>
              <a:buClr>
                <a:schemeClr val="accent1"/>
              </a:buClr>
            </a:pPr>
            <a:r>
              <a:rPr lang="en-US" sz="2600" kern="0" dirty="0">
                <a:solidFill>
                  <a:schemeClr val="accent5"/>
                </a:solidFill>
              </a:rPr>
              <a:t>Indicators</a:t>
            </a:r>
          </a:p>
          <a:p>
            <a:pPr>
              <a:spcBef>
                <a:spcPts val="0"/>
              </a:spcBef>
              <a:spcAft>
                <a:spcPts val="1800"/>
              </a:spcAft>
            </a:pPr>
            <a:endParaRPr lang="en-US" sz="2600" kern="0" dirty="0">
              <a:solidFill>
                <a:schemeClr val="accent5"/>
              </a:solidFill>
            </a:endParaRPr>
          </a:p>
          <a:p>
            <a:pPr>
              <a:spcBef>
                <a:spcPts val="0"/>
              </a:spcBef>
              <a:spcAft>
                <a:spcPts val="1800"/>
              </a:spcAft>
            </a:pPr>
            <a:endParaRPr lang="en-US" sz="2600" kern="0" dirty="0">
              <a:solidFill>
                <a:schemeClr val="accent5"/>
              </a:solidFill>
            </a:endParaRPr>
          </a:p>
        </p:txBody>
      </p:sp>
      <p:sp>
        <p:nvSpPr>
          <p:cNvPr id="3" name="Title 1">
            <a:extLst>
              <a:ext uri="{FF2B5EF4-FFF2-40B4-BE49-F238E27FC236}">
                <a16:creationId xmlns:a16="http://schemas.microsoft.com/office/drawing/2014/main" id="{94EA2BC6-109E-4568-9BBB-8322D3313DCE}"/>
              </a:ext>
            </a:extLst>
          </p:cNvPr>
          <p:cNvSpPr txBox="1">
            <a:spLocks/>
          </p:cNvSpPr>
          <p:nvPr/>
        </p:nvSpPr>
        <p:spPr bwMode="auto">
          <a:xfrm>
            <a:off x="1295400" y="685800"/>
            <a:ext cx="7696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baseline="0">
                <a:solidFill>
                  <a:srgbClr val="E96D1F"/>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a:lstStyle>
          <a:p>
            <a:r>
              <a:rPr lang="en-US" altLang="en-US" kern="0" dirty="0">
                <a:solidFill>
                  <a:schemeClr val="accent5"/>
                </a:solidFill>
                <a:ea typeface="ＭＳ Ｐゴシック" panose="020B0600070205080204" pitchFamily="34" charset="-128"/>
              </a:rPr>
              <a:t>The Policy Landscape</a:t>
            </a:r>
          </a:p>
        </p:txBody>
      </p:sp>
    </p:spTree>
    <p:extLst>
      <p:ext uri="{BB962C8B-B14F-4D97-AF65-F5344CB8AC3E}">
        <p14:creationId xmlns:p14="http://schemas.microsoft.com/office/powerpoint/2010/main" val="103657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305800" cy="609600"/>
          </a:xfrm>
        </p:spPr>
        <p:txBody>
          <a:bodyPr/>
          <a:lstStyle/>
          <a:p>
            <a:r>
              <a:rPr lang="en-US" dirty="0"/>
              <a:t>Understanding the Policy Landscape</a:t>
            </a:r>
          </a:p>
        </p:txBody>
      </p:sp>
      <p:sp>
        <p:nvSpPr>
          <p:cNvPr id="3" name="Content Placeholder 2"/>
          <p:cNvSpPr>
            <a:spLocks noGrp="1"/>
          </p:cNvSpPr>
          <p:nvPr>
            <p:ph idx="1"/>
          </p:nvPr>
        </p:nvSpPr>
        <p:spPr>
          <a:xfrm>
            <a:off x="914400" y="2209800"/>
            <a:ext cx="7729537" cy="3962400"/>
          </a:xfrm>
        </p:spPr>
        <p:txBody>
          <a:bodyPr/>
          <a:lstStyle/>
          <a:p>
            <a:pPr>
              <a:spcBef>
                <a:spcPts val="0"/>
              </a:spcBef>
              <a:spcAft>
                <a:spcPts val="3000"/>
              </a:spcAft>
            </a:pPr>
            <a:r>
              <a:rPr lang="en-US" sz="2800" b="1" dirty="0"/>
              <a:t>WHO</a:t>
            </a:r>
            <a:r>
              <a:rPr lang="en-US" sz="2800" dirty="0"/>
              <a:t> are the stakeholders?</a:t>
            </a:r>
          </a:p>
          <a:p>
            <a:pPr>
              <a:spcBef>
                <a:spcPts val="0"/>
              </a:spcBef>
              <a:spcAft>
                <a:spcPts val="3000"/>
              </a:spcAft>
            </a:pPr>
            <a:r>
              <a:rPr lang="en-US" sz="2800" b="1" dirty="0"/>
              <a:t>WHAT</a:t>
            </a:r>
            <a:r>
              <a:rPr lang="en-US" sz="2800" dirty="0"/>
              <a:t> are the policies that are in place?</a:t>
            </a:r>
          </a:p>
          <a:p>
            <a:pPr>
              <a:spcBef>
                <a:spcPts val="0"/>
              </a:spcBef>
              <a:spcAft>
                <a:spcPts val="3000"/>
              </a:spcAft>
            </a:pPr>
            <a:r>
              <a:rPr lang="en-US" sz="2800" b="1" dirty="0"/>
              <a:t>HOW</a:t>
            </a:r>
            <a:r>
              <a:rPr lang="en-US" sz="2800" dirty="0"/>
              <a:t> are policies being funded and implemented?</a:t>
            </a:r>
          </a:p>
        </p:txBody>
      </p:sp>
      <p:sp>
        <p:nvSpPr>
          <p:cNvPr id="5" name="TextBox 4">
            <a:extLst>
              <a:ext uri="{FF2B5EF4-FFF2-40B4-BE49-F238E27FC236}">
                <a16:creationId xmlns:a16="http://schemas.microsoft.com/office/drawing/2014/main" id="{C69B151D-6FE5-DC5E-110B-9A24D3694BB0}"/>
              </a:ext>
            </a:extLst>
          </p:cNvPr>
          <p:cNvSpPr txBox="1"/>
          <p:nvPr/>
        </p:nvSpPr>
        <p:spPr>
          <a:xfrm>
            <a:off x="890954" y="907956"/>
            <a:ext cx="8034337" cy="523220"/>
          </a:xfrm>
          <a:prstGeom prst="rect">
            <a:avLst/>
          </a:prstGeom>
          <a:noFill/>
        </p:spPr>
        <p:txBody>
          <a:bodyPr wrap="square" rtlCol="0">
            <a:spAutoFit/>
          </a:bodyPr>
          <a:lstStyle/>
          <a:p>
            <a:pPr algn="ctr"/>
            <a:r>
              <a:rPr lang="en-US" sz="2800" dirty="0"/>
              <a:t>Secondary school students are undernourished</a:t>
            </a:r>
          </a:p>
        </p:txBody>
      </p:sp>
      <p:sp>
        <p:nvSpPr>
          <p:cNvPr id="6" name="Right Arrow 5">
            <a:extLst>
              <a:ext uri="{FF2B5EF4-FFF2-40B4-BE49-F238E27FC236}">
                <a16:creationId xmlns:a16="http://schemas.microsoft.com/office/drawing/2014/main" id="{B570F515-CA22-68F9-D37A-91B4B76F8A56}"/>
              </a:ext>
            </a:extLst>
          </p:cNvPr>
          <p:cNvSpPr/>
          <p:nvPr/>
        </p:nvSpPr>
        <p:spPr bwMode="auto">
          <a:xfrm>
            <a:off x="381000" y="2209800"/>
            <a:ext cx="4572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4224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447800" y="2362200"/>
            <a:ext cx="6400800" cy="2514600"/>
          </a:xfrm>
        </p:spPr>
        <p:txBody>
          <a:bodyPr/>
          <a:lstStyle/>
          <a:p>
            <a:pPr indent="-274320" algn="l">
              <a:spcBef>
                <a:spcPts val="0"/>
              </a:spcBef>
              <a:spcAft>
                <a:spcPts val="1200"/>
              </a:spcAft>
            </a:pPr>
            <a:r>
              <a:rPr lang="en-US" sz="3600" spc="0" dirty="0">
                <a:solidFill>
                  <a:schemeClr val="accent5"/>
                </a:solidFill>
              </a:rPr>
              <a:t>Identifying the Stakeholders</a:t>
            </a:r>
          </a:p>
          <a:p>
            <a:pPr indent="-274320" algn="l">
              <a:spcBef>
                <a:spcPts val="0"/>
              </a:spcBef>
              <a:spcAft>
                <a:spcPts val="1200"/>
              </a:spcAft>
            </a:pPr>
            <a:r>
              <a:rPr lang="en-US" sz="2400" b="1" spc="0" dirty="0">
                <a:solidFill>
                  <a:schemeClr val="accent5"/>
                </a:solidFill>
              </a:rPr>
              <a:t>Stakeholders</a:t>
            </a:r>
            <a:r>
              <a:rPr lang="en-US" sz="2400" spc="0" dirty="0">
                <a:solidFill>
                  <a:schemeClr val="accent5"/>
                </a:solidFill>
              </a:rPr>
              <a:t> </a:t>
            </a:r>
            <a:r>
              <a:rPr lang="en-US" sz="1800" spc="0" dirty="0">
                <a:solidFill>
                  <a:schemeClr val="accent5"/>
                </a:solidFill>
              </a:rPr>
              <a:t>are people, groups, or institutions that are likely to be affected by a proposed intervention (either negatively or positively), or those which can affect the outcome of the intervention</a:t>
            </a:r>
          </a:p>
          <a:p>
            <a:pPr marL="0" indent="0" algn="l">
              <a:buNone/>
            </a:pPr>
            <a:endParaRPr lang="en-US" sz="2400" spc="0" dirty="0">
              <a:solidFill>
                <a:schemeClr val="accent5"/>
              </a:solidFill>
            </a:endParaRPr>
          </a:p>
        </p:txBody>
      </p:sp>
    </p:spTree>
    <p:extLst>
      <p:ext uri="{BB962C8B-B14F-4D97-AF65-F5344CB8AC3E}">
        <p14:creationId xmlns:p14="http://schemas.microsoft.com/office/powerpoint/2010/main" val="29468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609600"/>
          </a:xfrm>
        </p:spPr>
        <p:txBody>
          <a:bodyPr/>
          <a:lstStyle/>
          <a:p>
            <a:r>
              <a:rPr lang="en-US" b="1" dirty="0"/>
              <a:t>Identifying the Stakeholders</a:t>
            </a:r>
          </a:p>
        </p:txBody>
      </p:sp>
      <p:sp>
        <p:nvSpPr>
          <p:cNvPr id="4" name="Content Placeholder 2"/>
          <p:cNvSpPr txBox="1">
            <a:spLocks/>
          </p:cNvSpPr>
          <p:nvPr/>
        </p:nvSpPr>
        <p:spPr>
          <a:xfrm>
            <a:off x="914400" y="5257800"/>
            <a:ext cx="8001000" cy="990600"/>
          </a:xfrm>
          <a:prstGeom prst="rect">
            <a:avLst/>
          </a:prstGeom>
        </p:spPr>
        <p:txBody>
          <a:bodyPr/>
          <a:lstStyle>
            <a:lvl1pPr marL="342900" indent="-342900" algn="l" rtl="0" eaLnBrk="0" fontAlgn="base" hangingPunct="0">
              <a:spcBef>
                <a:spcPct val="20000"/>
              </a:spcBef>
              <a:spcAft>
                <a:spcPct val="0"/>
              </a:spcAft>
              <a:buClr>
                <a:schemeClr val="folHlink"/>
              </a:buClr>
              <a:buSzPct val="75000"/>
              <a:buFont typeface="Wingdings" panose="05000000000000000000" pitchFamily="2" charset="2"/>
              <a:buChar char="n"/>
              <a:defRPr sz="3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panose="05000000000000000000" pitchFamily="2" charset="2"/>
              <a:buChar char="n"/>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2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Char char="•"/>
              <a:defRPr>
                <a:solidFill>
                  <a:schemeClr val="tx1"/>
                </a:solidFill>
                <a:latin typeface="+mn-lt"/>
                <a:ea typeface="ＭＳ Ｐゴシック" charset="-128"/>
              </a:defRPr>
            </a:lvl9pPr>
          </a:lstStyle>
          <a:p>
            <a:pPr>
              <a:buClr>
                <a:srgbClr val="E96D1F"/>
              </a:buClr>
              <a:buSzPct val="85000"/>
            </a:pPr>
            <a:r>
              <a:rPr lang="en-US" sz="2400" kern="0" dirty="0"/>
              <a:t>Consider “mapping” results by interest level, influence, or importance to your issue</a:t>
            </a:r>
          </a:p>
          <a:p>
            <a:pPr marL="0" indent="0">
              <a:buFont typeface="Wingdings" panose="05000000000000000000" pitchFamily="2" charset="2"/>
              <a:buNone/>
            </a:pPr>
            <a:endParaRPr lang="en-US" kern="0" dirty="0"/>
          </a:p>
        </p:txBody>
      </p:sp>
      <p:graphicFrame>
        <p:nvGraphicFramePr>
          <p:cNvPr id="6" name="Table 5"/>
          <p:cNvGraphicFramePr>
            <a:graphicFrameLocks noGrp="1"/>
          </p:cNvGraphicFramePr>
          <p:nvPr>
            <p:extLst>
              <p:ext uri="{D42A27DB-BD31-4B8C-83A1-F6EECF244321}">
                <p14:modId xmlns:p14="http://schemas.microsoft.com/office/powerpoint/2010/main" val="1379003748"/>
              </p:ext>
            </p:extLst>
          </p:nvPr>
        </p:nvGraphicFramePr>
        <p:xfrm>
          <a:off x="1066800" y="1295400"/>
          <a:ext cx="7358061" cy="3679636"/>
        </p:xfrm>
        <a:graphic>
          <a:graphicData uri="http://schemas.openxmlformats.org/drawingml/2006/table">
            <a:tbl>
              <a:tblPr firstRow="1" bandRow="1">
                <a:effectLst/>
                <a:tableStyleId>{284E427A-3D55-4303-BF80-6455036E1DE7}</a:tableStyleId>
              </a:tblPr>
              <a:tblGrid>
                <a:gridCol w="2452687">
                  <a:extLst>
                    <a:ext uri="{9D8B030D-6E8A-4147-A177-3AD203B41FA5}">
                      <a16:colId xmlns:a16="http://schemas.microsoft.com/office/drawing/2014/main" val="2403420762"/>
                    </a:ext>
                  </a:extLst>
                </a:gridCol>
                <a:gridCol w="2452687">
                  <a:extLst>
                    <a:ext uri="{9D8B030D-6E8A-4147-A177-3AD203B41FA5}">
                      <a16:colId xmlns:a16="http://schemas.microsoft.com/office/drawing/2014/main" val="3132023784"/>
                    </a:ext>
                  </a:extLst>
                </a:gridCol>
                <a:gridCol w="2452687">
                  <a:extLst>
                    <a:ext uri="{9D8B030D-6E8A-4147-A177-3AD203B41FA5}">
                      <a16:colId xmlns:a16="http://schemas.microsoft.com/office/drawing/2014/main" val="443977929"/>
                    </a:ext>
                  </a:extLst>
                </a:gridCol>
              </a:tblGrid>
              <a:tr h="395416">
                <a:tc>
                  <a:txBody>
                    <a:bodyPr/>
                    <a:lstStyle/>
                    <a:p>
                      <a:pPr algn="ctr"/>
                      <a:r>
                        <a:rPr lang="en-US" dirty="0">
                          <a:solidFill>
                            <a:schemeClr val="accent5"/>
                          </a:solidFill>
                        </a:rPr>
                        <a:t>Beneficiaries</a:t>
                      </a:r>
                    </a:p>
                  </a:txBody>
                  <a:tcPr>
                    <a:solidFill>
                      <a:srgbClr val="66BC29"/>
                    </a:solidFill>
                  </a:tcPr>
                </a:tc>
                <a:tc>
                  <a:txBody>
                    <a:bodyPr/>
                    <a:lstStyle/>
                    <a:p>
                      <a:pPr algn="ctr"/>
                      <a:r>
                        <a:rPr lang="en-US" dirty="0">
                          <a:solidFill>
                            <a:schemeClr val="accent5"/>
                          </a:solidFill>
                        </a:rPr>
                        <a:t>Implementers</a:t>
                      </a:r>
                    </a:p>
                  </a:txBody>
                  <a:tcPr>
                    <a:solidFill>
                      <a:srgbClr val="66BC29"/>
                    </a:solidFill>
                  </a:tcPr>
                </a:tc>
                <a:tc>
                  <a:txBody>
                    <a:bodyPr/>
                    <a:lstStyle/>
                    <a:p>
                      <a:pPr algn="ctr"/>
                      <a:r>
                        <a:rPr lang="en-US" dirty="0">
                          <a:solidFill>
                            <a:schemeClr val="accent5"/>
                          </a:solidFill>
                        </a:rPr>
                        <a:t>Influencers</a:t>
                      </a:r>
                    </a:p>
                  </a:txBody>
                  <a:tcPr>
                    <a:solidFill>
                      <a:srgbClr val="66BC29"/>
                    </a:solidFill>
                  </a:tcPr>
                </a:tc>
                <a:extLst>
                  <a:ext uri="{0D108BD9-81ED-4DB2-BD59-A6C34878D82A}">
                    <a16:rowId xmlns:a16="http://schemas.microsoft.com/office/drawing/2014/main" val="4029914310"/>
                  </a:ext>
                </a:extLst>
              </a:tr>
              <a:tr h="3262184">
                <a:tc>
                  <a:txBody>
                    <a:bodyPr/>
                    <a:lstStyle/>
                    <a:p>
                      <a:pPr marL="285750" indent="-285750">
                        <a:buFont typeface="Arial" panose="020B0604020202020204" pitchFamily="34" charset="0"/>
                        <a:buChar char="•"/>
                      </a:pPr>
                      <a:r>
                        <a:rPr lang="en-US" sz="1600" dirty="0"/>
                        <a:t>Users/Beneficiaries (men,</a:t>
                      </a:r>
                      <a:r>
                        <a:rPr lang="en-US" sz="1600" baseline="0" dirty="0"/>
                        <a:t> women, youth, children, elderly, </a:t>
                      </a:r>
                      <a:r>
                        <a:rPr lang="en-US" sz="1600" baseline="0" dirty="0" err="1"/>
                        <a:t>etc</a:t>
                      </a:r>
                      <a:r>
                        <a:rPr lang="en-US" sz="1600" baseline="0" dirty="0"/>
                        <a:t>)</a:t>
                      </a:r>
                      <a:endParaRPr lang="en-US" sz="1600" dirty="0"/>
                    </a:p>
                  </a:txBody>
                  <a:tcPr>
                    <a:solidFill>
                      <a:schemeClr val="accent1">
                        <a:lumMod val="95000"/>
                        <a:alpha val="40000"/>
                      </a:schemeClr>
                    </a:solidFill>
                  </a:tcPr>
                </a:tc>
                <a:tc>
                  <a:txBody>
                    <a:bodyPr/>
                    <a:lstStyle/>
                    <a:p>
                      <a:pPr marL="285750" indent="-285750">
                        <a:spcAft>
                          <a:spcPts val="300"/>
                        </a:spcAft>
                        <a:buFont typeface="Arial" panose="020B0604020202020204" pitchFamily="34" charset="0"/>
                        <a:buChar char="•"/>
                      </a:pPr>
                      <a:r>
                        <a:rPr lang="en-US" sz="1600" dirty="0"/>
                        <a:t>Local authorities</a:t>
                      </a:r>
                    </a:p>
                    <a:p>
                      <a:pPr marL="285750" indent="-285750">
                        <a:spcAft>
                          <a:spcPts val="300"/>
                        </a:spcAft>
                        <a:buFont typeface="Arial" panose="020B0604020202020204" pitchFamily="34" charset="0"/>
                        <a:buChar char="•"/>
                      </a:pPr>
                      <a:r>
                        <a:rPr lang="en-US" sz="1600" dirty="0"/>
                        <a:t>Traditional</a:t>
                      </a:r>
                      <a:r>
                        <a:rPr lang="en-US" sz="1600" baseline="0" dirty="0"/>
                        <a:t> authorities</a:t>
                      </a:r>
                    </a:p>
                    <a:p>
                      <a:pPr marL="285750" indent="-285750">
                        <a:spcAft>
                          <a:spcPts val="300"/>
                        </a:spcAft>
                        <a:buFont typeface="Arial" panose="020B0604020202020204" pitchFamily="34" charset="0"/>
                        <a:buChar char="•"/>
                      </a:pPr>
                      <a:r>
                        <a:rPr lang="en-US" sz="1600" baseline="0" dirty="0"/>
                        <a:t>NGO and development projects</a:t>
                      </a:r>
                    </a:p>
                    <a:p>
                      <a:pPr marL="285750" indent="-285750">
                        <a:spcAft>
                          <a:spcPts val="300"/>
                        </a:spcAft>
                        <a:buFont typeface="Arial" panose="020B0604020202020204" pitchFamily="34" charset="0"/>
                        <a:buChar char="•"/>
                      </a:pPr>
                      <a:r>
                        <a:rPr lang="en-US" sz="1600" baseline="0" dirty="0"/>
                        <a:t>Businesses and suppliers</a:t>
                      </a:r>
                    </a:p>
                    <a:p>
                      <a:pPr marL="285750" indent="-285750">
                        <a:spcAft>
                          <a:spcPts val="300"/>
                        </a:spcAft>
                        <a:buFont typeface="Arial" panose="020B0604020202020204" pitchFamily="34" charset="0"/>
                        <a:buChar char="•"/>
                      </a:pPr>
                      <a:r>
                        <a:rPr lang="en-US" sz="1600" baseline="0" dirty="0"/>
                        <a:t>Decentralized government services</a:t>
                      </a:r>
                    </a:p>
                    <a:p>
                      <a:pPr marL="285750" indent="-285750">
                        <a:spcAft>
                          <a:spcPts val="300"/>
                        </a:spcAft>
                        <a:buFont typeface="Arial" panose="020B0604020202020204" pitchFamily="34" charset="0"/>
                        <a:buChar char="•"/>
                      </a:pPr>
                      <a:r>
                        <a:rPr lang="en-US" sz="1600" baseline="0" dirty="0"/>
                        <a:t>Research institutions</a:t>
                      </a:r>
                    </a:p>
                    <a:p>
                      <a:pPr marL="285750" indent="-285750">
                        <a:spcAft>
                          <a:spcPts val="300"/>
                        </a:spcAft>
                        <a:buFont typeface="Arial" panose="020B0604020202020204" pitchFamily="34" charset="0"/>
                        <a:buChar char="•"/>
                      </a:pPr>
                      <a:r>
                        <a:rPr lang="en-US" sz="1600" baseline="0" dirty="0"/>
                        <a:t>Schools and universities</a:t>
                      </a:r>
                    </a:p>
                    <a:p>
                      <a:pPr marL="285750" indent="-285750">
                        <a:buFont typeface="Arial" panose="020B0604020202020204" pitchFamily="34" charset="0"/>
                        <a:buChar char="•"/>
                      </a:pPr>
                      <a:r>
                        <a:rPr lang="en-US" sz="1600" baseline="0" dirty="0"/>
                        <a:t>Service providers</a:t>
                      </a:r>
                      <a:endParaRPr lang="en-US" sz="1600" dirty="0"/>
                    </a:p>
                  </a:txBody>
                  <a:tcPr>
                    <a:solidFill>
                      <a:schemeClr val="accent1">
                        <a:lumMod val="95000"/>
                        <a:alpha val="40000"/>
                      </a:schemeClr>
                    </a:solidFill>
                  </a:tcPr>
                </a:tc>
                <a:tc>
                  <a:txBody>
                    <a:bodyPr/>
                    <a:lstStyle/>
                    <a:p>
                      <a:pPr marL="285750" indent="-285750">
                        <a:spcAft>
                          <a:spcPts val="300"/>
                        </a:spcAft>
                        <a:buFont typeface="Arial" panose="020B0604020202020204" pitchFamily="34" charset="0"/>
                        <a:buChar char="•"/>
                      </a:pPr>
                      <a:r>
                        <a:rPr lang="en-US" sz="1600" dirty="0"/>
                        <a:t>Financial institutions and donors</a:t>
                      </a:r>
                    </a:p>
                    <a:p>
                      <a:pPr marL="285750" indent="-285750">
                        <a:spcAft>
                          <a:spcPts val="300"/>
                        </a:spcAft>
                        <a:buFont typeface="Arial" panose="020B0604020202020204" pitchFamily="34" charset="0"/>
                        <a:buChar char="•"/>
                      </a:pPr>
                      <a:r>
                        <a:rPr lang="en-US" sz="1600" dirty="0"/>
                        <a:t>National authorities</a:t>
                      </a:r>
                    </a:p>
                    <a:p>
                      <a:pPr marL="285750" indent="-285750">
                        <a:spcAft>
                          <a:spcPts val="300"/>
                        </a:spcAft>
                        <a:buFont typeface="Arial" panose="020B0604020202020204" pitchFamily="34" charset="0"/>
                        <a:buChar char="•"/>
                      </a:pPr>
                      <a:r>
                        <a:rPr lang="en-US" sz="1600" dirty="0"/>
                        <a:t>Opinion</a:t>
                      </a:r>
                      <a:r>
                        <a:rPr lang="en-US" sz="1600" baseline="0" dirty="0"/>
                        <a:t> leaders</a:t>
                      </a:r>
                    </a:p>
                    <a:p>
                      <a:pPr marL="285750" indent="-285750">
                        <a:spcAft>
                          <a:spcPts val="300"/>
                        </a:spcAft>
                        <a:buFont typeface="Arial" panose="020B0604020202020204" pitchFamily="34" charset="0"/>
                        <a:buChar char="•"/>
                      </a:pPr>
                      <a:r>
                        <a:rPr lang="en-US" sz="1600" baseline="0" dirty="0"/>
                        <a:t>Civil society</a:t>
                      </a:r>
                    </a:p>
                    <a:p>
                      <a:pPr marL="285750" indent="-285750">
                        <a:spcAft>
                          <a:spcPts val="300"/>
                        </a:spcAft>
                        <a:buFont typeface="Arial" panose="020B0604020202020204" pitchFamily="34" charset="0"/>
                        <a:buChar char="•"/>
                      </a:pPr>
                      <a:r>
                        <a:rPr lang="en-US" sz="1600" baseline="0" dirty="0"/>
                        <a:t>Foreign cooperation agencies</a:t>
                      </a:r>
                    </a:p>
                    <a:p>
                      <a:pPr marL="285750" indent="-285750">
                        <a:spcAft>
                          <a:spcPts val="300"/>
                        </a:spcAft>
                        <a:buFont typeface="Arial" panose="020B0604020202020204" pitchFamily="34" charset="0"/>
                        <a:buChar char="•"/>
                      </a:pPr>
                      <a:r>
                        <a:rPr lang="en-US" sz="1600" baseline="0" dirty="0"/>
                        <a:t>Media</a:t>
                      </a:r>
                      <a:endParaRPr lang="en-US" sz="1600" dirty="0"/>
                    </a:p>
                  </a:txBody>
                  <a:tcPr>
                    <a:solidFill>
                      <a:schemeClr val="accent1">
                        <a:lumMod val="95000"/>
                        <a:alpha val="40000"/>
                      </a:schemeClr>
                    </a:solidFill>
                  </a:tcPr>
                </a:tc>
                <a:extLst>
                  <a:ext uri="{0D108BD9-81ED-4DB2-BD59-A6C34878D82A}">
                    <a16:rowId xmlns:a16="http://schemas.microsoft.com/office/drawing/2014/main" val="4214167345"/>
                  </a:ext>
                </a:extLst>
              </a:tr>
            </a:tbl>
          </a:graphicData>
        </a:graphic>
      </p:graphicFrame>
    </p:spTree>
    <p:extLst>
      <p:ext uri="{BB962C8B-B14F-4D97-AF65-F5344CB8AC3E}">
        <p14:creationId xmlns:p14="http://schemas.microsoft.com/office/powerpoint/2010/main" val="191143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609600"/>
          </a:xfrm>
        </p:spPr>
        <p:txBody>
          <a:bodyPr/>
          <a:lstStyle/>
          <a:p>
            <a:r>
              <a:rPr lang="en-US" b="1" dirty="0"/>
              <a:t>Stakeholder Mapping</a:t>
            </a:r>
          </a:p>
        </p:txBody>
      </p:sp>
      <p:pic>
        <p:nvPicPr>
          <p:cNvPr id="3" name="Picture 2"/>
          <p:cNvPicPr/>
          <p:nvPr/>
        </p:nvPicPr>
        <p:blipFill rotWithShape="1">
          <a:blip r:embed="rId3">
            <a:extLst>
              <a:ext uri="{28A0092B-C50C-407E-A947-70E740481C1C}">
                <a14:useLocalDpi xmlns:a14="http://schemas.microsoft.com/office/drawing/2010/main" val="0"/>
              </a:ext>
            </a:extLst>
          </a:blip>
          <a:srcRect l="6362" r="9635" b="4915"/>
          <a:stretch/>
        </p:blipFill>
        <p:spPr>
          <a:xfrm>
            <a:off x="1828800" y="1219200"/>
            <a:ext cx="5991367" cy="5042848"/>
          </a:xfrm>
          <a:prstGeom prst="rect">
            <a:avLst/>
          </a:prstGeom>
        </p:spPr>
      </p:pic>
    </p:spTree>
    <p:extLst>
      <p:ext uri="{BB962C8B-B14F-4D97-AF65-F5344CB8AC3E}">
        <p14:creationId xmlns:p14="http://schemas.microsoft.com/office/powerpoint/2010/main" val="334489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305800" cy="609600"/>
          </a:xfrm>
        </p:spPr>
        <p:txBody>
          <a:bodyPr/>
          <a:lstStyle/>
          <a:p>
            <a:r>
              <a:rPr lang="en-US" dirty="0"/>
              <a:t>Understanding the Policy Landscape</a:t>
            </a:r>
          </a:p>
        </p:txBody>
      </p:sp>
      <p:sp>
        <p:nvSpPr>
          <p:cNvPr id="3" name="Content Placeholder 2"/>
          <p:cNvSpPr>
            <a:spLocks noGrp="1"/>
          </p:cNvSpPr>
          <p:nvPr>
            <p:ph idx="1"/>
          </p:nvPr>
        </p:nvSpPr>
        <p:spPr>
          <a:xfrm>
            <a:off x="914400" y="2251209"/>
            <a:ext cx="7729537" cy="4648200"/>
          </a:xfrm>
        </p:spPr>
        <p:txBody>
          <a:bodyPr/>
          <a:lstStyle/>
          <a:p>
            <a:pPr>
              <a:spcBef>
                <a:spcPts val="0"/>
              </a:spcBef>
              <a:spcAft>
                <a:spcPts val="3000"/>
              </a:spcAft>
            </a:pPr>
            <a:r>
              <a:rPr lang="en-US" sz="2800" b="1" dirty="0"/>
              <a:t>WHO</a:t>
            </a:r>
            <a:r>
              <a:rPr lang="en-US" sz="2800" dirty="0"/>
              <a:t> are the stakeholders?</a:t>
            </a:r>
          </a:p>
          <a:p>
            <a:pPr>
              <a:spcBef>
                <a:spcPts val="0"/>
              </a:spcBef>
              <a:spcAft>
                <a:spcPts val="3000"/>
              </a:spcAft>
            </a:pPr>
            <a:r>
              <a:rPr lang="en-US" sz="2800" b="1" dirty="0"/>
              <a:t>WHAT</a:t>
            </a:r>
            <a:r>
              <a:rPr lang="en-US" sz="2800" dirty="0"/>
              <a:t> are the policies that are in place?</a:t>
            </a:r>
          </a:p>
          <a:p>
            <a:pPr>
              <a:spcBef>
                <a:spcPts val="0"/>
              </a:spcBef>
              <a:spcAft>
                <a:spcPts val="3000"/>
              </a:spcAft>
            </a:pPr>
            <a:r>
              <a:rPr lang="en-US" sz="2800" b="1" dirty="0"/>
              <a:t>HOW</a:t>
            </a:r>
            <a:r>
              <a:rPr lang="en-US" sz="2800" dirty="0"/>
              <a:t> are policies being funded and implemented?</a:t>
            </a:r>
          </a:p>
        </p:txBody>
      </p:sp>
      <p:sp>
        <p:nvSpPr>
          <p:cNvPr id="4" name="TextBox 3">
            <a:extLst>
              <a:ext uri="{FF2B5EF4-FFF2-40B4-BE49-F238E27FC236}">
                <a16:creationId xmlns:a16="http://schemas.microsoft.com/office/drawing/2014/main" id="{E0AF98AC-880F-D3E6-042C-227A2EA4266E}"/>
              </a:ext>
            </a:extLst>
          </p:cNvPr>
          <p:cNvSpPr txBox="1"/>
          <p:nvPr/>
        </p:nvSpPr>
        <p:spPr>
          <a:xfrm>
            <a:off x="685800" y="1524000"/>
            <a:ext cx="7391400" cy="461665"/>
          </a:xfrm>
          <a:prstGeom prst="rect">
            <a:avLst/>
          </a:prstGeom>
          <a:solidFill>
            <a:schemeClr val="accent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3DABD15E-9DB8-4F7F-A5F4-75918E76578F}"/>
              </a:ext>
            </a:extLst>
          </p:cNvPr>
          <p:cNvSpPr txBox="1"/>
          <p:nvPr/>
        </p:nvSpPr>
        <p:spPr>
          <a:xfrm>
            <a:off x="890954" y="907956"/>
            <a:ext cx="8034337" cy="523220"/>
          </a:xfrm>
          <a:prstGeom prst="rect">
            <a:avLst/>
          </a:prstGeom>
          <a:noFill/>
        </p:spPr>
        <p:txBody>
          <a:bodyPr wrap="square" rtlCol="0">
            <a:spAutoFit/>
          </a:bodyPr>
          <a:lstStyle/>
          <a:p>
            <a:pPr algn="ctr"/>
            <a:r>
              <a:rPr lang="en-US" sz="2800" dirty="0"/>
              <a:t>Secondary school students are undernourished</a:t>
            </a:r>
          </a:p>
        </p:txBody>
      </p:sp>
      <p:sp>
        <p:nvSpPr>
          <p:cNvPr id="7" name="Right Arrow 6">
            <a:extLst>
              <a:ext uri="{FF2B5EF4-FFF2-40B4-BE49-F238E27FC236}">
                <a16:creationId xmlns:a16="http://schemas.microsoft.com/office/drawing/2014/main" id="{41DD16D7-3CE3-C27A-BC1E-857DA5B3C951}"/>
              </a:ext>
            </a:extLst>
          </p:cNvPr>
          <p:cNvSpPr/>
          <p:nvPr/>
        </p:nvSpPr>
        <p:spPr bwMode="auto">
          <a:xfrm>
            <a:off x="381000" y="3048000"/>
            <a:ext cx="4572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1507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F2F0-BC41-27C7-B0D9-F8E59AFE84E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FB86E0D-8E92-A3E3-D587-AF36E9C13835}"/>
              </a:ext>
            </a:extLst>
          </p:cNvPr>
          <p:cNvSpPr>
            <a:spLocks noGrp="1"/>
          </p:cNvSpPr>
          <p:nvPr>
            <p:ph idx="1"/>
          </p:nvPr>
        </p:nvSpPr>
        <p:spPr/>
        <p:txBody>
          <a:bodyPr/>
          <a:lstStyle/>
          <a:p>
            <a:endParaRPr lang="en-US" dirty="0"/>
          </a:p>
          <a:p>
            <a:r>
              <a:rPr lang="en-US" dirty="0"/>
              <a:t>Introduction</a:t>
            </a:r>
          </a:p>
          <a:p>
            <a:endParaRPr lang="en-US" dirty="0"/>
          </a:p>
          <a:p>
            <a:endParaRPr lang="en-US" dirty="0"/>
          </a:p>
          <a:p>
            <a:r>
              <a:rPr lang="en-US" dirty="0"/>
              <a:t>Understanding the policy landscape</a:t>
            </a:r>
          </a:p>
        </p:txBody>
      </p:sp>
    </p:spTree>
    <p:extLst>
      <p:ext uri="{BB962C8B-B14F-4D97-AF65-F5344CB8AC3E}">
        <p14:creationId xmlns:p14="http://schemas.microsoft.com/office/powerpoint/2010/main" val="2968886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685800"/>
          </a:xfrm>
        </p:spPr>
        <p:txBody>
          <a:bodyPr/>
          <a:lstStyle/>
          <a:p>
            <a:r>
              <a:rPr lang="en-US" b="1" dirty="0"/>
              <a:t>What Policies Are in Place?</a:t>
            </a:r>
          </a:p>
        </p:txBody>
      </p:sp>
      <p:sp>
        <p:nvSpPr>
          <p:cNvPr id="4" name="Content Placeholder 3"/>
          <p:cNvSpPr>
            <a:spLocks noGrp="1"/>
          </p:cNvSpPr>
          <p:nvPr>
            <p:ph sz="half" idx="1"/>
          </p:nvPr>
        </p:nvSpPr>
        <p:spPr>
          <a:xfrm>
            <a:off x="914401" y="1524000"/>
            <a:ext cx="3657600" cy="4572000"/>
          </a:xfrm>
        </p:spPr>
        <p:txBody>
          <a:bodyPr/>
          <a:lstStyle/>
          <a:p>
            <a:pPr marL="457200" indent="-457200">
              <a:spcBef>
                <a:spcPts val="0"/>
              </a:spcBef>
              <a:spcAft>
                <a:spcPts val="3000"/>
              </a:spcAft>
              <a:buSzPct val="100000"/>
              <a:buFont typeface="+mj-lt"/>
              <a:buAutoNum type="arabicPeriod"/>
            </a:pPr>
            <a:r>
              <a:rPr lang="en-US" sz="2600" dirty="0"/>
              <a:t>Is there a dedicated policy for the given topic?</a:t>
            </a:r>
          </a:p>
          <a:p>
            <a:pPr marL="457200" indent="-457200">
              <a:spcBef>
                <a:spcPts val="0"/>
              </a:spcBef>
              <a:spcAft>
                <a:spcPts val="3000"/>
              </a:spcAft>
              <a:buSzPct val="100000"/>
              <a:buFont typeface="+mj-lt"/>
              <a:buAutoNum type="arabicPeriod"/>
            </a:pPr>
            <a:r>
              <a:rPr lang="en-US" sz="2600" dirty="0"/>
              <a:t>What other policies or strategies address this topic?</a:t>
            </a:r>
          </a:p>
          <a:p>
            <a:pPr marL="457200" indent="-457200">
              <a:spcBef>
                <a:spcPts val="0"/>
              </a:spcBef>
              <a:spcAft>
                <a:spcPts val="3000"/>
              </a:spcAft>
              <a:buSzPct val="100000"/>
              <a:buFont typeface="+mj-lt"/>
              <a:buAutoNum type="arabicPeriod"/>
            </a:pPr>
            <a:r>
              <a:rPr lang="en-US" sz="2600" dirty="0"/>
              <a:t>What are the stated objectives of the policy?</a:t>
            </a:r>
          </a:p>
          <a:p>
            <a:pPr marL="514350" indent="-514350">
              <a:buFont typeface="+mj-lt"/>
              <a:buAutoNum type="arabicPeriod"/>
            </a:pPr>
            <a:endParaRPr lang="en-US" dirty="0"/>
          </a:p>
        </p:txBody>
      </p:sp>
      <p:sp>
        <p:nvSpPr>
          <p:cNvPr id="5" name="Content Placeholder 4"/>
          <p:cNvSpPr>
            <a:spLocks noGrp="1"/>
          </p:cNvSpPr>
          <p:nvPr>
            <p:ph sz="half" idx="2"/>
          </p:nvPr>
        </p:nvSpPr>
        <p:spPr>
          <a:xfrm>
            <a:off x="5105400" y="1524000"/>
            <a:ext cx="3505200" cy="4648200"/>
          </a:xfrm>
        </p:spPr>
        <p:txBody>
          <a:bodyPr/>
          <a:lstStyle/>
          <a:p>
            <a:pPr marL="457200" indent="-457200">
              <a:spcBef>
                <a:spcPts val="0"/>
              </a:spcBef>
              <a:spcAft>
                <a:spcPts val="3000"/>
              </a:spcAft>
              <a:buSzPct val="100000"/>
              <a:buFont typeface="+mj-lt"/>
              <a:buAutoNum type="arabicPeriod" startAt="4"/>
            </a:pPr>
            <a:r>
              <a:rPr lang="en-US" sz="2600" dirty="0"/>
              <a:t>Does it address funding?</a:t>
            </a:r>
          </a:p>
          <a:p>
            <a:pPr marL="457200" indent="-457200">
              <a:spcBef>
                <a:spcPts val="0"/>
              </a:spcBef>
              <a:spcAft>
                <a:spcPts val="3000"/>
              </a:spcAft>
              <a:buSzPct val="100000"/>
              <a:buFont typeface="+mj-lt"/>
              <a:buAutoNum type="arabicPeriod" startAt="4"/>
            </a:pPr>
            <a:r>
              <a:rPr lang="en-US" sz="2600" dirty="0"/>
              <a:t>Does it specify implementation?</a:t>
            </a:r>
          </a:p>
          <a:p>
            <a:pPr marL="457200" indent="-457200">
              <a:spcBef>
                <a:spcPts val="0"/>
              </a:spcBef>
              <a:spcAft>
                <a:spcPts val="3000"/>
              </a:spcAft>
              <a:buSzPct val="100000"/>
              <a:buFont typeface="+mj-lt"/>
              <a:buAutoNum type="arabicPeriod" startAt="4"/>
            </a:pPr>
            <a:r>
              <a:rPr lang="en-US" sz="2600" dirty="0"/>
              <a:t>Are there recent developments or public statements?</a:t>
            </a:r>
          </a:p>
        </p:txBody>
      </p:sp>
    </p:spTree>
    <p:extLst>
      <p:ext uri="{BB962C8B-B14F-4D97-AF65-F5344CB8AC3E}">
        <p14:creationId xmlns:p14="http://schemas.microsoft.com/office/powerpoint/2010/main" val="375233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609600"/>
          </a:xfrm>
        </p:spPr>
        <p:txBody>
          <a:bodyPr/>
          <a:lstStyle/>
          <a:p>
            <a:r>
              <a:rPr lang="en-US" dirty="0"/>
              <a:t>Policy Analysis</a:t>
            </a:r>
          </a:p>
        </p:txBody>
      </p:sp>
      <p:sp>
        <p:nvSpPr>
          <p:cNvPr id="3" name="Content Placeholder 2"/>
          <p:cNvSpPr>
            <a:spLocks noGrp="1"/>
          </p:cNvSpPr>
          <p:nvPr>
            <p:ph idx="1"/>
          </p:nvPr>
        </p:nvSpPr>
        <p:spPr>
          <a:xfrm>
            <a:off x="914400" y="1447800"/>
            <a:ext cx="7729537" cy="4953000"/>
          </a:xfrm>
        </p:spPr>
        <p:txBody>
          <a:bodyPr/>
          <a:lstStyle/>
          <a:p>
            <a:r>
              <a:rPr lang="en-US" sz="2600" dirty="0"/>
              <a:t>What does the policy actually say?</a:t>
            </a:r>
          </a:p>
        </p:txBody>
      </p:sp>
      <p:pic>
        <p:nvPicPr>
          <p:cNvPr id="7" name="Picture 6" descr="Diagram&#10;&#10;Description automatically generated">
            <a:extLst>
              <a:ext uri="{FF2B5EF4-FFF2-40B4-BE49-F238E27FC236}">
                <a16:creationId xmlns:a16="http://schemas.microsoft.com/office/drawing/2014/main" id="{2B65071C-60A0-0D5E-80F3-5956A260241F}"/>
              </a:ext>
            </a:extLst>
          </p:cNvPr>
          <p:cNvPicPr>
            <a:picLocks noChangeAspect="1"/>
          </p:cNvPicPr>
          <p:nvPr/>
        </p:nvPicPr>
        <p:blipFill>
          <a:blip r:embed="rId3"/>
          <a:stretch>
            <a:fillRect/>
          </a:stretch>
        </p:blipFill>
        <p:spPr>
          <a:xfrm>
            <a:off x="2971800" y="2286000"/>
            <a:ext cx="2687761" cy="3771900"/>
          </a:xfrm>
          <a:prstGeom prst="rect">
            <a:avLst/>
          </a:prstGeom>
        </p:spPr>
      </p:pic>
    </p:spTree>
    <p:extLst>
      <p:ext uri="{BB962C8B-B14F-4D97-AF65-F5344CB8AC3E}">
        <p14:creationId xmlns:p14="http://schemas.microsoft.com/office/powerpoint/2010/main" val="2422839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305800" cy="609600"/>
          </a:xfrm>
        </p:spPr>
        <p:txBody>
          <a:bodyPr/>
          <a:lstStyle/>
          <a:p>
            <a:r>
              <a:rPr lang="en-US" dirty="0"/>
              <a:t>Understanding the Policy Landscape</a:t>
            </a:r>
          </a:p>
        </p:txBody>
      </p:sp>
      <p:sp>
        <p:nvSpPr>
          <p:cNvPr id="3" name="Content Placeholder 2"/>
          <p:cNvSpPr>
            <a:spLocks noGrp="1"/>
          </p:cNvSpPr>
          <p:nvPr>
            <p:ph idx="1"/>
          </p:nvPr>
        </p:nvSpPr>
        <p:spPr>
          <a:xfrm>
            <a:off x="926123" y="2206442"/>
            <a:ext cx="7729537" cy="3697670"/>
          </a:xfrm>
        </p:spPr>
        <p:txBody>
          <a:bodyPr/>
          <a:lstStyle/>
          <a:p>
            <a:pPr>
              <a:spcBef>
                <a:spcPts val="0"/>
              </a:spcBef>
              <a:spcAft>
                <a:spcPts val="3000"/>
              </a:spcAft>
            </a:pPr>
            <a:r>
              <a:rPr lang="en-US" sz="2800" b="1" dirty="0"/>
              <a:t>WHO</a:t>
            </a:r>
            <a:r>
              <a:rPr lang="en-US" sz="2800" dirty="0"/>
              <a:t> are the stakeholders?</a:t>
            </a:r>
          </a:p>
          <a:p>
            <a:pPr>
              <a:spcBef>
                <a:spcPts val="0"/>
              </a:spcBef>
              <a:spcAft>
                <a:spcPts val="3000"/>
              </a:spcAft>
            </a:pPr>
            <a:r>
              <a:rPr lang="en-US" sz="2800" b="1" dirty="0"/>
              <a:t>WHAT</a:t>
            </a:r>
            <a:r>
              <a:rPr lang="en-US" sz="2800" dirty="0"/>
              <a:t> are the policies that are in place?</a:t>
            </a:r>
          </a:p>
          <a:p>
            <a:pPr>
              <a:spcBef>
                <a:spcPts val="0"/>
              </a:spcBef>
              <a:spcAft>
                <a:spcPts val="3000"/>
              </a:spcAft>
            </a:pPr>
            <a:r>
              <a:rPr lang="en-US" sz="2800" b="1" dirty="0"/>
              <a:t>HOW</a:t>
            </a:r>
            <a:r>
              <a:rPr lang="en-US" sz="2800" dirty="0"/>
              <a:t> are policies being funded and implemented?</a:t>
            </a:r>
          </a:p>
        </p:txBody>
      </p:sp>
      <p:sp>
        <p:nvSpPr>
          <p:cNvPr id="5" name="TextBox 4">
            <a:extLst>
              <a:ext uri="{FF2B5EF4-FFF2-40B4-BE49-F238E27FC236}">
                <a16:creationId xmlns:a16="http://schemas.microsoft.com/office/drawing/2014/main" id="{C69B151D-6FE5-DC5E-110B-9A24D3694BB0}"/>
              </a:ext>
            </a:extLst>
          </p:cNvPr>
          <p:cNvSpPr txBox="1"/>
          <p:nvPr/>
        </p:nvSpPr>
        <p:spPr>
          <a:xfrm>
            <a:off x="890954" y="907956"/>
            <a:ext cx="8034337" cy="523220"/>
          </a:xfrm>
          <a:prstGeom prst="rect">
            <a:avLst/>
          </a:prstGeom>
          <a:noFill/>
        </p:spPr>
        <p:txBody>
          <a:bodyPr wrap="square" rtlCol="0">
            <a:spAutoFit/>
          </a:bodyPr>
          <a:lstStyle/>
          <a:p>
            <a:pPr algn="ctr"/>
            <a:r>
              <a:rPr lang="en-US" sz="2800" dirty="0"/>
              <a:t>Secondary school students are undernourished</a:t>
            </a:r>
          </a:p>
        </p:txBody>
      </p:sp>
      <p:sp>
        <p:nvSpPr>
          <p:cNvPr id="6" name="Right Arrow 5">
            <a:extLst>
              <a:ext uri="{FF2B5EF4-FFF2-40B4-BE49-F238E27FC236}">
                <a16:creationId xmlns:a16="http://schemas.microsoft.com/office/drawing/2014/main" id="{FB1FA82B-6DB3-FF43-FDA7-765735160F5F}"/>
              </a:ext>
            </a:extLst>
          </p:cNvPr>
          <p:cNvSpPr/>
          <p:nvPr/>
        </p:nvSpPr>
        <p:spPr bwMode="auto">
          <a:xfrm>
            <a:off x="381000" y="3886200"/>
            <a:ext cx="457200" cy="533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554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533400"/>
          </a:xfrm>
        </p:spPr>
        <p:txBody>
          <a:bodyPr/>
          <a:lstStyle/>
          <a:p>
            <a:r>
              <a:rPr lang="en-US" dirty="0"/>
              <a:t>Policy Implementation Assessment</a:t>
            </a:r>
          </a:p>
        </p:txBody>
      </p:sp>
      <p:sp>
        <p:nvSpPr>
          <p:cNvPr id="3" name="Content Placeholder 2"/>
          <p:cNvSpPr>
            <a:spLocks noGrp="1"/>
          </p:cNvSpPr>
          <p:nvPr>
            <p:ph idx="1"/>
          </p:nvPr>
        </p:nvSpPr>
        <p:spPr>
          <a:xfrm>
            <a:off x="914400" y="1295400"/>
            <a:ext cx="7729537" cy="4800600"/>
          </a:xfrm>
        </p:spPr>
        <p:txBody>
          <a:bodyPr/>
          <a:lstStyle/>
          <a:p>
            <a:pPr>
              <a:spcBef>
                <a:spcPts val="0"/>
              </a:spcBef>
              <a:spcAft>
                <a:spcPts val="2400"/>
              </a:spcAft>
            </a:pPr>
            <a:r>
              <a:rPr lang="en-US" sz="2600" dirty="0"/>
              <a:t>Current indicators</a:t>
            </a:r>
          </a:p>
          <a:p>
            <a:pPr>
              <a:spcBef>
                <a:spcPts val="0"/>
              </a:spcBef>
              <a:spcAft>
                <a:spcPts val="2400"/>
              </a:spcAft>
            </a:pPr>
            <a:r>
              <a:rPr lang="en-US" sz="2600" dirty="0"/>
              <a:t>Implementation science &amp; accountability research</a:t>
            </a:r>
          </a:p>
          <a:p>
            <a:pPr>
              <a:spcBef>
                <a:spcPts val="0"/>
              </a:spcBef>
              <a:spcAft>
                <a:spcPts val="1200"/>
              </a:spcAft>
            </a:pPr>
            <a:r>
              <a:rPr lang="en-US" sz="2600" dirty="0"/>
              <a:t>Key informants:</a:t>
            </a:r>
          </a:p>
          <a:p>
            <a:pPr lvl="1">
              <a:spcBef>
                <a:spcPts val="0"/>
              </a:spcBef>
              <a:spcAft>
                <a:spcPts val="1200"/>
              </a:spcAft>
              <a:buSzPct val="120000"/>
              <a:buFont typeface="Courier New" panose="02070309020205020404" pitchFamily="49" charset="0"/>
              <a:buChar char="o"/>
            </a:pPr>
            <a:r>
              <a:rPr lang="en-US" sz="2400" dirty="0"/>
              <a:t>Policymakers</a:t>
            </a:r>
          </a:p>
          <a:p>
            <a:pPr lvl="1">
              <a:spcBef>
                <a:spcPts val="0"/>
              </a:spcBef>
              <a:spcAft>
                <a:spcPts val="1200"/>
              </a:spcAft>
              <a:buSzPct val="120000"/>
              <a:buFont typeface="Courier New" panose="02070309020205020404" pitchFamily="49" charset="0"/>
              <a:buChar char="o"/>
            </a:pPr>
            <a:r>
              <a:rPr lang="en-US" sz="2400" dirty="0"/>
              <a:t>Health professionals</a:t>
            </a:r>
          </a:p>
          <a:p>
            <a:pPr lvl="1">
              <a:spcBef>
                <a:spcPts val="0"/>
              </a:spcBef>
              <a:spcAft>
                <a:spcPts val="1200"/>
              </a:spcAft>
              <a:buSzPct val="120000"/>
              <a:buFont typeface="Courier New" panose="02070309020205020404" pitchFamily="49" charset="0"/>
              <a:buChar char="o"/>
            </a:pPr>
            <a:r>
              <a:rPr lang="en-US" sz="2400" dirty="0"/>
              <a:t>Civil society</a:t>
            </a:r>
          </a:p>
          <a:p>
            <a:pPr lvl="1">
              <a:spcBef>
                <a:spcPts val="0"/>
              </a:spcBef>
              <a:spcAft>
                <a:spcPts val="1200"/>
              </a:spcAft>
              <a:buSzPct val="120000"/>
              <a:buFont typeface="Courier New" panose="02070309020205020404" pitchFamily="49" charset="0"/>
              <a:buChar char="o"/>
            </a:pPr>
            <a:r>
              <a:rPr lang="en-US" sz="2400" dirty="0"/>
              <a:t>Experts</a:t>
            </a:r>
          </a:p>
          <a:p>
            <a:pPr lvl="1">
              <a:spcBef>
                <a:spcPts val="0"/>
              </a:spcBef>
              <a:spcAft>
                <a:spcPts val="2400"/>
              </a:spcAft>
              <a:buSzPct val="120000"/>
              <a:buFont typeface="Courier New" panose="02070309020205020404" pitchFamily="49" charset="0"/>
              <a:buChar char="o"/>
            </a:pPr>
            <a:r>
              <a:rPr lang="en-US" sz="2400" dirty="0"/>
              <a:t>Beneficiaries</a:t>
            </a:r>
          </a:p>
        </p:txBody>
      </p:sp>
    </p:spTree>
    <p:extLst>
      <p:ext uri="{BB962C8B-B14F-4D97-AF65-F5344CB8AC3E}">
        <p14:creationId xmlns:p14="http://schemas.microsoft.com/office/powerpoint/2010/main" val="401933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685800"/>
          </a:xfrm>
        </p:spPr>
        <p:txBody>
          <a:bodyPr/>
          <a:lstStyle/>
          <a:p>
            <a:r>
              <a:rPr lang="en-US" dirty="0"/>
              <a:t>Formal Policy Assessment</a:t>
            </a:r>
          </a:p>
        </p:txBody>
      </p:sp>
      <p:sp>
        <p:nvSpPr>
          <p:cNvPr id="3" name="Content Placeholder 2"/>
          <p:cNvSpPr>
            <a:spLocks noGrp="1"/>
          </p:cNvSpPr>
          <p:nvPr>
            <p:ph idx="1"/>
          </p:nvPr>
        </p:nvSpPr>
        <p:spPr>
          <a:xfrm>
            <a:off x="914400" y="1524000"/>
            <a:ext cx="8153400" cy="4800600"/>
          </a:xfrm>
        </p:spPr>
        <p:txBody>
          <a:bodyPr/>
          <a:lstStyle/>
          <a:p>
            <a:pPr>
              <a:spcBef>
                <a:spcPts val="0"/>
              </a:spcBef>
              <a:spcAft>
                <a:spcPts val="1800"/>
              </a:spcAft>
            </a:pPr>
            <a:r>
              <a:rPr lang="en-US" sz="2600" dirty="0"/>
              <a:t>The Policy Implementation Assessment Tool</a:t>
            </a:r>
          </a:p>
          <a:p>
            <a:pPr>
              <a:spcBef>
                <a:spcPts val="0"/>
              </a:spcBef>
              <a:spcAft>
                <a:spcPts val="1200"/>
              </a:spcAft>
            </a:pPr>
            <a:r>
              <a:rPr lang="en-US" sz="2600" dirty="0"/>
              <a:t>PRB’s </a:t>
            </a:r>
            <a:r>
              <a:rPr lang="en-US" sz="2600" i="1" dirty="0"/>
              <a:t>Kenya Adolescent Reproductive Health &amp; Development Policy Implementation Assessment Report</a:t>
            </a:r>
          </a:p>
        </p:txBody>
      </p:sp>
      <p:pic>
        <p:nvPicPr>
          <p:cNvPr id="4" name="Picture 3"/>
          <p:cNvPicPr>
            <a:picLocks noChangeAspect="1"/>
          </p:cNvPicPr>
          <p:nvPr/>
        </p:nvPicPr>
        <p:blipFill rotWithShape="1">
          <a:blip r:embed="rId3"/>
          <a:srcRect l="28099" t="11900" r="28925" b="27273"/>
          <a:stretch/>
        </p:blipFill>
        <p:spPr>
          <a:xfrm>
            <a:off x="1470991" y="3520440"/>
            <a:ext cx="2997642" cy="2651760"/>
          </a:xfrm>
          <a:prstGeom prst="rect">
            <a:avLst/>
          </a:prstGeom>
          <a:ln w="6350">
            <a:solidFill>
              <a:schemeClr val="tx1"/>
            </a:solidFill>
          </a:ln>
        </p:spPr>
      </p:pic>
      <p:pic>
        <p:nvPicPr>
          <p:cNvPr id="5" name="Picture 4"/>
          <p:cNvPicPr>
            <a:picLocks noChangeAspect="1"/>
          </p:cNvPicPr>
          <p:nvPr/>
        </p:nvPicPr>
        <p:blipFill rotWithShape="1">
          <a:blip r:embed="rId4"/>
          <a:srcRect l="31034" t="24779" r="41379" b="26839"/>
          <a:stretch/>
        </p:blipFill>
        <p:spPr>
          <a:xfrm>
            <a:off x="5498463" y="3520440"/>
            <a:ext cx="2419119" cy="2651760"/>
          </a:xfrm>
          <a:prstGeom prst="rect">
            <a:avLst/>
          </a:prstGeom>
          <a:ln w="6350">
            <a:solidFill>
              <a:schemeClr val="tx1"/>
            </a:solidFill>
          </a:ln>
        </p:spPr>
      </p:pic>
    </p:spTree>
    <p:extLst>
      <p:ext uri="{BB962C8B-B14F-4D97-AF65-F5344CB8AC3E}">
        <p14:creationId xmlns:p14="http://schemas.microsoft.com/office/powerpoint/2010/main" val="153094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685800"/>
          </a:xfrm>
        </p:spPr>
        <p:txBody>
          <a:bodyPr/>
          <a:lstStyle/>
          <a:p>
            <a:pPr algn="ctr"/>
            <a:r>
              <a:rPr lang="en-US" sz="3200" dirty="0"/>
              <a:t>Policy Assessments and Marginalized populations</a:t>
            </a:r>
          </a:p>
        </p:txBody>
      </p:sp>
      <p:sp>
        <p:nvSpPr>
          <p:cNvPr id="3" name="Content Placeholder 2"/>
          <p:cNvSpPr>
            <a:spLocks noGrp="1"/>
          </p:cNvSpPr>
          <p:nvPr>
            <p:ph idx="1"/>
          </p:nvPr>
        </p:nvSpPr>
        <p:spPr>
          <a:xfrm>
            <a:off x="914400" y="1600200"/>
            <a:ext cx="7729537" cy="609600"/>
          </a:xfrm>
        </p:spPr>
        <p:txBody>
          <a:bodyPr/>
          <a:lstStyle/>
          <a:p>
            <a:r>
              <a:rPr lang="en-US" sz="2600" dirty="0"/>
              <a:t>What are some examples of marginalized populations/ groups?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895600"/>
            <a:ext cx="7162800" cy="2844744"/>
          </a:xfrm>
          <a:prstGeom prst="rect">
            <a:avLst/>
          </a:prstGeom>
        </p:spPr>
      </p:pic>
    </p:spTree>
    <p:extLst>
      <p:ext uri="{BB962C8B-B14F-4D97-AF65-F5344CB8AC3E}">
        <p14:creationId xmlns:p14="http://schemas.microsoft.com/office/powerpoint/2010/main" val="2004030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533400"/>
          </a:xfrm>
        </p:spPr>
        <p:txBody>
          <a:bodyPr/>
          <a:lstStyle/>
          <a:p>
            <a:r>
              <a:rPr lang="en-US" dirty="0"/>
              <a:t>Policy and Gender</a:t>
            </a:r>
          </a:p>
        </p:txBody>
      </p:sp>
      <p:sp>
        <p:nvSpPr>
          <p:cNvPr id="3" name="Content Placeholder 2"/>
          <p:cNvSpPr>
            <a:spLocks noGrp="1"/>
          </p:cNvSpPr>
          <p:nvPr>
            <p:ph idx="1"/>
          </p:nvPr>
        </p:nvSpPr>
        <p:spPr>
          <a:xfrm>
            <a:off x="914400" y="1524000"/>
            <a:ext cx="7729537" cy="464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2400"/>
              </a:spcAft>
            </a:pPr>
            <a:r>
              <a:rPr lang="en-US" sz="2600" dirty="0"/>
              <a:t>Health policies affect women and men, girls and boys, differently</a:t>
            </a:r>
          </a:p>
          <a:p>
            <a:pPr>
              <a:spcBef>
                <a:spcPts val="0"/>
              </a:spcBef>
              <a:spcAft>
                <a:spcPts val="2400"/>
              </a:spcAft>
            </a:pPr>
            <a:r>
              <a:rPr lang="en-US" sz="2600" dirty="0"/>
              <a:t>Women frequently have less control over participation in sexual activity and reproductive health</a:t>
            </a:r>
          </a:p>
          <a:p>
            <a:pPr>
              <a:spcBef>
                <a:spcPts val="0"/>
              </a:spcBef>
              <a:spcAft>
                <a:spcPts val="2400"/>
              </a:spcAft>
            </a:pPr>
            <a:r>
              <a:rPr lang="en-US" sz="2600" dirty="0"/>
              <a:t>Men also face gender norms that increase health risks</a:t>
            </a:r>
          </a:p>
          <a:p>
            <a:pPr>
              <a:spcBef>
                <a:spcPts val="0"/>
              </a:spcBef>
              <a:spcAft>
                <a:spcPts val="2400"/>
              </a:spcAft>
            </a:pPr>
            <a:r>
              <a:rPr lang="en-US" sz="2600" dirty="0"/>
              <a:t>Policies provide an opportunity to identify and remove these inequalities</a:t>
            </a:r>
          </a:p>
          <a:p>
            <a:endParaRPr lang="en-US" dirty="0"/>
          </a:p>
        </p:txBody>
      </p:sp>
    </p:spTree>
    <p:extLst>
      <p:ext uri="{BB962C8B-B14F-4D97-AF65-F5344CB8AC3E}">
        <p14:creationId xmlns:p14="http://schemas.microsoft.com/office/powerpoint/2010/main" val="377324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739062" cy="533400"/>
          </a:xfrm>
        </p:spPr>
        <p:txBody>
          <a:bodyPr/>
          <a:lstStyle/>
          <a:p>
            <a:r>
              <a:rPr lang="en-US" dirty="0"/>
              <a:t>Summary</a:t>
            </a:r>
          </a:p>
        </p:txBody>
      </p:sp>
      <p:sp>
        <p:nvSpPr>
          <p:cNvPr id="3" name="Content Placeholder 2"/>
          <p:cNvSpPr>
            <a:spLocks noGrp="1"/>
          </p:cNvSpPr>
          <p:nvPr>
            <p:ph idx="1"/>
          </p:nvPr>
        </p:nvSpPr>
        <p:spPr>
          <a:xfrm>
            <a:off x="914401" y="1524000"/>
            <a:ext cx="7315200" cy="4648200"/>
          </a:xfrm>
        </p:spPr>
        <p:txBody>
          <a:bodyPr/>
          <a:lstStyle/>
          <a:p>
            <a:pPr>
              <a:spcBef>
                <a:spcPts val="0"/>
              </a:spcBef>
              <a:spcAft>
                <a:spcPts val="1200"/>
              </a:spcAft>
            </a:pPr>
            <a:r>
              <a:rPr lang="en-US" sz="2800" dirty="0"/>
              <a:t>Policy:</a:t>
            </a:r>
          </a:p>
          <a:p>
            <a:pPr lvl="1">
              <a:spcBef>
                <a:spcPts val="0"/>
              </a:spcBef>
              <a:spcAft>
                <a:spcPts val="1200"/>
              </a:spcAft>
              <a:buSzPct val="120000"/>
              <a:buFont typeface="Courier New" panose="02070309020205020404" pitchFamily="49" charset="0"/>
              <a:buChar char="o"/>
            </a:pPr>
            <a:r>
              <a:rPr lang="en-US" sz="2400" dirty="0"/>
              <a:t>Guide action</a:t>
            </a:r>
          </a:p>
          <a:p>
            <a:pPr lvl="1">
              <a:spcBef>
                <a:spcPts val="0"/>
              </a:spcBef>
              <a:spcAft>
                <a:spcPts val="1200"/>
              </a:spcAft>
              <a:buSzPct val="120000"/>
              <a:buFont typeface="Courier New" panose="02070309020205020404" pitchFamily="49" charset="0"/>
              <a:buChar char="o"/>
            </a:pPr>
            <a:r>
              <a:rPr lang="en-US" sz="2400" dirty="0"/>
              <a:t>Achieve goals</a:t>
            </a:r>
          </a:p>
          <a:p>
            <a:pPr lvl="1">
              <a:spcBef>
                <a:spcPts val="0"/>
              </a:spcBef>
              <a:spcAft>
                <a:spcPts val="3000"/>
              </a:spcAft>
              <a:buSzPct val="120000"/>
              <a:buFont typeface="Courier New" panose="02070309020205020404" pitchFamily="49" charset="0"/>
              <a:buChar char="o"/>
            </a:pPr>
            <a:r>
              <a:rPr lang="en-US" sz="2400" dirty="0"/>
              <a:t>Different mechanisms at many levels</a:t>
            </a:r>
          </a:p>
          <a:p>
            <a:pPr>
              <a:spcBef>
                <a:spcPts val="0"/>
              </a:spcBef>
              <a:spcAft>
                <a:spcPts val="1200"/>
              </a:spcAft>
            </a:pPr>
            <a:r>
              <a:rPr lang="en-US" sz="2800" dirty="0"/>
              <a:t>Policy Landscape:</a:t>
            </a:r>
          </a:p>
          <a:p>
            <a:pPr lvl="1">
              <a:spcBef>
                <a:spcPts val="0"/>
              </a:spcBef>
              <a:spcAft>
                <a:spcPts val="1200"/>
              </a:spcAft>
              <a:buFont typeface="Courier New" panose="02070309020205020404" pitchFamily="49" charset="0"/>
              <a:buChar char="o"/>
            </a:pPr>
            <a:r>
              <a:rPr lang="en-US" sz="2400" dirty="0"/>
              <a:t>Stakeholders</a:t>
            </a:r>
          </a:p>
          <a:p>
            <a:pPr lvl="1">
              <a:spcBef>
                <a:spcPts val="0"/>
              </a:spcBef>
              <a:spcAft>
                <a:spcPts val="1200"/>
              </a:spcAft>
              <a:buFont typeface="Courier New" panose="02070309020205020404" pitchFamily="49" charset="0"/>
              <a:buChar char="o"/>
            </a:pPr>
            <a:r>
              <a:rPr lang="en-US" sz="2400" dirty="0"/>
              <a:t>Policy documents</a:t>
            </a:r>
          </a:p>
          <a:p>
            <a:pPr lvl="1">
              <a:spcBef>
                <a:spcPts val="0"/>
              </a:spcBef>
              <a:spcAft>
                <a:spcPts val="3000"/>
              </a:spcAft>
              <a:buFont typeface="Courier New" panose="02070309020205020404" pitchFamily="49" charset="0"/>
              <a:buChar char="o"/>
            </a:pPr>
            <a:r>
              <a:rPr lang="en-US" sz="2400" dirty="0"/>
              <a:t>Implementation</a:t>
            </a:r>
          </a:p>
        </p:txBody>
      </p:sp>
    </p:spTree>
    <p:extLst>
      <p:ext uri="{BB962C8B-B14F-4D97-AF65-F5344CB8AC3E}">
        <p14:creationId xmlns:p14="http://schemas.microsoft.com/office/powerpoint/2010/main" val="3508763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838200" y="381000"/>
            <a:ext cx="7739062" cy="609600"/>
          </a:xfrm>
        </p:spPr>
        <p:txBody>
          <a:bodyPr anchor="ctr"/>
          <a:lstStyle/>
          <a:p>
            <a:r>
              <a:rPr lang="en-US" altLang="en-US" sz="3200" b="1" dirty="0">
                <a:ea typeface="ＭＳ Ｐゴシック" panose="020B0600070205080204" pitchFamily="34" charset="-128"/>
              </a:rPr>
              <a:t>Learn More</a:t>
            </a:r>
          </a:p>
        </p:txBody>
      </p:sp>
      <p:sp>
        <p:nvSpPr>
          <p:cNvPr id="27651" name="Content Placeholder 2"/>
          <p:cNvSpPr>
            <a:spLocks noGrp="1"/>
          </p:cNvSpPr>
          <p:nvPr>
            <p:ph idx="4294967295"/>
          </p:nvPr>
        </p:nvSpPr>
        <p:spPr>
          <a:xfrm>
            <a:off x="914400" y="1447800"/>
            <a:ext cx="7729537" cy="5029200"/>
          </a:xfrm>
        </p:spPr>
        <p:txBody>
          <a:bodyPr/>
          <a:lstStyle/>
          <a:p>
            <a:pPr marL="274320" indent="-274320">
              <a:spcBef>
                <a:spcPts val="0"/>
              </a:spcBef>
              <a:spcAft>
                <a:spcPts val="1800"/>
              </a:spcAft>
            </a:pPr>
            <a:r>
              <a:rPr lang="en-US" altLang="en-US" sz="1600" dirty="0">
                <a:ea typeface="ＭＳ Ｐゴシック" panose="020B0600070205080204" pitchFamily="34" charset="-128"/>
              </a:rPr>
              <a:t>“Policy,” www.wikipedia.org</a:t>
            </a:r>
            <a:r>
              <a:rPr lang="en-US" altLang="en-US" sz="1600" b="1" dirty="0">
                <a:solidFill>
                  <a:srgbClr val="2375BB"/>
                </a:solidFill>
                <a:ea typeface="ＭＳ Ｐゴシック" panose="020B0600070205080204" pitchFamily="34" charset="-128"/>
              </a:rPr>
              <a:t>.</a:t>
            </a:r>
          </a:p>
          <a:p>
            <a:pPr marL="274320" indent="-274320">
              <a:spcBef>
                <a:spcPts val="0"/>
              </a:spcBef>
              <a:spcAft>
                <a:spcPts val="1800"/>
              </a:spcAft>
            </a:pPr>
            <a:r>
              <a:rPr lang="en-US" altLang="en-US" sz="1600" dirty="0">
                <a:ea typeface="ＭＳ Ｐゴシック" panose="020B0600070205080204" pitchFamily="34" charset="-128"/>
              </a:rPr>
              <a:t>Harry Cross, Karen Hardee, &amp; </a:t>
            </a:r>
            <a:r>
              <a:rPr lang="en-US" altLang="en-US" sz="1600" dirty="0" err="1">
                <a:ea typeface="ＭＳ Ｐゴシック" panose="020B0600070205080204" pitchFamily="34" charset="-128"/>
              </a:rPr>
              <a:t>Norine</a:t>
            </a:r>
            <a:r>
              <a:rPr lang="en-US" altLang="en-US" sz="1600" dirty="0">
                <a:ea typeface="ＭＳ Ｐゴシック" panose="020B0600070205080204" pitchFamily="34" charset="-128"/>
              </a:rPr>
              <a:t> Jewell, </a:t>
            </a:r>
            <a:r>
              <a:rPr lang="en-US" altLang="en-US" sz="1600" i="1" dirty="0">
                <a:ea typeface="ＭＳ Ｐゴシック" panose="020B0600070205080204" pitchFamily="34" charset="-128"/>
              </a:rPr>
              <a:t>Reforming Operational Policies: A Pathway to Improving Reproductive Health Programs,</a:t>
            </a:r>
            <a:r>
              <a:rPr lang="en-US" altLang="en-US" sz="1600" dirty="0">
                <a:ea typeface="ＭＳ Ｐゴシック" panose="020B0600070205080204" pitchFamily="34" charset="-128"/>
              </a:rPr>
              <a:t> Occasional Paper #7, Futures Group: The Policy Project, 2001. </a:t>
            </a:r>
          </a:p>
          <a:p>
            <a:pPr marL="274320" indent="-274320">
              <a:spcBef>
                <a:spcPts val="0"/>
              </a:spcBef>
              <a:spcAft>
                <a:spcPts val="1800"/>
              </a:spcAft>
            </a:pPr>
            <a:r>
              <a:rPr lang="en-US" altLang="en-US" sz="1600" dirty="0">
                <a:ea typeface="ＭＳ Ｐゴシック" panose="020B0600070205080204" pitchFamily="34" charset="-128"/>
              </a:rPr>
              <a:t>Andy Sumner et al., “What Shapes Research Impact on Policy? Understanding Research Uptake in Sexual and Reproductive Health Policy Processes in Resource Poor Contexts,” </a:t>
            </a:r>
            <a:r>
              <a:rPr lang="en-US" altLang="en-US" sz="1600" i="1" dirty="0">
                <a:ea typeface="ＭＳ Ｐゴシック" panose="020B0600070205080204" pitchFamily="34" charset="-128"/>
              </a:rPr>
              <a:t>Health Research Policy and Systems</a:t>
            </a:r>
            <a:r>
              <a:rPr lang="en-US" altLang="en-US" sz="1600" dirty="0">
                <a:ea typeface="ＭＳ Ｐゴシック" panose="020B0600070205080204" pitchFamily="34" charset="-128"/>
              </a:rPr>
              <a:t> 9 , </a:t>
            </a:r>
            <a:r>
              <a:rPr lang="en-US" altLang="en-US" sz="1600" dirty="0" err="1">
                <a:ea typeface="ＭＳ Ｐゴシック" panose="020B0600070205080204" pitchFamily="34" charset="-128"/>
              </a:rPr>
              <a:t>supplm</a:t>
            </a:r>
            <a:r>
              <a:rPr lang="en-US" altLang="en-US" sz="1600" dirty="0">
                <a:ea typeface="ＭＳ Ｐゴシック" panose="020B0600070205080204" pitchFamily="34" charset="-128"/>
              </a:rPr>
              <a:t> 1 (2011):S3. </a:t>
            </a:r>
          </a:p>
          <a:p>
            <a:pPr marL="274320" indent="-274320">
              <a:spcBef>
                <a:spcPts val="0"/>
              </a:spcBef>
              <a:spcAft>
                <a:spcPts val="1800"/>
              </a:spcAft>
            </a:pPr>
            <a:r>
              <a:rPr lang="en-US" sz="1600" dirty="0"/>
              <a:t>Jennifer </a:t>
            </a:r>
            <a:r>
              <a:rPr lang="en-US" sz="1600" dirty="0" err="1"/>
              <a:t>Rietbergen</a:t>
            </a:r>
            <a:r>
              <a:rPr lang="en-US" sz="1600" dirty="0"/>
              <a:t>-McCracken and Deepa Narayan, ed. </a:t>
            </a:r>
            <a:r>
              <a:rPr lang="en-US" sz="1600" i="1" dirty="0"/>
              <a:t>Participation and Social Assessment: Tools and Techniques </a:t>
            </a:r>
            <a:r>
              <a:rPr lang="en-US" sz="1600" dirty="0"/>
              <a:t>(Washington, DC: World Bank, 1998). </a:t>
            </a:r>
            <a:r>
              <a:rPr lang="en-US" sz="1600" i="1" dirty="0"/>
              <a:t> </a:t>
            </a:r>
            <a:endParaRPr lang="en-US" sz="1600" dirty="0"/>
          </a:p>
          <a:p>
            <a:pPr marL="274320" indent="-274320">
              <a:spcBef>
                <a:spcPts val="0"/>
              </a:spcBef>
              <a:spcAft>
                <a:spcPts val="1800"/>
              </a:spcAft>
            </a:pPr>
            <a:r>
              <a:rPr lang="en-US" altLang="en-US" sz="1600" dirty="0">
                <a:ea typeface="ＭＳ Ｐゴシック" panose="020B0600070205080204" pitchFamily="34" charset="-128"/>
              </a:rPr>
              <a:t>Health Policy Initiative, Policy Implementation Assessment Tool. </a:t>
            </a:r>
          </a:p>
          <a:p>
            <a:pPr marL="274320" indent="-274320">
              <a:spcBef>
                <a:spcPts val="0"/>
              </a:spcBef>
              <a:spcAft>
                <a:spcPts val="1800"/>
              </a:spcAft>
            </a:pPr>
            <a:r>
              <a:rPr lang="en-US" altLang="en-US" sz="1600" dirty="0">
                <a:ea typeface="ＭＳ Ｐゴシック" panose="020B0600070205080204" pitchFamily="34" charset="-128"/>
              </a:rPr>
              <a:t>National Council for Population and Development and PRB, </a:t>
            </a:r>
            <a:r>
              <a:rPr lang="en-US" altLang="en-US" sz="1600" i="1" dirty="0">
                <a:ea typeface="ＭＳ Ｐゴシック" panose="020B0600070205080204" pitchFamily="34" charset="-128"/>
              </a:rPr>
              <a:t>Kenya Adolescent Reproductive Health and Development Policy:  Implementation Assessment Report,</a:t>
            </a:r>
            <a:r>
              <a:rPr lang="en-US" altLang="en-US" sz="1600" dirty="0">
                <a:ea typeface="ＭＳ Ｐゴシック" panose="020B0600070205080204" pitchFamily="34" charset="-128"/>
              </a:rPr>
              <a:t> 2013.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a:ea typeface="ＭＳ Ｐゴシック" panose="020B0600070205080204" pitchFamily="34" charset="-128"/>
              </a:rPr>
              <a:t> </a:t>
            </a:r>
          </a:p>
        </p:txBody>
      </p:sp>
      <p:pic>
        <p:nvPicPr>
          <p:cNvPr id="7171" name="Picture 2" descr="http://upload.wikimedia.org/wikipedia/commons/2/2d/50th_Anniversary_African_Union_Summit_in_Addis_Ababa,_Ethiopi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838200"/>
            <a:ext cx="7551737" cy="46482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838200" y="304800"/>
            <a:ext cx="7739062" cy="838200"/>
          </a:xfrm>
        </p:spPr>
        <p:txBody>
          <a:bodyPr anchor="ctr"/>
          <a:lstStyle/>
          <a:p>
            <a:r>
              <a:rPr lang="en-US" altLang="en-US" b="1" dirty="0">
                <a:ea typeface="ＭＳ Ｐゴシック" panose="020B0600070205080204" pitchFamily="34" charset="-128"/>
              </a:rPr>
              <a:t>What Is Policy?</a:t>
            </a:r>
          </a:p>
        </p:txBody>
      </p:sp>
      <p:sp>
        <p:nvSpPr>
          <p:cNvPr id="4099" name="Content Placeholder 2"/>
          <p:cNvSpPr>
            <a:spLocks noGrp="1"/>
          </p:cNvSpPr>
          <p:nvPr>
            <p:ph idx="4294967295"/>
          </p:nvPr>
        </p:nvSpPr>
        <p:spPr>
          <a:xfrm>
            <a:off x="914400" y="1524000"/>
            <a:ext cx="7391399" cy="4648200"/>
          </a:xfrm>
        </p:spPr>
        <p:txBody>
          <a:bodyPr/>
          <a:lstStyle/>
          <a:p>
            <a:pPr>
              <a:spcBef>
                <a:spcPts val="0"/>
              </a:spcBef>
              <a:spcAft>
                <a:spcPts val="1800"/>
              </a:spcAft>
              <a:defRPr/>
            </a:pPr>
            <a:r>
              <a:rPr lang="en-US" altLang="en-US" sz="2600" dirty="0">
                <a:ea typeface="ＭＳ Ｐゴシック" panose="020B0600070205080204" pitchFamily="34" charset="-128"/>
              </a:rPr>
              <a:t>A course or principle of action adopted or proposed by a government, party, business, or individual (Oxford English Dictionary) </a:t>
            </a:r>
          </a:p>
          <a:p>
            <a:pPr>
              <a:spcBef>
                <a:spcPts val="0"/>
              </a:spcBef>
              <a:spcAft>
                <a:spcPts val="1800"/>
              </a:spcAft>
              <a:defRPr/>
            </a:pPr>
            <a:r>
              <a:rPr lang="en-US" altLang="en-US" sz="2600" dirty="0">
                <a:ea typeface="ＭＳ Ｐゴシック" panose="020B0600070205080204" pitchFamily="34" charset="-128"/>
              </a:rPr>
              <a:t>Law: Compel or prohibit behavior</a:t>
            </a:r>
          </a:p>
          <a:p>
            <a:pPr>
              <a:spcBef>
                <a:spcPts val="0"/>
              </a:spcBef>
              <a:spcAft>
                <a:spcPts val="1800"/>
              </a:spcAft>
              <a:defRPr/>
            </a:pPr>
            <a:r>
              <a:rPr lang="en-US" altLang="en-US" sz="2600" dirty="0">
                <a:ea typeface="ＭＳ Ｐゴシック" panose="020B0600070205080204" pitchFamily="34" charset="-128"/>
              </a:rPr>
              <a:t>Policy: Guide actions and laws toward desired outcome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A0C37-6A51-4B2E-A8F4-F0FA486033F9}"/>
              </a:ext>
            </a:extLst>
          </p:cNvPr>
          <p:cNvSpPr>
            <a:spLocks noGrp="1"/>
          </p:cNvSpPr>
          <p:nvPr>
            <p:ph type="title"/>
          </p:nvPr>
        </p:nvSpPr>
        <p:spPr/>
        <p:txBody>
          <a:bodyPr/>
          <a:lstStyle/>
          <a:p>
            <a:r>
              <a:rPr lang="en-US" dirty="0"/>
              <a:t>WHO Defines Health Policy As:</a:t>
            </a:r>
          </a:p>
        </p:txBody>
      </p:sp>
      <p:sp>
        <p:nvSpPr>
          <p:cNvPr id="3" name="Content Placeholder 2">
            <a:extLst>
              <a:ext uri="{FF2B5EF4-FFF2-40B4-BE49-F238E27FC236}">
                <a16:creationId xmlns:a16="http://schemas.microsoft.com/office/drawing/2014/main" id="{14EC30BB-F70B-4E0B-8821-AF3B85FC7C1F}"/>
              </a:ext>
            </a:extLst>
          </p:cNvPr>
          <p:cNvSpPr>
            <a:spLocks noGrp="1"/>
          </p:cNvSpPr>
          <p:nvPr>
            <p:ph idx="1"/>
          </p:nvPr>
        </p:nvSpPr>
        <p:spPr/>
        <p:txBody>
          <a:bodyPr/>
          <a:lstStyle/>
          <a:p>
            <a:pPr marL="0" indent="0">
              <a:buNone/>
            </a:pPr>
            <a:r>
              <a:rPr lang="en-US" dirty="0"/>
              <a:t>“Decisions, plans, and actions that are undertaken to achieve specific health care goals within a society. An explicit health policy can achieve several things: it defines a vision for the future which in turn helps to establish targets and points of reference for the short and medium term.”</a:t>
            </a:r>
          </a:p>
        </p:txBody>
      </p:sp>
    </p:spTree>
    <p:extLst>
      <p:ext uri="{BB962C8B-B14F-4D97-AF65-F5344CB8AC3E}">
        <p14:creationId xmlns:p14="http://schemas.microsoft.com/office/powerpoint/2010/main" val="376103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838200" y="381000"/>
            <a:ext cx="7739062" cy="990600"/>
          </a:xfrm>
        </p:spPr>
        <p:txBody>
          <a:bodyPr anchor="ctr"/>
          <a:lstStyle/>
          <a:p>
            <a:r>
              <a:rPr lang="en-US" altLang="en-US" b="1" dirty="0">
                <a:ea typeface="ＭＳ Ｐゴシック" panose="020B0600070205080204" pitchFamily="34" charset="-128"/>
              </a:rPr>
              <a:t>Policy is Expressed in Different Ways</a:t>
            </a:r>
          </a:p>
        </p:txBody>
      </p:sp>
      <p:sp>
        <p:nvSpPr>
          <p:cNvPr id="6147" name="Content Placeholder 2"/>
          <p:cNvSpPr>
            <a:spLocks noGrp="1"/>
          </p:cNvSpPr>
          <p:nvPr>
            <p:ph idx="4294967295"/>
          </p:nvPr>
        </p:nvSpPr>
        <p:spPr>
          <a:xfrm>
            <a:off x="914400" y="1676400"/>
            <a:ext cx="7729537" cy="4724400"/>
          </a:xfrm>
        </p:spPr>
        <p:txBody>
          <a:bodyPr/>
          <a:lstStyle/>
          <a:p>
            <a:pPr>
              <a:lnSpc>
                <a:spcPct val="150000"/>
              </a:lnSpc>
              <a:spcBef>
                <a:spcPts val="0"/>
              </a:spcBef>
              <a:spcAft>
                <a:spcPts val="1200"/>
              </a:spcAft>
            </a:pPr>
            <a:r>
              <a:rPr lang="en-US" altLang="en-US" sz="2800" dirty="0">
                <a:solidFill>
                  <a:srgbClr val="151515"/>
                </a:solidFill>
                <a:ea typeface="ＭＳ Ｐゴシック" panose="020B0600070205080204" pitchFamily="34" charset="-128"/>
              </a:rPr>
              <a:t>Policy documents</a:t>
            </a:r>
          </a:p>
          <a:p>
            <a:pPr>
              <a:lnSpc>
                <a:spcPct val="150000"/>
              </a:lnSpc>
              <a:spcBef>
                <a:spcPts val="0"/>
              </a:spcBef>
              <a:spcAft>
                <a:spcPts val="1200"/>
              </a:spcAft>
            </a:pPr>
            <a:r>
              <a:rPr lang="en-US" altLang="en-US" sz="2800" dirty="0">
                <a:solidFill>
                  <a:srgbClr val="151515"/>
                </a:solidFill>
                <a:ea typeface="ＭＳ Ｐゴシック" panose="020B0600070205080204" pitchFamily="34" charset="-128"/>
              </a:rPr>
              <a:t>Laws</a:t>
            </a:r>
          </a:p>
          <a:p>
            <a:pPr>
              <a:lnSpc>
                <a:spcPct val="150000"/>
              </a:lnSpc>
              <a:spcBef>
                <a:spcPts val="0"/>
              </a:spcBef>
              <a:spcAft>
                <a:spcPts val="1200"/>
              </a:spcAft>
            </a:pPr>
            <a:r>
              <a:rPr lang="en-US" altLang="en-US" sz="2800" dirty="0">
                <a:solidFill>
                  <a:srgbClr val="151515"/>
                </a:solidFill>
                <a:ea typeface="ＭＳ Ｐゴシック" panose="020B0600070205080204" pitchFamily="34" charset="-128"/>
              </a:rPr>
              <a:t>Contracts</a:t>
            </a:r>
          </a:p>
          <a:p>
            <a:pPr>
              <a:lnSpc>
                <a:spcPct val="150000"/>
              </a:lnSpc>
              <a:spcBef>
                <a:spcPts val="0"/>
              </a:spcBef>
              <a:spcAft>
                <a:spcPts val="1200"/>
              </a:spcAft>
            </a:pPr>
            <a:r>
              <a:rPr lang="en-US" altLang="en-US" sz="2800" dirty="0">
                <a:solidFill>
                  <a:srgbClr val="151515"/>
                </a:solidFill>
                <a:ea typeface="ＭＳ Ｐゴシック" panose="020B0600070205080204" pitchFamily="34" charset="-128"/>
              </a:rPr>
              <a:t>Partnerships</a:t>
            </a:r>
          </a:p>
          <a:p>
            <a:pPr>
              <a:lnSpc>
                <a:spcPct val="150000"/>
              </a:lnSpc>
              <a:spcBef>
                <a:spcPts val="0"/>
              </a:spcBef>
              <a:spcAft>
                <a:spcPts val="1200"/>
              </a:spcAft>
            </a:pPr>
            <a:r>
              <a:rPr lang="en-US" altLang="en-US" sz="2800" dirty="0">
                <a:solidFill>
                  <a:srgbClr val="151515"/>
                </a:solidFill>
                <a:ea typeface="ＭＳ Ｐゴシック" panose="020B0600070205080204" pitchFamily="34" charset="-128"/>
              </a:rPr>
              <a:t>Funding priorities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147">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147">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6147">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1477-7DB4-4F53-B161-FA4EB121ABA9}"/>
              </a:ext>
            </a:extLst>
          </p:cNvPr>
          <p:cNvSpPr>
            <a:spLocks noGrp="1"/>
          </p:cNvSpPr>
          <p:nvPr>
            <p:ph type="title"/>
          </p:nvPr>
        </p:nvSpPr>
        <p:spPr/>
        <p:txBody>
          <a:bodyPr/>
          <a:lstStyle/>
          <a:p>
            <a:r>
              <a:rPr lang="en-US" dirty="0"/>
              <a:t>Who Are Policymakers?</a:t>
            </a:r>
          </a:p>
        </p:txBody>
      </p:sp>
      <p:sp>
        <p:nvSpPr>
          <p:cNvPr id="3" name="Content Placeholder 2">
            <a:extLst>
              <a:ext uri="{FF2B5EF4-FFF2-40B4-BE49-F238E27FC236}">
                <a16:creationId xmlns:a16="http://schemas.microsoft.com/office/drawing/2014/main" id="{C43A8F7C-B10D-4722-93B6-3AB3CA81E08C}"/>
              </a:ext>
            </a:extLst>
          </p:cNvPr>
          <p:cNvSpPr>
            <a:spLocks noGrp="1"/>
          </p:cNvSpPr>
          <p:nvPr>
            <p:ph idx="1"/>
          </p:nvPr>
        </p:nvSpPr>
        <p:spPr/>
        <p:txBody>
          <a:bodyPr/>
          <a:lstStyle/>
          <a:p>
            <a:r>
              <a:rPr lang="en-US" dirty="0"/>
              <a:t>Anyone with the authority to create or change a policy</a:t>
            </a:r>
          </a:p>
        </p:txBody>
      </p:sp>
      <p:pic>
        <p:nvPicPr>
          <p:cNvPr id="6" name="Picture 5" descr="A group of people standing in front of a crowd&#10;&#10;Description automatically generated">
            <a:extLst>
              <a:ext uri="{FF2B5EF4-FFF2-40B4-BE49-F238E27FC236}">
                <a16:creationId xmlns:a16="http://schemas.microsoft.com/office/drawing/2014/main" id="{25F8BD17-4B9C-C44E-B413-16A306659E66}"/>
              </a:ext>
            </a:extLst>
          </p:cNvPr>
          <p:cNvPicPr>
            <a:picLocks noChangeAspect="1"/>
          </p:cNvPicPr>
          <p:nvPr/>
        </p:nvPicPr>
        <p:blipFill rotWithShape="1">
          <a:blip r:embed="rId3"/>
          <a:srcRect t="4412" b="39859"/>
          <a:stretch/>
        </p:blipFill>
        <p:spPr>
          <a:xfrm>
            <a:off x="990600" y="3048000"/>
            <a:ext cx="7772400" cy="2887639"/>
          </a:xfrm>
          <a:prstGeom prst="rect">
            <a:avLst/>
          </a:prstGeom>
        </p:spPr>
      </p:pic>
    </p:spTree>
    <p:extLst>
      <p:ext uri="{BB962C8B-B14F-4D97-AF65-F5344CB8AC3E}">
        <p14:creationId xmlns:p14="http://schemas.microsoft.com/office/powerpoint/2010/main" val="401525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838200" y="381000"/>
            <a:ext cx="7739062" cy="685800"/>
          </a:xfrm>
        </p:spPr>
        <p:txBody>
          <a:bodyPr anchor="ctr"/>
          <a:lstStyle/>
          <a:p>
            <a:r>
              <a:rPr lang="en-US" altLang="en-US" b="1" dirty="0">
                <a:ea typeface="ＭＳ Ｐゴシック" panose="020B0600070205080204" pitchFamily="34" charset="-128"/>
              </a:rPr>
              <a:t>Why Create Policies?</a:t>
            </a:r>
          </a:p>
        </p:txBody>
      </p:sp>
      <p:sp>
        <p:nvSpPr>
          <p:cNvPr id="7171" name="Content Placeholder 2"/>
          <p:cNvSpPr>
            <a:spLocks noGrp="1"/>
          </p:cNvSpPr>
          <p:nvPr>
            <p:ph idx="4294967295"/>
          </p:nvPr>
        </p:nvSpPr>
        <p:spPr>
          <a:xfrm>
            <a:off x="914401" y="1524000"/>
            <a:ext cx="7315200" cy="4572000"/>
          </a:xfrm>
        </p:spPr>
        <p:txBody>
          <a:bodyPr/>
          <a:lstStyle/>
          <a:p>
            <a:pPr>
              <a:spcBef>
                <a:spcPts val="0"/>
              </a:spcBef>
              <a:spcAft>
                <a:spcPts val="3000"/>
              </a:spcAft>
            </a:pPr>
            <a:r>
              <a:rPr lang="en-US" altLang="en-US" sz="2600" dirty="0">
                <a:ea typeface="ＭＳ Ｐゴシック" panose="020B0600070205080204" pitchFamily="34" charset="-128"/>
              </a:rPr>
              <a:t>To give guidance to action on a certain issue</a:t>
            </a:r>
          </a:p>
          <a:p>
            <a:pPr>
              <a:spcBef>
                <a:spcPts val="0"/>
              </a:spcBef>
              <a:spcAft>
                <a:spcPts val="3000"/>
              </a:spcAft>
            </a:pPr>
            <a:r>
              <a:rPr lang="en-US" altLang="en-US" sz="2600" dirty="0">
                <a:ea typeface="ＭＳ Ｐゴシック" panose="020B0600070205080204" pitchFamily="34" charset="-128"/>
              </a:rPr>
              <a:t>To ensure that things happen</a:t>
            </a:r>
          </a:p>
          <a:p>
            <a:pPr>
              <a:spcBef>
                <a:spcPts val="0"/>
              </a:spcBef>
              <a:spcAft>
                <a:spcPts val="3000"/>
              </a:spcAft>
            </a:pPr>
            <a:r>
              <a:rPr lang="en-US" altLang="en-US" sz="2600" dirty="0">
                <a:ea typeface="ＭＳ Ｐゴシック" panose="020B0600070205080204" pitchFamily="34" charset="-128"/>
              </a:rPr>
              <a:t>To change what is currently happening</a:t>
            </a:r>
          </a:p>
          <a:p>
            <a:pPr>
              <a:spcBef>
                <a:spcPts val="0"/>
              </a:spcBef>
              <a:spcAft>
                <a:spcPts val="3000"/>
              </a:spcAft>
            </a:pPr>
            <a:r>
              <a:rPr lang="en-US" altLang="en-US" sz="2600" dirty="0">
                <a:ea typeface="ＭＳ Ｐゴシック" panose="020B0600070205080204" pitchFamily="34" charset="-128"/>
              </a:rPr>
              <a:t>To prioritize and allocate resources AND issues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idx="4294967295"/>
          </p:nvPr>
        </p:nvSpPr>
        <p:spPr>
          <a:xfrm>
            <a:off x="838200" y="381000"/>
            <a:ext cx="7739062" cy="685800"/>
          </a:xfrm>
        </p:spPr>
        <p:txBody>
          <a:bodyPr anchor="ctr"/>
          <a:lstStyle/>
          <a:p>
            <a:r>
              <a:rPr lang="en-US" altLang="en-US" b="1" dirty="0">
                <a:ea typeface="ＭＳ Ｐゴシック" panose="020B0600070205080204" pitchFamily="34" charset="-128"/>
              </a:rPr>
              <a:t>Name That Policy</a:t>
            </a:r>
          </a:p>
        </p:txBody>
      </p:sp>
      <p:pic>
        <p:nvPicPr>
          <p:cNvPr id="2" name="Picture 1" descr="Diagram&#10;&#10;Description automatically generated">
            <a:extLst>
              <a:ext uri="{FF2B5EF4-FFF2-40B4-BE49-F238E27FC236}">
                <a16:creationId xmlns:a16="http://schemas.microsoft.com/office/drawing/2014/main" id="{6D128F11-00B9-7689-2873-FA155234B399}"/>
              </a:ext>
            </a:extLst>
          </p:cNvPr>
          <p:cNvPicPr>
            <a:picLocks noChangeAspect="1"/>
          </p:cNvPicPr>
          <p:nvPr/>
        </p:nvPicPr>
        <p:blipFill>
          <a:blip r:embed="rId3"/>
          <a:stretch>
            <a:fillRect/>
          </a:stretch>
        </p:blipFill>
        <p:spPr>
          <a:xfrm>
            <a:off x="762000" y="1543050"/>
            <a:ext cx="3200400" cy="4491318"/>
          </a:xfrm>
          <a:prstGeom prst="rect">
            <a:avLst/>
          </a:prstGeom>
        </p:spPr>
      </p:pic>
      <p:sp>
        <p:nvSpPr>
          <p:cNvPr id="5" name="TextBox 4">
            <a:extLst>
              <a:ext uri="{FF2B5EF4-FFF2-40B4-BE49-F238E27FC236}">
                <a16:creationId xmlns:a16="http://schemas.microsoft.com/office/drawing/2014/main" id="{EC427B6B-A9C7-C5AE-47BC-8A56DFA2A712}"/>
              </a:ext>
            </a:extLst>
          </p:cNvPr>
          <p:cNvSpPr txBox="1"/>
          <p:nvPr/>
        </p:nvSpPr>
        <p:spPr>
          <a:xfrm>
            <a:off x="762000" y="1524000"/>
            <a:ext cx="3200400" cy="1600200"/>
          </a:xfrm>
          <a:prstGeom prst="rect">
            <a:avLst/>
          </a:prstGeom>
          <a:solidFill>
            <a:srgbClr val="FFC0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1CF3FB2-567C-779B-7280-E5B7895C4A7D}"/>
              </a:ext>
            </a:extLst>
          </p:cNvPr>
          <p:cNvSpPr txBox="1"/>
          <p:nvPr/>
        </p:nvSpPr>
        <p:spPr>
          <a:xfrm>
            <a:off x="4572000" y="1543050"/>
            <a:ext cx="4005262" cy="2308324"/>
          </a:xfrm>
          <a:prstGeom prst="rect">
            <a:avLst/>
          </a:prstGeom>
          <a:noFill/>
        </p:spPr>
        <p:txBody>
          <a:bodyPr wrap="square" rtlCol="0">
            <a:spAutoFit/>
          </a:bodyPr>
          <a:lstStyle/>
          <a:p>
            <a:r>
              <a:rPr lang="en-US" dirty="0"/>
              <a:t>What Policy is This?</a:t>
            </a:r>
          </a:p>
          <a:p>
            <a:endParaRPr lang="en-US" dirty="0"/>
          </a:p>
          <a:p>
            <a:r>
              <a:rPr lang="en-US" dirty="0"/>
              <a:t>Mention various people who could be interested in this policy?</a:t>
            </a:r>
          </a:p>
          <a:p>
            <a:endParaRPr lang="en-US" dirty="0"/>
          </a:p>
        </p:txBody>
      </p:sp>
      <p:sp>
        <p:nvSpPr>
          <p:cNvPr id="7" name="TextBox 6">
            <a:extLst>
              <a:ext uri="{FF2B5EF4-FFF2-40B4-BE49-F238E27FC236}">
                <a16:creationId xmlns:a16="http://schemas.microsoft.com/office/drawing/2014/main" id="{A61038E4-9142-77DC-A071-EAA83A2B1A72}"/>
              </a:ext>
            </a:extLst>
          </p:cNvPr>
          <p:cNvSpPr txBox="1"/>
          <p:nvPr/>
        </p:nvSpPr>
        <p:spPr>
          <a:xfrm>
            <a:off x="4572000" y="4095376"/>
            <a:ext cx="4005262" cy="1938992"/>
          </a:xfrm>
          <a:prstGeom prst="rect">
            <a:avLst/>
          </a:prstGeom>
          <a:noFill/>
        </p:spPr>
        <p:txBody>
          <a:bodyPr wrap="square" rtlCol="0">
            <a:spAutoFit/>
          </a:bodyPr>
          <a:lstStyle/>
          <a:p>
            <a:r>
              <a:rPr lang="en-US" dirty="0"/>
              <a:t>Can researchers be interested in this policy?</a:t>
            </a:r>
          </a:p>
          <a:p>
            <a:endParaRPr lang="en-US" dirty="0"/>
          </a:p>
          <a:p>
            <a:r>
              <a:rPr lang="en-US" dirty="0"/>
              <a:t>Why?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cc6757696427e2ba8708bf86aeb97fce2a85b0"/>
</p:tagLst>
</file>

<file path=ppt/theme/theme1.xml><?xml version="1.0" encoding="utf-8"?>
<a:theme xmlns:a="http://schemas.openxmlformats.org/drawingml/2006/main" name="Bold Stripes">
  <a:themeElements>
    <a:clrScheme name="Bold Stripes 6">
      <a:dk1>
        <a:srgbClr val="000000"/>
      </a:dk1>
      <a:lt1>
        <a:srgbClr val="EAEAEA"/>
      </a:lt1>
      <a:dk2>
        <a:srgbClr val="378C20"/>
      </a:dk2>
      <a:lt2>
        <a:srgbClr val="EAEAEA"/>
      </a:lt2>
      <a:accent1>
        <a:srgbClr val="FFFFFF"/>
      </a:accent1>
      <a:accent2>
        <a:srgbClr val="DDDDDD"/>
      </a:accent2>
      <a:accent3>
        <a:srgbClr val="F3F3F3"/>
      </a:accent3>
      <a:accent4>
        <a:srgbClr val="000000"/>
      </a:accent4>
      <a:accent5>
        <a:srgbClr val="FFFFFF"/>
      </a:accent5>
      <a:accent6>
        <a:srgbClr val="C8C8C8"/>
      </a:accent6>
      <a:hlink>
        <a:srgbClr val="389A44"/>
      </a:hlink>
      <a:folHlink>
        <a:srgbClr val="2E73C6"/>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
      <a:clrScheme name="Bold Stripes 3">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55A12F"/>
        </a:hlink>
        <a:folHlink>
          <a:srgbClr val="D05124"/>
        </a:folHlink>
      </a:clrScheme>
      <a:clrMap bg1="dk2" tx1="lt1" bg2="dk1" tx2="lt2" accent1="accent1" accent2="accent2" accent3="accent3" accent4="accent4" accent5="accent5" accent6="accent6" hlink="hlink" folHlink="folHlink"/>
    </a:extraClrScheme>
    <a:extraClrScheme>
      <a:clrScheme name="Bold Stripes 4">
        <a:dk1>
          <a:srgbClr val="000000"/>
        </a:dk1>
        <a:lt1>
          <a:srgbClr val="EAEAEA"/>
        </a:lt1>
        <a:dk2>
          <a:srgbClr val="378C20"/>
        </a:dk2>
        <a:lt2>
          <a:srgbClr val="EAEAEA"/>
        </a:lt2>
        <a:accent1>
          <a:srgbClr val="FFFFFF"/>
        </a:accent1>
        <a:accent2>
          <a:srgbClr val="DDDDDD"/>
        </a:accent2>
        <a:accent3>
          <a:srgbClr val="F3F3F3"/>
        </a:accent3>
        <a:accent4>
          <a:srgbClr val="000000"/>
        </a:accent4>
        <a:accent5>
          <a:srgbClr val="FFFFFF"/>
        </a:accent5>
        <a:accent6>
          <a:srgbClr val="C8C8C8"/>
        </a:accent6>
        <a:hlink>
          <a:srgbClr val="389A44"/>
        </a:hlink>
        <a:folHlink>
          <a:srgbClr val="D05124"/>
        </a:folHlink>
      </a:clrScheme>
      <a:clrMap bg1="lt1" tx1="dk1" bg2="lt2" tx2="dk2" accent1="accent1" accent2="accent2" accent3="accent3" accent4="accent4" accent5="accent5" accent6="accent6" hlink="hlink" folHlink="folHlink"/>
    </a:extraClrScheme>
    <a:extraClrScheme>
      <a:clrScheme name="Bold Stripes 5">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368E45"/>
        </a:hlink>
        <a:folHlink>
          <a:srgbClr val="D05124"/>
        </a:folHlink>
      </a:clrScheme>
      <a:clrMap bg1="dk2" tx1="lt1" bg2="dk1" tx2="lt2" accent1="accent1" accent2="accent2" accent3="accent3" accent4="accent4" accent5="accent5" accent6="accent6" hlink="hlink" folHlink="folHlink"/>
    </a:extraClrScheme>
    <a:extraClrScheme>
      <a:clrScheme name="Bold Stripes 6">
        <a:dk1>
          <a:srgbClr val="000000"/>
        </a:dk1>
        <a:lt1>
          <a:srgbClr val="EAEAEA"/>
        </a:lt1>
        <a:dk2>
          <a:srgbClr val="378C20"/>
        </a:dk2>
        <a:lt2>
          <a:srgbClr val="EAEAEA"/>
        </a:lt2>
        <a:accent1>
          <a:srgbClr val="FFFFFF"/>
        </a:accent1>
        <a:accent2>
          <a:srgbClr val="DDDDDD"/>
        </a:accent2>
        <a:accent3>
          <a:srgbClr val="F3F3F3"/>
        </a:accent3>
        <a:accent4>
          <a:srgbClr val="000000"/>
        </a:accent4>
        <a:accent5>
          <a:srgbClr val="FFFFFF"/>
        </a:accent5>
        <a:accent6>
          <a:srgbClr val="C8C8C8"/>
        </a:accent6>
        <a:hlink>
          <a:srgbClr val="389A44"/>
        </a:hlink>
        <a:folHlink>
          <a:srgbClr val="2E73C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B Powerpoint Template-Jan2016.potx" id="{528D6FA2-2F9C-4CEF-B67A-28624A4A9F34}" vid="{945E555C-1F66-4FA7-A3D1-CF2D931008E8}"/>
    </a:ext>
  </a:extLst>
</a:theme>
</file>

<file path=ppt/theme/theme3.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Bold Stripes 5">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368E45"/>
    </a:hlink>
    <a:folHlink>
      <a:srgbClr val="D05124"/>
    </a:folHlink>
  </a:clrScheme>
</a:themeOverride>
</file>

<file path=docProps/app.xml><?xml version="1.0" encoding="utf-8"?>
<Properties xmlns="http://schemas.openxmlformats.org/officeDocument/2006/extended-properties" xmlns:vt="http://schemas.openxmlformats.org/officeDocument/2006/docPropsVTypes">
  <Template>Theresa's HD:Applications:Microsoft Office 2004:Templates:Presentations:Designs:Corrugated</Template>
  <TotalTime>5173</TotalTime>
  <Words>3783</Words>
  <Application>Microsoft Macintosh PowerPoint</Application>
  <PresentationFormat>On-screen Show (4:3)</PresentationFormat>
  <Paragraphs>316</Paragraphs>
  <Slides>28</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 Black</vt:lpstr>
      <vt:lpstr>Calibri</vt:lpstr>
      <vt:lpstr>Courier New</vt:lpstr>
      <vt:lpstr>Verdana</vt:lpstr>
      <vt:lpstr>Wingdings</vt:lpstr>
      <vt:lpstr>Bold Stripes</vt:lpstr>
      <vt:lpstr>1_Bold Stripes</vt:lpstr>
      <vt:lpstr>Understanding the Policy Landscape</vt:lpstr>
      <vt:lpstr>Outline</vt:lpstr>
      <vt:lpstr> </vt:lpstr>
      <vt:lpstr>What Is Policy?</vt:lpstr>
      <vt:lpstr>WHO Defines Health Policy As:</vt:lpstr>
      <vt:lpstr>Policy is Expressed in Different Ways</vt:lpstr>
      <vt:lpstr>Who Are Policymakers?</vt:lpstr>
      <vt:lpstr>Why Create Policies?</vt:lpstr>
      <vt:lpstr>Name That Policy</vt:lpstr>
      <vt:lpstr>One Policy Can Lead to Many More</vt:lpstr>
      <vt:lpstr>PowerPoint Presentation</vt:lpstr>
      <vt:lpstr>PowerPoint Presentation</vt:lpstr>
      <vt:lpstr>PowerPoint Presentation</vt:lpstr>
      <vt:lpstr>PowerPoint Presentation</vt:lpstr>
      <vt:lpstr>Understanding the Policy Landscape</vt:lpstr>
      <vt:lpstr>PowerPoint Presentation</vt:lpstr>
      <vt:lpstr>Identifying the Stakeholders</vt:lpstr>
      <vt:lpstr>Stakeholder Mapping</vt:lpstr>
      <vt:lpstr>Understanding the Policy Landscape</vt:lpstr>
      <vt:lpstr>What Policies Are in Place?</vt:lpstr>
      <vt:lpstr>Policy Analysis</vt:lpstr>
      <vt:lpstr>Understanding the Policy Landscape</vt:lpstr>
      <vt:lpstr>Policy Implementation Assessment</vt:lpstr>
      <vt:lpstr>Formal Policy Assessment</vt:lpstr>
      <vt:lpstr>Policy Assessments and Marginalized populations</vt:lpstr>
      <vt:lpstr>Policy and Gender</vt:lpstr>
      <vt:lpstr>Summary</vt:lpstr>
      <vt:lpstr>Learn More</vt:lpstr>
    </vt:vector>
  </TitlesOfParts>
  <Company>Paul Geary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Geary User</dc:creator>
  <cp:lastModifiedBy>Daisy Olumide</cp:lastModifiedBy>
  <cp:revision>198</cp:revision>
  <cp:lastPrinted>2016-07-11T14:32:59Z</cp:lastPrinted>
  <dcterms:created xsi:type="dcterms:W3CDTF">2011-03-01T20:01:46Z</dcterms:created>
  <dcterms:modified xsi:type="dcterms:W3CDTF">2022-09-19T03:18:48Z</dcterms:modified>
</cp:coreProperties>
</file>